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421" r:id="rId2"/>
    <p:sldId id="598" r:id="rId3"/>
    <p:sldId id="599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300" r:id="rId14"/>
    <p:sldId id="609" r:id="rId15"/>
    <p:sldId id="302" r:id="rId16"/>
    <p:sldId id="303" r:id="rId17"/>
    <p:sldId id="304" r:id="rId18"/>
    <p:sldId id="305" r:id="rId19"/>
    <p:sldId id="306" r:id="rId20"/>
    <p:sldId id="636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653" r:id="rId35"/>
    <p:sldId id="638" r:id="rId36"/>
    <p:sldId id="322" r:id="rId37"/>
    <p:sldId id="323" r:id="rId38"/>
    <p:sldId id="324" r:id="rId39"/>
    <p:sldId id="325" r:id="rId40"/>
    <p:sldId id="326" r:id="rId41"/>
    <p:sldId id="327" r:id="rId42"/>
    <p:sldId id="639" r:id="rId43"/>
    <p:sldId id="328" r:id="rId44"/>
    <p:sldId id="329" r:id="rId45"/>
    <p:sldId id="640" r:id="rId46"/>
    <p:sldId id="330" r:id="rId47"/>
    <p:sldId id="641" r:id="rId48"/>
    <p:sldId id="654" r:id="rId49"/>
    <p:sldId id="258" r:id="rId50"/>
    <p:sldId id="259" r:id="rId51"/>
    <p:sldId id="279" r:id="rId52"/>
    <p:sldId id="283" r:id="rId53"/>
    <p:sldId id="284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24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200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3" name="Google Shape;1183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06397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7" name="Google Shape;1207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8" name="Google Shape;1208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1" name="Google Shape;1231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2" name="Google Shape;1232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7" name="Google Shape;125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6" name="Google Shape;1336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" name="Google Shape;1378;p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9" name="Google Shape;1379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4" name="Google Shape;108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" name="Google Shape;1116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2" name="Google Shape;1122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3" name="Google Shape;1123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10/10/23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54A6C3-26C7-AFFE-353E-E6C0EB27C4C9}"/>
              </a:ext>
            </a:extLst>
          </p:cNvPr>
          <p:cNvSpPr txBox="1"/>
          <p:nvPr/>
        </p:nvSpPr>
        <p:spPr>
          <a:xfrm>
            <a:off x="1722452" y="1648217"/>
            <a:ext cx="87696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rgbClr val="C00000"/>
                </a:solidFill>
                <a:latin typeface="Helvetica" pitchFamily="2" charset="0"/>
              </a:rPr>
              <a:t>Memory Virtualization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9CD0F6-C75F-1F3C-CDC7-7179D95761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0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4002" y="800861"/>
            <a:ext cx="1758314" cy="3215005"/>
          </a:xfrm>
          <a:custGeom>
            <a:avLst/>
            <a:gdLst/>
            <a:ahLst/>
            <a:cxnLst/>
            <a:rect l="l" t="t" r="r" b="b"/>
            <a:pathLst>
              <a:path w="1758314" h="3215004">
                <a:moveTo>
                  <a:pt x="1757921" y="2678430"/>
                </a:moveTo>
                <a:lnTo>
                  <a:pt x="0" y="2678430"/>
                </a:lnTo>
                <a:lnTo>
                  <a:pt x="0" y="3214878"/>
                </a:lnTo>
                <a:lnTo>
                  <a:pt x="1757921" y="3214878"/>
                </a:lnTo>
                <a:lnTo>
                  <a:pt x="1757921" y="2678430"/>
                </a:lnTo>
                <a:close/>
              </a:path>
              <a:path w="1758314" h="3215004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8433" y="1004435"/>
            <a:ext cx="166497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7971" y="680338"/>
            <a:ext cx="3846195" cy="2920365"/>
            <a:chOff x="6117971" y="680338"/>
            <a:chExt cx="3846195" cy="2920365"/>
          </a:xfrm>
        </p:grpSpPr>
        <p:sp>
          <p:nvSpPr>
            <p:cNvPr id="15" name="object 15"/>
            <p:cNvSpPr/>
            <p:nvPr/>
          </p:nvSpPr>
          <p:spPr>
            <a:xfrm>
              <a:off x="8131683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30671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70934" y="1004435"/>
            <a:ext cx="139827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2506" y="1372356"/>
            <a:ext cx="147059" cy="146303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446422" y="999474"/>
            <a:ext cx="1256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sto MT"/>
                <a:cs typeface="Calisto MT"/>
              </a:rPr>
              <a:t>(1024</a:t>
            </a:r>
            <a:r>
              <a:rPr sz="1800" spc="-1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+ </a:t>
            </a:r>
            <a:r>
              <a:rPr sz="1800" spc="-20" dirty="0">
                <a:latin typeface="Calisto MT"/>
                <a:cs typeface="Calisto MT"/>
              </a:rPr>
              <a:t>100)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6" name="object 6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70934" y="1004435"/>
            <a:ext cx="139827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8433" y="926113"/>
            <a:ext cx="1664970" cy="740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8433" y="926113"/>
            <a:ext cx="1664970" cy="7404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0934" y="926113"/>
            <a:ext cx="1398270" cy="7404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2506" y="2961888"/>
            <a:ext cx="147059" cy="146303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328337" y="1368606"/>
            <a:ext cx="12566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sto MT"/>
                <a:cs typeface="Calisto MT"/>
              </a:rPr>
              <a:t>(4096</a:t>
            </a:r>
            <a:r>
              <a:rPr sz="1800" spc="-1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+ </a:t>
            </a:r>
            <a:r>
              <a:rPr sz="1800" spc="-20" dirty="0">
                <a:latin typeface="Calisto MT"/>
                <a:cs typeface="Calisto MT"/>
              </a:rPr>
              <a:t>100)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70934" y="926113"/>
            <a:ext cx="1398270" cy="74041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58433" y="926113"/>
            <a:ext cx="1783714" cy="109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just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8433" y="926113"/>
            <a:ext cx="1783714" cy="1097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 algn="just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0934" y="926113"/>
            <a:ext cx="1398270" cy="10972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5196,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2506" y="3300985"/>
            <a:ext cx="147059" cy="14705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70934" y="926113"/>
            <a:ext cx="1398270" cy="1097280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5196,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58433" y="926113"/>
            <a:ext cx="1784350" cy="145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solidFill>
                  <a:srgbClr val="000000"/>
                </a:solidFill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8433" y="926113"/>
            <a:ext cx="1784350" cy="145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0934" y="926113"/>
            <a:ext cx="1398270" cy="14547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5196,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2024,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2506" y="1684783"/>
            <a:ext cx="147059" cy="14705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77163" y="550096"/>
            <a:ext cx="7837673" cy="6437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1720" marR="5080" indent="-1049655">
              <a:lnSpc>
                <a:spcPct val="100000"/>
              </a:lnSpc>
              <a:spcBef>
                <a:spcPts val="100"/>
              </a:spcBef>
            </a:pPr>
            <a:r>
              <a:rPr sz="4100" dirty="0"/>
              <a:t>Who</a:t>
            </a:r>
            <a:r>
              <a:rPr sz="4100" spc="15" dirty="0"/>
              <a:t> </a:t>
            </a:r>
            <a:r>
              <a:rPr sz="4100" dirty="0"/>
              <a:t>Controls</a:t>
            </a:r>
            <a:r>
              <a:rPr sz="4100" spc="30" dirty="0"/>
              <a:t> </a:t>
            </a:r>
            <a:r>
              <a:rPr sz="4100" spc="-25" dirty="0"/>
              <a:t>the </a:t>
            </a:r>
            <a:r>
              <a:rPr sz="4100" dirty="0"/>
              <a:t>Base</a:t>
            </a:r>
            <a:r>
              <a:rPr sz="4100" spc="-30" dirty="0"/>
              <a:t> </a:t>
            </a:r>
            <a:r>
              <a:rPr sz="4100" spc="-10" dirty="0"/>
              <a:t>Register?</a:t>
            </a:r>
            <a:endParaRPr sz="4100" dirty="0"/>
          </a:p>
        </p:txBody>
      </p:sp>
      <p:grpSp>
        <p:nvGrpSpPr>
          <p:cNvPr id="10" name="object 10"/>
          <p:cNvGrpSpPr/>
          <p:nvPr/>
        </p:nvGrpSpPr>
        <p:grpSpPr>
          <a:xfrm>
            <a:off x="1038605" y="1680972"/>
            <a:ext cx="9568180" cy="1184275"/>
            <a:chOff x="1038605" y="1680972"/>
            <a:chExt cx="9568180" cy="118427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605" y="1680972"/>
              <a:ext cx="994409" cy="77647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2100" y="1680972"/>
              <a:ext cx="1603247" cy="7764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88157" y="1680972"/>
              <a:ext cx="3472433" cy="77647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89676" y="1680972"/>
              <a:ext cx="2260091" cy="77647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78851" y="1680972"/>
              <a:ext cx="3027425" cy="776477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3005" y="2088642"/>
              <a:ext cx="4693919" cy="776477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1038605" y="3410711"/>
            <a:ext cx="6642734" cy="1184275"/>
            <a:chOff x="1038605" y="3410711"/>
            <a:chExt cx="6642734" cy="118427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38605" y="3410711"/>
              <a:ext cx="994409" cy="776477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62100" y="3410711"/>
              <a:ext cx="1696973" cy="77647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88157" y="3410711"/>
              <a:ext cx="4892801" cy="77647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3005" y="3818381"/>
              <a:ext cx="4693919" cy="776477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1261427" y="1788541"/>
            <a:ext cx="10254712" cy="2169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entity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should</a:t>
            </a:r>
            <a:r>
              <a:rPr sz="265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do translation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sz="265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register?</a:t>
            </a: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>
              <a:lnSpc>
                <a:spcPct val="100000"/>
              </a:lnSpc>
              <a:spcBef>
                <a:spcPts val="30"/>
              </a:spcBef>
            </a:pP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process,</a:t>
            </a:r>
            <a:r>
              <a:rPr sz="2650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sz="265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OS,</a:t>
            </a:r>
            <a:r>
              <a:rPr sz="2650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65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spc="-25" dirty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sz="2650" spc="-2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265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entity should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modify</a:t>
            </a:r>
            <a:r>
              <a:rPr sz="265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register?</a:t>
            </a: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6465">
              <a:lnSpc>
                <a:spcPct val="100000"/>
              </a:lnSpc>
              <a:spcBef>
                <a:spcPts val="30"/>
              </a:spcBef>
            </a:pP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(1)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spc="-10" dirty="0">
                <a:latin typeface="Arial" panose="020B0604020202020204" pitchFamily="34" charset="0"/>
                <a:cs typeface="Arial" panose="020B0604020202020204" pitchFamily="34" charset="0"/>
              </a:rPr>
              <a:t>process,</a:t>
            </a:r>
            <a:r>
              <a:rPr sz="2650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r>
              <a:rPr sz="265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OS,</a:t>
            </a:r>
            <a:r>
              <a:rPr sz="2650" spc="-2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650" spc="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dirty="0">
                <a:latin typeface="Arial" panose="020B0604020202020204" pitchFamily="34" charset="0"/>
                <a:cs typeface="Arial" panose="020B0604020202020204" pitchFamily="34" charset="0"/>
              </a:rPr>
              <a:t>(3)</a:t>
            </a:r>
            <a:r>
              <a:rPr sz="265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650" spc="-25" dirty="0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sz="2650" spc="-2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6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6" name="object 6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9135" y="926113"/>
            <a:ext cx="1784350" cy="14547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270934" y="926113"/>
            <a:ext cx="1398270" cy="14547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5196,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2024,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90796" y="3140670"/>
            <a:ext cx="2696555" cy="7651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1200"/>
              </a:lnSpc>
              <a:spcBef>
                <a:spcPts val="95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5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sz="2500" spc="65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hurt</a:t>
            </a:r>
            <a:r>
              <a:rPr sz="25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5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sz="2500" spc="-2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5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sz="2500" spc="65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hurt</a:t>
            </a:r>
            <a:r>
              <a:rPr sz="25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5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sz="2500" spc="-2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91565" y="5246577"/>
            <a:ext cx="113124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Does the base register mechanism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processes from each other?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4001" y="680338"/>
            <a:ext cx="6900545" cy="3335654"/>
            <a:chOff x="3064001" y="680338"/>
            <a:chExt cx="6900545" cy="3335654"/>
          </a:xfrm>
        </p:grpSpPr>
        <p:sp>
          <p:nvSpPr>
            <p:cNvPr id="6" name="object 6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31682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130670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247805" y="649545"/>
            <a:ext cx="68072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Virtual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212367" y="649545"/>
            <a:ext cx="890269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/>
                <a:cs typeface="Arial"/>
              </a:rPr>
              <a:t>Physical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90797" y="3140670"/>
            <a:ext cx="2702904" cy="76514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-635">
              <a:lnSpc>
                <a:spcPct val="101200"/>
              </a:lnSpc>
              <a:spcBef>
                <a:spcPts val="95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5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sz="2500" spc="65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hurt</a:t>
            </a:r>
            <a:r>
              <a:rPr sz="25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5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sz="2500" spc="-25" dirty="0"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500" spc="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sz="2500" spc="65" dirty="0">
                <a:solidFill>
                  <a:srgbClr val="11DBE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hurt</a:t>
            </a:r>
            <a:r>
              <a:rPr sz="2500" spc="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5" dirty="0">
                <a:solidFill>
                  <a:srgbClr val="E8A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sz="2500" spc="-2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069134" y="926113"/>
            <a:ext cx="1828800" cy="1811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9530" indent="-635">
              <a:lnSpc>
                <a:spcPct val="130200"/>
              </a:lnSpc>
              <a:spcBef>
                <a:spcPts val="95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3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100,</a:t>
            </a:r>
            <a:r>
              <a:rPr sz="1800" spc="6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P2: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0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 </a:t>
            </a: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1000,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P1:</a:t>
            </a:r>
            <a:r>
              <a:rPr sz="1800" spc="4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store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solidFill>
                  <a:srgbClr val="C00000"/>
                </a:solidFill>
                <a:latin typeface="Calisto MT"/>
                <a:cs typeface="Calisto MT"/>
              </a:rPr>
              <a:t>3072</a:t>
            </a:r>
            <a:r>
              <a:rPr sz="1800" dirty="0">
                <a:latin typeface="Calisto MT"/>
                <a:cs typeface="Calisto MT"/>
              </a:rPr>
              <a:t>,</a:t>
            </a:r>
            <a:r>
              <a:rPr sz="1800" spc="80" dirty="0">
                <a:latin typeface="Calisto MT"/>
                <a:cs typeface="Calisto MT"/>
              </a:rPr>
              <a:t> </a:t>
            </a:r>
            <a:r>
              <a:rPr sz="1800" spc="-3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70934" y="926113"/>
            <a:ext cx="1443355" cy="1839606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1124,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4196,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5196,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5"/>
              </a:spcBef>
            </a:pPr>
            <a:r>
              <a:rPr sz="1800" dirty="0">
                <a:latin typeface="Calisto MT"/>
                <a:cs typeface="Calisto MT"/>
              </a:rPr>
              <a:t>load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2024,</a:t>
            </a:r>
            <a:r>
              <a:rPr sz="1800" spc="7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800" dirty="0">
                <a:latin typeface="Calisto MT"/>
                <a:cs typeface="Calisto MT"/>
              </a:rPr>
              <a:t>store</a:t>
            </a:r>
            <a:r>
              <a:rPr sz="1800" spc="40" dirty="0">
                <a:latin typeface="Calisto MT"/>
                <a:cs typeface="Calisto MT"/>
              </a:rPr>
              <a:t> </a:t>
            </a:r>
            <a:r>
              <a:rPr sz="1800" dirty="0">
                <a:solidFill>
                  <a:srgbClr val="C00000"/>
                </a:solidFill>
                <a:latin typeface="Calisto MT"/>
                <a:cs typeface="Calisto MT"/>
              </a:rPr>
              <a:t>4096</a:t>
            </a:r>
            <a:r>
              <a:rPr sz="1800" dirty="0">
                <a:latin typeface="Calisto MT"/>
                <a:cs typeface="Calisto MT"/>
              </a:rPr>
              <a:t>,</a:t>
            </a:r>
            <a:r>
              <a:rPr sz="1800" spc="85" dirty="0">
                <a:latin typeface="Calisto MT"/>
                <a:cs typeface="Calisto MT"/>
              </a:rPr>
              <a:t> </a:t>
            </a:r>
            <a:r>
              <a:rPr sz="1800" spc="-25" dirty="0">
                <a:latin typeface="Calisto MT"/>
                <a:cs typeface="Calisto MT"/>
              </a:rPr>
              <a:t>R1</a:t>
            </a:r>
            <a:endParaRPr sz="1800" dirty="0">
              <a:latin typeface="Calisto MT"/>
              <a:cs typeface="Calisto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42506" y="2890267"/>
            <a:ext cx="147059" cy="147059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029707" y="2445194"/>
            <a:ext cx="1373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sto MT"/>
                <a:cs typeface="Calisto MT"/>
              </a:rPr>
              <a:t>(3072</a:t>
            </a:r>
            <a:r>
              <a:rPr sz="1800" spc="-15" dirty="0">
                <a:latin typeface="Calisto MT"/>
                <a:cs typeface="Calisto MT"/>
              </a:rPr>
              <a:t> </a:t>
            </a:r>
            <a:r>
              <a:rPr sz="1800" dirty="0">
                <a:latin typeface="Calisto MT"/>
                <a:cs typeface="Calisto MT"/>
              </a:rPr>
              <a:t>+ </a:t>
            </a:r>
            <a:r>
              <a:rPr sz="1800" spc="-10" dirty="0">
                <a:latin typeface="Calisto MT"/>
                <a:cs typeface="Calisto MT"/>
              </a:rPr>
              <a:t>1024)</a:t>
            </a:r>
            <a:endParaRPr sz="1800">
              <a:latin typeface="Calisto MT"/>
              <a:cs typeface="Calisto MT"/>
            </a:endParaRPr>
          </a:p>
        </p:txBody>
      </p:sp>
      <p:sp>
        <p:nvSpPr>
          <p:cNvPr id="24" name="object 21">
            <a:extLst>
              <a:ext uri="{FF2B5EF4-FFF2-40B4-BE49-F238E27FC236}">
                <a16:creationId xmlns:a16="http://schemas.microsoft.com/office/drawing/2014/main" id="{399C80AB-A850-DEB6-1E0D-673381F93E18}"/>
              </a:ext>
            </a:extLst>
          </p:cNvPr>
          <p:cNvSpPr txBox="1"/>
          <p:nvPr/>
        </p:nvSpPr>
        <p:spPr>
          <a:xfrm>
            <a:off x="591565" y="5246577"/>
            <a:ext cx="1131248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Does the base register mechanism </a:t>
            </a:r>
            <a:r>
              <a:rPr lang="en-US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processes from each other?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70895" y="167608"/>
            <a:ext cx="10515600" cy="1325563"/>
          </a:xfrm>
          <a:prstGeom prst="rect">
            <a:avLst/>
          </a:prstGeom>
        </p:spPr>
        <p:txBody>
          <a:bodyPr vert="horz" wrap="square" lIns="0" tIns="330205" rIns="0" bIns="0" rtlCol="0">
            <a:spAutoFit/>
          </a:bodyPr>
          <a:lstStyle/>
          <a:p>
            <a:pPr marL="163322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3)</a:t>
            </a:r>
            <a:r>
              <a:rPr sz="5400" spc="-25" dirty="0"/>
              <a:t> </a:t>
            </a:r>
            <a:r>
              <a:rPr sz="5400" dirty="0"/>
              <a:t>Dynamic</a:t>
            </a:r>
            <a:r>
              <a:rPr sz="5400" spc="-30" dirty="0"/>
              <a:t> </a:t>
            </a:r>
            <a:r>
              <a:rPr sz="5400" spc="-10" dirty="0"/>
              <a:t>Relocation</a:t>
            </a:r>
            <a:endParaRPr sz="5400" dirty="0"/>
          </a:p>
        </p:txBody>
      </p:sp>
      <p:grpSp>
        <p:nvGrpSpPr>
          <p:cNvPr id="6" name="object 6"/>
          <p:cNvGrpSpPr/>
          <p:nvPr/>
        </p:nvGrpSpPr>
        <p:grpSpPr>
          <a:xfrm>
            <a:off x="1513522" y="1451866"/>
            <a:ext cx="9840278" cy="2884170"/>
            <a:chOff x="291084" y="1411986"/>
            <a:chExt cx="9164955" cy="28841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084" y="1411986"/>
              <a:ext cx="5634227" cy="69951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4" y="1994916"/>
              <a:ext cx="3807714" cy="6995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409" y="2437638"/>
              <a:ext cx="436625" cy="5654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2208" y="2425446"/>
              <a:ext cx="3928871" cy="58673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91084" y="2928366"/>
              <a:ext cx="9164573" cy="6995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409" y="3371088"/>
              <a:ext cx="436625" cy="56540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208" y="3358895"/>
              <a:ext cx="2213609" cy="58673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27782" y="3358895"/>
              <a:ext cx="992885" cy="58673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531108" y="3358895"/>
              <a:ext cx="667511" cy="58673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40480" y="3358895"/>
              <a:ext cx="1006601" cy="5867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56760" y="3358895"/>
              <a:ext cx="3820667" cy="58673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3409" y="3721607"/>
              <a:ext cx="436625" cy="5654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02208" y="3709416"/>
              <a:ext cx="2856737" cy="58673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00806" y="3709416"/>
              <a:ext cx="1142999" cy="58673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55770" y="3709416"/>
              <a:ext cx="667511" cy="58673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565142" y="3709416"/>
              <a:ext cx="739139" cy="58673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16245" y="3709416"/>
              <a:ext cx="1354835" cy="58673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477078" y="1545142"/>
            <a:ext cx="10876312" cy="26340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sz="2400" spc="-25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Protect</a:t>
            </a:r>
            <a:r>
              <a:rPr sz="24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sz="24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another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710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Requires</a:t>
            </a:r>
            <a:r>
              <a:rPr sz="2400" spc="-1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400" spc="-11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support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37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Unit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(MMU)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695"/>
              </a:spcBef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dynamically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changes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4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z="24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24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37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generates</a:t>
            </a:r>
            <a:r>
              <a:rPr sz="20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sz="2000" spc="-7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000" spc="-7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sz="20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(in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their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space)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360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sz="20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sz="2000" spc="-4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  <a:r>
              <a:rPr sz="2000" spc="-45" dirty="0">
                <a:solidFill>
                  <a:srgbClr val="00AF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33980" y="4648580"/>
            <a:ext cx="2209800" cy="1219200"/>
          </a:xfrm>
          <a:prstGeom prst="rect">
            <a:avLst/>
          </a:prstGeom>
          <a:solidFill>
            <a:srgbClr val="DDDDDD"/>
          </a:solidFill>
          <a:ln w="9525">
            <a:solidFill>
              <a:srgbClr val="FFFFFF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7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25" dirty="0">
                <a:latin typeface="Gill Sans MT"/>
                <a:cs typeface="Arial" panose="020B0604020202020204" pitchFamily="34" charset="0"/>
              </a:rPr>
              <a:t>CPU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86780" y="4724780"/>
            <a:ext cx="1676400" cy="914400"/>
          </a:xfrm>
          <a:prstGeom prst="rect">
            <a:avLst/>
          </a:prstGeom>
          <a:solidFill>
            <a:srgbClr val="919191"/>
          </a:solidFill>
          <a:ln w="9525">
            <a:solidFill>
              <a:srgbClr val="FFFFFF"/>
            </a:solidFill>
          </a:ln>
        </p:spPr>
        <p:txBody>
          <a:bodyPr vert="horz" wrap="square" lIns="0" tIns="476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25" dirty="0">
                <a:latin typeface="Gill Sans MT"/>
                <a:cs typeface="Arial" panose="020B0604020202020204" pitchFamily="34" charset="0"/>
              </a:rPr>
              <a:t>MMU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149018" y="4262819"/>
            <a:ext cx="1304925" cy="2405454"/>
            <a:chOff x="8149018" y="4262818"/>
            <a:chExt cx="1304925" cy="2600325"/>
          </a:xfrm>
        </p:grpSpPr>
        <p:sp>
          <p:nvSpPr>
            <p:cNvPr id="28" name="object 28"/>
            <p:cNvSpPr/>
            <p:nvPr/>
          </p:nvSpPr>
          <p:spPr>
            <a:xfrm>
              <a:off x="8153781" y="4267580"/>
              <a:ext cx="1295400" cy="2590800"/>
            </a:xfrm>
            <a:custGeom>
              <a:avLst/>
              <a:gdLst/>
              <a:ahLst/>
              <a:cxnLst/>
              <a:rect l="l" t="t" r="r" b="b"/>
              <a:pathLst>
                <a:path w="1295400" h="2590800">
                  <a:moveTo>
                    <a:pt x="1295400" y="0"/>
                  </a:moveTo>
                  <a:lnTo>
                    <a:pt x="0" y="0"/>
                  </a:lnTo>
                  <a:lnTo>
                    <a:pt x="0" y="2590419"/>
                  </a:lnTo>
                  <a:lnTo>
                    <a:pt x="1295400" y="2590419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DDDD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153781" y="4267580"/>
              <a:ext cx="1295400" cy="2590800"/>
            </a:xfrm>
            <a:custGeom>
              <a:avLst/>
              <a:gdLst/>
              <a:ahLst/>
              <a:cxnLst/>
              <a:rect l="l" t="t" r="r" b="b"/>
              <a:pathLst>
                <a:path w="1295400" h="2590800">
                  <a:moveTo>
                    <a:pt x="0" y="0"/>
                  </a:moveTo>
                  <a:lnTo>
                    <a:pt x="1295400" y="0"/>
                  </a:lnTo>
                  <a:lnTo>
                    <a:pt x="1295400" y="2590800"/>
                  </a:lnTo>
                  <a:lnTo>
                    <a:pt x="0" y="2590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8158543" y="5403596"/>
            <a:ext cx="12858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Gill Sans MT"/>
                <a:cs typeface="Arial" panose="020B0604020202020204" pitchFamily="34" charset="0"/>
              </a:rPr>
              <a:t>Memory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343402" y="5048244"/>
            <a:ext cx="3810000" cy="114300"/>
            <a:chOff x="4343402" y="5048244"/>
            <a:chExt cx="3810000" cy="114300"/>
          </a:xfrm>
        </p:grpSpPr>
        <p:sp>
          <p:nvSpPr>
            <p:cNvPr id="32" name="object 32"/>
            <p:cNvSpPr/>
            <p:nvPr/>
          </p:nvSpPr>
          <p:spPr>
            <a:xfrm>
              <a:off x="4438650" y="5105400"/>
              <a:ext cx="876300" cy="0"/>
            </a:xfrm>
            <a:custGeom>
              <a:avLst/>
              <a:gdLst/>
              <a:ahLst/>
              <a:cxnLst/>
              <a:rect l="l" t="t" r="r" b="b"/>
              <a:pathLst>
                <a:path w="876300">
                  <a:moveTo>
                    <a:pt x="0" y="0"/>
                  </a:moveTo>
                  <a:lnTo>
                    <a:pt x="8763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343400" y="5048249"/>
              <a:ext cx="1066800" cy="114300"/>
            </a:xfrm>
            <a:custGeom>
              <a:avLst/>
              <a:gdLst/>
              <a:ahLst/>
              <a:cxnLst/>
              <a:rect l="l" t="t" r="r" b="b"/>
              <a:pathLst>
                <a:path w="10668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1066800" h="114300">
                  <a:moveTo>
                    <a:pt x="1066800" y="57150"/>
                  </a:moveTo>
                  <a:lnTo>
                    <a:pt x="952500" y="0"/>
                  </a:lnTo>
                  <a:lnTo>
                    <a:pt x="952500" y="114300"/>
                  </a:lnTo>
                  <a:lnTo>
                    <a:pt x="10668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258050" y="5105400"/>
              <a:ext cx="800100" cy="0"/>
            </a:xfrm>
            <a:custGeom>
              <a:avLst/>
              <a:gdLst/>
              <a:ahLst/>
              <a:cxnLst/>
              <a:rect l="l" t="t" r="r" b="b"/>
              <a:pathLst>
                <a:path w="800100">
                  <a:moveTo>
                    <a:pt x="0" y="0"/>
                  </a:moveTo>
                  <a:lnTo>
                    <a:pt x="8001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62800" y="5048249"/>
              <a:ext cx="990600" cy="114300"/>
            </a:xfrm>
            <a:custGeom>
              <a:avLst/>
              <a:gdLst/>
              <a:ahLst/>
              <a:cxnLst/>
              <a:rect l="l" t="t" r="r" b="b"/>
              <a:pathLst>
                <a:path w="990600" h="114300">
                  <a:moveTo>
                    <a:pt x="114300" y="0"/>
                  </a:moveTo>
                  <a:lnTo>
                    <a:pt x="0" y="57150"/>
                  </a:lnTo>
                  <a:lnTo>
                    <a:pt x="114300" y="114300"/>
                  </a:lnTo>
                  <a:lnTo>
                    <a:pt x="114300" y="0"/>
                  </a:lnTo>
                  <a:close/>
                </a:path>
                <a:path w="990600" h="114300">
                  <a:moveTo>
                    <a:pt x="990600" y="57150"/>
                  </a:moveTo>
                  <a:lnTo>
                    <a:pt x="876300" y="0"/>
                  </a:lnTo>
                  <a:lnTo>
                    <a:pt x="876300" y="114300"/>
                  </a:lnTo>
                  <a:lnTo>
                    <a:pt x="990600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212339" y="4291076"/>
            <a:ext cx="19056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Calisto MT"/>
                <a:cs typeface="Arial" panose="020B0604020202020204" pitchFamily="34" charset="0"/>
              </a:rPr>
              <a:t>Process</a:t>
            </a:r>
            <a:r>
              <a:rPr sz="2000" spc="5" dirty="0">
                <a:latin typeface="Calisto MT"/>
                <a:cs typeface="Arial" panose="020B0604020202020204" pitchFamily="34" charset="0"/>
              </a:rPr>
              <a:t> </a:t>
            </a:r>
            <a:r>
              <a:rPr sz="2000" dirty="0">
                <a:latin typeface="Calisto MT"/>
                <a:cs typeface="Arial" panose="020B0604020202020204" pitchFamily="34" charset="0"/>
              </a:rPr>
              <a:t>runs</a:t>
            </a:r>
            <a:r>
              <a:rPr sz="2000" spc="-5" dirty="0">
                <a:latin typeface="Calisto MT"/>
                <a:cs typeface="Arial" panose="020B0604020202020204" pitchFamily="34" charset="0"/>
              </a:rPr>
              <a:t> </a:t>
            </a:r>
            <a:r>
              <a:rPr sz="2000" spc="-20" dirty="0">
                <a:latin typeface="Calisto MT"/>
                <a:cs typeface="Arial" panose="020B0604020202020204" pitchFamily="34" charset="0"/>
              </a:rPr>
              <a:t>here</a:t>
            </a:r>
            <a:endParaRPr sz="2000" dirty="0">
              <a:latin typeface="Calisto MT"/>
              <a:cs typeface="Arial" panose="020B0604020202020204" pitchFamily="34" charset="0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5336460" y="4367199"/>
            <a:ext cx="22332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Gill Sans MT"/>
                <a:cs typeface="Arial" panose="020B0604020202020204" pitchFamily="34" charset="0"/>
              </a:rPr>
              <a:t>OS</a:t>
            </a:r>
            <a:r>
              <a:rPr sz="2000" spc="-45" dirty="0">
                <a:latin typeface="Gill Sans MT"/>
                <a:cs typeface="Arial" panose="020B0604020202020204" pitchFamily="34" charset="0"/>
              </a:rPr>
              <a:t> </a:t>
            </a:r>
            <a:r>
              <a:rPr sz="2000" dirty="0">
                <a:latin typeface="Gill Sans MT"/>
                <a:cs typeface="Arial" panose="020B0604020202020204" pitchFamily="34" charset="0"/>
              </a:rPr>
              <a:t>can</a:t>
            </a:r>
            <a:r>
              <a:rPr sz="2000" spc="-45" dirty="0">
                <a:latin typeface="Gill Sans MT"/>
                <a:cs typeface="Arial" panose="020B0604020202020204" pitchFamily="34" charset="0"/>
              </a:rPr>
              <a:t> </a:t>
            </a:r>
            <a:r>
              <a:rPr sz="2000" dirty="0">
                <a:latin typeface="Gill Sans MT"/>
                <a:cs typeface="Arial" panose="020B0604020202020204" pitchFamily="34" charset="0"/>
              </a:rPr>
              <a:t>control</a:t>
            </a:r>
            <a:r>
              <a:rPr sz="2000" spc="-60" dirty="0">
                <a:latin typeface="Gill Sans MT"/>
                <a:cs typeface="Arial" panose="020B0604020202020204" pitchFamily="34" charset="0"/>
              </a:rPr>
              <a:t> </a:t>
            </a:r>
            <a:r>
              <a:rPr sz="2000" spc="-25" dirty="0">
                <a:latin typeface="Gill Sans MT"/>
                <a:cs typeface="Arial" panose="020B0604020202020204" pitchFamily="34" charset="0"/>
              </a:rPr>
              <a:t>MMU</a:t>
            </a:r>
            <a:endParaRPr sz="2000" dirty="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117211" y="5891198"/>
            <a:ext cx="157480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Gill Sans MT"/>
                <a:cs typeface="Arial" panose="020B0604020202020204" pitchFamily="34" charset="0"/>
              </a:rPr>
              <a:t>Logical</a:t>
            </a:r>
            <a:r>
              <a:rPr sz="2000" spc="-35" dirty="0">
                <a:latin typeface="Gill Sans MT"/>
                <a:cs typeface="Arial" panose="020B0604020202020204" pitchFamily="34" charset="0"/>
              </a:rPr>
              <a:t> </a:t>
            </a:r>
            <a:r>
              <a:rPr sz="2000" spc="-10" dirty="0">
                <a:latin typeface="Gill Sans MT"/>
                <a:cs typeface="Arial" panose="020B0604020202020204" pitchFamily="34" charset="0"/>
              </a:rPr>
              <a:t>address</a:t>
            </a:r>
            <a:endParaRPr sz="20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03208" y="5738697"/>
            <a:ext cx="166052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Gill Sans MT"/>
                <a:cs typeface="Arial" panose="020B0604020202020204" pitchFamily="34" charset="0"/>
              </a:rPr>
              <a:t>Physical</a:t>
            </a:r>
            <a:r>
              <a:rPr sz="2000" spc="-120" dirty="0">
                <a:latin typeface="Gill Sans MT"/>
                <a:cs typeface="Arial" panose="020B0604020202020204" pitchFamily="34" charset="0"/>
              </a:rPr>
              <a:t> </a:t>
            </a:r>
            <a:r>
              <a:rPr sz="2000" spc="-10" dirty="0">
                <a:latin typeface="Gill Sans MT"/>
                <a:cs typeface="Arial" panose="020B0604020202020204" pitchFamily="34" charset="0"/>
              </a:rPr>
              <a:t>address</a:t>
            </a:r>
            <a:endParaRPr sz="20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762884" y="5181979"/>
            <a:ext cx="2971800" cy="762000"/>
            <a:chOff x="4762884" y="5181979"/>
            <a:chExt cx="2971800" cy="762000"/>
          </a:xfrm>
        </p:grpSpPr>
        <p:sp>
          <p:nvSpPr>
            <p:cNvPr id="41" name="object 41"/>
            <p:cNvSpPr/>
            <p:nvPr/>
          </p:nvSpPr>
          <p:spPr>
            <a:xfrm>
              <a:off x="4800981" y="5245481"/>
              <a:ext cx="0" cy="698500"/>
            </a:xfrm>
            <a:custGeom>
              <a:avLst/>
              <a:gdLst/>
              <a:ahLst/>
              <a:cxnLst/>
              <a:rect l="l" t="t" r="r" b="b"/>
              <a:pathLst>
                <a:path h="698500">
                  <a:moveTo>
                    <a:pt x="0" y="6985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762884" y="518197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696580" y="5245481"/>
              <a:ext cx="0" cy="546100"/>
            </a:xfrm>
            <a:custGeom>
              <a:avLst/>
              <a:gdLst/>
              <a:ahLst/>
              <a:cxnLst/>
              <a:rect l="l" t="t" r="r" b="b"/>
              <a:pathLst>
                <a:path h="546100">
                  <a:moveTo>
                    <a:pt x="0" y="546100"/>
                  </a:moveTo>
                  <a:lnTo>
                    <a:pt x="0" y="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658484" y="5181979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2985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p53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6" b="0" i="0" u="none" strike="noStrike" cap="none" dirty="0"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4) Dynamic with </a:t>
            </a:r>
            <a:r>
              <a:rPr lang="en-US" sz="4556" b="0" i="0" u="none" strike="noStrike" cap="none" dirty="0" err="1">
                <a:solidFill>
                  <a:srgbClr val="C00000"/>
                </a:solidFill>
                <a:latin typeface="Arial" panose="020B0604020202020204" pitchFamily="34" charset="0"/>
                <a:ea typeface="Gill Sans"/>
                <a:cs typeface="Arial" panose="020B0604020202020204" pitchFamily="34" charset="0"/>
                <a:sym typeface="Gill Sans"/>
              </a:rPr>
              <a:t>Base+Bounds</a:t>
            </a:r>
            <a:endParaRPr sz="4556" b="0" i="0" u="none" strike="noStrike" cap="none" dirty="0">
              <a:solidFill>
                <a:srgbClr val="C00000"/>
              </a:solidFill>
              <a:latin typeface="Arial" panose="020B0604020202020204" pitchFamily="34" charset="0"/>
              <a:ea typeface="Gill Sans"/>
              <a:cs typeface="Arial" panose="020B0604020202020204" pitchFamily="34" charset="0"/>
              <a:sym typeface="Gill Sans"/>
            </a:endParaRPr>
          </a:p>
        </p:txBody>
      </p:sp>
      <p:sp>
        <p:nvSpPr>
          <p:cNvPr id="943" name="Google Shape;943;p53"/>
          <p:cNvSpPr txBox="1">
            <a:spLocks noGrp="1"/>
          </p:cNvSpPr>
          <p:nvPr>
            <p:ph type="body" idx="4294967295"/>
          </p:nvPr>
        </p:nvSpPr>
        <p:spPr>
          <a:xfrm>
            <a:off x="0" y="1795463"/>
            <a:ext cx="11774488" cy="363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2560" lvl="0" indent="-28256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Idea: limit the address space with a bounds register 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0" indent="-28256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Base register: smallest physical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(or starting location)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0" indent="-28256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32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Bounds register: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size of this process’s virtual address space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109"/>
              <a:buChar char="•"/>
            </a:pPr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Sometimes defined as largest physical address (base + size)</a:t>
            </a:r>
            <a:endParaRPr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2560" lvl="0" indent="-28256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320"/>
              <a:buChar char="•"/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OS kills process if process loads/stores beyond bounds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54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of</a:t>
            </a:r>
            <a:br>
              <a:rPr lang="en-US"/>
            </a:br>
            <a:r>
              <a:rPr lang="en-US"/>
              <a:t> BASE+BOUNDS</a:t>
            </a:r>
            <a:endParaRPr/>
          </a:p>
        </p:txBody>
      </p:sp>
      <p:sp>
        <p:nvSpPr>
          <p:cNvPr id="949" name="Google Shape;949;p54"/>
          <p:cNvSpPr txBox="1">
            <a:spLocks noGrp="1"/>
          </p:cNvSpPr>
          <p:nvPr>
            <p:ph type="body" idx="1"/>
          </p:nvPr>
        </p:nvSpPr>
        <p:spPr>
          <a:xfrm>
            <a:off x="268941" y="1524000"/>
            <a:ext cx="1001805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/>
              <a:t>Translation on every memory access of user process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MMU compares logical address to bounds register</a:t>
            </a:r>
            <a:endParaRPr dirty="0"/>
          </a:p>
          <a:p>
            <a:pPr marL="860381" lvl="2" indent="-282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dirty="0"/>
              <a:t>if logical address is greater, then generate error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MMU adds base register to logical address to form physical address</a:t>
            </a:r>
            <a:endParaRPr dirty="0"/>
          </a:p>
          <a:p>
            <a:pPr marL="282560" lvl="0" indent="-13016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sz="2400" dirty="0"/>
          </a:p>
        </p:txBody>
      </p:sp>
      <p:sp>
        <p:nvSpPr>
          <p:cNvPr id="950" name="Google Shape;950;p54"/>
          <p:cNvSpPr/>
          <p:nvPr/>
        </p:nvSpPr>
        <p:spPr>
          <a:xfrm>
            <a:off x="2590800" y="3429000"/>
            <a:ext cx="6858000" cy="3200400"/>
          </a:xfrm>
          <a:prstGeom prst="rect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51" name="Google Shape;951;p54"/>
          <p:cNvSpPr/>
          <p:nvPr/>
        </p:nvSpPr>
        <p:spPr>
          <a:xfrm>
            <a:off x="4419600" y="3657600"/>
            <a:ext cx="16764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base</a:t>
            </a:r>
            <a:endParaRPr/>
          </a:p>
        </p:txBody>
      </p:sp>
      <p:sp>
        <p:nvSpPr>
          <p:cNvPr id="952" name="Google Shape;952;p54"/>
          <p:cNvSpPr/>
          <p:nvPr/>
        </p:nvSpPr>
        <p:spPr>
          <a:xfrm>
            <a:off x="8229600" y="3657600"/>
            <a:ext cx="977524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</a:t>
            </a:r>
            <a:endParaRPr dirty="0"/>
          </a:p>
        </p:txBody>
      </p:sp>
      <p:sp>
        <p:nvSpPr>
          <p:cNvPr id="953" name="Google Shape;953;p54"/>
          <p:cNvSpPr/>
          <p:nvPr/>
        </p:nvSpPr>
        <p:spPr>
          <a:xfrm>
            <a:off x="6324600" y="3657600"/>
            <a:ext cx="1676400" cy="457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bounds</a:t>
            </a:r>
            <a:endParaRPr/>
          </a:p>
        </p:txBody>
      </p:sp>
      <p:sp>
        <p:nvSpPr>
          <p:cNvPr id="954" name="Google Shape;954;p54"/>
          <p:cNvSpPr txBox="1"/>
          <p:nvPr/>
        </p:nvSpPr>
        <p:spPr>
          <a:xfrm>
            <a:off x="3048000" y="3657601"/>
            <a:ext cx="219146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registers</a:t>
            </a:r>
            <a:endParaRPr/>
          </a:p>
        </p:txBody>
      </p:sp>
      <p:sp>
        <p:nvSpPr>
          <p:cNvPr id="955" name="Google Shape;955;p54"/>
          <p:cNvSpPr txBox="1"/>
          <p:nvPr/>
        </p:nvSpPr>
        <p:spPr>
          <a:xfrm>
            <a:off x="4800601" y="3429000"/>
            <a:ext cx="7489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32 bits</a:t>
            </a:r>
            <a:endParaRPr/>
          </a:p>
        </p:txBody>
      </p:sp>
      <p:sp>
        <p:nvSpPr>
          <p:cNvPr id="956" name="Google Shape;956;p54"/>
          <p:cNvSpPr txBox="1"/>
          <p:nvPr/>
        </p:nvSpPr>
        <p:spPr>
          <a:xfrm>
            <a:off x="6781801" y="3429000"/>
            <a:ext cx="748923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32 bits</a:t>
            </a:r>
            <a:endParaRPr/>
          </a:p>
        </p:txBody>
      </p:sp>
      <p:sp>
        <p:nvSpPr>
          <p:cNvPr id="957" name="Google Shape;957;p54"/>
          <p:cNvSpPr txBox="1"/>
          <p:nvPr/>
        </p:nvSpPr>
        <p:spPr>
          <a:xfrm>
            <a:off x="8153401" y="3429000"/>
            <a:ext cx="566181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1 bit</a:t>
            </a:r>
            <a:endParaRPr/>
          </a:p>
        </p:txBody>
      </p:sp>
      <p:sp>
        <p:nvSpPr>
          <p:cNvPr id="958" name="Google Shape;958;p54"/>
          <p:cNvSpPr/>
          <p:nvPr/>
        </p:nvSpPr>
        <p:spPr>
          <a:xfrm>
            <a:off x="3124199" y="4267200"/>
            <a:ext cx="1333501" cy="990600"/>
          </a:xfrm>
          <a:prstGeom prst="diamond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mode </a:t>
            </a:r>
            <a:b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= </a:t>
            </a:r>
            <a:b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4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user?</a:t>
            </a: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59" name="Google Shape;959;p54"/>
          <p:cNvSpPr/>
          <p:nvPr/>
        </p:nvSpPr>
        <p:spPr>
          <a:xfrm>
            <a:off x="2857501" y="5486400"/>
            <a:ext cx="1804084" cy="990600"/>
          </a:xfrm>
          <a:prstGeom prst="diamond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&lt;</a:t>
            </a:r>
            <a:br>
              <a:rPr lang="en-US" sz="14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4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bounds?</a:t>
            </a:r>
            <a:endParaRPr sz="1800" dirty="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60" name="Google Shape;960;p54"/>
          <p:cNvSpPr txBox="1"/>
          <p:nvPr/>
        </p:nvSpPr>
        <p:spPr>
          <a:xfrm>
            <a:off x="4356867" y="4368007"/>
            <a:ext cx="1066801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no</a:t>
            </a:r>
            <a:endParaRPr dirty="0"/>
          </a:p>
        </p:txBody>
      </p:sp>
      <p:sp>
        <p:nvSpPr>
          <p:cNvPr id="961" name="Google Shape;961;p54"/>
          <p:cNvSpPr txBox="1"/>
          <p:nvPr/>
        </p:nvSpPr>
        <p:spPr>
          <a:xfrm>
            <a:off x="3142005" y="6146800"/>
            <a:ext cx="933451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no</a:t>
            </a:r>
            <a:endParaRPr/>
          </a:p>
        </p:txBody>
      </p:sp>
      <p:sp>
        <p:nvSpPr>
          <p:cNvPr id="962" name="Google Shape;962;p54"/>
          <p:cNvSpPr txBox="1"/>
          <p:nvPr/>
        </p:nvSpPr>
        <p:spPr>
          <a:xfrm>
            <a:off x="3083613" y="4937125"/>
            <a:ext cx="1066801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yes</a:t>
            </a:r>
            <a:endParaRPr/>
          </a:p>
        </p:txBody>
      </p:sp>
      <p:sp>
        <p:nvSpPr>
          <p:cNvPr id="963" name="Google Shape;963;p54"/>
          <p:cNvSpPr txBox="1"/>
          <p:nvPr/>
        </p:nvSpPr>
        <p:spPr>
          <a:xfrm>
            <a:off x="4307784" y="5492750"/>
            <a:ext cx="1066801" cy="412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yes</a:t>
            </a:r>
            <a:endParaRPr/>
          </a:p>
        </p:txBody>
      </p:sp>
      <p:cxnSp>
        <p:nvCxnSpPr>
          <p:cNvPr id="964" name="Google Shape;964;p54"/>
          <p:cNvCxnSpPr>
            <a:cxnSpLocks/>
          </p:cNvCxnSpPr>
          <p:nvPr/>
        </p:nvCxnSpPr>
        <p:spPr>
          <a:xfrm>
            <a:off x="1524000" y="4800600"/>
            <a:ext cx="16002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5" name="Google Shape;965;p54"/>
          <p:cNvCxnSpPr/>
          <p:nvPr/>
        </p:nvCxnSpPr>
        <p:spPr>
          <a:xfrm>
            <a:off x="3886200" y="4800600"/>
            <a:ext cx="6400800" cy="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6" name="Google Shape;966;p54"/>
          <p:cNvCxnSpPr>
            <a:cxnSpLocks/>
          </p:cNvCxnSpPr>
          <p:nvPr/>
        </p:nvCxnSpPr>
        <p:spPr>
          <a:xfrm>
            <a:off x="3886200" y="5943600"/>
            <a:ext cx="2133600" cy="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7" name="Google Shape;967;p54"/>
          <p:cNvSpPr/>
          <p:nvPr/>
        </p:nvSpPr>
        <p:spPr>
          <a:xfrm>
            <a:off x="6096000" y="5486400"/>
            <a:ext cx="990600" cy="838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+ </a:t>
            </a:r>
            <a:b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</a:b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base</a:t>
            </a:r>
            <a:endParaRPr/>
          </a:p>
        </p:txBody>
      </p:sp>
      <p:cxnSp>
        <p:nvCxnSpPr>
          <p:cNvPr id="968" name="Google Shape;968;p54"/>
          <p:cNvCxnSpPr>
            <a:cxnSpLocks/>
          </p:cNvCxnSpPr>
          <p:nvPr/>
        </p:nvCxnSpPr>
        <p:spPr>
          <a:xfrm>
            <a:off x="3766929" y="5257800"/>
            <a:ext cx="0" cy="304800"/>
          </a:xfrm>
          <a:prstGeom prst="straightConnector1">
            <a:avLst/>
          </a:pr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9" name="Google Shape;969;p54"/>
          <p:cNvSpPr/>
          <p:nvPr/>
        </p:nvSpPr>
        <p:spPr>
          <a:xfrm>
            <a:off x="7086600" y="4800600"/>
            <a:ext cx="685800" cy="1143000"/>
          </a:xfrm>
          <a:custGeom>
            <a:avLst/>
            <a:gdLst/>
            <a:ahLst/>
            <a:cxnLst/>
            <a:rect l="l" t="t" r="r" b="b"/>
            <a:pathLst>
              <a:path w="432" h="720" extrusionOk="0">
                <a:moveTo>
                  <a:pt x="0" y="720"/>
                </a:moveTo>
                <a:lnTo>
                  <a:pt x="432" y="720"/>
                </a:lnTo>
                <a:lnTo>
                  <a:pt x="432" y="0"/>
                </a:lnTo>
              </a:path>
            </a:pathLst>
          </a:custGeom>
          <a:noFill/>
          <a:ln w="254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70" name="Google Shape;970;p54"/>
          <p:cNvSpPr/>
          <p:nvPr/>
        </p:nvSpPr>
        <p:spPr>
          <a:xfrm>
            <a:off x="1864414" y="6438900"/>
            <a:ext cx="1752600" cy="304800"/>
          </a:xfrm>
          <a:custGeom>
            <a:avLst/>
            <a:gdLst/>
            <a:ahLst/>
            <a:cxnLst/>
            <a:rect l="l" t="t" r="r" b="b"/>
            <a:pathLst>
              <a:path w="1104" h="192" extrusionOk="0">
                <a:moveTo>
                  <a:pt x="1104" y="0"/>
                </a:moveTo>
                <a:lnTo>
                  <a:pt x="1104" y="192"/>
                </a:lnTo>
                <a:lnTo>
                  <a:pt x="0" y="192"/>
                </a:ln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71" name="Google Shape;971;p54"/>
          <p:cNvSpPr txBox="1"/>
          <p:nvPr/>
        </p:nvSpPr>
        <p:spPr>
          <a:xfrm>
            <a:off x="921574" y="6316663"/>
            <a:ext cx="33456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error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2" name="Google Shape;972;p54"/>
          <p:cNvSpPr txBox="1"/>
          <p:nvPr/>
        </p:nvSpPr>
        <p:spPr>
          <a:xfrm>
            <a:off x="1447799" y="4114800"/>
            <a:ext cx="12243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logical</a:t>
            </a:r>
            <a:br>
              <a:rPr lang="en-US" sz="200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00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address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3" name="Google Shape;973;p54"/>
          <p:cNvSpPr txBox="1"/>
          <p:nvPr/>
        </p:nvSpPr>
        <p:spPr>
          <a:xfrm>
            <a:off x="9483560" y="4123042"/>
            <a:ext cx="1358551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physical</a:t>
            </a:r>
            <a:br>
              <a:rPr lang="en-US" sz="20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0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address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p55"/>
          <p:cNvSpPr/>
          <p:nvPr/>
        </p:nvSpPr>
        <p:spPr>
          <a:xfrm>
            <a:off x="3064072" y="1336543"/>
            <a:ext cx="1758179" cy="535810"/>
          </a:xfrm>
          <a:prstGeom prst="rect">
            <a:avLst/>
          </a:prstGeom>
          <a:solidFill>
            <a:srgbClr val="11DB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endParaRPr/>
          </a:p>
        </p:txBody>
      </p:sp>
      <p:sp>
        <p:nvSpPr>
          <p:cNvPr id="979" name="Google Shape;979;p55"/>
          <p:cNvSpPr/>
          <p:nvPr/>
        </p:nvSpPr>
        <p:spPr>
          <a:xfrm>
            <a:off x="3064072" y="1872325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0" name="Google Shape;980;p55"/>
          <p:cNvSpPr/>
          <p:nvPr/>
        </p:nvSpPr>
        <p:spPr>
          <a:xfrm>
            <a:off x="3064072" y="2408105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1" name="Google Shape;981;p55"/>
          <p:cNvSpPr/>
          <p:nvPr/>
        </p:nvSpPr>
        <p:spPr>
          <a:xfrm>
            <a:off x="3064072" y="2943887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endParaRPr/>
          </a:p>
        </p:txBody>
      </p:sp>
      <p:sp>
        <p:nvSpPr>
          <p:cNvPr id="982" name="Google Shape;982;p55"/>
          <p:cNvSpPr/>
          <p:nvPr/>
        </p:nvSpPr>
        <p:spPr>
          <a:xfrm>
            <a:off x="3064072" y="800762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3" name="Google Shape;983;p55"/>
          <p:cNvSpPr/>
          <p:nvPr/>
        </p:nvSpPr>
        <p:spPr>
          <a:xfrm>
            <a:off x="3064072" y="347966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984" name="Google Shape;984;p55"/>
          <p:cNvSpPr/>
          <p:nvPr/>
        </p:nvSpPr>
        <p:spPr>
          <a:xfrm>
            <a:off x="2500154" y="2785625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 KB</a:t>
            </a:r>
            <a:endParaRPr/>
          </a:p>
        </p:txBody>
      </p:sp>
      <p:sp>
        <p:nvSpPr>
          <p:cNvPr id="985" name="Google Shape;985;p55"/>
          <p:cNvSpPr/>
          <p:nvPr/>
        </p:nvSpPr>
        <p:spPr>
          <a:xfrm>
            <a:off x="2500154" y="3294617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 KB</a:t>
            </a:r>
            <a:endParaRPr/>
          </a:p>
        </p:txBody>
      </p:sp>
      <p:sp>
        <p:nvSpPr>
          <p:cNvPr id="986" name="Google Shape;986;p55"/>
          <p:cNvSpPr/>
          <p:nvPr/>
        </p:nvSpPr>
        <p:spPr>
          <a:xfrm>
            <a:off x="2500154" y="3830399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 KB</a:t>
            </a:r>
            <a:endParaRPr/>
          </a:p>
        </p:txBody>
      </p:sp>
      <p:sp>
        <p:nvSpPr>
          <p:cNvPr id="987" name="Google Shape;987;p55"/>
          <p:cNvSpPr/>
          <p:nvPr/>
        </p:nvSpPr>
        <p:spPr>
          <a:xfrm>
            <a:off x="2500154" y="1714063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KB</a:t>
            </a:r>
            <a:endParaRPr/>
          </a:p>
        </p:txBody>
      </p:sp>
      <p:sp>
        <p:nvSpPr>
          <p:cNvPr id="988" name="Google Shape;988;p55"/>
          <p:cNvSpPr/>
          <p:nvPr/>
        </p:nvSpPr>
        <p:spPr>
          <a:xfrm>
            <a:off x="2500154" y="2249844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KB</a:t>
            </a:r>
            <a:endParaRPr/>
          </a:p>
        </p:txBody>
      </p:sp>
      <p:sp>
        <p:nvSpPr>
          <p:cNvPr id="989" name="Google Shape;989;p55"/>
          <p:cNvSpPr/>
          <p:nvPr/>
        </p:nvSpPr>
        <p:spPr>
          <a:xfrm>
            <a:off x="2500154" y="1178282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KB</a:t>
            </a:r>
            <a:endParaRPr/>
          </a:p>
        </p:txBody>
      </p:sp>
      <p:sp>
        <p:nvSpPr>
          <p:cNvPr id="990" name="Google Shape;990;p55"/>
          <p:cNvSpPr/>
          <p:nvPr/>
        </p:nvSpPr>
        <p:spPr>
          <a:xfrm>
            <a:off x="2500154" y="642500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 KB</a:t>
            </a:r>
            <a:endParaRPr/>
          </a:p>
        </p:txBody>
      </p:sp>
      <p:cxnSp>
        <p:nvCxnSpPr>
          <p:cNvPr id="991" name="Google Shape;991;p55"/>
          <p:cNvCxnSpPr/>
          <p:nvPr/>
        </p:nvCxnSpPr>
        <p:spPr>
          <a:xfrm flipH="1">
            <a:off x="4857742" y="1348826"/>
            <a:ext cx="45665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992" name="Google Shape;992;p55"/>
          <p:cNvSpPr/>
          <p:nvPr/>
        </p:nvSpPr>
        <p:spPr>
          <a:xfrm>
            <a:off x="5317085" y="1113379"/>
            <a:ext cx="2094456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base register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3" name="Google Shape;993;p55"/>
          <p:cNvSpPr/>
          <p:nvPr/>
        </p:nvSpPr>
        <p:spPr>
          <a:xfrm>
            <a:off x="7893551" y="1993139"/>
            <a:ext cx="2217857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P1 is running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94" name="Google Shape;994;p55"/>
          <p:cNvCxnSpPr/>
          <p:nvPr/>
        </p:nvCxnSpPr>
        <p:spPr>
          <a:xfrm>
            <a:off x="4962633" y="1348826"/>
            <a:ext cx="2685" cy="51792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triangle" w="med" len="med"/>
            <a:tailEnd type="triangle" w="med" len="med"/>
          </a:ln>
        </p:spPr>
      </p:cxnSp>
      <p:sp>
        <p:nvSpPr>
          <p:cNvPr id="995" name="Google Shape;995;p55"/>
          <p:cNvSpPr/>
          <p:nvPr/>
        </p:nvSpPr>
        <p:spPr>
          <a:xfrm>
            <a:off x="5317085" y="1631301"/>
            <a:ext cx="2576467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bounds register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56"/>
          <p:cNvSpPr/>
          <p:nvPr/>
        </p:nvSpPr>
        <p:spPr>
          <a:xfrm>
            <a:off x="3064072" y="1336543"/>
            <a:ext cx="1758179" cy="535810"/>
          </a:xfrm>
          <a:prstGeom prst="rect">
            <a:avLst/>
          </a:prstGeom>
          <a:solidFill>
            <a:srgbClr val="11DB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endParaRPr/>
          </a:p>
        </p:txBody>
      </p:sp>
      <p:sp>
        <p:nvSpPr>
          <p:cNvPr id="1001" name="Google Shape;1001;p56"/>
          <p:cNvSpPr/>
          <p:nvPr/>
        </p:nvSpPr>
        <p:spPr>
          <a:xfrm>
            <a:off x="3064072" y="1872325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2" name="Google Shape;1002;p56"/>
          <p:cNvSpPr/>
          <p:nvPr/>
        </p:nvSpPr>
        <p:spPr>
          <a:xfrm>
            <a:off x="3064072" y="2408105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3" name="Google Shape;1003;p56"/>
          <p:cNvSpPr/>
          <p:nvPr/>
        </p:nvSpPr>
        <p:spPr>
          <a:xfrm>
            <a:off x="3064072" y="2943887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endParaRPr/>
          </a:p>
        </p:txBody>
      </p:sp>
      <p:sp>
        <p:nvSpPr>
          <p:cNvPr id="1004" name="Google Shape;1004;p56"/>
          <p:cNvSpPr/>
          <p:nvPr/>
        </p:nvSpPr>
        <p:spPr>
          <a:xfrm>
            <a:off x="3064072" y="800762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5" name="Google Shape;1005;p56"/>
          <p:cNvSpPr/>
          <p:nvPr/>
        </p:nvSpPr>
        <p:spPr>
          <a:xfrm>
            <a:off x="3064072" y="347966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06" name="Google Shape;1006;p56"/>
          <p:cNvSpPr/>
          <p:nvPr/>
        </p:nvSpPr>
        <p:spPr>
          <a:xfrm>
            <a:off x="2500154" y="2785625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 KB</a:t>
            </a:r>
            <a:endParaRPr/>
          </a:p>
        </p:txBody>
      </p:sp>
      <p:sp>
        <p:nvSpPr>
          <p:cNvPr id="1007" name="Google Shape;1007;p56"/>
          <p:cNvSpPr/>
          <p:nvPr/>
        </p:nvSpPr>
        <p:spPr>
          <a:xfrm>
            <a:off x="2500154" y="3294617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 KB</a:t>
            </a:r>
            <a:endParaRPr/>
          </a:p>
        </p:txBody>
      </p:sp>
      <p:sp>
        <p:nvSpPr>
          <p:cNvPr id="1008" name="Google Shape;1008;p56"/>
          <p:cNvSpPr/>
          <p:nvPr/>
        </p:nvSpPr>
        <p:spPr>
          <a:xfrm>
            <a:off x="2500154" y="3830399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 KB</a:t>
            </a:r>
            <a:endParaRPr/>
          </a:p>
        </p:txBody>
      </p:sp>
      <p:sp>
        <p:nvSpPr>
          <p:cNvPr id="1009" name="Google Shape;1009;p56"/>
          <p:cNvSpPr/>
          <p:nvPr/>
        </p:nvSpPr>
        <p:spPr>
          <a:xfrm>
            <a:off x="2500154" y="1714063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KB</a:t>
            </a:r>
            <a:endParaRPr/>
          </a:p>
        </p:txBody>
      </p:sp>
      <p:sp>
        <p:nvSpPr>
          <p:cNvPr id="1010" name="Google Shape;1010;p56"/>
          <p:cNvSpPr/>
          <p:nvPr/>
        </p:nvSpPr>
        <p:spPr>
          <a:xfrm>
            <a:off x="2500154" y="2249844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KB</a:t>
            </a:r>
            <a:endParaRPr/>
          </a:p>
        </p:txBody>
      </p:sp>
      <p:sp>
        <p:nvSpPr>
          <p:cNvPr id="1011" name="Google Shape;1011;p56"/>
          <p:cNvSpPr/>
          <p:nvPr/>
        </p:nvSpPr>
        <p:spPr>
          <a:xfrm>
            <a:off x="2500154" y="1178282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KB</a:t>
            </a:r>
            <a:endParaRPr/>
          </a:p>
        </p:txBody>
      </p:sp>
      <p:sp>
        <p:nvSpPr>
          <p:cNvPr id="1012" name="Google Shape;1012;p56"/>
          <p:cNvSpPr/>
          <p:nvPr/>
        </p:nvSpPr>
        <p:spPr>
          <a:xfrm>
            <a:off x="2500154" y="642500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 KB</a:t>
            </a:r>
            <a:endParaRPr/>
          </a:p>
        </p:txBody>
      </p:sp>
      <p:sp>
        <p:nvSpPr>
          <p:cNvPr id="1013" name="Google Shape;1013;p56"/>
          <p:cNvSpPr/>
          <p:nvPr/>
        </p:nvSpPr>
        <p:spPr>
          <a:xfrm>
            <a:off x="7893551" y="1993139"/>
            <a:ext cx="2257613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P2 is running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4" name="Google Shape;1014;p56"/>
          <p:cNvCxnSpPr/>
          <p:nvPr/>
        </p:nvCxnSpPr>
        <p:spPr>
          <a:xfrm flipH="1">
            <a:off x="4857742" y="2956170"/>
            <a:ext cx="456658" cy="1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sp>
        <p:nvSpPr>
          <p:cNvPr id="1015" name="Google Shape;1015;p56"/>
          <p:cNvSpPr/>
          <p:nvPr/>
        </p:nvSpPr>
        <p:spPr>
          <a:xfrm>
            <a:off x="5317085" y="2720723"/>
            <a:ext cx="2070978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base register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16" name="Google Shape;1016;p56"/>
          <p:cNvCxnSpPr/>
          <p:nvPr/>
        </p:nvCxnSpPr>
        <p:spPr>
          <a:xfrm>
            <a:off x="4951871" y="2956170"/>
            <a:ext cx="0" cy="517923"/>
          </a:xfrm>
          <a:prstGeom prst="straightConnector1">
            <a:avLst/>
          </a:prstGeom>
          <a:noFill/>
          <a:ln w="25400" cap="flat" cmpd="sng">
            <a:solidFill>
              <a:schemeClr val="dk2"/>
            </a:solidFill>
            <a:prstDash val="solid"/>
            <a:miter lim="400000"/>
            <a:headEnd type="triangle" w="med" len="med"/>
            <a:tailEnd type="triangle" w="med" len="med"/>
          </a:ln>
        </p:spPr>
      </p:cxnSp>
      <p:sp>
        <p:nvSpPr>
          <p:cNvPr id="1017" name="Google Shape;1017;p56"/>
          <p:cNvSpPr/>
          <p:nvPr/>
        </p:nvSpPr>
        <p:spPr>
          <a:xfrm>
            <a:off x="5317085" y="3238644"/>
            <a:ext cx="2547586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bounds register</a:t>
            </a: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p57"/>
          <p:cNvSpPr/>
          <p:nvPr/>
        </p:nvSpPr>
        <p:spPr>
          <a:xfrm>
            <a:off x="3064072" y="1336543"/>
            <a:ext cx="1758179" cy="535810"/>
          </a:xfrm>
          <a:prstGeom prst="rect">
            <a:avLst/>
          </a:prstGeom>
          <a:solidFill>
            <a:srgbClr val="11DB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endParaRPr/>
          </a:p>
        </p:txBody>
      </p:sp>
      <p:sp>
        <p:nvSpPr>
          <p:cNvPr id="1023" name="Google Shape;1023;p57"/>
          <p:cNvSpPr/>
          <p:nvPr/>
        </p:nvSpPr>
        <p:spPr>
          <a:xfrm>
            <a:off x="3064072" y="1872325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4" name="Google Shape;1024;p57"/>
          <p:cNvSpPr/>
          <p:nvPr/>
        </p:nvSpPr>
        <p:spPr>
          <a:xfrm>
            <a:off x="3064072" y="2408105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5" name="Google Shape;1025;p57"/>
          <p:cNvSpPr/>
          <p:nvPr/>
        </p:nvSpPr>
        <p:spPr>
          <a:xfrm>
            <a:off x="3064072" y="2943887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endParaRPr/>
          </a:p>
        </p:txBody>
      </p:sp>
      <p:sp>
        <p:nvSpPr>
          <p:cNvPr id="1026" name="Google Shape;1026;p57"/>
          <p:cNvSpPr/>
          <p:nvPr/>
        </p:nvSpPr>
        <p:spPr>
          <a:xfrm>
            <a:off x="3064072" y="800762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7" name="Google Shape;1027;p57"/>
          <p:cNvSpPr/>
          <p:nvPr/>
        </p:nvSpPr>
        <p:spPr>
          <a:xfrm>
            <a:off x="3064072" y="347966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28" name="Google Shape;1028;p57"/>
          <p:cNvSpPr/>
          <p:nvPr/>
        </p:nvSpPr>
        <p:spPr>
          <a:xfrm>
            <a:off x="2500154" y="2785625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 KB</a:t>
            </a:r>
            <a:endParaRPr/>
          </a:p>
        </p:txBody>
      </p:sp>
      <p:sp>
        <p:nvSpPr>
          <p:cNvPr id="1029" name="Google Shape;1029;p57"/>
          <p:cNvSpPr/>
          <p:nvPr/>
        </p:nvSpPr>
        <p:spPr>
          <a:xfrm>
            <a:off x="2500154" y="3294617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 KB</a:t>
            </a:r>
            <a:endParaRPr/>
          </a:p>
        </p:txBody>
      </p:sp>
      <p:sp>
        <p:nvSpPr>
          <p:cNvPr id="1030" name="Google Shape;1030;p57"/>
          <p:cNvSpPr/>
          <p:nvPr/>
        </p:nvSpPr>
        <p:spPr>
          <a:xfrm>
            <a:off x="2500154" y="3830399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 KB</a:t>
            </a:r>
            <a:endParaRPr/>
          </a:p>
        </p:txBody>
      </p:sp>
      <p:sp>
        <p:nvSpPr>
          <p:cNvPr id="1031" name="Google Shape;1031;p57"/>
          <p:cNvSpPr/>
          <p:nvPr/>
        </p:nvSpPr>
        <p:spPr>
          <a:xfrm>
            <a:off x="2500154" y="1714063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KB</a:t>
            </a:r>
            <a:endParaRPr/>
          </a:p>
        </p:txBody>
      </p:sp>
      <p:sp>
        <p:nvSpPr>
          <p:cNvPr id="1032" name="Google Shape;1032;p57"/>
          <p:cNvSpPr/>
          <p:nvPr/>
        </p:nvSpPr>
        <p:spPr>
          <a:xfrm>
            <a:off x="2500154" y="2249844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KB</a:t>
            </a:r>
            <a:endParaRPr/>
          </a:p>
        </p:txBody>
      </p:sp>
      <p:sp>
        <p:nvSpPr>
          <p:cNvPr id="1033" name="Google Shape;1033;p57"/>
          <p:cNvSpPr/>
          <p:nvPr/>
        </p:nvSpPr>
        <p:spPr>
          <a:xfrm>
            <a:off x="2500154" y="1178282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KB</a:t>
            </a:r>
            <a:endParaRPr/>
          </a:p>
        </p:txBody>
      </p:sp>
      <p:sp>
        <p:nvSpPr>
          <p:cNvPr id="1034" name="Google Shape;1034;p57"/>
          <p:cNvSpPr/>
          <p:nvPr/>
        </p:nvSpPr>
        <p:spPr>
          <a:xfrm>
            <a:off x="2500154" y="642500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 KB</a:t>
            </a:r>
            <a:endParaRPr/>
          </a:p>
        </p:txBody>
      </p:sp>
      <p:sp>
        <p:nvSpPr>
          <p:cNvPr id="1035" name="Google Shape;1035;p57"/>
          <p:cNvSpPr/>
          <p:nvPr/>
        </p:nvSpPr>
        <p:spPr>
          <a:xfrm>
            <a:off x="6046117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100, R1</a:t>
            </a:r>
            <a:endParaRPr/>
          </a:p>
        </p:txBody>
      </p:sp>
      <p:cxnSp>
        <p:nvCxnSpPr>
          <p:cNvPr id="1036" name="Google Shape;1036;p57"/>
          <p:cNvCxnSpPr/>
          <p:nvPr/>
        </p:nvCxnSpPr>
        <p:spPr>
          <a:xfrm rot="10800000" flipH="1">
            <a:off x="8130999" y="692864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37" name="Google Shape;1037;p57"/>
          <p:cNvCxnSpPr/>
          <p:nvPr/>
        </p:nvCxnSpPr>
        <p:spPr>
          <a:xfrm rot="10800000">
            <a:off x="6130363" y="976574"/>
            <a:ext cx="3820605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38" name="Google Shape;1038;p57"/>
          <p:cNvSpPr/>
          <p:nvPr/>
        </p:nvSpPr>
        <p:spPr>
          <a:xfrm>
            <a:off x="8189242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1124, R1</a:t>
            </a:r>
            <a:endParaRPr/>
          </a:p>
        </p:txBody>
      </p:sp>
      <p:sp>
        <p:nvSpPr>
          <p:cNvPr id="1039" name="Google Shape;1039;p57"/>
          <p:cNvSpPr/>
          <p:nvPr/>
        </p:nvSpPr>
        <p:spPr>
          <a:xfrm>
            <a:off x="6224710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</p:txBody>
      </p:sp>
      <p:sp>
        <p:nvSpPr>
          <p:cNvPr id="1040" name="Google Shape;1040;p57"/>
          <p:cNvSpPr/>
          <p:nvPr/>
        </p:nvSpPr>
        <p:spPr>
          <a:xfrm>
            <a:off x="8189242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041" name="Google Shape;1041;p57"/>
          <p:cNvSpPr/>
          <p:nvPr/>
        </p:nvSpPr>
        <p:spPr>
          <a:xfrm>
            <a:off x="6046117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100, R1</a:t>
            </a:r>
            <a:endParaRPr/>
          </a:p>
        </p:txBody>
      </p:sp>
      <p:sp>
        <p:nvSpPr>
          <p:cNvPr id="1042" name="Google Shape;1042;p57"/>
          <p:cNvSpPr/>
          <p:nvPr/>
        </p:nvSpPr>
        <p:spPr>
          <a:xfrm>
            <a:off x="8189242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4196, R1</a:t>
            </a:r>
            <a:endParaRPr/>
          </a:p>
        </p:txBody>
      </p:sp>
      <p:sp>
        <p:nvSpPr>
          <p:cNvPr id="1043" name="Google Shape;1043;p57"/>
          <p:cNvSpPr/>
          <p:nvPr/>
        </p:nvSpPr>
        <p:spPr>
          <a:xfrm>
            <a:off x="6046116" y="1703226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1000, R1</a:t>
            </a:r>
            <a:endParaRPr/>
          </a:p>
        </p:txBody>
      </p:sp>
      <p:sp>
        <p:nvSpPr>
          <p:cNvPr id="1044" name="Google Shape;1044;p57"/>
          <p:cNvSpPr/>
          <p:nvPr/>
        </p:nvSpPr>
        <p:spPr>
          <a:xfrm>
            <a:off x="8189242" y="1703226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5196, R1</a:t>
            </a:r>
            <a:endParaRPr/>
          </a:p>
        </p:txBody>
      </p:sp>
      <p:sp>
        <p:nvSpPr>
          <p:cNvPr id="1045" name="Google Shape;1045;p57"/>
          <p:cNvSpPr/>
          <p:nvPr/>
        </p:nvSpPr>
        <p:spPr>
          <a:xfrm>
            <a:off x="6046116" y="2060413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1000, R1</a:t>
            </a:r>
            <a:endParaRPr/>
          </a:p>
        </p:txBody>
      </p:sp>
      <p:sp>
        <p:nvSpPr>
          <p:cNvPr id="1046" name="Google Shape;1046;p57"/>
          <p:cNvSpPr/>
          <p:nvPr/>
        </p:nvSpPr>
        <p:spPr>
          <a:xfrm>
            <a:off x="8189242" y="206041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2024, R1</a:t>
            </a:r>
            <a:endParaRPr/>
          </a:p>
        </p:txBody>
      </p:sp>
      <p:sp>
        <p:nvSpPr>
          <p:cNvPr id="1047" name="Google Shape;1047;p57"/>
          <p:cNvSpPr/>
          <p:nvPr/>
        </p:nvSpPr>
        <p:spPr>
          <a:xfrm>
            <a:off x="5267776" y="3320481"/>
            <a:ext cx="2537749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Can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11DBE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P1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hurt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E8A43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P2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48" name="Google Shape;1048;p57"/>
          <p:cNvSpPr/>
          <p:nvPr/>
        </p:nvSpPr>
        <p:spPr>
          <a:xfrm>
            <a:off x="6046116" y="2417601"/>
            <a:ext cx="2022183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store </a:t>
            </a:r>
            <a:r>
              <a:rPr lang="en-US" sz="1828" dirty="0">
                <a:solidFill>
                  <a:srgbClr val="C00000"/>
                </a:solidFill>
                <a:latin typeface="Lustria"/>
                <a:ea typeface="Lustria"/>
                <a:cs typeface="Lustria"/>
                <a:sym typeface="Lustria"/>
              </a:rPr>
              <a:t>3072</a:t>
            </a:r>
            <a:r>
              <a:rPr lang="en-US" sz="1828" dirty="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, R1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58"/>
          <p:cNvSpPr/>
          <p:nvPr/>
        </p:nvSpPr>
        <p:spPr>
          <a:xfrm>
            <a:off x="3064072" y="1336543"/>
            <a:ext cx="1758179" cy="535810"/>
          </a:xfrm>
          <a:prstGeom prst="rect">
            <a:avLst/>
          </a:prstGeom>
          <a:solidFill>
            <a:srgbClr val="11DB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endParaRPr/>
          </a:p>
        </p:txBody>
      </p:sp>
      <p:sp>
        <p:nvSpPr>
          <p:cNvPr id="1054" name="Google Shape;1054;p58"/>
          <p:cNvSpPr/>
          <p:nvPr/>
        </p:nvSpPr>
        <p:spPr>
          <a:xfrm>
            <a:off x="3064072" y="1872325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5" name="Google Shape;1055;p58"/>
          <p:cNvSpPr/>
          <p:nvPr/>
        </p:nvSpPr>
        <p:spPr>
          <a:xfrm>
            <a:off x="3064072" y="2408105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6" name="Google Shape;1056;p58"/>
          <p:cNvSpPr/>
          <p:nvPr/>
        </p:nvSpPr>
        <p:spPr>
          <a:xfrm>
            <a:off x="3064072" y="2943887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endParaRPr/>
          </a:p>
        </p:txBody>
      </p:sp>
      <p:sp>
        <p:nvSpPr>
          <p:cNvPr id="1057" name="Google Shape;1057;p58"/>
          <p:cNvSpPr/>
          <p:nvPr/>
        </p:nvSpPr>
        <p:spPr>
          <a:xfrm>
            <a:off x="3064072" y="800762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8" name="Google Shape;1058;p58"/>
          <p:cNvSpPr/>
          <p:nvPr/>
        </p:nvSpPr>
        <p:spPr>
          <a:xfrm>
            <a:off x="3064072" y="347966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59" name="Google Shape;1059;p58"/>
          <p:cNvSpPr/>
          <p:nvPr/>
        </p:nvSpPr>
        <p:spPr>
          <a:xfrm>
            <a:off x="2500154" y="2785625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 KB</a:t>
            </a:r>
            <a:endParaRPr/>
          </a:p>
        </p:txBody>
      </p:sp>
      <p:sp>
        <p:nvSpPr>
          <p:cNvPr id="1060" name="Google Shape;1060;p58"/>
          <p:cNvSpPr/>
          <p:nvPr/>
        </p:nvSpPr>
        <p:spPr>
          <a:xfrm>
            <a:off x="2500154" y="3294617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 KB</a:t>
            </a:r>
            <a:endParaRPr/>
          </a:p>
        </p:txBody>
      </p:sp>
      <p:sp>
        <p:nvSpPr>
          <p:cNvPr id="1061" name="Google Shape;1061;p58"/>
          <p:cNvSpPr/>
          <p:nvPr/>
        </p:nvSpPr>
        <p:spPr>
          <a:xfrm>
            <a:off x="2500154" y="3830399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 KB</a:t>
            </a:r>
            <a:endParaRPr/>
          </a:p>
        </p:txBody>
      </p:sp>
      <p:sp>
        <p:nvSpPr>
          <p:cNvPr id="1062" name="Google Shape;1062;p58"/>
          <p:cNvSpPr/>
          <p:nvPr/>
        </p:nvSpPr>
        <p:spPr>
          <a:xfrm>
            <a:off x="2500154" y="1714063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KB</a:t>
            </a:r>
            <a:endParaRPr/>
          </a:p>
        </p:txBody>
      </p:sp>
      <p:sp>
        <p:nvSpPr>
          <p:cNvPr id="1063" name="Google Shape;1063;p58"/>
          <p:cNvSpPr/>
          <p:nvPr/>
        </p:nvSpPr>
        <p:spPr>
          <a:xfrm>
            <a:off x="2500154" y="2249844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KB</a:t>
            </a:r>
            <a:endParaRPr/>
          </a:p>
        </p:txBody>
      </p:sp>
      <p:sp>
        <p:nvSpPr>
          <p:cNvPr id="1064" name="Google Shape;1064;p58"/>
          <p:cNvSpPr/>
          <p:nvPr/>
        </p:nvSpPr>
        <p:spPr>
          <a:xfrm>
            <a:off x="2500154" y="1178282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KB</a:t>
            </a:r>
            <a:endParaRPr/>
          </a:p>
        </p:txBody>
      </p:sp>
      <p:sp>
        <p:nvSpPr>
          <p:cNvPr id="1065" name="Google Shape;1065;p58"/>
          <p:cNvSpPr/>
          <p:nvPr/>
        </p:nvSpPr>
        <p:spPr>
          <a:xfrm>
            <a:off x="2500154" y="642500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 KB</a:t>
            </a:r>
            <a:endParaRPr/>
          </a:p>
        </p:txBody>
      </p:sp>
      <p:sp>
        <p:nvSpPr>
          <p:cNvPr id="1066" name="Google Shape;1066;p58"/>
          <p:cNvSpPr/>
          <p:nvPr/>
        </p:nvSpPr>
        <p:spPr>
          <a:xfrm>
            <a:off x="6046117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100, R1</a:t>
            </a:r>
            <a:endParaRPr/>
          </a:p>
        </p:txBody>
      </p:sp>
      <p:cxnSp>
        <p:nvCxnSpPr>
          <p:cNvPr id="1067" name="Google Shape;1067;p58"/>
          <p:cNvCxnSpPr/>
          <p:nvPr/>
        </p:nvCxnSpPr>
        <p:spPr>
          <a:xfrm rot="10800000" flipH="1">
            <a:off x="8130999" y="692864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068" name="Google Shape;1068;p58"/>
          <p:cNvCxnSpPr/>
          <p:nvPr/>
        </p:nvCxnSpPr>
        <p:spPr>
          <a:xfrm rot="10800000">
            <a:off x="6130363" y="976574"/>
            <a:ext cx="3820605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069" name="Google Shape;1069;p58"/>
          <p:cNvSpPr/>
          <p:nvPr/>
        </p:nvSpPr>
        <p:spPr>
          <a:xfrm>
            <a:off x="8189242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1124, R1</a:t>
            </a:r>
            <a:endParaRPr/>
          </a:p>
        </p:txBody>
      </p:sp>
      <p:sp>
        <p:nvSpPr>
          <p:cNvPr id="1070" name="Google Shape;1070;p58"/>
          <p:cNvSpPr/>
          <p:nvPr/>
        </p:nvSpPr>
        <p:spPr>
          <a:xfrm>
            <a:off x="6224710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</p:txBody>
      </p:sp>
      <p:sp>
        <p:nvSpPr>
          <p:cNvPr id="1071" name="Google Shape;1071;p58"/>
          <p:cNvSpPr/>
          <p:nvPr/>
        </p:nvSpPr>
        <p:spPr>
          <a:xfrm>
            <a:off x="8189242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072" name="Google Shape;1072;p58"/>
          <p:cNvSpPr/>
          <p:nvPr/>
        </p:nvSpPr>
        <p:spPr>
          <a:xfrm>
            <a:off x="6046117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100, R1</a:t>
            </a:r>
            <a:endParaRPr/>
          </a:p>
        </p:txBody>
      </p:sp>
      <p:sp>
        <p:nvSpPr>
          <p:cNvPr id="1073" name="Google Shape;1073;p58"/>
          <p:cNvSpPr/>
          <p:nvPr/>
        </p:nvSpPr>
        <p:spPr>
          <a:xfrm>
            <a:off x="8189242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4196, R1</a:t>
            </a:r>
            <a:endParaRPr/>
          </a:p>
        </p:txBody>
      </p:sp>
      <p:sp>
        <p:nvSpPr>
          <p:cNvPr id="1074" name="Google Shape;1074;p58"/>
          <p:cNvSpPr/>
          <p:nvPr/>
        </p:nvSpPr>
        <p:spPr>
          <a:xfrm>
            <a:off x="6046116" y="1703226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1000, R1</a:t>
            </a:r>
            <a:endParaRPr/>
          </a:p>
        </p:txBody>
      </p:sp>
      <p:sp>
        <p:nvSpPr>
          <p:cNvPr id="1075" name="Google Shape;1075;p58"/>
          <p:cNvSpPr/>
          <p:nvPr/>
        </p:nvSpPr>
        <p:spPr>
          <a:xfrm>
            <a:off x="8189242" y="1703226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5196, R1</a:t>
            </a:r>
            <a:endParaRPr/>
          </a:p>
        </p:txBody>
      </p:sp>
      <p:sp>
        <p:nvSpPr>
          <p:cNvPr id="1076" name="Google Shape;1076;p58"/>
          <p:cNvSpPr/>
          <p:nvPr/>
        </p:nvSpPr>
        <p:spPr>
          <a:xfrm>
            <a:off x="6046116" y="2060413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1000, R1</a:t>
            </a:r>
            <a:endParaRPr/>
          </a:p>
        </p:txBody>
      </p:sp>
      <p:sp>
        <p:nvSpPr>
          <p:cNvPr id="1077" name="Google Shape;1077;p58"/>
          <p:cNvSpPr/>
          <p:nvPr/>
        </p:nvSpPr>
        <p:spPr>
          <a:xfrm>
            <a:off x="8189242" y="206041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2024, R1</a:t>
            </a:r>
            <a:endParaRPr/>
          </a:p>
        </p:txBody>
      </p:sp>
      <p:sp>
        <p:nvSpPr>
          <p:cNvPr id="1078" name="Google Shape;1078;p58"/>
          <p:cNvSpPr/>
          <p:nvPr/>
        </p:nvSpPr>
        <p:spPr>
          <a:xfrm>
            <a:off x="5267776" y="3320481"/>
            <a:ext cx="2679575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Can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11DBE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P1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hurt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E8A43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P2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9" name="Google Shape;1079;p58"/>
          <p:cNvSpPr/>
          <p:nvPr/>
        </p:nvSpPr>
        <p:spPr>
          <a:xfrm>
            <a:off x="6046116" y="2417601"/>
            <a:ext cx="2022183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store 3072, R1</a:t>
            </a:r>
            <a:endParaRPr/>
          </a:p>
        </p:txBody>
      </p:sp>
      <p:sp>
        <p:nvSpPr>
          <p:cNvPr id="1080" name="Google Shape;1080;p58"/>
          <p:cNvSpPr/>
          <p:nvPr/>
        </p:nvSpPr>
        <p:spPr>
          <a:xfrm>
            <a:off x="8251749" y="239974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OS!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081" name="Google Shape;1081;p58"/>
          <p:cNvSpPr txBox="1"/>
          <p:nvPr/>
        </p:nvSpPr>
        <p:spPr>
          <a:xfrm>
            <a:off x="10046418" y="2409650"/>
            <a:ext cx="139333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3072 &gt; 1024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59"/>
          <p:cNvSpPr/>
          <p:nvPr/>
        </p:nvSpPr>
        <p:spPr>
          <a:xfrm>
            <a:off x="3064072" y="1336543"/>
            <a:ext cx="1758179" cy="535810"/>
          </a:xfrm>
          <a:prstGeom prst="rect">
            <a:avLst/>
          </a:prstGeom>
          <a:solidFill>
            <a:srgbClr val="11DBE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P1</a:t>
            </a:r>
            <a:endParaRPr/>
          </a:p>
        </p:txBody>
      </p:sp>
      <p:sp>
        <p:nvSpPr>
          <p:cNvPr id="1087" name="Google Shape;1087;p59"/>
          <p:cNvSpPr/>
          <p:nvPr/>
        </p:nvSpPr>
        <p:spPr>
          <a:xfrm>
            <a:off x="3064072" y="1872325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88" name="Google Shape;1088;p59"/>
          <p:cNvSpPr/>
          <p:nvPr/>
        </p:nvSpPr>
        <p:spPr>
          <a:xfrm>
            <a:off x="3064072" y="2408105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89" name="Google Shape;1089;p59"/>
          <p:cNvSpPr/>
          <p:nvPr/>
        </p:nvSpPr>
        <p:spPr>
          <a:xfrm>
            <a:off x="3064072" y="2943887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P2</a:t>
            </a:r>
            <a:endParaRPr/>
          </a:p>
        </p:txBody>
      </p:sp>
      <p:sp>
        <p:nvSpPr>
          <p:cNvPr id="1090" name="Google Shape;1090;p59"/>
          <p:cNvSpPr/>
          <p:nvPr/>
        </p:nvSpPr>
        <p:spPr>
          <a:xfrm>
            <a:off x="3064072" y="800762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91" name="Google Shape;1091;p59"/>
          <p:cNvSpPr/>
          <p:nvPr/>
        </p:nvSpPr>
        <p:spPr>
          <a:xfrm>
            <a:off x="3064072" y="347966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92" name="Google Shape;1092;p59"/>
          <p:cNvSpPr/>
          <p:nvPr/>
        </p:nvSpPr>
        <p:spPr>
          <a:xfrm>
            <a:off x="2500154" y="2785625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4 KB</a:t>
            </a:r>
            <a:endParaRPr/>
          </a:p>
        </p:txBody>
      </p:sp>
      <p:sp>
        <p:nvSpPr>
          <p:cNvPr id="1093" name="Google Shape;1093;p59"/>
          <p:cNvSpPr/>
          <p:nvPr/>
        </p:nvSpPr>
        <p:spPr>
          <a:xfrm>
            <a:off x="2500154" y="3294617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5 KB</a:t>
            </a:r>
            <a:endParaRPr/>
          </a:p>
        </p:txBody>
      </p:sp>
      <p:sp>
        <p:nvSpPr>
          <p:cNvPr id="1094" name="Google Shape;1094;p59"/>
          <p:cNvSpPr/>
          <p:nvPr/>
        </p:nvSpPr>
        <p:spPr>
          <a:xfrm>
            <a:off x="2500154" y="3830399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6 KB</a:t>
            </a:r>
            <a:endParaRPr/>
          </a:p>
        </p:txBody>
      </p:sp>
      <p:sp>
        <p:nvSpPr>
          <p:cNvPr id="1095" name="Google Shape;1095;p59"/>
          <p:cNvSpPr/>
          <p:nvPr/>
        </p:nvSpPr>
        <p:spPr>
          <a:xfrm>
            <a:off x="2500154" y="1714063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 KB</a:t>
            </a:r>
            <a:endParaRPr/>
          </a:p>
        </p:txBody>
      </p:sp>
      <p:sp>
        <p:nvSpPr>
          <p:cNvPr id="1096" name="Google Shape;1096;p59"/>
          <p:cNvSpPr/>
          <p:nvPr/>
        </p:nvSpPr>
        <p:spPr>
          <a:xfrm>
            <a:off x="2500154" y="2249844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3 KB</a:t>
            </a:r>
            <a:endParaRPr/>
          </a:p>
        </p:txBody>
      </p:sp>
      <p:sp>
        <p:nvSpPr>
          <p:cNvPr id="1097" name="Google Shape;1097;p59"/>
          <p:cNvSpPr/>
          <p:nvPr/>
        </p:nvSpPr>
        <p:spPr>
          <a:xfrm>
            <a:off x="2500154" y="1178282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1 KB</a:t>
            </a:r>
            <a:endParaRPr/>
          </a:p>
        </p:txBody>
      </p:sp>
      <p:sp>
        <p:nvSpPr>
          <p:cNvPr id="1098" name="Google Shape;1098;p59"/>
          <p:cNvSpPr/>
          <p:nvPr/>
        </p:nvSpPr>
        <p:spPr>
          <a:xfrm>
            <a:off x="2500154" y="642500"/>
            <a:ext cx="543420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 KB</a:t>
            </a:r>
            <a:endParaRPr/>
          </a:p>
        </p:txBody>
      </p:sp>
      <p:sp>
        <p:nvSpPr>
          <p:cNvPr id="1099" name="Google Shape;1099;p59"/>
          <p:cNvSpPr/>
          <p:nvPr/>
        </p:nvSpPr>
        <p:spPr>
          <a:xfrm>
            <a:off x="6046117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100, R1</a:t>
            </a:r>
            <a:endParaRPr/>
          </a:p>
        </p:txBody>
      </p:sp>
      <p:cxnSp>
        <p:nvCxnSpPr>
          <p:cNvPr id="1100" name="Google Shape;1100;p59"/>
          <p:cNvCxnSpPr/>
          <p:nvPr/>
        </p:nvCxnSpPr>
        <p:spPr>
          <a:xfrm rot="10800000" flipH="1">
            <a:off x="8130999" y="692864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101" name="Google Shape;1101;p59"/>
          <p:cNvCxnSpPr/>
          <p:nvPr/>
        </p:nvCxnSpPr>
        <p:spPr>
          <a:xfrm rot="10800000">
            <a:off x="6130363" y="976574"/>
            <a:ext cx="3820605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102" name="Google Shape;1102;p59"/>
          <p:cNvSpPr/>
          <p:nvPr/>
        </p:nvSpPr>
        <p:spPr>
          <a:xfrm>
            <a:off x="8189242" y="98885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1124, R1</a:t>
            </a:r>
            <a:endParaRPr/>
          </a:p>
        </p:txBody>
      </p:sp>
      <p:sp>
        <p:nvSpPr>
          <p:cNvPr id="1103" name="Google Shape;1103;p59"/>
          <p:cNvSpPr/>
          <p:nvPr/>
        </p:nvSpPr>
        <p:spPr>
          <a:xfrm>
            <a:off x="6224710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</p:txBody>
      </p:sp>
      <p:sp>
        <p:nvSpPr>
          <p:cNvPr id="1104" name="Google Shape;1104;p59"/>
          <p:cNvSpPr/>
          <p:nvPr/>
        </p:nvSpPr>
        <p:spPr>
          <a:xfrm>
            <a:off x="8189242" y="63166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105" name="Google Shape;1105;p59"/>
          <p:cNvSpPr/>
          <p:nvPr/>
        </p:nvSpPr>
        <p:spPr>
          <a:xfrm>
            <a:off x="6046117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100, R1</a:t>
            </a:r>
            <a:endParaRPr/>
          </a:p>
        </p:txBody>
      </p:sp>
      <p:sp>
        <p:nvSpPr>
          <p:cNvPr id="1106" name="Google Shape;1106;p59"/>
          <p:cNvSpPr/>
          <p:nvPr/>
        </p:nvSpPr>
        <p:spPr>
          <a:xfrm>
            <a:off x="8189242" y="1346038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4196, R1</a:t>
            </a:r>
            <a:endParaRPr/>
          </a:p>
        </p:txBody>
      </p:sp>
      <p:sp>
        <p:nvSpPr>
          <p:cNvPr id="1107" name="Google Shape;1107;p59"/>
          <p:cNvSpPr/>
          <p:nvPr/>
        </p:nvSpPr>
        <p:spPr>
          <a:xfrm>
            <a:off x="6046116" y="1703226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P2: load 1000, R1</a:t>
            </a:r>
            <a:endParaRPr/>
          </a:p>
        </p:txBody>
      </p:sp>
      <p:sp>
        <p:nvSpPr>
          <p:cNvPr id="1108" name="Google Shape;1108;p59"/>
          <p:cNvSpPr/>
          <p:nvPr/>
        </p:nvSpPr>
        <p:spPr>
          <a:xfrm>
            <a:off x="8189242" y="1703226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5196, R1</a:t>
            </a:r>
            <a:endParaRPr/>
          </a:p>
        </p:txBody>
      </p:sp>
      <p:sp>
        <p:nvSpPr>
          <p:cNvPr id="1109" name="Google Shape;1109;p59"/>
          <p:cNvSpPr/>
          <p:nvPr/>
        </p:nvSpPr>
        <p:spPr>
          <a:xfrm>
            <a:off x="6046116" y="2060413"/>
            <a:ext cx="1937344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load 1000, R1</a:t>
            </a:r>
            <a:endParaRPr/>
          </a:p>
        </p:txBody>
      </p:sp>
      <p:sp>
        <p:nvSpPr>
          <p:cNvPr id="1110" name="Google Shape;1110;p59"/>
          <p:cNvSpPr/>
          <p:nvPr/>
        </p:nvSpPr>
        <p:spPr>
          <a:xfrm>
            <a:off x="8189242" y="2060413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 load 2024, R1</a:t>
            </a:r>
            <a:endParaRPr/>
          </a:p>
        </p:txBody>
      </p:sp>
      <p:sp>
        <p:nvSpPr>
          <p:cNvPr id="1111" name="Google Shape;1111;p59"/>
          <p:cNvSpPr/>
          <p:nvPr/>
        </p:nvSpPr>
        <p:spPr>
          <a:xfrm>
            <a:off x="5267776" y="3320481"/>
            <a:ext cx="2564255" cy="4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Can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11DBE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P1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hurt</a:t>
            </a:r>
            <a:r>
              <a:rPr lang="en-US" sz="2531" dirty="0">
                <a:solidFill>
                  <a:srgbClr val="FFFFFF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 </a:t>
            </a:r>
            <a:r>
              <a:rPr lang="en-US" sz="2531" dirty="0">
                <a:solidFill>
                  <a:srgbClr val="E8A433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P2</a:t>
            </a:r>
            <a:r>
              <a:rPr lang="en-US" sz="2531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2" name="Google Shape;1112;p59"/>
          <p:cNvSpPr/>
          <p:nvPr/>
        </p:nvSpPr>
        <p:spPr>
          <a:xfrm>
            <a:off x="6046116" y="2417601"/>
            <a:ext cx="2022183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P1: store 3072, R1</a:t>
            </a:r>
            <a:endParaRPr/>
          </a:p>
        </p:txBody>
      </p:sp>
      <p:sp>
        <p:nvSpPr>
          <p:cNvPr id="1113" name="Google Shape;1113;p59"/>
          <p:cNvSpPr/>
          <p:nvPr/>
        </p:nvSpPr>
        <p:spPr>
          <a:xfrm>
            <a:off x="8251749" y="2399741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 dirty="0">
                <a:solidFill>
                  <a:srgbClr val="C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interrupt OS!</a:t>
            </a:r>
            <a:endParaRPr dirty="0">
              <a:solidFill>
                <a:srgbClr val="C00000"/>
              </a:solidFill>
            </a:endParaRPr>
          </a:p>
        </p:txBody>
      </p:sp>
      <p:pic>
        <p:nvPicPr>
          <p:cNvPr id="1114" name="Google Shape;1114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8279" y="1336557"/>
            <a:ext cx="669763" cy="535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60"/>
          <p:cNvSpPr txBox="1">
            <a:spLocks noGrp="1"/>
          </p:cNvSpPr>
          <p:nvPr>
            <p:ph type="body" idx="1"/>
          </p:nvPr>
        </p:nvSpPr>
        <p:spPr>
          <a:xfrm>
            <a:off x="838199" y="1828801"/>
            <a:ext cx="10312403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>
                <a:solidFill>
                  <a:srgbClr val="C00000"/>
                </a:solidFill>
              </a:rPr>
              <a:t>Context-switch</a:t>
            </a:r>
            <a:endParaRPr dirty="0">
              <a:solidFill>
                <a:srgbClr val="C00000"/>
              </a:solidFill>
            </a:endParaRPr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solidFill>
                  <a:srgbClr val="C00000"/>
                </a:solidFill>
              </a:rPr>
              <a:t>Add base and bounds registers to Process Control Block</a:t>
            </a:r>
            <a:endParaRPr dirty="0">
              <a:solidFill>
                <a:srgbClr val="C00000"/>
              </a:solidFill>
            </a:endParaRPr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Steps</a:t>
            </a:r>
            <a:endParaRPr dirty="0"/>
          </a:p>
          <a:p>
            <a:pPr marL="860381" lvl="2" indent="-282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dirty="0"/>
              <a:t>Change to privileged mode</a:t>
            </a:r>
            <a:endParaRPr dirty="0"/>
          </a:p>
          <a:p>
            <a:pPr marL="860381" lvl="2" indent="-282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dirty="0"/>
              <a:t>Save base and bounds registers of old process</a:t>
            </a:r>
            <a:endParaRPr dirty="0"/>
          </a:p>
          <a:p>
            <a:pPr marL="860381" lvl="2" indent="-282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dirty="0"/>
              <a:t>Load base and bounds registers of new process</a:t>
            </a:r>
            <a:endParaRPr dirty="0"/>
          </a:p>
          <a:p>
            <a:pPr marL="860381" lvl="2" indent="-2825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-US" sz="1800" dirty="0"/>
              <a:t>Change to user mode and jump to new process</a:t>
            </a:r>
            <a:endParaRPr dirty="0"/>
          </a:p>
          <a:p>
            <a:pPr marL="860381" lvl="2" indent="-168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1800" dirty="0"/>
          </a:p>
          <a:p>
            <a:pPr marL="0" lvl="0" indent="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sz="2400" dirty="0">
                <a:solidFill>
                  <a:srgbClr val="C00000"/>
                </a:solidFill>
              </a:rPr>
              <a:t>Protection requirements</a:t>
            </a:r>
            <a:endParaRPr dirty="0">
              <a:solidFill>
                <a:srgbClr val="C00000"/>
              </a:solidFill>
            </a:endParaRPr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User process cannot change base and bounds registers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User process cannot change to privileged mode</a:t>
            </a:r>
            <a:endParaRPr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8ED2FC-8619-8524-9C39-585F4A9B3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Processes: Base &amp; Bounds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B089A72-D1E9-C80A-EBA0-9F2A3625B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6730" y="4541548"/>
            <a:ext cx="6215270" cy="2316452"/>
          </a:xfrm>
          <a:prstGeom prst="rect">
            <a:avLst/>
          </a:prstGeom>
        </p:spPr>
      </p:pic>
      <p:sp>
        <p:nvSpPr>
          <p:cNvPr id="1125" name="Google Shape;1125;p61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and Bounds Advantages</a:t>
            </a:r>
            <a:endParaRPr/>
          </a:p>
        </p:txBody>
      </p:sp>
      <p:sp>
        <p:nvSpPr>
          <p:cNvPr id="1126" name="Google Shape;1126;p61"/>
          <p:cNvSpPr txBox="1">
            <a:spLocks noGrp="1"/>
          </p:cNvSpPr>
          <p:nvPr>
            <p:ph type="body" idx="1"/>
          </p:nvPr>
        </p:nvSpPr>
        <p:spPr>
          <a:xfrm>
            <a:off x="89648" y="1506073"/>
            <a:ext cx="11716870" cy="50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20" indent="-295260">
              <a:spcBef>
                <a:spcPts val="600"/>
              </a:spcBef>
              <a:buSzPts val="2800"/>
            </a:pPr>
            <a:r>
              <a:rPr lang="en-US" sz="3200" dirty="0"/>
              <a:t>Provides protection (both read and write) across address spaces</a:t>
            </a:r>
            <a:endParaRPr dirty="0"/>
          </a:p>
          <a:p>
            <a:pPr marL="120620" indent="-295260">
              <a:spcBef>
                <a:spcPts val="600"/>
              </a:spcBef>
              <a:buSzPts val="2800"/>
            </a:pPr>
            <a:r>
              <a:rPr lang="en-US" sz="3200" dirty="0"/>
              <a:t>Supports dynamic relocation</a:t>
            </a:r>
            <a:endParaRPr dirty="0"/>
          </a:p>
          <a:p>
            <a:pPr marL="403181" lvl="1" indent="-28256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US" sz="2800" dirty="0"/>
              <a:t>Can place process initially at locations different from assumed in the program code</a:t>
            </a:r>
          </a:p>
          <a:p>
            <a:pPr marL="403181" lvl="1" indent="-28256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US" sz="2800" dirty="0"/>
              <a:t>Also, move address spaces later if needed</a:t>
            </a:r>
            <a:endParaRPr sz="2400" dirty="0"/>
          </a:p>
          <a:p>
            <a:pPr marL="120620" indent="-295260">
              <a:spcBef>
                <a:spcPts val="600"/>
              </a:spcBef>
              <a:buSzPts val="2800"/>
            </a:pPr>
            <a:r>
              <a:rPr lang="en-US" sz="3200" dirty="0"/>
              <a:t>Simple, inexpensive implementation</a:t>
            </a:r>
            <a:endParaRPr dirty="0"/>
          </a:p>
          <a:p>
            <a:pPr marL="403181" lvl="1" indent="-28256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US" sz="2800" dirty="0"/>
              <a:t>Few registers, little logic in MMU</a:t>
            </a:r>
            <a:endParaRPr dirty="0"/>
          </a:p>
          <a:p>
            <a:pPr marL="120620" indent="-295260">
              <a:spcBef>
                <a:spcPts val="600"/>
              </a:spcBef>
              <a:buSzPts val="2800"/>
            </a:pPr>
            <a:r>
              <a:rPr lang="en-US" sz="3200" dirty="0"/>
              <a:t>Fast</a:t>
            </a:r>
            <a:endParaRPr dirty="0"/>
          </a:p>
          <a:p>
            <a:pPr marL="403181" lvl="1" indent="-282560">
              <a:spcBef>
                <a:spcPts val="600"/>
              </a:spcBef>
              <a:buClr>
                <a:schemeClr val="dk2"/>
              </a:buClr>
              <a:buSzPts val="2400"/>
            </a:pPr>
            <a:r>
              <a:rPr lang="en-US" sz="2800" dirty="0"/>
              <a:t>Add and compare in parallel</a:t>
            </a: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115823" y="1518666"/>
            <a:ext cx="9401175" cy="5293360"/>
            <a:chOff x="115823" y="1518666"/>
            <a:chExt cx="9401175" cy="529336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823" y="1518666"/>
              <a:ext cx="4130039" cy="92659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35" y="2117597"/>
              <a:ext cx="603503" cy="78638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6948" y="2101595"/>
              <a:ext cx="6912863" cy="81381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" y="2638044"/>
              <a:ext cx="519683" cy="6751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3940" y="2622803"/>
              <a:ext cx="7569707" cy="69951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" y="3080003"/>
              <a:ext cx="519683" cy="675131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43940" y="3064764"/>
              <a:ext cx="5685281" cy="69951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3563" y="3537966"/>
              <a:ext cx="436625" cy="56540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60170" y="3525774"/>
              <a:ext cx="4363211" cy="58673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" y="3902964"/>
              <a:ext cx="519683" cy="675131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43940" y="3887724"/>
              <a:ext cx="3354323" cy="6995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973068" y="3887724"/>
              <a:ext cx="1110233" cy="69951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41926" y="3887723"/>
              <a:ext cx="2853689" cy="69951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35" y="4327397"/>
              <a:ext cx="603503" cy="7863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6947" y="4311395"/>
              <a:ext cx="5061965" cy="81381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096" y="4847844"/>
              <a:ext cx="519683" cy="67513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3940" y="4832603"/>
              <a:ext cx="8472677" cy="69951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5823" y="5414771"/>
              <a:ext cx="4456937" cy="92659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11930" y="5414771"/>
              <a:ext cx="3108197" cy="92659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559295" y="5414771"/>
              <a:ext cx="2897123" cy="926591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35" y="6013703"/>
              <a:ext cx="603503" cy="786383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26947" y="5997702"/>
              <a:ext cx="5799582" cy="813815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383540" y="1560299"/>
            <a:ext cx="11565847" cy="5037276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180" dirty="0"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sz="32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operating</a:t>
            </a:r>
            <a:r>
              <a:rPr sz="32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modes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61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Privileged</a:t>
            </a:r>
            <a:r>
              <a:rPr sz="2800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(protected,</a:t>
            </a:r>
            <a:r>
              <a:rPr sz="2800" spc="-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kernel)</a:t>
            </a:r>
            <a:r>
              <a:rPr sz="2800"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mode:</a:t>
            </a:r>
            <a:r>
              <a:rPr sz="28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runs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2490" lvl="1" indent="-282575">
              <a:lnSpc>
                <a:spcPct val="100000"/>
              </a:lnSpc>
              <a:spcBef>
                <a:spcPts val="615"/>
              </a:spcBef>
              <a:buFont typeface="Calisto MT"/>
              <a:buChar char="•"/>
              <a:tabLst>
                <a:tab pos="87249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When</a:t>
            </a:r>
            <a:r>
              <a:rPr sz="2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enter OS </a:t>
            </a:r>
            <a:r>
              <a:rPr sz="2400" spc="-30" dirty="0">
                <a:latin typeface="Arial" panose="020B0604020202020204" pitchFamily="34" charset="0"/>
                <a:cs typeface="Arial" panose="020B0604020202020204" pitchFamily="34" charset="0"/>
              </a:rPr>
              <a:t>(trap,</a:t>
            </a:r>
            <a:r>
              <a:rPr sz="2400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sz="2400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calls,</a:t>
            </a:r>
            <a:r>
              <a:rPr sz="2400" spc="-2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20" dirty="0">
                <a:latin typeface="Arial" panose="020B0604020202020204" pitchFamily="34" charset="0"/>
                <a:cs typeface="Arial" panose="020B0604020202020204" pitchFamily="34" charset="0"/>
              </a:rPr>
              <a:t>interrupts,</a:t>
            </a:r>
            <a:r>
              <a:rPr sz="2400" spc="-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exceptions)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2490" lvl="1" indent="-282575">
              <a:lnSpc>
                <a:spcPct val="100000"/>
              </a:lnSpc>
              <a:spcBef>
                <a:spcPts val="600"/>
              </a:spcBef>
              <a:buFont typeface="Calisto MT"/>
              <a:buChar char="•"/>
              <a:tabLst>
                <a:tab pos="872490" algn="l"/>
              </a:tabLst>
            </a:pP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sz="24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certain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dirty="0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sz="24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spc="-10" dirty="0">
                <a:latin typeface="Arial" panose="020B0604020202020204" pitchFamily="34" charset="0"/>
                <a:cs typeface="Arial" panose="020B0604020202020204" pitchFamily="34" charset="0"/>
              </a:rPr>
              <a:t>executed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065" lvl="2" indent="-282575">
              <a:lnSpc>
                <a:spcPct val="100000"/>
              </a:lnSpc>
              <a:spcBef>
                <a:spcPts val="615"/>
              </a:spcBef>
              <a:buClr>
                <a:srgbClr val="858585"/>
              </a:buClr>
              <a:buFont typeface="Calisto MT"/>
              <a:buChar char="•"/>
              <a:tabLst>
                <a:tab pos="1155065" algn="l"/>
              </a:tabLst>
            </a:pP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manipulate</a:t>
            </a:r>
            <a:r>
              <a:rPr sz="2000" b="1"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r>
              <a:rPr sz="20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000" b="1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b="1" spc="-25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2490" lvl="1" indent="-282575">
              <a:lnSpc>
                <a:spcPct val="100000"/>
              </a:lnSpc>
              <a:spcBef>
                <a:spcPts val="585"/>
              </a:spcBef>
              <a:buFont typeface="Calisto MT"/>
              <a:buChar char="•"/>
              <a:tabLst>
                <a:tab pos="872490" algn="l"/>
              </a:tabLst>
            </a:pP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Allows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all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sz="2400" b="1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58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800" spc="-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mode:</a:t>
            </a:r>
            <a:r>
              <a:rPr sz="2800" spc="-2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z="28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processes</a:t>
            </a:r>
            <a:r>
              <a:rPr sz="28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run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72490" lvl="1" indent="-282575">
              <a:lnSpc>
                <a:spcPct val="100000"/>
              </a:lnSpc>
              <a:spcBef>
                <a:spcPts val="615"/>
              </a:spcBef>
              <a:buFont typeface="Calisto MT"/>
              <a:buChar char="•"/>
              <a:tabLst>
                <a:tab pos="872490" algn="l"/>
              </a:tabLst>
            </a:pPr>
            <a:r>
              <a:rPr sz="2400" b="1" spc="-20" dirty="0">
                <a:latin typeface="Arial" panose="020B0604020202020204" pitchFamily="34" charset="0"/>
                <a:cs typeface="Arial" panose="020B0604020202020204" pitchFamily="34" charset="0"/>
              </a:rPr>
              <a:t>Perform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sz="2400" b="1" spc="-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sz="24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spc="-1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964"/>
              </a:spcBef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 m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inimal</a:t>
            </a:r>
            <a:r>
              <a:rPr sz="32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contains</a:t>
            </a:r>
            <a:r>
              <a:rPr sz="32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3200" b="1" spc="-7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sz="32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32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200" spc="-10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89915" indent="-294640">
              <a:lnSpc>
                <a:spcPct val="100000"/>
              </a:lnSpc>
              <a:spcBef>
                <a:spcPts val="61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base:</a:t>
            </a:r>
            <a:r>
              <a:rPr sz="2800" spc="-29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sz="28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location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sz="2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8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space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94DFFE-EABE-AB3B-FCBE-47611B3C1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0461" cy="1325563"/>
          </a:xfrm>
        </p:spPr>
        <p:txBody>
          <a:bodyPr/>
          <a:lstStyle/>
          <a:p>
            <a:r>
              <a:rPr lang="en-US" dirty="0"/>
              <a:t>Hardware support for Dynamic Relocation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62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Base and Bounds DISADVANTAGES</a:t>
            </a:r>
            <a:endParaRPr/>
          </a:p>
        </p:txBody>
      </p:sp>
      <p:sp>
        <p:nvSpPr>
          <p:cNvPr id="1156" name="Google Shape;1156;p62"/>
          <p:cNvSpPr txBox="1">
            <a:spLocks noGrp="1"/>
          </p:cNvSpPr>
          <p:nvPr>
            <p:ph type="body" idx="1"/>
          </p:nvPr>
        </p:nvSpPr>
        <p:spPr>
          <a:xfrm>
            <a:off x="251012" y="1667437"/>
            <a:ext cx="10899590" cy="5038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0620" indent="-295260">
              <a:spcBef>
                <a:spcPts val="600"/>
              </a:spcBef>
              <a:buSzPts val="2400"/>
            </a:pPr>
            <a:r>
              <a:rPr lang="en-US" dirty="0">
                <a:solidFill>
                  <a:schemeClr val="dk1"/>
                </a:solidFill>
              </a:rPr>
              <a:t>Each process must be allocated contiguously in physical memory</a:t>
            </a:r>
            <a:endParaRPr dirty="0"/>
          </a:p>
          <a:p>
            <a:pPr marL="403181" lvl="1" indent="-282560">
              <a:spcBef>
                <a:spcPts val="600"/>
              </a:spcBef>
              <a:buClr>
                <a:schemeClr val="dk1"/>
              </a:buClr>
              <a:buSzPts val="2000"/>
            </a:pPr>
            <a:r>
              <a:rPr lang="en-US" dirty="0">
                <a:solidFill>
                  <a:schemeClr val="dk1"/>
                </a:solidFill>
              </a:rPr>
              <a:t>Must allocate memory that may not be used by process</a:t>
            </a:r>
            <a:endParaRPr dirty="0"/>
          </a:p>
          <a:p>
            <a:pPr marL="577821" lvl="2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120620" indent="-295260">
              <a:spcBef>
                <a:spcPts val="600"/>
              </a:spcBef>
              <a:buSzPts val="2400"/>
            </a:pPr>
            <a:r>
              <a:rPr lang="en-US" dirty="0">
                <a:solidFill>
                  <a:schemeClr val="dk1"/>
                </a:solidFill>
              </a:rPr>
              <a:t>No partial sharing: Cannot share limited parts of address space</a:t>
            </a:r>
            <a:endParaRPr dirty="0"/>
          </a:p>
          <a:p>
            <a:pPr marL="577820" lvl="1" indent="-168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577820" lvl="1" indent="-168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860381" lvl="2" indent="-168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57" name="Google Shape;1157;p62"/>
          <p:cNvSpPr/>
          <p:nvPr/>
        </p:nvSpPr>
        <p:spPr>
          <a:xfrm>
            <a:off x="9409950" y="3411066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158" name="Google Shape;1158;p62"/>
          <p:cNvSpPr/>
          <p:nvPr/>
        </p:nvSpPr>
        <p:spPr>
          <a:xfrm>
            <a:off x="9054350" y="3730154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59" name="Google Shape;1159;p62"/>
          <p:cNvSpPr/>
          <p:nvPr/>
        </p:nvSpPr>
        <p:spPr>
          <a:xfrm>
            <a:off x="9054350" y="5901854"/>
            <a:ext cx="2209800" cy="762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Stack</a:t>
            </a:r>
            <a:endParaRPr/>
          </a:p>
        </p:txBody>
      </p:sp>
      <p:sp>
        <p:nvSpPr>
          <p:cNvPr id="1160" name="Google Shape;1160;p62"/>
          <p:cNvSpPr/>
          <p:nvPr/>
        </p:nvSpPr>
        <p:spPr>
          <a:xfrm>
            <a:off x="9054350" y="3767131"/>
            <a:ext cx="2209800" cy="53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Code</a:t>
            </a:r>
            <a:endParaRPr/>
          </a:p>
        </p:txBody>
      </p:sp>
      <p:sp>
        <p:nvSpPr>
          <p:cNvPr id="1161" name="Google Shape;1161;p62"/>
          <p:cNvSpPr/>
          <p:nvPr/>
        </p:nvSpPr>
        <p:spPr>
          <a:xfrm>
            <a:off x="9054350" y="4325465"/>
            <a:ext cx="2209800" cy="63892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Heap</a:t>
            </a:r>
            <a:endParaRPr/>
          </a:p>
        </p:txBody>
      </p:sp>
      <p:cxnSp>
        <p:nvCxnSpPr>
          <p:cNvPr id="1162" name="Google Shape;1162;p62"/>
          <p:cNvCxnSpPr/>
          <p:nvPr/>
        </p:nvCxnSpPr>
        <p:spPr>
          <a:xfrm>
            <a:off x="10141320" y="4962892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63" name="Google Shape;1163;p62"/>
          <p:cNvCxnSpPr/>
          <p:nvPr/>
        </p:nvCxnSpPr>
        <p:spPr>
          <a:xfrm>
            <a:off x="10150285" y="5554191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64" name="Google Shape;1164;p62"/>
          <p:cNvSpPr txBox="1"/>
          <p:nvPr/>
        </p:nvSpPr>
        <p:spPr>
          <a:xfrm>
            <a:off x="11385178" y="36038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165" name="Google Shape;1165;p62"/>
          <p:cNvSpPr txBox="1"/>
          <p:nvPr/>
        </p:nvSpPr>
        <p:spPr>
          <a:xfrm>
            <a:off x="11349320" y="6508374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r>
              <a:rPr lang="en-US" sz="1800" baseline="30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63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5) </a:t>
            </a:r>
            <a:r>
              <a:rPr lang="en-US" sz="5400" dirty="0">
                <a:solidFill>
                  <a:srgbClr val="C00000"/>
                </a:solidFill>
              </a:rPr>
              <a:t>Segmentation</a:t>
            </a:r>
            <a:endParaRPr dirty="0">
              <a:solidFill>
                <a:srgbClr val="C00000"/>
              </a:solidFill>
            </a:endParaRPr>
          </a:p>
        </p:txBody>
      </p:sp>
      <p:sp>
        <p:nvSpPr>
          <p:cNvPr id="1171" name="Google Shape;1171;p63"/>
          <p:cNvSpPr txBox="1">
            <a:spLocks noGrp="1"/>
          </p:cNvSpPr>
          <p:nvPr>
            <p:ph type="body" idx="1"/>
          </p:nvPr>
        </p:nvSpPr>
        <p:spPr>
          <a:xfrm>
            <a:off x="304801" y="1828801"/>
            <a:ext cx="10845802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>
                <a:solidFill>
                  <a:srgbClr val="C00000"/>
                </a:solidFill>
              </a:rPr>
              <a:t>Divide address space into logical segments</a:t>
            </a:r>
            <a:endParaRPr dirty="0">
              <a:solidFill>
                <a:srgbClr val="C00000"/>
              </a:solidFill>
            </a:endParaRPr>
          </a:p>
          <a:p>
            <a:pPr marL="120620" indent="-295260">
              <a:spcBef>
                <a:spcPts val="600"/>
              </a:spcBef>
              <a:buSzPts val="2200"/>
            </a:pPr>
            <a:r>
              <a:rPr lang="en-US" dirty="0"/>
              <a:t>Each segment corresponds to logical entity in address space</a:t>
            </a:r>
            <a:endParaRPr dirty="0"/>
          </a:p>
          <a:p>
            <a:pPr marL="403181" lvl="1" indent="-282560">
              <a:spcBef>
                <a:spcPts val="600"/>
              </a:spcBef>
              <a:buClr>
                <a:schemeClr val="dk2"/>
              </a:buClr>
              <a:buSzPts val="2000"/>
            </a:pPr>
            <a:r>
              <a:rPr lang="en-US" dirty="0"/>
              <a:t>code, stack, heap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Each segment can independently:</a:t>
            </a:r>
            <a:endParaRPr dirty="0"/>
          </a:p>
          <a:p>
            <a:pPr marL="120620" indent="-295260">
              <a:spcBef>
                <a:spcPts val="600"/>
              </a:spcBef>
              <a:buSzPts val="2200"/>
            </a:pPr>
            <a:r>
              <a:rPr lang="en-US" dirty="0"/>
              <a:t>be placed separately in physical memory</a:t>
            </a:r>
            <a:endParaRPr dirty="0"/>
          </a:p>
          <a:p>
            <a:pPr marL="120620" indent="-295260">
              <a:spcBef>
                <a:spcPts val="600"/>
              </a:spcBef>
              <a:buSzPts val="2200"/>
            </a:pPr>
            <a:r>
              <a:rPr lang="en-US" dirty="0"/>
              <a:t>grow and shrink</a:t>
            </a:r>
            <a:endParaRPr dirty="0"/>
          </a:p>
          <a:p>
            <a:pPr marL="120620" indent="-295260">
              <a:spcBef>
                <a:spcPts val="600"/>
              </a:spcBef>
              <a:buSzPts val="2200"/>
            </a:pPr>
            <a:r>
              <a:rPr lang="en-US" dirty="0"/>
              <a:t>be protected (separate read/write/execute bits)</a:t>
            </a:r>
            <a:endParaRPr dirty="0"/>
          </a:p>
        </p:txBody>
      </p:sp>
      <p:sp>
        <p:nvSpPr>
          <p:cNvPr id="1172" name="Google Shape;1172;p63"/>
          <p:cNvSpPr/>
          <p:nvPr/>
        </p:nvSpPr>
        <p:spPr>
          <a:xfrm>
            <a:off x="9409950" y="3411066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173" name="Google Shape;1173;p63"/>
          <p:cNvSpPr/>
          <p:nvPr/>
        </p:nvSpPr>
        <p:spPr>
          <a:xfrm>
            <a:off x="9054350" y="3730154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74" name="Google Shape;1174;p63"/>
          <p:cNvSpPr/>
          <p:nvPr/>
        </p:nvSpPr>
        <p:spPr>
          <a:xfrm>
            <a:off x="9054350" y="5901854"/>
            <a:ext cx="2209800" cy="762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Stack</a:t>
            </a:r>
            <a:endParaRPr/>
          </a:p>
        </p:txBody>
      </p:sp>
      <p:sp>
        <p:nvSpPr>
          <p:cNvPr id="1175" name="Google Shape;1175;p63"/>
          <p:cNvSpPr/>
          <p:nvPr/>
        </p:nvSpPr>
        <p:spPr>
          <a:xfrm>
            <a:off x="9054350" y="3767131"/>
            <a:ext cx="2209800" cy="53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Code</a:t>
            </a:r>
            <a:endParaRPr/>
          </a:p>
        </p:txBody>
      </p:sp>
      <p:sp>
        <p:nvSpPr>
          <p:cNvPr id="1176" name="Google Shape;1176;p63"/>
          <p:cNvSpPr/>
          <p:nvPr/>
        </p:nvSpPr>
        <p:spPr>
          <a:xfrm>
            <a:off x="9054350" y="4325465"/>
            <a:ext cx="2209800" cy="63892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Heap</a:t>
            </a:r>
            <a:endParaRPr/>
          </a:p>
        </p:txBody>
      </p:sp>
      <p:cxnSp>
        <p:nvCxnSpPr>
          <p:cNvPr id="1177" name="Google Shape;1177;p63"/>
          <p:cNvCxnSpPr/>
          <p:nvPr/>
        </p:nvCxnSpPr>
        <p:spPr>
          <a:xfrm>
            <a:off x="10141320" y="4962892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78" name="Google Shape;1178;p63"/>
          <p:cNvCxnSpPr/>
          <p:nvPr/>
        </p:nvCxnSpPr>
        <p:spPr>
          <a:xfrm>
            <a:off x="10150285" y="5554191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1179" name="Google Shape;1179;p63"/>
          <p:cNvSpPr txBox="1"/>
          <p:nvPr/>
        </p:nvSpPr>
        <p:spPr>
          <a:xfrm>
            <a:off x="11385178" y="36038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</a:t>
            </a:r>
            <a:endParaRPr/>
          </a:p>
        </p:txBody>
      </p:sp>
      <p:sp>
        <p:nvSpPr>
          <p:cNvPr id="1180" name="Google Shape;1180;p63"/>
          <p:cNvSpPr txBox="1"/>
          <p:nvPr/>
        </p:nvSpPr>
        <p:spPr>
          <a:xfrm>
            <a:off x="11349320" y="6508374"/>
            <a:ext cx="57099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2</a:t>
            </a:r>
            <a:r>
              <a:rPr lang="en-US" sz="1800" baseline="300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n</a:t>
            </a: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-1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64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/>
              <a:t>Segmented Addressing</a:t>
            </a:r>
            <a:endParaRPr/>
          </a:p>
        </p:txBody>
      </p:sp>
      <p:sp>
        <p:nvSpPr>
          <p:cNvPr id="1186" name="Google Shape;1186;p64"/>
          <p:cNvSpPr txBox="1">
            <a:spLocks noGrp="1"/>
          </p:cNvSpPr>
          <p:nvPr>
            <p:ph type="body" idx="1"/>
          </p:nvPr>
        </p:nvSpPr>
        <p:spPr>
          <a:xfrm>
            <a:off x="304800" y="1739153"/>
            <a:ext cx="10845802" cy="4387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Process now specifies segment and offset within segment</a:t>
            </a: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How does process designate a particular segment?</a:t>
            </a:r>
            <a:endParaRPr dirty="0"/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200"/>
              <a:buChar char="•"/>
            </a:pPr>
            <a:r>
              <a:rPr lang="en-US" dirty="0">
                <a:solidFill>
                  <a:srgbClr val="C00000"/>
                </a:solidFill>
              </a:rPr>
              <a:t>Use part of logical (virtual) address</a:t>
            </a:r>
            <a:endParaRPr dirty="0">
              <a:solidFill>
                <a:srgbClr val="C00000"/>
              </a:solidFill>
            </a:endParaRPr>
          </a:p>
          <a:p>
            <a:pPr marL="860381" lvl="2" indent="-28256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dirty="0"/>
              <a:t>High-order bits of logical address select segment</a:t>
            </a:r>
            <a:endParaRPr dirty="0"/>
          </a:p>
          <a:p>
            <a:pPr marL="860381" lvl="2" indent="-28256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</a:pPr>
            <a:r>
              <a:rPr lang="en-US" dirty="0"/>
              <a:t>Low-order bits of logical address select offset within segment</a:t>
            </a:r>
            <a:endParaRPr dirty="0"/>
          </a:p>
          <a:p>
            <a:pPr marL="577821" lvl="2" indent="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r>
              <a:rPr lang="en-US" dirty="0"/>
              <a:t>What if small address space, not enough bits?</a:t>
            </a:r>
            <a:endParaRPr dirty="0"/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Implicitly by type of memory reference</a:t>
            </a:r>
            <a:endParaRPr dirty="0"/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/>
              <a:t>Special registers</a:t>
            </a:r>
            <a:endParaRPr dirty="0"/>
          </a:p>
          <a:p>
            <a:pPr marL="860381" lvl="2" indent="-15556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</a:pPr>
            <a:endParaRPr dirty="0"/>
          </a:p>
          <a:p>
            <a:pPr marL="282560" lvl="0" indent="-130160" algn="l" rtl="0"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</a:pP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5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 Implementation</a:t>
            </a:r>
            <a:endParaRPr/>
          </a:p>
        </p:txBody>
      </p:sp>
      <p:graphicFrame>
        <p:nvGraphicFramePr>
          <p:cNvPr id="1193" name="Google Shape;1193;p65"/>
          <p:cNvGraphicFramePr/>
          <p:nvPr>
            <p:extLst>
              <p:ext uri="{D42A27DB-BD31-4B8C-83A1-F6EECF244321}">
                <p14:modId xmlns:p14="http://schemas.microsoft.com/office/powerpoint/2010/main" val="1338897456"/>
              </p:ext>
            </p:extLst>
          </p:nvPr>
        </p:nvGraphicFramePr>
        <p:xfrm>
          <a:off x="2667000" y="2667000"/>
          <a:ext cx="6096000" cy="2286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Segment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Bounds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 W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0x2000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0x6ff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0x4ff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0x3000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0 0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4" name="Google Shape;1194;p65"/>
          <p:cNvSpPr/>
          <p:nvPr/>
        </p:nvSpPr>
        <p:spPr>
          <a:xfrm>
            <a:off x="340659" y="1461245"/>
            <a:ext cx="11734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MMU contains Segment Table (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per process</a:t>
            </a: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ts val="2000"/>
              <a:buFont typeface="Times"/>
              <a:buChar char="•"/>
            </a:pPr>
            <a:r>
              <a:rPr lang="en-US" sz="2000" b="0" i="0" u="none" strike="noStrike" cap="none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Each segment has own base and bounds, protection bits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ts val="2000"/>
              <a:buFont typeface="Times"/>
              <a:buChar char="•"/>
            </a:pPr>
            <a:r>
              <a:rPr lang="en-US" sz="2000" b="0" i="0" u="none" strike="noStrike" cap="none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Example: 14-bit logical address, 4 segments; how many bits for segment? How many bits for offset?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"/>
              <a:buNone/>
            </a:pPr>
            <a:endParaRPr sz="2000" b="0" i="0" u="none" strike="noStrike" cap="none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  <a:p>
            <a:pPr marL="74295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"/>
              <a:buNone/>
            </a:pPr>
            <a:endParaRPr sz="2000" b="0" i="0" u="none" strike="noStrike" cap="none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1195" name="Google Shape;1195;p65"/>
          <p:cNvSpPr/>
          <p:nvPr/>
        </p:nvSpPr>
        <p:spPr>
          <a:xfrm>
            <a:off x="9054858" y="3100569"/>
            <a:ext cx="2832342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remember: </a:t>
            </a:r>
            <a:b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1 hex digit-&gt;4 bits</a:t>
            </a:r>
            <a:endParaRPr sz="2400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5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Segmentation Implementation</a:t>
            </a:r>
            <a:endParaRPr/>
          </a:p>
        </p:txBody>
      </p:sp>
      <p:graphicFrame>
        <p:nvGraphicFramePr>
          <p:cNvPr id="1193" name="Google Shape;1193;p65"/>
          <p:cNvGraphicFramePr/>
          <p:nvPr/>
        </p:nvGraphicFramePr>
        <p:xfrm>
          <a:off x="2667000" y="2667000"/>
          <a:ext cx="6096000" cy="2286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Segment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Bounds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R W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0x2000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0x6ff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0x4ff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9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2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0x3000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0xfff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1 1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3</a:t>
                      </a:r>
                      <a:endParaRPr/>
                    </a:p>
                  </a:txBody>
                  <a:tcPr marL="91450" marR="91450" marT="45725" marB="45725">
                    <a:lnL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0x000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ourier"/>
                        <a:buNone/>
                      </a:pPr>
                      <a:r>
                        <a:rPr lang="en-US" sz="2400" b="0" i="0" u="none" strike="noStrike" cap="none" dirty="0">
                          <a:solidFill>
                            <a:schemeClr val="dk1"/>
                          </a:solidFill>
                          <a:latin typeface="Courier"/>
                          <a:ea typeface="Courier"/>
                          <a:cs typeface="Courier"/>
                          <a:sym typeface="Courier"/>
                        </a:rPr>
                        <a:t>0 0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94" name="Google Shape;1194;p65"/>
          <p:cNvSpPr/>
          <p:nvPr/>
        </p:nvSpPr>
        <p:spPr>
          <a:xfrm>
            <a:off x="340659" y="1461245"/>
            <a:ext cx="117348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MMU contains Segment Table (</a:t>
            </a:r>
            <a:r>
              <a:rPr lang="en-US" sz="2400" dirty="0">
                <a:solidFill>
                  <a:srgbClr val="C00000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per process</a:t>
            </a: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ts val="2000"/>
              <a:buFont typeface="Times"/>
              <a:buChar char="•"/>
            </a:pPr>
            <a:r>
              <a:rPr lang="en-US" sz="2000" b="0" i="0" u="none" strike="noStrike" cap="none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Each segment has own base and bounds, protection bits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ts val="400"/>
              </a:spcBef>
              <a:buClr>
                <a:schemeClr val="dk2"/>
              </a:buClr>
              <a:buSzPts val="2000"/>
              <a:buFont typeface="Times"/>
              <a:buChar char="•"/>
            </a:pPr>
            <a:r>
              <a:rPr lang="en-US" sz="2000" b="0" i="0" u="none" strike="noStrike" cap="none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Example: 14-bit logical address, 4 segments; how many bits for segment? How many bits for offset?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285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"/>
              <a:buNone/>
            </a:pPr>
            <a:endParaRPr sz="2000" b="0" i="0" u="none" strike="noStrike" cap="none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  <a:p>
            <a:pPr marL="742950" marR="0" lvl="1" indent="-1587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"/>
              <a:buNone/>
            </a:pPr>
            <a:endParaRPr sz="2000" b="0" i="0" u="none" strike="noStrike" cap="none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1195" name="Google Shape;1195;p65"/>
          <p:cNvSpPr/>
          <p:nvPr/>
        </p:nvSpPr>
        <p:spPr>
          <a:xfrm>
            <a:off x="9054858" y="3100569"/>
            <a:ext cx="2832342" cy="757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remember: </a:t>
            </a:r>
            <a:b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2400" dirty="0"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1 hex digit-&gt;4 bits</a:t>
            </a:r>
            <a:endParaRPr sz="2400" dirty="0">
              <a:latin typeface="Arial" panose="020B0604020202020204" pitchFamily="34" charset="0"/>
              <a:ea typeface="Lustria"/>
              <a:cs typeface="Arial" panose="020B0604020202020204" pitchFamily="34" charset="0"/>
              <a:sym typeface="Lustria"/>
            </a:endParaRPr>
          </a:p>
        </p:txBody>
      </p:sp>
      <p:sp>
        <p:nvSpPr>
          <p:cNvPr id="2" name="Google Shape;1204;p66">
            <a:extLst>
              <a:ext uri="{FF2B5EF4-FFF2-40B4-BE49-F238E27FC236}">
                <a16:creationId xmlns:a16="http://schemas.microsoft.com/office/drawing/2014/main" id="{43226C51-578E-D82D-52E9-A30A62461F3B}"/>
              </a:ext>
            </a:extLst>
          </p:cNvPr>
          <p:cNvSpPr/>
          <p:nvPr/>
        </p:nvSpPr>
        <p:spPr>
          <a:xfrm>
            <a:off x="484093" y="5141258"/>
            <a:ext cx="11564471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Arial" panose="020B0604020202020204" pitchFamily="34" charset="0"/>
                <a:ea typeface="Short Stack"/>
                <a:cs typeface="Arial" panose="020B0604020202020204" pitchFamily="34" charset="0"/>
                <a:sym typeface="Short Stack"/>
              </a:rPr>
              <a:t>Translate logical addresses (in hex) to physical addresses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0x0240: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0x1108: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0x265c: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  <a:latin typeface="Arial" panose="020B0604020202020204" pitchFamily="34" charset="0"/>
                <a:ea typeface="Courier"/>
                <a:cs typeface="Arial" panose="020B0604020202020204" pitchFamily="34" charset="0"/>
                <a:sym typeface="Courier"/>
              </a:rPr>
              <a:t>0x3002: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marR="0" lvl="1" indent="-17145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imes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 panose="020B0604020202020204" pitchFamily="34" charset="0"/>
              <a:ea typeface="Short Stack"/>
              <a:cs typeface="Arial" panose="020B0604020202020204" pitchFamily="34" charset="0"/>
              <a:sym typeface="Short Stack"/>
            </a:endParaRPr>
          </a:p>
        </p:txBody>
      </p:sp>
    </p:spTree>
    <p:extLst>
      <p:ext uri="{BB962C8B-B14F-4D97-AF65-F5344CB8AC3E}">
        <p14:creationId xmlns:p14="http://schemas.microsoft.com/office/powerpoint/2010/main" val="23202542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 </a:t>
            </a:r>
            <a:r>
              <a:rPr sz="4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4294967295"/>
          </p:nvPr>
        </p:nvSpPr>
        <p:spPr>
          <a:xfrm>
            <a:off x="1524000" y="1603375"/>
            <a:ext cx="9144000" cy="565150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lvl="0">
              <a:buNone/>
              <a:defRPr sz="1800">
                <a:solidFill>
                  <a:srgbClr val="000000"/>
                </a:solidFill>
              </a:defRPr>
            </a:pP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Assume </a:t>
            </a:r>
            <a:r>
              <a:rPr sz="27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14-bit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 virtual addresses,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high 2 bits indicat</a:t>
            </a:r>
            <a:r>
              <a:rPr lang="en-US" sz="2700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 segment</a:t>
            </a:r>
          </a:p>
        </p:txBody>
      </p:sp>
      <p:sp>
        <p:nvSpPr>
          <p:cNvPr id="39" name="Shape 85"/>
          <p:cNvSpPr/>
          <p:nvPr/>
        </p:nvSpPr>
        <p:spPr>
          <a:xfrm>
            <a:off x="1713234" y="3006511"/>
            <a:ext cx="1296826" cy="1303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>
              <a:spcBef>
                <a:spcPts val="2953"/>
              </a:spcBef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Segments:</a:t>
            </a:r>
            <a:b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0=&gt;code</a:t>
            </a:r>
            <a:b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1=&gt;heap</a:t>
            </a:r>
            <a:b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2=&gt;stack.</a:t>
            </a:r>
          </a:p>
        </p:txBody>
      </p:sp>
      <p:sp>
        <p:nvSpPr>
          <p:cNvPr id="4" name="Shape 50"/>
          <p:cNvSpPr/>
          <p:nvPr/>
        </p:nvSpPr>
        <p:spPr>
          <a:xfrm flipV="1">
            <a:off x="4085638" y="2730897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hape 51"/>
          <p:cNvSpPr/>
          <p:nvPr/>
        </p:nvSpPr>
        <p:spPr>
          <a:xfrm>
            <a:off x="3886405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0x0000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hape 52"/>
          <p:cNvSpPr/>
          <p:nvPr/>
        </p:nvSpPr>
        <p:spPr>
          <a:xfrm flipV="1">
            <a:off x="5544146" y="2730897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hape 53"/>
          <p:cNvSpPr/>
          <p:nvPr/>
        </p:nvSpPr>
        <p:spPr>
          <a:xfrm>
            <a:off x="5234962" y="2409824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0x1000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hape 54"/>
          <p:cNvSpPr/>
          <p:nvPr/>
        </p:nvSpPr>
        <p:spPr>
          <a:xfrm flipV="1">
            <a:off x="7002655" y="2730897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hape 55"/>
          <p:cNvSpPr/>
          <p:nvPr/>
        </p:nvSpPr>
        <p:spPr>
          <a:xfrm>
            <a:off x="6803423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0x2000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hape 56"/>
          <p:cNvSpPr/>
          <p:nvPr/>
        </p:nvSpPr>
        <p:spPr>
          <a:xfrm flipV="1">
            <a:off x="8461164" y="2730897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hape 57"/>
          <p:cNvSpPr/>
          <p:nvPr/>
        </p:nvSpPr>
        <p:spPr>
          <a:xfrm>
            <a:off x="8213025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0x3000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hape 58"/>
          <p:cNvSpPr/>
          <p:nvPr/>
        </p:nvSpPr>
        <p:spPr>
          <a:xfrm flipV="1">
            <a:off x="9919673" y="2730897"/>
            <a:ext cx="1" cy="122317"/>
          </a:xfrm>
          <a:prstGeom prst="line">
            <a:avLst/>
          </a:prstGeom>
          <a:ln w="254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Shape 59"/>
          <p:cNvSpPr/>
          <p:nvPr/>
        </p:nvSpPr>
        <p:spPr>
          <a:xfrm>
            <a:off x="9671534" y="2420048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0x4000</a:t>
            </a:r>
            <a:endParaRPr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hape 60"/>
          <p:cNvSpPr/>
          <p:nvPr/>
        </p:nvSpPr>
        <p:spPr>
          <a:xfrm flipV="1">
            <a:off x="4085638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hape 61"/>
          <p:cNvSpPr/>
          <p:nvPr/>
        </p:nvSpPr>
        <p:spPr>
          <a:xfrm>
            <a:off x="3837497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0x4000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hape 62"/>
          <p:cNvSpPr/>
          <p:nvPr/>
        </p:nvSpPr>
        <p:spPr>
          <a:xfrm flipV="1">
            <a:off x="5544146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hape 63"/>
          <p:cNvSpPr/>
          <p:nvPr/>
        </p:nvSpPr>
        <p:spPr>
          <a:xfrm>
            <a:off x="5296006" y="4632936"/>
            <a:ext cx="687303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0x5000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hape 64"/>
          <p:cNvSpPr/>
          <p:nvPr/>
        </p:nvSpPr>
        <p:spPr>
          <a:xfrm flipV="1">
            <a:off x="7002655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hape 65"/>
          <p:cNvSpPr/>
          <p:nvPr/>
        </p:nvSpPr>
        <p:spPr>
          <a:xfrm>
            <a:off x="6754515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0x6000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Shape 66"/>
          <p:cNvSpPr/>
          <p:nvPr/>
        </p:nvSpPr>
        <p:spPr>
          <a:xfrm flipV="1">
            <a:off x="8461164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hape 67"/>
          <p:cNvSpPr/>
          <p:nvPr/>
        </p:nvSpPr>
        <p:spPr>
          <a:xfrm>
            <a:off x="8213024" y="4632936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0x7000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Shape 68"/>
          <p:cNvSpPr/>
          <p:nvPr/>
        </p:nvSpPr>
        <p:spPr>
          <a:xfrm flipV="1">
            <a:off x="9919673" y="4469047"/>
            <a:ext cx="1" cy="122318"/>
          </a:xfrm>
          <a:prstGeom prst="line">
            <a:avLst/>
          </a:prstGeom>
          <a:ln w="254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hape 69"/>
          <p:cNvSpPr/>
          <p:nvPr/>
        </p:nvSpPr>
        <p:spPr>
          <a:xfrm>
            <a:off x="9671533" y="4632936"/>
            <a:ext cx="608577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0x8000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Shape 70"/>
          <p:cNvSpPr/>
          <p:nvPr/>
        </p:nvSpPr>
        <p:spPr>
          <a:xfrm>
            <a:off x="3118795" y="2709426"/>
            <a:ext cx="891482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 Mem</a:t>
            </a:r>
          </a:p>
        </p:txBody>
      </p:sp>
      <p:sp>
        <p:nvSpPr>
          <p:cNvPr id="25" name="Shape 71"/>
          <p:cNvSpPr/>
          <p:nvPr/>
        </p:nvSpPr>
        <p:spPr>
          <a:xfrm>
            <a:off x="3037833" y="4309750"/>
            <a:ext cx="972444" cy="287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 algn="r">
              <a:defRPr sz="2700">
                <a:solidFill>
                  <a:srgbClr val="0065C1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 Mem</a:t>
            </a:r>
          </a:p>
        </p:txBody>
      </p:sp>
      <p:sp>
        <p:nvSpPr>
          <p:cNvPr id="26" name="Shape 72"/>
          <p:cNvSpPr/>
          <p:nvPr/>
        </p:nvSpPr>
        <p:spPr>
          <a:xfrm>
            <a:off x="7749080" y="2858611"/>
            <a:ext cx="705337" cy="1592563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hape 73"/>
          <p:cNvSpPr/>
          <p:nvPr/>
        </p:nvSpPr>
        <p:spPr>
          <a:xfrm>
            <a:off x="4084014" y="2853213"/>
            <a:ext cx="1455237" cy="1586526"/>
          </a:xfrm>
          <a:prstGeom prst="rect">
            <a:avLst/>
          </a:pr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>
                <a:solidFill>
                  <a:srgbClr val="53585F"/>
                </a:solidFill>
              </a:defRPr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hape 74"/>
          <p:cNvSpPr/>
          <p:nvPr/>
        </p:nvSpPr>
        <p:spPr>
          <a:xfrm>
            <a:off x="5561515" y="2860872"/>
            <a:ext cx="2194621" cy="15865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7134" y="21600"/>
                </a:lnTo>
                <a:lnTo>
                  <a:pt x="21600" y="21515"/>
                </a:lnTo>
                <a:lnTo>
                  <a:pt x="14172" y="13"/>
                </a:lnTo>
                <a:lnTo>
                  <a:pt x="0" y="0"/>
                </a:lnTo>
                <a:close/>
              </a:path>
            </a:pathLst>
          </a:custGeom>
          <a:solidFill>
            <a:srgbClr val="A6AAA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hape 75"/>
          <p:cNvSpPr/>
          <p:nvPr/>
        </p:nvSpPr>
        <p:spPr>
          <a:xfrm>
            <a:off x="4074553" y="2854729"/>
            <a:ext cx="5832205" cy="0"/>
          </a:xfrm>
          <a:prstGeom prst="line">
            <a:avLst/>
          </a:prstGeom>
          <a:ln w="50800">
            <a:solidFill>
              <a:srgbClr val="D45954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Shape 76"/>
          <p:cNvSpPr/>
          <p:nvPr/>
        </p:nvSpPr>
        <p:spPr>
          <a:xfrm>
            <a:off x="4074553" y="4455053"/>
            <a:ext cx="5832205" cy="0"/>
          </a:xfrm>
          <a:prstGeom prst="line">
            <a:avLst/>
          </a:prstGeom>
          <a:ln w="50800">
            <a:solidFill>
              <a:srgbClr val="0065C1"/>
            </a:solidFill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Shape 77"/>
          <p:cNvSpPr/>
          <p:nvPr/>
        </p:nvSpPr>
        <p:spPr>
          <a:xfrm rot="5402897">
            <a:off x="4534183" y="3397919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Shape 78"/>
          <p:cNvSpPr/>
          <p:nvPr/>
        </p:nvSpPr>
        <p:spPr>
          <a:xfrm rot="5402897">
            <a:off x="7821039" y="3397919"/>
            <a:ext cx="561293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Shape 81"/>
          <p:cNvSpPr/>
          <p:nvPr/>
        </p:nvSpPr>
        <p:spPr>
          <a:xfrm rot="3842897">
            <a:off x="6399416" y="3416066"/>
            <a:ext cx="561294" cy="497184"/>
          </a:xfrm>
          <a:prstGeom prst="rightArrow">
            <a:avLst>
              <a:gd name="adj1" fmla="val 32000"/>
              <a:gd name="adj2" fmla="val 69168"/>
            </a:avLst>
          </a:prstGeom>
          <a:solidFill>
            <a:srgbClr val="53585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600"/>
            </a:pPr>
            <a:endParaRPr sz="26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Shape 82"/>
          <p:cNvSpPr/>
          <p:nvPr/>
        </p:nvSpPr>
        <p:spPr>
          <a:xfrm>
            <a:off x="4715936" y="2167788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7" name="Shape 83"/>
          <p:cNvSpPr/>
          <p:nvPr/>
        </p:nvSpPr>
        <p:spPr>
          <a:xfrm>
            <a:off x="6149991" y="2169100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8" name="Shape 84"/>
          <p:cNvSpPr/>
          <p:nvPr/>
        </p:nvSpPr>
        <p:spPr>
          <a:xfrm>
            <a:off x="7657406" y="2169100"/>
            <a:ext cx="16047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0" name="Shape 194"/>
          <p:cNvSpPr/>
          <p:nvPr/>
        </p:nvSpPr>
        <p:spPr>
          <a:xfrm>
            <a:off x="4549254" y="2309564"/>
            <a:ext cx="654303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41" name="Shape 195"/>
          <p:cNvSpPr/>
          <p:nvPr/>
        </p:nvSpPr>
        <p:spPr>
          <a:xfrm>
            <a:off x="5983309" y="2310876"/>
            <a:ext cx="659444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Heap</a:t>
            </a:r>
          </a:p>
        </p:txBody>
      </p:sp>
      <p:sp>
        <p:nvSpPr>
          <p:cNvPr id="42" name="Shape 196"/>
          <p:cNvSpPr/>
          <p:nvPr/>
        </p:nvSpPr>
        <p:spPr>
          <a:xfrm>
            <a:off x="7483335" y="2310876"/>
            <a:ext cx="66977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>
                <a:solidFill>
                  <a:srgbClr val="D45954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Stack</a:t>
            </a:r>
          </a:p>
        </p:txBody>
      </p:sp>
      <p:graphicFrame>
        <p:nvGraphicFramePr>
          <p:cNvPr id="43" name="Table 198"/>
          <p:cNvGraphicFramePr/>
          <p:nvPr/>
        </p:nvGraphicFramePr>
        <p:xfrm>
          <a:off x="4816624" y="5223565"/>
          <a:ext cx="2932455" cy="1381067"/>
        </p:xfrm>
        <a:graphic>
          <a:graphicData uri="http://schemas.openxmlformats.org/drawingml/2006/table">
            <a:tbl>
              <a:tblPr firstRow="1"/>
              <a:tblGrid>
                <a:gridCol w="892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29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bg1"/>
                          </a:solidFill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6" name="TextBox 45"/>
          <p:cNvSpPr txBox="1"/>
          <p:nvPr/>
        </p:nvSpPr>
        <p:spPr>
          <a:xfrm>
            <a:off x="6703237" y="5549917"/>
            <a:ext cx="60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0xfff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703237" y="5919249"/>
            <a:ext cx="608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0xfff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709012" y="6235300"/>
            <a:ext cx="680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0x7ff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36978" y="5582183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0x4000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336978" y="5919249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0x5800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324513" y="625631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0x6800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578858" y="5160566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does segment table live?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6932" y="556684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All registers, MMU</a:t>
            </a:r>
          </a:p>
        </p:txBody>
      </p:sp>
      <p:sp>
        <p:nvSpPr>
          <p:cNvPr id="54" name="Shape 65">
            <a:extLst>
              <a:ext uri="{FF2B5EF4-FFF2-40B4-BE49-F238E27FC236}">
                <a16:creationId xmlns:a16="http://schemas.microsoft.com/office/drawing/2014/main" id="{63991FCC-623D-7845-A86F-4AEE9B101560}"/>
              </a:ext>
            </a:extLst>
          </p:cNvPr>
          <p:cNvSpPr/>
          <p:nvPr/>
        </p:nvSpPr>
        <p:spPr>
          <a:xfrm>
            <a:off x="6055078" y="4632936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0x5800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Shape 65">
            <a:extLst>
              <a:ext uri="{FF2B5EF4-FFF2-40B4-BE49-F238E27FC236}">
                <a16:creationId xmlns:a16="http://schemas.microsoft.com/office/drawing/2014/main" id="{5FBFCE02-9D25-0441-9FCC-58198655C18E}"/>
              </a:ext>
            </a:extLst>
          </p:cNvPr>
          <p:cNvSpPr/>
          <p:nvPr/>
        </p:nvSpPr>
        <p:spPr>
          <a:xfrm>
            <a:off x="7431402" y="4652830"/>
            <a:ext cx="657484" cy="256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>
            <a:lvl1pPr>
              <a:defRPr sz="24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0x6800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5591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40" grpId="0" animBg="1"/>
      <p:bldP spid="41" grpId="0" animBg="1"/>
      <p:bldP spid="42" grpId="0" animBg="1"/>
      <p:bldP spid="46" grpId="0"/>
      <p:bldP spid="49" grpId="0"/>
      <p:bldP spid="50" grpId="0"/>
      <p:bldP spid="51" grpId="0"/>
      <p:bldP spid="52" grpId="0"/>
      <p:bldP spid="53" grpId="0"/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0" name="Google Shape;1210;p67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211" name="Google Shape;1211;p67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2" name="Google Shape;1212;p67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3" name="Google Shape;1213;p67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214" name="Google Shape;1214;p67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5" name="Google Shape;1215;p67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6" name="Google Shape;1216;p67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7" name="Google Shape;1217;p67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8" name="Google Shape;1218;p67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9" name="Google Shape;1219;p67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20" name="Google Shape;1220;p67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21" name="Google Shape;1221;p67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22" name="Google Shape;1222;p67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23" name="Google Shape;1223;p67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224" name="Google Shape;1224;p67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25" name="Google Shape;1225;p67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26" name="Google Shape;1226;p67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(hex)</a:t>
            </a:r>
            <a:endParaRPr sz="182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7" name="Google Shape;1227;p67"/>
          <p:cNvSpPr/>
          <p:nvPr/>
        </p:nvSpPr>
        <p:spPr>
          <a:xfrm>
            <a:off x="8189242" y="1078147"/>
            <a:ext cx="240346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228" name="Google Shape;1228;p67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" name="Google Shape;1229;p67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Visual Interpretation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4" name="Google Shape;1234;p68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235" name="Google Shape;1235;p68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36" name="Google Shape;1236;p68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37" name="Google Shape;1237;p68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238" name="Google Shape;1238;p68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39" name="Google Shape;1239;p68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40" name="Google Shape;1240;p68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241" name="Google Shape;1241;p68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42" name="Google Shape;1242;p68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43" name="Google Shape;1243;p68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(hex)</a:t>
            </a:r>
            <a:endParaRPr sz="182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4" name="Google Shape;1244;p68"/>
          <p:cNvSpPr/>
          <p:nvPr/>
        </p:nvSpPr>
        <p:spPr>
          <a:xfrm>
            <a:off x="8189242" y="1078147"/>
            <a:ext cx="259529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245" name="Google Shape;1245;p68"/>
          <p:cNvSpPr/>
          <p:nvPr/>
        </p:nvSpPr>
        <p:spPr>
          <a:xfrm>
            <a:off x="8189242" y="1435335"/>
            <a:ext cx="3415570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 + 0x010 = 0x1610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46" name="Google Shape;1246;p68"/>
          <p:cNvSpPr/>
          <p:nvPr/>
        </p:nvSpPr>
        <p:spPr>
          <a:xfrm>
            <a:off x="4842748" y="3354482"/>
            <a:ext cx="146876" cy="146876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47" name="Google Shape;1247;p68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48" name="Google Shape;1248;p68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49" name="Google Shape;1249;p68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50" name="Google Shape;1250;p68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51" name="Google Shape;1251;p68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52" name="Google Shape;1252;p68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53" name="Google Shape;1253;p68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54" name="Google Shape;1254;p68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" name="Google Shape;1259;p69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260" name="Google Shape;1260;p69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61" name="Google Shape;1261;p69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62" name="Google Shape;1262;p69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263" name="Google Shape;1263;p69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64" name="Google Shape;1264;p69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65" name="Google Shape;1265;p69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266" name="Google Shape;1266;p69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67" name="Google Shape;1267;p69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68" name="Google Shape;1268;p69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(hex)</a:t>
            </a:r>
            <a:endParaRPr sz="182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9" name="Google Shape;1269;p69"/>
          <p:cNvSpPr/>
          <p:nvPr/>
        </p:nvSpPr>
        <p:spPr>
          <a:xfrm>
            <a:off x="8189242" y="1078147"/>
            <a:ext cx="2806998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270" name="Google Shape;1270;p69"/>
          <p:cNvSpPr/>
          <p:nvPr/>
        </p:nvSpPr>
        <p:spPr>
          <a:xfrm>
            <a:off x="8189242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1" name="Google Shape;1271;p69"/>
          <p:cNvSpPr/>
          <p:nvPr/>
        </p:nvSpPr>
        <p:spPr>
          <a:xfrm>
            <a:off x="5867523" y="1792522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0x1010, R1</a:t>
            </a:r>
            <a:endParaRPr/>
          </a:p>
        </p:txBody>
      </p:sp>
      <p:sp>
        <p:nvSpPr>
          <p:cNvPr id="1272" name="Google Shape;1272;p69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73" name="Google Shape;1273;p69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4" name="Google Shape;1274;p69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5" name="Google Shape;1275;p69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6" name="Google Shape;1276;p69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7" name="Google Shape;1277;p69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8" name="Google Shape;1278;p69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79" name="Google Shape;1279;p69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80" name="Google Shape;1280;p69"/>
          <p:cNvSpPr/>
          <p:nvPr/>
        </p:nvSpPr>
        <p:spPr>
          <a:xfrm>
            <a:off x="8189242" y="1435335"/>
            <a:ext cx="3415570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 + 0x010 = 0x1610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70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286" name="Google Shape;1286;p70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87" name="Google Shape;1287;p70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88" name="Google Shape;1288;p70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289" name="Google Shape;1289;p70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0" name="Google Shape;1290;p70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1" name="Google Shape;1291;p70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292" name="Google Shape;1292;p70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293" name="Google Shape;1293;p70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294" name="Google Shape;1294;p70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 (hex)</a:t>
            </a:r>
            <a:endParaRPr sz="1828" b="1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5" name="Google Shape;1295;p70"/>
          <p:cNvSpPr/>
          <p:nvPr/>
        </p:nvSpPr>
        <p:spPr>
          <a:xfrm>
            <a:off x="8189242" y="1078147"/>
            <a:ext cx="2720895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296" name="Google Shape;1296;p70"/>
          <p:cNvSpPr/>
          <p:nvPr/>
        </p:nvSpPr>
        <p:spPr>
          <a:xfrm>
            <a:off x="5867523" y="1792522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0x1010, R1</a:t>
            </a:r>
            <a:endParaRPr/>
          </a:p>
        </p:txBody>
      </p:sp>
      <p:sp>
        <p:nvSpPr>
          <p:cNvPr id="1297" name="Google Shape;1297;p70"/>
          <p:cNvSpPr/>
          <p:nvPr/>
        </p:nvSpPr>
        <p:spPr>
          <a:xfrm>
            <a:off x="8189242" y="1792522"/>
            <a:ext cx="2888268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 + 0x010 = 0x410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8" name="Google Shape;1298;p70"/>
          <p:cNvSpPr/>
          <p:nvPr/>
        </p:nvSpPr>
        <p:spPr>
          <a:xfrm>
            <a:off x="4842748" y="1764998"/>
            <a:ext cx="146876" cy="146876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99" name="Google Shape;1299;p70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" name="Google Shape;1300;p70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1" name="Google Shape;1301;p70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2" name="Google Shape;1302;p70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3" name="Google Shape;1303;p70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4" name="Google Shape;1304;p70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5" name="Google Shape;1305;p70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6" name="Google Shape;1306;p70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7" name="Google Shape;1307;p70"/>
          <p:cNvSpPr/>
          <p:nvPr/>
        </p:nvSpPr>
        <p:spPr>
          <a:xfrm>
            <a:off x="8189242" y="1435335"/>
            <a:ext cx="3415570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 + 0x010 = 0x1610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object 7"/>
          <p:cNvGrpSpPr/>
          <p:nvPr/>
        </p:nvGrpSpPr>
        <p:grpSpPr>
          <a:xfrm>
            <a:off x="147828" y="1411986"/>
            <a:ext cx="7868920" cy="1017269"/>
            <a:chOff x="147828" y="1411986"/>
            <a:chExt cx="7868920" cy="1017269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28" y="1411986"/>
              <a:ext cx="6919721" cy="69951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154" y="1854708"/>
              <a:ext cx="436625" cy="5654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8952" y="1842516"/>
              <a:ext cx="7257288" cy="586739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2626804" y="3431476"/>
            <a:ext cx="6867525" cy="3209925"/>
            <a:chOff x="2626804" y="3431476"/>
            <a:chExt cx="6867525" cy="3209925"/>
          </a:xfrm>
        </p:grpSpPr>
        <p:sp>
          <p:nvSpPr>
            <p:cNvPr id="12" name="object 12"/>
            <p:cNvSpPr/>
            <p:nvPr/>
          </p:nvSpPr>
          <p:spPr>
            <a:xfrm>
              <a:off x="2631567" y="3436239"/>
              <a:ext cx="6858000" cy="3200400"/>
            </a:xfrm>
            <a:custGeom>
              <a:avLst/>
              <a:gdLst/>
              <a:ahLst/>
              <a:cxnLst/>
              <a:rect l="l" t="t" r="r" b="b"/>
              <a:pathLst>
                <a:path w="6858000" h="3200400">
                  <a:moveTo>
                    <a:pt x="6858000" y="0"/>
                  </a:moveTo>
                  <a:lnTo>
                    <a:pt x="0" y="0"/>
                  </a:lnTo>
                  <a:lnTo>
                    <a:pt x="0" y="3200400"/>
                  </a:lnTo>
                  <a:lnTo>
                    <a:pt x="6858000" y="3200400"/>
                  </a:lnTo>
                  <a:lnTo>
                    <a:pt x="6858000" y="0"/>
                  </a:lnTo>
                  <a:close/>
                </a:path>
              </a:pathLst>
            </a:custGeom>
            <a:solidFill>
              <a:srgbClr val="95959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631567" y="3436239"/>
              <a:ext cx="6858000" cy="3200400"/>
            </a:xfrm>
            <a:custGeom>
              <a:avLst/>
              <a:gdLst/>
              <a:ahLst/>
              <a:cxnLst/>
              <a:rect l="l" t="t" r="r" b="b"/>
              <a:pathLst>
                <a:path w="6858000" h="3200400">
                  <a:moveTo>
                    <a:pt x="0" y="0"/>
                  </a:moveTo>
                  <a:lnTo>
                    <a:pt x="6858000" y="0"/>
                  </a:lnTo>
                  <a:lnTo>
                    <a:pt x="6858000" y="3200400"/>
                  </a:lnTo>
                  <a:lnTo>
                    <a:pt x="0" y="3200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419980" y="3657980"/>
            <a:ext cx="16764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sz="1800" spc="-2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base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29981" y="3657980"/>
            <a:ext cx="685800" cy="4572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</a:ln>
        </p:spPr>
        <p:txBody>
          <a:bodyPr vert="horz" wrap="square" lIns="0" tIns="81915" rIns="0" bIns="0" rtlCol="0">
            <a:spAutoFit/>
          </a:bodyPr>
          <a:lstStyle/>
          <a:p>
            <a:pPr marL="77470">
              <a:lnSpc>
                <a:spcPct val="100000"/>
              </a:lnSpc>
              <a:spcBef>
                <a:spcPts val="645"/>
              </a:spcBef>
            </a:pPr>
            <a:r>
              <a:rPr sz="1800" spc="-2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mode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26739" y="3679191"/>
            <a:ext cx="10864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registers</a:t>
            </a:r>
            <a:endParaRPr sz="2400" dirty="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879340" y="3403358"/>
            <a:ext cx="57975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32</a:t>
            </a:r>
            <a:r>
              <a:rPr sz="1600" spc="-1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bits</a:t>
            </a:r>
            <a:endParaRPr sz="16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68169" y="3389117"/>
            <a:ext cx="3994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1 </a:t>
            </a:r>
            <a:r>
              <a:rPr sz="1600" spc="-25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bit</a:t>
            </a:r>
            <a:endParaRPr sz="16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885884" y="4262818"/>
            <a:ext cx="1005840" cy="1000125"/>
            <a:chOff x="2885884" y="4262818"/>
            <a:chExt cx="1005840" cy="1000125"/>
          </a:xfrm>
        </p:grpSpPr>
        <p:sp>
          <p:nvSpPr>
            <p:cNvPr id="20" name="object 20"/>
            <p:cNvSpPr/>
            <p:nvPr/>
          </p:nvSpPr>
          <p:spPr>
            <a:xfrm>
              <a:off x="2890647" y="4267580"/>
              <a:ext cx="996315" cy="990600"/>
            </a:xfrm>
            <a:custGeom>
              <a:avLst/>
              <a:gdLst/>
              <a:ahLst/>
              <a:cxnLst/>
              <a:rect l="l" t="t" r="r" b="b"/>
              <a:pathLst>
                <a:path w="996314" h="990600">
                  <a:moveTo>
                    <a:pt x="497967" y="0"/>
                  </a:moveTo>
                  <a:lnTo>
                    <a:pt x="0" y="495300"/>
                  </a:lnTo>
                  <a:lnTo>
                    <a:pt x="497967" y="990600"/>
                  </a:lnTo>
                  <a:lnTo>
                    <a:pt x="995934" y="495300"/>
                  </a:lnTo>
                  <a:lnTo>
                    <a:pt x="4979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90647" y="4267580"/>
              <a:ext cx="996315" cy="990600"/>
            </a:xfrm>
            <a:custGeom>
              <a:avLst/>
              <a:gdLst/>
              <a:ahLst/>
              <a:cxnLst/>
              <a:rect l="l" t="t" r="r" b="b"/>
              <a:pathLst>
                <a:path w="996314" h="990600">
                  <a:moveTo>
                    <a:pt x="0" y="495300"/>
                  </a:moveTo>
                  <a:lnTo>
                    <a:pt x="497967" y="0"/>
                  </a:lnTo>
                  <a:lnTo>
                    <a:pt x="995934" y="495300"/>
                  </a:lnTo>
                  <a:lnTo>
                    <a:pt x="497967" y="990600"/>
                  </a:lnTo>
                  <a:lnTo>
                    <a:pt x="0" y="495300"/>
                  </a:lnTo>
                  <a:close/>
                </a:path>
              </a:pathLst>
            </a:custGeom>
            <a:ln w="952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146055" y="4422902"/>
            <a:ext cx="44132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400" spc="-2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mode</a:t>
            </a:r>
            <a:endParaRPr sz="1400">
              <a:latin typeface="Gill Sans MT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400" spc="-5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=</a:t>
            </a:r>
            <a:endParaRPr sz="1400">
              <a:latin typeface="Gill Sans MT"/>
              <a:cs typeface="Arial" panose="020B0604020202020204" pitchFamily="34" charset="0"/>
            </a:endParaRPr>
          </a:p>
          <a:p>
            <a:pPr marL="43180" algn="ctr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user?</a:t>
            </a:r>
            <a:endParaRPr sz="14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812540" y="4367276"/>
            <a:ext cx="29273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no</a:t>
            </a:r>
            <a:endParaRPr sz="200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83914" y="5053151"/>
            <a:ext cx="35115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25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yes</a:t>
            </a:r>
            <a:endParaRPr sz="20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11680" y="4762878"/>
            <a:ext cx="8775700" cy="1226185"/>
            <a:chOff x="1511680" y="4762878"/>
            <a:chExt cx="8775700" cy="1226185"/>
          </a:xfrm>
        </p:grpSpPr>
        <p:sp>
          <p:nvSpPr>
            <p:cNvPr id="26" name="object 26"/>
            <p:cNvSpPr/>
            <p:nvPr/>
          </p:nvSpPr>
          <p:spPr>
            <a:xfrm>
              <a:off x="1524380" y="4800980"/>
              <a:ext cx="1536700" cy="0"/>
            </a:xfrm>
            <a:custGeom>
              <a:avLst/>
              <a:gdLst/>
              <a:ahLst/>
              <a:cxnLst/>
              <a:rect l="l" t="t" r="r" b="b"/>
              <a:pathLst>
                <a:path w="1536700">
                  <a:moveTo>
                    <a:pt x="0" y="0"/>
                  </a:moveTo>
                  <a:lnTo>
                    <a:pt x="153670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048382" y="47628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886580" y="4800980"/>
              <a:ext cx="6337300" cy="0"/>
            </a:xfrm>
            <a:custGeom>
              <a:avLst/>
              <a:gdLst/>
              <a:ahLst/>
              <a:cxnLst/>
              <a:rect l="l" t="t" r="r" b="b"/>
              <a:pathLst>
                <a:path w="6337300">
                  <a:moveTo>
                    <a:pt x="0" y="0"/>
                  </a:moveTo>
                  <a:lnTo>
                    <a:pt x="633730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211183" y="4762878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199"/>
                  </a:lnTo>
                  <a:lnTo>
                    <a:pt x="76200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05580" y="5944793"/>
              <a:ext cx="2451100" cy="31750"/>
            </a:xfrm>
            <a:custGeom>
              <a:avLst/>
              <a:gdLst/>
              <a:ahLst/>
              <a:cxnLst/>
              <a:rect l="l" t="t" r="r" b="b"/>
              <a:pathLst>
                <a:path w="2451100" h="31750">
                  <a:moveTo>
                    <a:pt x="0" y="31191"/>
                  </a:moveTo>
                  <a:lnTo>
                    <a:pt x="245110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943495" y="5906851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0" y="0"/>
                  </a:moveTo>
                  <a:lnTo>
                    <a:pt x="977" y="76199"/>
                  </a:lnTo>
                  <a:lnTo>
                    <a:pt x="76682" y="371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096380" y="5486780"/>
            <a:ext cx="990600" cy="838200"/>
          </a:xfrm>
          <a:prstGeom prst="rect">
            <a:avLst/>
          </a:prstGeom>
          <a:solidFill>
            <a:srgbClr val="000000"/>
          </a:solidFill>
          <a:ln w="9525">
            <a:solidFill>
              <a:srgbClr val="FFFFFF"/>
            </a:solidFill>
          </a:ln>
        </p:spPr>
        <p:txBody>
          <a:bodyPr vert="horz" wrap="square" lIns="0" tIns="135255" rIns="0" bIns="0" rtlCol="0">
            <a:spAutoFit/>
          </a:bodyPr>
          <a:lstStyle/>
          <a:p>
            <a:pPr marR="55880" algn="ctr">
              <a:lnSpc>
                <a:spcPct val="100000"/>
              </a:lnSpc>
              <a:spcBef>
                <a:spcPts val="1065"/>
              </a:spcBef>
            </a:pPr>
            <a:r>
              <a:rPr sz="1800" spc="-5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+</a:t>
            </a:r>
            <a:endParaRPr sz="1800">
              <a:latin typeface="Gill Sans MT"/>
              <a:cs typeface="Arial" panose="020B0604020202020204" pitchFamily="34" charset="0"/>
            </a:endParaRPr>
          </a:p>
          <a:p>
            <a:pPr algn="ctr">
              <a:lnSpc>
                <a:spcPct val="100000"/>
              </a:lnSpc>
            </a:pPr>
            <a:r>
              <a:rPr sz="1800" spc="-20" dirty="0">
                <a:solidFill>
                  <a:srgbClr val="FFFFFF"/>
                </a:solidFill>
                <a:latin typeface="Gill Sans MT"/>
                <a:cs typeface="Arial" panose="020B0604020202020204" pitchFamily="34" charset="0"/>
              </a:rPr>
              <a:t>base</a:t>
            </a:r>
            <a:endParaRPr sz="1800">
              <a:latin typeface="Gill Sans MT"/>
              <a:cs typeface="Arial" panose="020B0604020202020204" pitchFamily="34" charset="0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467484" y="4800984"/>
            <a:ext cx="4343400" cy="1175385"/>
            <a:chOff x="3467484" y="4800984"/>
            <a:chExt cx="4343400" cy="1175385"/>
          </a:xfrm>
        </p:grpSpPr>
        <p:sp>
          <p:nvSpPr>
            <p:cNvPr id="34" name="object 34"/>
            <p:cNvSpPr/>
            <p:nvPr/>
          </p:nvSpPr>
          <p:spPr>
            <a:xfrm>
              <a:off x="3505581" y="5258181"/>
              <a:ext cx="0" cy="654685"/>
            </a:xfrm>
            <a:custGeom>
              <a:avLst/>
              <a:gdLst/>
              <a:ahLst/>
              <a:cxnLst/>
              <a:rect l="l" t="t" r="r" b="b"/>
              <a:pathLst>
                <a:path h="654685">
                  <a:moveTo>
                    <a:pt x="0" y="0"/>
                  </a:moveTo>
                  <a:lnTo>
                    <a:pt x="0" y="654304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467484" y="5899786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086980" y="4864481"/>
              <a:ext cx="685800" cy="1079500"/>
            </a:xfrm>
            <a:custGeom>
              <a:avLst/>
              <a:gdLst/>
              <a:ahLst/>
              <a:cxnLst/>
              <a:rect l="l" t="t" r="r" b="b"/>
              <a:pathLst>
                <a:path w="685800" h="1079500">
                  <a:moveTo>
                    <a:pt x="0" y="1079500"/>
                  </a:moveTo>
                  <a:lnTo>
                    <a:pt x="685800" y="1079500"/>
                  </a:lnTo>
                  <a:lnTo>
                    <a:pt x="68580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734687" y="4800984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087" y="0"/>
                  </a:moveTo>
                  <a:lnTo>
                    <a:pt x="0" y="76200"/>
                  </a:lnTo>
                  <a:lnTo>
                    <a:pt x="76200" y="76187"/>
                  </a:lnTo>
                  <a:lnTo>
                    <a:pt x="380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755141" y="4138676"/>
            <a:ext cx="802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10" dirty="0">
                <a:latin typeface="Gill Sans MT"/>
                <a:cs typeface="Arial" panose="020B0604020202020204" pitchFamily="34" charset="0"/>
              </a:rPr>
              <a:t>logical </a:t>
            </a:r>
            <a:r>
              <a:rPr sz="2000" spc="-25" dirty="0">
                <a:latin typeface="Gill Sans MT"/>
                <a:cs typeface="Arial" panose="020B0604020202020204" pitchFamily="34" charset="0"/>
              </a:rPr>
              <a:t>address</a:t>
            </a:r>
            <a:endParaRPr sz="2000" dirty="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527634" y="4138676"/>
            <a:ext cx="810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spc="-20" dirty="0">
                <a:latin typeface="Gill Sans MT"/>
                <a:cs typeface="Arial" panose="020B0604020202020204" pitchFamily="34" charset="0"/>
              </a:rPr>
              <a:t>physical </a:t>
            </a:r>
            <a:r>
              <a:rPr sz="2000" spc="-10" dirty="0">
                <a:latin typeface="Gill Sans MT"/>
                <a:cs typeface="Arial" panose="020B0604020202020204" pitchFamily="34" charset="0"/>
              </a:rPr>
              <a:t>address</a:t>
            </a:r>
            <a:endParaRPr sz="2000" dirty="0">
              <a:latin typeface="Gill Sans MT"/>
              <a:cs typeface="Arial" panose="020B0604020202020204" pitchFamily="34" charset="0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1740861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spc="-30" dirty="0"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spc="-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spc="-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</a:p>
          <a:p>
            <a:pPr marL="589915" indent="-294640">
              <a:lnSpc>
                <a:spcPct val="100000"/>
              </a:lnSpc>
              <a:spcBef>
                <a:spcPts val="375"/>
              </a:spcBef>
              <a:buClr>
                <a:srgbClr val="858585"/>
              </a:buClr>
              <a:buFont typeface="Calisto MT"/>
              <a:buChar char="•"/>
              <a:tabLst>
                <a:tab pos="589915" algn="l"/>
              </a:tabLst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adds</a:t>
            </a:r>
            <a:r>
              <a:rPr sz="2000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6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logical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sz="20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000" spc="-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form</a:t>
            </a:r>
            <a:r>
              <a:rPr sz="2000" spc="-7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sz="20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000" spc="-10" dirty="0"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18710">
              <a:lnSpc>
                <a:spcPct val="100000"/>
              </a:lnSpc>
            </a:pP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MMU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23A851-D7CC-4A99-505B-559EC7AE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dirty="0"/>
              <a:t>Implementation</a:t>
            </a:r>
            <a:r>
              <a:rPr lang="en-IN" sz="4400" spc="-40" dirty="0"/>
              <a:t> </a:t>
            </a:r>
            <a:r>
              <a:rPr lang="en-IN" sz="4400" spc="-25" dirty="0"/>
              <a:t>of </a:t>
            </a:r>
            <a:r>
              <a:rPr lang="en-IN" sz="4400" dirty="0"/>
              <a:t>Dynamic</a:t>
            </a:r>
            <a:r>
              <a:rPr lang="en-IN" sz="4400" spc="25" dirty="0"/>
              <a:t> </a:t>
            </a:r>
            <a:r>
              <a:rPr lang="en-IN" sz="4400" spc="-10" dirty="0"/>
              <a:t>Relocation:</a:t>
            </a:r>
            <a:r>
              <a:rPr lang="en-IN" sz="4400" spc="-440" dirty="0"/>
              <a:t> </a:t>
            </a:r>
            <a:r>
              <a:rPr lang="en-IN" sz="4400" dirty="0"/>
              <a:t>BASE</a:t>
            </a:r>
            <a:r>
              <a:rPr lang="en-IN" sz="4400" spc="30" dirty="0"/>
              <a:t> </a:t>
            </a:r>
            <a:r>
              <a:rPr lang="en-IN" sz="4400" spc="-25" dirty="0"/>
              <a:t>REG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71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313" name="Google Shape;1313;p71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14" name="Google Shape;1314;p71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15" name="Google Shape;1315;p71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316" name="Google Shape;1316;p71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17" name="Google Shape;1317;p71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18" name="Google Shape;1318;p71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319" name="Google Shape;1319;p71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20" name="Google Shape;1320;p71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21" name="Google Shape;1321;p71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</p:txBody>
      </p:sp>
      <p:sp>
        <p:nvSpPr>
          <p:cNvPr id="1322" name="Google Shape;1322;p71"/>
          <p:cNvSpPr/>
          <p:nvPr/>
        </p:nvSpPr>
        <p:spPr>
          <a:xfrm>
            <a:off x="8189242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323" name="Google Shape;1323;p71"/>
          <p:cNvSpPr/>
          <p:nvPr/>
        </p:nvSpPr>
        <p:spPr>
          <a:xfrm>
            <a:off x="5867523" y="1792522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0x1010, R1</a:t>
            </a:r>
            <a:endParaRPr/>
          </a:p>
        </p:txBody>
      </p:sp>
      <p:sp>
        <p:nvSpPr>
          <p:cNvPr id="1324" name="Google Shape;1324;p71"/>
          <p:cNvSpPr/>
          <p:nvPr/>
        </p:nvSpPr>
        <p:spPr>
          <a:xfrm>
            <a:off x="5867523" y="2149710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0x1100, R1</a:t>
            </a:r>
            <a:endParaRPr/>
          </a:p>
        </p:txBody>
      </p:sp>
      <p:sp>
        <p:nvSpPr>
          <p:cNvPr id="1325" name="Google Shape;1325;p71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26" name="Google Shape;1326;p71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27" name="Google Shape;1327;p71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28" name="Google Shape;1328;p71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29" name="Google Shape;1329;p71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0" name="Google Shape;1330;p71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1" name="Google Shape;1331;p71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2" name="Google Shape;1332;p71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3" name="Google Shape;1333;p71"/>
          <p:cNvSpPr/>
          <p:nvPr/>
        </p:nvSpPr>
        <p:spPr>
          <a:xfrm>
            <a:off x="8189242" y="1792522"/>
            <a:ext cx="2888268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 + 0x010 = 0x410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34" name="Google Shape;1334;p71"/>
          <p:cNvSpPr/>
          <p:nvPr/>
        </p:nvSpPr>
        <p:spPr>
          <a:xfrm>
            <a:off x="8189242" y="1435335"/>
            <a:ext cx="3415570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 + 0x010 = 0x1610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p72"/>
          <p:cNvSpPr/>
          <p:nvPr/>
        </p:nvSpPr>
        <p:spPr>
          <a:xfrm>
            <a:off x="3064072" y="1783028"/>
            <a:ext cx="1758179" cy="535810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heap (seg1)</a:t>
            </a:r>
            <a:endParaRPr/>
          </a:p>
        </p:txBody>
      </p:sp>
      <p:sp>
        <p:nvSpPr>
          <p:cNvPr id="1340" name="Google Shape;1340;p72"/>
          <p:cNvSpPr/>
          <p:nvPr/>
        </p:nvSpPr>
        <p:spPr>
          <a:xfrm>
            <a:off x="3064072" y="2318808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41" name="Google Shape;1341;p72"/>
          <p:cNvSpPr/>
          <p:nvPr/>
        </p:nvSpPr>
        <p:spPr>
          <a:xfrm>
            <a:off x="3064072" y="2854590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42" name="Google Shape;1342;p72"/>
          <p:cNvSpPr/>
          <p:nvPr/>
        </p:nvSpPr>
        <p:spPr>
          <a:xfrm>
            <a:off x="3064072" y="3390371"/>
            <a:ext cx="1758179" cy="535811"/>
          </a:xfrm>
          <a:prstGeom prst="rect">
            <a:avLst/>
          </a:prstGeom>
          <a:solidFill>
            <a:srgbClr val="E8A43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stack (seg2)</a:t>
            </a:r>
            <a:endParaRPr/>
          </a:p>
        </p:txBody>
      </p:sp>
      <p:sp>
        <p:nvSpPr>
          <p:cNvPr id="1343" name="Google Shape;1343;p72"/>
          <p:cNvSpPr/>
          <p:nvPr/>
        </p:nvSpPr>
        <p:spPr>
          <a:xfrm>
            <a:off x="3064072" y="1247246"/>
            <a:ext cx="1758179" cy="535810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44" name="Google Shape;1344;p72"/>
          <p:cNvSpPr/>
          <p:nvPr/>
        </p:nvSpPr>
        <p:spPr>
          <a:xfrm>
            <a:off x="3064072" y="3926152"/>
            <a:ext cx="1758179" cy="535811"/>
          </a:xfrm>
          <a:prstGeom prst="rect">
            <a:avLst/>
          </a:prstGeom>
          <a:solidFill>
            <a:srgbClr val="53585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45" name="Google Shape;1345;p72"/>
          <p:cNvSpPr/>
          <p:nvPr/>
        </p:nvSpPr>
        <p:spPr>
          <a:xfrm>
            <a:off x="5867523" y="1435335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0x2010, R1</a:t>
            </a:r>
            <a:endParaRPr/>
          </a:p>
        </p:txBody>
      </p:sp>
      <p:cxnSp>
        <p:nvCxnSpPr>
          <p:cNvPr id="1346" name="Google Shape;1346;p72"/>
          <p:cNvCxnSpPr/>
          <p:nvPr/>
        </p:nvCxnSpPr>
        <p:spPr>
          <a:xfrm rot="10800000" flipH="1">
            <a:off x="8130999" y="1139348"/>
            <a:ext cx="1" cy="289473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47" name="Google Shape;1347;p72"/>
          <p:cNvCxnSpPr/>
          <p:nvPr/>
        </p:nvCxnSpPr>
        <p:spPr>
          <a:xfrm rot="10800000">
            <a:off x="5785487" y="1423058"/>
            <a:ext cx="4165481" cy="1"/>
          </a:xfrm>
          <a:prstGeom prst="straightConnector1">
            <a:avLst/>
          </a:prstGeom>
          <a:noFill/>
          <a:ln w="25400" cap="flat" cmpd="sng">
            <a:solidFill>
              <a:srgbClr val="FFFFFF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48" name="Google Shape;1348;p72"/>
          <p:cNvSpPr/>
          <p:nvPr/>
        </p:nvSpPr>
        <p:spPr>
          <a:xfrm>
            <a:off x="5867523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Virtual</a:t>
            </a:r>
            <a:endParaRPr/>
          </a:p>
        </p:txBody>
      </p:sp>
      <p:sp>
        <p:nvSpPr>
          <p:cNvPr id="1349" name="Google Shape;1349;p72"/>
          <p:cNvSpPr/>
          <p:nvPr/>
        </p:nvSpPr>
        <p:spPr>
          <a:xfrm>
            <a:off x="8189242" y="1078147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 b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Physical</a:t>
            </a:r>
            <a:endParaRPr/>
          </a:p>
        </p:txBody>
      </p:sp>
      <p:sp>
        <p:nvSpPr>
          <p:cNvPr id="1350" name="Google Shape;1350;p72"/>
          <p:cNvSpPr/>
          <p:nvPr/>
        </p:nvSpPr>
        <p:spPr>
          <a:xfrm>
            <a:off x="5867523" y="1792522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0x1010, R1</a:t>
            </a:r>
            <a:endParaRPr/>
          </a:p>
        </p:txBody>
      </p:sp>
      <p:sp>
        <p:nvSpPr>
          <p:cNvPr id="1351" name="Google Shape;1351;p72"/>
          <p:cNvSpPr/>
          <p:nvPr/>
        </p:nvSpPr>
        <p:spPr>
          <a:xfrm>
            <a:off x="5867523" y="2149710"/>
            <a:ext cx="1901239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load 0x1100, R1</a:t>
            </a:r>
            <a:endParaRPr/>
          </a:p>
        </p:txBody>
      </p:sp>
      <p:sp>
        <p:nvSpPr>
          <p:cNvPr id="1352" name="Google Shape;1352;p72"/>
          <p:cNvSpPr/>
          <p:nvPr/>
        </p:nvSpPr>
        <p:spPr>
          <a:xfrm>
            <a:off x="8189242" y="2149710"/>
            <a:ext cx="2998711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 + 0x100 = 0x500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3" name="Google Shape;1353;p72"/>
          <p:cNvSpPr/>
          <p:nvPr/>
        </p:nvSpPr>
        <p:spPr>
          <a:xfrm>
            <a:off x="4842748" y="1818576"/>
            <a:ext cx="146876" cy="146876"/>
          </a:xfrm>
          <a:custGeom>
            <a:avLst/>
            <a:gdLst/>
            <a:ahLst/>
            <a:cxnLst/>
            <a:rect l="l" t="t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971817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4" name="Google Shape;1354;p72"/>
          <p:cNvSpPr/>
          <p:nvPr/>
        </p:nvSpPr>
        <p:spPr>
          <a:xfrm>
            <a:off x="2500154" y="5159658"/>
            <a:ext cx="6096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Segment numbers: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0: </a:t>
            </a:r>
            <a:r>
              <a:rPr lang="en-US" sz="1800" dirty="0" err="1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code+data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1: heap</a:t>
            </a:r>
            <a:b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</a:br>
            <a:r>
              <a:rPr lang="en-US" sz="1800" dirty="0">
                <a:solidFill>
                  <a:schemeClr val="dk1"/>
                </a:solidFill>
                <a:latin typeface="Arial" panose="020B0604020202020204" pitchFamily="34" charset="0"/>
                <a:ea typeface="Lustria"/>
                <a:cs typeface="Arial" panose="020B0604020202020204" pitchFamily="34" charset="0"/>
                <a:sym typeface="Lustria"/>
              </a:rPr>
              <a:t>	2: stack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5" name="Google Shape;1355;p72"/>
          <p:cNvSpPr/>
          <p:nvPr/>
        </p:nvSpPr>
        <p:spPr>
          <a:xfrm>
            <a:off x="2306192" y="3232110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6" name="Google Shape;1356;p72"/>
          <p:cNvSpPr/>
          <p:nvPr/>
        </p:nvSpPr>
        <p:spPr>
          <a:xfrm>
            <a:off x="2306192" y="3741102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0x2000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7" name="Google Shape;1357;p72"/>
          <p:cNvSpPr/>
          <p:nvPr/>
        </p:nvSpPr>
        <p:spPr>
          <a:xfrm>
            <a:off x="2306192" y="4276883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0x2400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8" name="Google Shape;1358;p72"/>
          <p:cNvSpPr/>
          <p:nvPr/>
        </p:nvSpPr>
        <p:spPr>
          <a:xfrm>
            <a:off x="2416799" y="2160547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0x800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59" name="Google Shape;1359;p72"/>
          <p:cNvSpPr/>
          <p:nvPr/>
        </p:nvSpPr>
        <p:spPr>
          <a:xfrm>
            <a:off x="2306192" y="2696328"/>
            <a:ext cx="737382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0x1200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60" name="Google Shape;1360;p72"/>
          <p:cNvSpPr/>
          <p:nvPr/>
        </p:nvSpPr>
        <p:spPr>
          <a:xfrm>
            <a:off x="2416799" y="1624766"/>
            <a:ext cx="626775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61" name="Google Shape;1361;p72"/>
          <p:cNvSpPr/>
          <p:nvPr/>
        </p:nvSpPr>
        <p:spPr>
          <a:xfrm>
            <a:off x="2527406" y="1088985"/>
            <a:ext cx="516168" cy="331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87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0x00</a:t>
            </a:r>
            <a:endParaRPr sz="1687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62" name="Google Shape;1362;p72"/>
          <p:cNvSpPr/>
          <p:nvPr/>
        </p:nvSpPr>
        <p:spPr>
          <a:xfrm>
            <a:off x="8189242" y="1792522"/>
            <a:ext cx="2888268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0x400 + 0x010 = 0x410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63" name="Google Shape;1363;p72"/>
          <p:cNvSpPr/>
          <p:nvPr/>
        </p:nvSpPr>
        <p:spPr>
          <a:xfrm>
            <a:off x="8189242" y="1435335"/>
            <a:ext cx="3415570" cy="353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28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0x1600 + 0x010 = 0x1610</a:t>
            </a:r>
            <a:endParaRPr sz="1828">
              <a:solidFill>
                <a:schemeClr val="dk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201">
            <a:extLst>
              <a:ext uri="{FF2B5EF4-FFF2-40B4-BE49-F238E27FC236}">
                <a16:creationId xmlns:a16="http://schemas.microsoft.com/office/drawing/2014/main" id="{F38DF985-AF21-1E42-AEC4-3D92A15CE703}"/>
              </a:ext>
            </a:extLst>
          </p:cNvPr>
          <p:cNvSpPr txBox="1">
            <a:spLocks/>
          </p:cNvSpPr>
          <p:nvPr/>
        </p:nvSpPr>
        <p:spPr>
          <a:xfrm>
            <a:off x="1678609" y="1828801"/>
            <a:ext cx="4191014" cy="4297363"/>
          </a:xfrm>
          <a:prstGeom prst="rect">
            <a:avLst/>
          </a:prstGeom>
        </p:spPr>
        <p:txBody>
          <a:bodyPr>
            <a:norm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 dirty="0">
                <a:solidFill>
                  <a:srgbClr val="333333"/>
                </a:solidFill>
                <a:effectLst/>
                <a:latin typeface="Menlo"/>
                <a:ea typeface="Menlo"/>
                <a:cs typeface="Menlo"/>
                <a:sym typeface="Menlo"/>
              </a:rPr>
              <a:t>0x0010:	movl	0x1100,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 dirty="0">
                <a:solidFill>
                  <a:srgbClr val="333333"/>
                </a:solidFill>
                <a:effectLst/>
                <a:latin typeface="Menlo"/>
                <a:ea typeface="Menlo"/>
                <a:cs typeface="Menlo"/>
                <a:sym typeface="Menlo"/>
              </a:rPr>
              <a:t>0x0013:	addl	$0x3, %edi</a:t>
            </a:r>
          </a:p>
          <a:p>
            <a:pPr defTabSz="321457">
              <a:spcBef>
                <a:spcPts val="0"/>
              </a:spcBef>
              <a:buNone/>
              <a:tabLst>
                <a:tab pos="250022" algn="l"/>
                <a:tab pos="500045" algn="l"/>
                <a:tab pos="750067" algn="l"/>
                <a:tab pos="1000089" algn="l"/>
                <a:tab pos="1250112" algn="l"/>
                <a:tab pos="1500134" algn="l"/>
                <a:tab pos="1750157" algn="l"/>
                <a:tab pos="2000179" algn="l"/>
                <a:tab pos="2250201" algn="l"/>
                <a:tab pos="2500224" algn="l"/>
                <a:tab pos="2750246" algn="l"/>
                <a:tab pos="3000268" algn="l"/>
              </a:tabLst>
              <a:defRPr sz="1800">
                <a:solidFill>
                  <a:srgbClr val="000000"/>
                </a:solidFill>
              </a:defRPr>
            </a:pPr>
            <a:r>
              <a:rPr lang="it" sz="2000" dirty="0">
                <a:solidFill>
                  <a:srgbClr val="333333"/>
                </a:solidFill>
                <a:effectLst/>
                <a:latin typeface="Menlo"/>
                <a:ea typeface="Menlo"/>
                <a:cs typeface="Menlo"/>
                <a:sym typeface="Menlo"/>
              </a:rPr>
              <a:t>0x0019:	movl	%edi, 0x1100</a:t>
            </a:r>
          </a:p>
        </p:txBody>
      </p:sp>
      <p:sp>
        <p:nvSpPr>
          <p:cNvPr id="57" name="Content Placeholder 12">
            <a:extLst>
              <a:ext uri="{FF2B5EF4-FFF2-40B4-BE49-F238E27FC236}">
                <a16:creationId xmlns:a16="http://schemas.microsoft.com/office/drawing/2014/main" id="{E00B2BAD-D525-A34B-806F-C2D7A1F41243}"/>
              </a:ext>
            </a:extLst>
          </p:cNvPr>
          <p:cNvSpPr txBox="1">
            <a:spLocks/>
          </p:cNvSpPr>
          <p:nvPr/>
        </p:nvSpPr>
        <p:spPr>
          <a:xfrm>
            <a:off x="6029740" y="1828801"/>
            <a:ext cx="4461564" cy="4297363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Physical Memory Accesses?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FFFFF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Fetch instruction at logical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0x0010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Exec, load from logical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0x1100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Fetch instruction at logical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0x0013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Exec, no load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 Fetch instruction at logical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0x0019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1000"/>
              </a:spcBef>
              <a:buNone/>
              <a:defRPr sz="1800">
                <a:solidFill>
                  <a:srgbClr val="000000"/>
                </a:solidFill>
              </a:defRPr>
            </a:pP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Exec, store to logical </a:t>
            </a:r>
            <a:r>
              <a:rPr lang="en-US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0x1100</a:t>
            </a:r>
          </a:p>
          <a:p>
            <a:pPr lvl="1">
              <a:spcBef>
                <a:spcPts val="1000"/>
              </a:spcBef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Physical </a:t>
            </a:r>
            <a:r>
              <a:rPr lang="en-US" sz="18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8" name="Table 204">
            <a:extLst>
              <a:ext uri="{FF2B5EF4-FFF2-40B4-BE49-F238E27FC236}">
                <a16:creationId xmlns:a16="http://schemas.microsoft.com/office/drawing/2014/main" id="{313E0B73-89A2-8B4A-9F24-6F3FF39BDA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4188190"/>
              </p:ext>
            </p:extLst>
          </p:nvPr>
        </p:nvGraphicFramePr>
        <p:xfrm>
          <a:off x="1518492" y="3972909"/>
          <a:ext cx="3929186" cy="1357432"/>
        </p:xfrm>
        <a:graphic>
          <a:graphicData uri="http://schemas.openxmlformats.org/drawingml/2006/table">
            <a:tbl>
              <a:tblPr firstRow="1"/>
              <a:tblGrid>
                <a:gridCol w="53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58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</a:rPr>
                        <a:t>Seg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</a:rPr>
                        <a:t>Base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>
                          <a:solidFill>
                            <a:schemeClr val="tx1"/>
                          </a:solidFill>
                        </a:rPr>
                        <a:t>Bounds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793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</a:rPr>
                        <a:t>0x4000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0xfff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0419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</a:rPr>
                        <a:t>0x5800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0xfff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328"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sz="1700" dirty="0">
                          <a:solidFill>
                            <a:schemeClr val="tx1"/>
                          </a:solidFill>
                        </a:rPr>
                        <a:t>0x6800</a:t>
                      </a: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lvl="0" defTabSz="914400">
                        <a:defRPr>
                          <a:solidFill>
                            <a:srgbClr val="000000"/>
                          </a:solidFill>
                        </a:defRPr>
                      </a:pPr>
                      <a:r>
                        <a:rPr lang="en-US" sz="1700" dirty="0">
                          <a:solidFill>
                            <a:schemeClr val="tx1"/>
                          </a:solidFill>
                        </a:rPr>
                        <a:t>0x7ff</a:t>
                      </a:r>
                      <a:endParaRPr sz="1700" dirty="0">
                        <a:solidFill>
                          <a:schemeClr val="tx1"/>
                        </a:solidFill>
                      </a:endParaRPr>
                    </a:p>
                  </a:txBody>
                  <a:tcPr marL="35719" marR="35719" marT="35719" marB="35719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9" name="Rectangle 58">
            <a:extLst>
              <a:ext uri="{FF2B5EF4-FFF2-40B4-BE49-F238E27FC236}">
                <a16:creationId xmlns:a16="http://schemas.microsoft.com/office/drawing/2014/main" id="{B1200005-A439-3B42-B221-52B7D24433CD}"/>
              </a:ext>
            </a:extLst>
          </p:cNvPr>
          <p:cNvSpPr/>
          <p:nvPr/>
        </p:nvSpPr>
        <p:spPr>
          <a:xfrm>
            <a:off x="7962349" y="2506870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0x4010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29408FC-4141-5941-A020-FC3C17B5AEDD}"/>
              </a:ext>
            </a:extLst>
          </p:cNvPr>
          <p:cNvSpPr/>
          <p:nvPr/>
        </p:nvSpPr>
        <p:spPr>
          <a:xfrm>
            <a:off x="8094871" y="3162952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0x5900</a:t>
            </a:r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000EFC-2290-FB4A-ACD8-57994E1D3C79}"/>
              </a:ext>
            </a:extLst>
          </p:cNvPr>
          <p:cNvSpPr/>
          <p:nvPr/>
        </p:nvSpPr>
        <p:spPr>
          <a:xfrm>
            <a:off x="8094871" y="3977481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0x4013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489F155-CA07-5448-99B9-000409775A14}"/>
              </a:ext>
            </a:extLst>
          </p:cNvPr>
          <p:cNvSpPr/>
          <p:nvPr/>
        </p:nvSpPr>
        <p:spPr>
          <a:xfrm>
            <a:off x="8094871" y="4969565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0x4019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48C4AC2-21F8-AC40-9187-597099814FD2}"/>
              </a:ext>
            </a:extLst>
          </p:cNvPr>
          <p:cNvSpPr/>
          <p:nvPr/>
        </p:nvSpPr>
        <p:spPr>
          <a:xfrm>
            <a:off x="8239473" y="5756831"/>
            <a:ext cx="8932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D45954"/>
                </a:solidFill>
              </a:rPr>
              <a:t>0x5900</a:t>
            </a:r>
            <a:endParaRPr lang="en-US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21C21AA-3C70-B545-AA2C-0591A1F13710}"/>
              </a:ext>
            </a:extLst>
          </p:cNvPr>
          <p:cNvSpPr txBox="1"/>
          <p:nvPr/>
        </p:nvSpPr>
        <p:spPr>
          <a:xfrm>
            <a:off x="1940437" y="339490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%rip: 0x0010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B48C61-8C76-934E-8EF0-F5F9BA898DB9}"/>
              </a:ext>
            </a:extLst>
          </p:cNvPr>
          <p:cNvSpPr txBox="1"/>
          <p:nvPr/>
        </p:nvSpPr>
        <p:spPr>
          <a:xfrm>
            <a:off x="2303464" y="6361043"/>
            <a:ext cx="601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of 5 memory references (3 instruction fetches, 2 </a:t>
            </a:r>
            <a:r>
              <a:rPr lang="en-US" dirty="0" err="1">
                <a:solidFill>
                  <a:schemeClr val="bg1"/>
                </a:solidFill>
              </a:rPr>
              <a:t>movl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F5E9DD-64D2-9885-4FC4-3B901047B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Memory </a:t>
            </a:r>
            <a:r>
              <a:rPr lang="en-US" dirty="0"/>
              <a:t>a</a:t>
            </a:r>
            <a:r>
              <a:rPr lang="en-US" sz="4400" dirty="0"/>
              <a:t>ccesses every instruction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2548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8" name="Google Shape;1368;p73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of Segmentation</a:t>
            </a:r>
            <a:endParaRPr/>
          </a:p>
        </p:txBody>
      </p:sp>
      <p:sp>
        <p:nvSpPr>
          <p:cNvPr id="1369" name="Google Shape;1369;p73"/>
          <p:cNvSpPr txBox="1">
            <a:spLocks noGrp="1"/>
          </p:cNvSpPr>
          <p:nvPr>
            <p:ph type="body" idx="1"/>
          </p:nvPr>
        </p:nvSpPr>
        <p:spPr>
          <a:xfrm>
            <a:off x="322729" y="1667435"/>
            <a:ext cx="11339184" cy="498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2560" lvl="0" indent="-28256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11"/>
              <a:buChar char="•"/>
            </a:pPr>
            <a:r>
              <a:rPr lang="en-US" sz="2211" dirty="0"/>
              <a:t>Enables </a:t>
            </a:r>
            <a:r>
              <a:rPr lang="en-US" sz="2211" dirty="0">
                <a:solidFill>
                  <a:srgbClr val="C00000"/>
                </a:solidFill>
              </a:rPr>
              <a:t>sparser allocation</a:t>
            </a:r>
            <a:r>
              <a:rPr lang="en-US" sz="2211" dirty="0"/>
              <a:t> of memory address space than one </a:t>
            </a:r>
            <a:r>
              <a:rPr lang="en-US" sz="2211" dirty="0" err="1"/>
              <a:t>base+bounds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r>
              <a:rPr lang="en-US" sz="2011" dirty="0"/>
              <a:t>Stack and heap can grow independently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r>
              <a:rPr lang="en-US" sz="2011" dirty="0"/>
              <a:t>Heap: If no data on free list, dynamic memory allocator requests more from OS (e.g., UNIX: malloc calls </a:t>
            </a:r>
            <a:r>
              <a:rPr lang="en-US" sz="2011" dirty="0" err="1"/>
              <a:t>sbrk</a:t>
            </a:r>
            <a:r>
              <a:rPr lang="en-US" sz="2011" dirty="0"/>
              <a:t>())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r>
              <a:rPr lang="en-US" sz="2011" dirty="0"/>
              <a:t>Stack: OS recognizes reference outside legal segment, extends stack implicitly</a:t>
            </a:r>
            <a:endParaRPr dirty="0"/>
          </a:p>
          <a:p>
            <a:pPr marL="282560" lvl="0" indent="-28256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211"/>
              <a:buChar char="•"/>
            </a:pPr>
            <a:r>
              <a:rPr lang="en-US" sz="2211" dirty="0"/>
              <a:t>Different protection for different segments</a:t>
            </a:r>
            <a:endParaRPr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r>
              <a:rPr lang="en-US" sz="2011" dirty="0"/>
              <a:t>Read-only status for code</a:t>
            </a:r>
            <a:endParaRPr dirty="0"/>
          </a:p>
          <a:p>
            <a:pPr marL="282560" lvl="0" indent="-28256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211"/>
              <a:buChar char="•"/>
            </a:pPr>
            <a:r>
              <a:rPr lang="en-US" sz="2211" dirty="0">
                <a:solidFill>
                  <a:srgbClr val="C00000"/>
                </a:solidFill>
              </a:rPr>
              <a:t>Enables sharing of some segments as desired</a:t>
            </a:r>
            <a:endParaRPr dirty="0">
              <a:solidFill>
                <a:srgbClr val="C00000"/>
              </a:solidFill>
            </a:endParaRPr>
          </a:p>
          <a:p>
            <a:pPr marL="282560" lvl="0" indent="-28256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211"/>
              <a:buChar char="•"/>
            </a:pPr>
            <a:r>
              <a:rPr lang="en-US" sz="2211" dirty="0"/>
              <a:t>Supports dynamic relocation of each segment</a:t>
            </a:r>
            <a:endParaRPr dirty="0"/>
          </a:p>
        </p:txBody>
      </p:sp>
      <p:sp>
        <p:nvSpPr>
          <p:cNvPr id="1370" name="Google Shape;1370;p73"/>
          <p:cNvSpPr/>
          <p:nvPr/>
        </p:nvSpPr>
        <p:spPr>
          <a:xfrm>
            <a:off x="9409950" y="3411066"/>
            <a:ext cx="18415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ermanent Marker"/>
              <a:ea typeface="Permanent Marker"/>
              <a:cs typeface="Permanent Marker"/>
              <a:sym typeface="Permanent Marker"/>
            </a:endParaRPr>
          </a:p>
        </p:txBody>
      </p:sp>
      <p:sp>
        <p:nvSpPr>
          <p:cNvPr id="1371" name="Google Shape;1371;p73"/>
          <p:cNvSpPr/>
          <p:nvPr/>
        </p:nvSpPr>
        <p:spPr>
          <a:xfrm>
            <a:off x="9054350" y="3730154"/>
            <a:ext cx="2209800" cy="29718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72" name="Google Shape;1372;p73"/>
          <p:cNvSpPr/>
          <p:nvPr/>
        </p:nvSpPr>
        <p:spPr>
          <a:xfrm>
            <a:off x="9054350" y="5901854"/>
            <a:ext cx="2209800" cy="762000"/>
          </a:xfrm>
          <a:prstGeom prst="rect">
            <a:avLst/>
          </a:prstGeom>
          <a:solidFill>
            <a:schemeClr val="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Lustria"/>
                <a:ea typeface="Lustria"/>
                <a:cs typeface="Lustria"/>
                <a:sym typeface="Lustria"/>
              </a:rPr>
              <a:t>Stack</a:t>
            </a:r>
            <a:endParaRPr/>
          </a:p>
        </p:txBody>
      </p:sp>
      <p:sp>
        <p:nvSpPr>
          <p:cNvPr id="1373" name="Google Shape;1373;p73"/>
          <p:cNvSpPr/>
          <p:nvPr/>
        </p:nvSpPr>
        <p:spPr>
          <a:xfrm>
            <a:off x="9054350" y="3767131"/>
            <a:ext cx="2209800" cy="53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rPr>
              <a:t>Code</a:t>
            </a:r>
            <a:endParaRPr/>
          </a:p>
        </p:txBody>
      </p:sp>
      <p:sp>
        <p:nvSpPr>
          <p:cNvPr id="1374" name="Google Shape;1374;p73"/>
          <p:cNvSpPr/>
          <p:nvPr/>
        </p:nvSpPr>
        <p:spPr>
          <a:xfrm>
            <a:off x="9054350" y="4325465"/>
            <a:ext cx="2209800" cy="638923"/>
          </a:xfrm>
          <a:prstGeom prst="rect">
            <a:avLst/>
          </a:prstGeom>
          <a:solidFill>
            <a:schemeClr val="folHlink"/>
          </a:solidFill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Heap</a:t>
            </a:r>
            <a:endParaRPr/>
          </a:p>
        </p:txBody>
      </p:sp>
      <p:cxnSp>
        <p:nvCxnSpPr>
          <p:cNvPr id="1375" name="Google Shape;1375;p73"/>
          <p:cNvCxnSpPr/>
          <p:nvPr/>
        </p:nvCxnSpPr>
        <p:spPr>
          <a:xfrm>
            <a:off x="10141320" y="4962892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76" name="Google Shape;1376;p73"/>
          <p:cNvCxnSpPr/>
          <p:nvPr/>
        </p:nvCxnSpPr>
        <p:spPr>
          <a:xfrm>
            <a:off x="10150285" y="5554191"/>
            <a:ext cx="0" cy="3048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triangl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p74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Disadvantages of Segmentation?</a:t>
            </a:r>
            <a:endParaRPr dirty="0"/>
          </a:p>
        </p:txBody>
      </p:sp>
      <p:sp>
        <p:nvSpPr>
          <p:cNvPr id="1382" name="Google Shape;1382;p74"/>
          <p:cNvSpPr txBox="1">
            <a:spLocks noGrp="1"/>
          </p:cNvSpPr>
          <p:nvPr>
            <p:ph type="body" idx="1"/>
          </p:nvPr>
        </p:nvSpPr>
        <p:spPr>
          <a:xfrm>
            <a:off x="322728" y="1346200"/>
            <a:ext cx="10827873" cy="4984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11"/>
              <a:buNone/>
            </a:pPr>
            <a:r>
              <a:rPr lang="en-US" sz="3200" dirty="0"/>
              <a:t>Each segment must be allocated contiguously</a:t>
            </a:r>
            <a:endParaRPr sz="4000" dirty="0"/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r>
              <a:rPr lang="en-US" sz="3200" dirty="0"/>
              <a:t>May not have sufficient physical memory for large segments!</a:t>
            </a:r>
          </a:p>
          <a:p>
            <a:pPr marL="577820" lvl="1" indent="-29526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Char char="•"/>
            </a:pPr>
            <a:endParaRPr lang="en-US" sz="3200" dirty="0"/>
          </a:p>
          <a:p>
            <a:pPr marL="120620" indent="-295260">
              <a:spcBef>
                <a:spcPts val="600"/>
              </a:spcBef>
              <a:buSzPts val="2011"/>
            </a:pPr>
            <a:r>
              <a:rPr lang="en-US" sz="3200" dirty="0"/>
              <a:t>Cannot support holding a part of a large segment in memory</a:t>
            </a:r>
            <a:endParaRPr sz="3200" dirty="0"/>
          </a:p>
          <a:p>
            <a:pPr marL="577820" lvl="1" indent="-167561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011"/>
              <a:buNone/>
            </a:pPr>
            <a:endParaRPr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>
          <a:xfrm>
            <a:off x="1007165" y="1479826"/>
            <a:ext cx="10346635" cy="2253974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sz="3400" dirty="0">
                <a:solidFill>
                  <a:srgbClr val="C00000"/>
                </a:solidFill>
              </a:rPr>
              <a:t>Fragmentation:</a:t>
            </a:r>
            <a:r>
              <a:rPr lang="en-US" sz="3400" dirty="0"/>
              <a:t> Free memory that can’t be usefully allocated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Why? Free memory (hole) is too small and scattered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Segmentation prohibits using this free space since segment is “indivisible”</a:t>
            </a:r>
          </a:p>
          <a:p>
            <a:pPr>
              <a:lnSpc>
                <a:spcPct val="90000"/>
              </a:lnSpc>
              <a:buNone/>
            </a:pPr>
            <a:r>
              <a:rPr lang="en-US" dirty="0"/>
              <a:t>Types of fragmentation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dirty="0"/>
              <a:t>External: Visible to allocator (e.g., OS)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Internal: Visible to requester (e.g., if must allocate at some granularity)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60861" y="3733800"/>
            <a:ext cx="1905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860861" y="3733800"/>
            <a:ext cx="1905000" cy="5334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A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860861" y="4572000"/>
            <a:ext cx="19050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60861" y="5486400"/>
            <a:ext cx="19050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C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60861" y="6096000"/>
            <a:ext cx="1905000" cy="533400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D</a:t>
            </a:r>
          </a:p>
        </p:txBody>
      </p:sp>
      <p:sp>
        <p:nvSpPr>
          <p:cNvPr id="9" name="Text Box 16"/>
          <p:cNvSpPr txBox="1">
            <a:spLocks noChangeArrowheads="1"/>
          </p:cNvSpPr>
          <p:nvPr/>
        </p:nvSpPr>
        <p:spPr bwMode="auto">
          <a:xfrm>
            <a:off x="2157930" y="4572000"/>
            <a:ext cx="12364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Segment B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4020379" y="4941332"/>
            <a:ext cx="1905000" cy="609600"/>
          </a:xfrm>
          <a:prstGeom prst="rect">
            <a:avLst/>
          </a:pr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Segment 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020380" y="5572059"/>
            <a:ext cx="22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 contiguous space!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46958" y="4267200"/>
            <a:ext cx="12700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90523" y="4267201"/>
            <a:ext cx="1126435" cy="503583"/>
          </a:xfrm>
          <a:prstGeom prst="rect">
            <a:avLst/>
          </a:prstGeom>
          <a:solidFill>
            <a:srgbClr val="8F7A0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useful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90523" y="4770784"/>
            <a:ext cx="1126435" cy="410817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free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306206" y="3824117"/>
            <a:ext cx="2329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Allocated to requester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307144" y="4812268"/>
            <a:ext cx="917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Internal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765861" y="4267200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1F07"/>
                </a:solidFill>
              </a:rPr>
              <a:t>External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DEF375-2E7D-5408-D67D-FA8EA191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Segmentation?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75"/>
          <p:cNvSpPr txBox="1">
            <a:spLocks noGrp="1"/>
          </p:cNvSpPr>
          <p:nvPr>
            <p:ph type="title"/>
          </p:nvPr>
        </p:nvSpPr>
        <p:spPr>
          <a:xfrm>
            <a:off x="1039285" y="63500"/>
            <a:ext cx="10111316" cy="12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56" b="0" i="0" u="none" strike="noStrike" cap="non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Conclusion</a:t>
            </a:r>
            <a:endParaRPr/>
          </a:p>
        </p:txBody>
      </p:sp>
      <p:sp>
        <p:nvSpPr>
          <p:cNvPr id="1388" name="Google Shape;1388;p75"/>
          <p:cNvSpPr txBox="1">
            <a:spLocks noGrp="1"/>
          </p:cNvSpPr>
          <p:nvPr>
            <p:ph type="body" idx="4294967295"/>
          </p:nvPr>
        </p:nvSpPr>
        <p:spPr>
          <a:xfrm>
            <a:off x="663575" y="1828800"/>
            <a:ext cx="11528425" cy="429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31"/>
              <a:buNone/>
            </a:pPr>
            <a:r>
              <a:rPr lang="en-US" sz="2531" dirty="0"/>
              <a:t>HW+OS work together to virtualize memory</a:t>
            </a:r>
            <a:endParaRPr dirty="0"/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320"/>
              <a:buChar char="•"/>
            </a:pPr>
            <a:r>
              <a:rPr lang="en-US" sz="2320" dirty="0"/>
              <a:t>Give illusion of private address space to each process</a:t>
            </a:r>
            <a:endParaRPr sz="2320"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531"/>
              <a:buNone/>
            </a:pPr>
            <a:r>
              <a:rPr lang="en-US" sz="2531" dirty="0"/>
              <a:t>Add MMU registers for </a:t>
            </a:r>
            <a:r>
              <a:rPr lang="en-US" sz="2531" dirty="0" err="1"/>
              <a:t>base+bounds</a:t>
            </a:r>
            <a:r>
              <a:rPr lang="en-US" sz="2531" dirty="0"/>
              <a:t> so translation is fast </a:t>
            </a:r>
            <a:endParaRPr sz="2531" dirty="0"/>
          </a:p>
          <a:p>
            <a:pPr marL="577820" lvl="1" indent="-295260" algn="l" rtl="0">
              <a:spcBef>
                <a:spcPts val="600"/>
              </a:spcBef>
              <a:spcAft>
                <a:spcPts val="0"/>
              </a:spcAft>
              <a:buSzPts val="2320"/>
              <a:buChar char="•"/>
            </a:pPr>
            <a:r>
              <a:rPr lang="en-US" sz="2320" dirty="0"/>
              <a:t>OS not involved with every address translation, only on context switch or errors</a:t>
            </a:r>
            <a:endParaRPr sz="2320" dirty="0"/>
          </a:p>
          <a:p>
            <a:pPr marL="0" lvl="0" indent="0" algn="l" rtl="0">
              <a:spcBef>
                <a:spcPts val="2000"/>
              </a:spcBef>
              <a:spcAft>
                <a:spcPts val="0"/>
              </a:spcAft>
              <a:buClr>
                <a:srgbClr val="000000"/>
              </a:buClr>
              <a:buSzPts val="2531"/>
              <a:buNone/>
            </a:pPr>
            <a:r>
              <a:rPr lang="en-US" sz="2531" dirty="0"/>
              <a:t>Dynamic relocation with segments is good building block</a:t>
            </a:r>
            <a:endParaRPr dirty="0"/>
          </a:p>
          <a:p>
            <a:pPr marL="638160" lvl="1" indent="-342899" algn="l" rtl="0">
              <a:spcBef>
                <a:spcPts val="600"/>
              </a:spcBef>
              <a:spcAft>
                <a:spcPts val="0"/>
              </a:spcAft>
              <a:buSzPts val="2320"/>
              <a:buChar char="•"/>
            </a:pPr>
            <a:r>
              <a:rPr lang="en-US" sz="2320" dirty="0"/>
              <a:t>Next: Solve fragmentation with </a:t>
            </a:r>
            <a:r>
              <a:rPr lang="en-US" sz="2320" dirty="0">
                <a:solidFill>
                  <a:srgbClr val="C00000"/>
                </a:solidFill>
              </a:rPr>
              <a:t>paging</a:t>
            </a:r>
            <a:endParaRPr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44">
            <a:extLst>
              <a:ext uri="{FF2B5EF4-FFF2-40B4-BE49-F238E27FC236}">
                <a16:creationId xmlns:a16="http://schemas.microsoft.com/office/drawing/2014/main" id="{FE394FBC-6550-684B-8BDB-9E8A61079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988" y="139074"/>
            <a:ext cx="8707509" cy="1283167"/>
          </a:xfrm>
          <a:prstGeom prst="rect">
            <a:avLst/>
          </a:prstGeom>
        </p:spPr>
        <p:txBody>
          <a:bodyPr>
            <a:normAutofit/>
          </a:bodyPr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Review: Match Description</a:t>
            </a:r>
            <a:endParaRPr sz="4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9127B6B-B515-E642-AB70-00DCBA4088E8}"/>
              </a:ext>
            </a:extLst>
          </p:cNvPr>
          <p:cNvSpPr txBox="1">
            <a:spLocks/>
          </p:cNvSpPr>
          <p:nvPr/>
        </p:nvSpPr>
        <p:spPr>
          <a:xfrm>
            <a:off x="1973583" y="1612348"/>
            <a:ext cx="3566160" cy="838200"/>
          </a:xfrm>
          <a:prstGeom prst="rect">
            <a:avLst/>
          </a:prstGeom>
        </p:spPr>
        <p:txBody>
          <a:bodyPr/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9BB862-253C-6B43-A80C-7B80C297A386}"/>
              </a:ext>
            </a:extLst>
          </p:cNvPr>
          <p:cNvSpPr txBox="1"/>
          <p:nvPr/>
        </p:nvSpPr>
        <p:spPr>
          <a:xfrm>
            <a:off x="8438368" y="2279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DF935C31-3109-1441-9C1D-E4EDB80E99B2}"/>
              </a:ext>
            </a:extLst>
          </p:cNvPr>
          <p:cNvSpPr txBox="1">
            <a:spLocks/>
          </p:cNvSpPr>
          <p:nvPr/>
        </p:nvSpPr>
        <p:spPr>
          <a:xfrm>
            <a:off x="1609164" y="2481925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one process uses RAM at a time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rewrite code &amp; addresses before running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 per-process starting location to 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virt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obtain 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phys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addr</a:t>
            </a: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dynamic approach that verifies address is in valid range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several </a:t>
            </a:r>
            <a:r>
              <a:rPr lang="en-US" sz="20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base+bound</a:t>
            </a: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pairs per process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33BAED04-EFBF-DB4D-B082-556877D334DA}"/>
              </a:ext>
            </a:extLst>
          </p:cNvPr>
          <p:cNvSpPr txBox="1">
            <a:spLocks/>
          </p:cNvSpPr>
          <p:nvPr/>
        </p:nvSpPr>
        <p:spPr>
          <a:xfrm>
            <a:off x="7423760" y="1593787"/>
            <a:ext cx="4575921" cy="838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2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 of approach</a:t>
            </a:r>
            <a:b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(covered previous lecture):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4F7BBC84-8E62-554F-8DB5-ECD5E7DD46D8}"/>
              </a:ext>
            </a:extLst>
          </p:cNvPr>
          <p:cNvSpPr txBox="1">
            <a:spLocks/>
          </p:cNvSpPr>
          <p:nvPr/>
        </p:nvSpPr>
        <p:spPr>
          <a:xfrm>
            <a:off x="8346833" y="2621267"/>
            <a:ext cx="5614179" cy="4097659"/>
          </a:xfrm>
          <a:prstGeom prst="rect">
            <a:avLst/>
          </a:prstGeom>
        </p:spPr>
        <p:txBody>
          <a:bodyPr>
            <a:noAutofit/>
          </a:bodyPr>
          <a:lstStyle>
            <a:lvl1pPr marL="211920" indent="-211920" algn="l" rtl="0" eaLnBrk="0" fontAlgn="base" hangingPunct="0">
              <a:spcBef>
                <a:spcPts val="1500"/>
              </a:spcBef>
              <a:spcAft>
                <a:spcPct val="0"/>
              </a:spcAft>
              <a:buFont typeface="Calisto MT" charset="0"/>
              <a:buChar char="•"/>
              <a:defRPr sz="18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Gill Sans MT" panose="020B0502020104020203" pitchFamily="34" charset="77"/>
              </a:defRPr>
            </a:lvl1pPr>
            <a:lvl2pPr marL="433365" indent="-221445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sz="165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2pPr>
            <a:lvl3pPr marL="645286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sz="1500"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3pPr>
            <a:lvl4pPr marL="857207" indent="-211920" algn="l" rtl="0" eaLnBrk="0" fontAlgn="base" hangingPunct="0">
              <a:spcBef>
                <a:spcPts val="450"/>
              </a:spcBef>
              <a:spcAft>
                <a:spcPct val="0"/>
              </a:spcAft>
              <a:buClr>
                <a:srgbClr val="858585"/>
              </a:buClr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4pPr>
            <a:lvl5pPr marL="1069127" indent="-211920" algn="l" rtl="0" eaLnBrk="0" fontAlgn="base" hangingPunct="0">
              <a:spcBef>
                <a:spcPts val="450"/>
              </a:spcBef>
              <a:spcAft>
                <a:spcPct val="0"/>
              </a:spcAft>
              <a:buFont typeface="Calisto MT" charset="0"/>
              <a:buChar char="•"/>
              <a:defRPr kern="1200">
                <a:solidFill>
                  <a:schemeClr val="bg1"/>
                </a:solidFill>
                <a:effectLst>
                  <a:outerShdw blurRad="63500" dir="2700000" algn="tl" rotWithShape="0">
                    <a:schemeClr val="tx1">
                      <a:alpha val="40000"/>
                    </a:schemeClr>
                  </a:outerShdw>
                </a:effectLst>
                <a:latin typeface="Gill Sans MT" panose="020B0502020104020203" pitchFamily="34" charset="77"/>
                <a:ea typeface="ＭＳ Ｐゴシック" pitchFamily="-112" charset="-128"/>
                <a:cs typeface="+mn-cs"/>
              </a:defRPr>
            </a:lvl5pPr>
            <a:lvl6pPr marL="1885853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36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19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01" indent="-171441" algn="l" defTabSz="685765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Segmentation</a:t>
            </a:r>
            <a:r>
              <a:rPr lang="en-US" sz="20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 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 Relocation</a:t>
            </a:r>
          </a:p>
          <a:p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 sharing</a:t>
            </a:r>
          </a:p>
          <a:p>
            <a:r>
              <a:rPr lang="en-US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Base + Bounds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9A26F6B-31E3-D3EB-B68D-908A11392DA1}"/>
              </a:ext>
            </a:extLst>
          </p:cNvPr>
          <p:cNvCxnSpPr>
            <a:endCxn id="18" idx="1"/>
          </p:cNvCxnSpPr>
          <p:nvPr/>
        </p:nvCxnSpPr>
        <p:spPr>
          <a:xfrm>
            <a:off x="5751443" y="2621267"/>
            <a:ext cx="2595390" cy="204883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3779E4F-11CE-FBF2-AB79-C23F0C923881}"/>
              </a:ext>
            </a:extLst>
          </p:cNvPr>
          <p:cNvCxnSpPr/>
          <p:nvPr/>
        </p:nvCxnSpPr>
        <p:spPr>
          <a:xfrm>
            <a:off x="6692348" y="3154017"/>
            <a:ext cx="1654485" cy="64935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FB5FD5-AEF5-5601-C5DF-A7E27F7CA883}"/>
              </a:ext>
            </a:extLst>
          </p:cNvPr>
          <p:cNvCxnSpPr/>
          <p:nvPr/>
        </p:nvCxnSpPr>
        <p:spPr>
          <a:xfrm flipV="1">
            <a:off x="6202017" y="3429000"/>
            <a:ext cx="2144816" cy="559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907CE5-A88F-D865-23B2-8E0295963C8C}"/>
              </a:ext>
            </a:extLst>
          </p:cNvPr>
          <p:cNvCxnSpPr/>
          <p:nvPr/>
        </p:nvCxnSpPr>
        <p:spPr>
          <a:xfrm>
            <a:off x="6599583" y="4797287"/>
            <a:ext cx="1838785" cy="46692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D64BEE-B286-EECE-1FF0-BB5EB3B0F19B}"/>
              </a:ext>
            </a:extLst>
          </p:cNvPr>
          <p:cNvCxnSpPr/>
          <p:nvPr/>
        </p:nvCxnSpPr>
        <p:spPr>
          <a:xfrm flipV="1">
            <a:off x="6334539" y="2835965"/>
            <a:ext cx="2012294" cy="24282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17B7-2844-5529-0217-FC3C9B207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477286"/>
            <a:ext cx="10515600" cy="2852737"/>
          </a:xfrm>
        </p:spPr>
        <p:txBody>
          <a:bodyPr/>
          <a:lstStyle/>
          <a:p>
            <a:r>
              <a:rPr lang="en-US" dirty="0"/>
              <a:t>Paging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8DA6A2-41F8-E7A0-D75F-4F3AE349CB4C}"/>
              </a:ext>
            </a:extLst>
          </p:cNvPr>
          <p:cNvSpPr txBox="1">
            <a:spLocks noChangeArrowheads="1"/>
          </p:cNvSpPr>
          <p:nvPr/>
        </p:nvSpPr>
        <p:spPr>
          <a:xfrm>
            <a:off x="1971260" y="3737876"/>
            <a:ext cx="84582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Helvetica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/>
            <a:r>
              <a:rPr lang="en-US" b="1" dirty="0"/>
              <a:t>Questions we answer:</a:t>
            </a:r>
          </a:p>
          <a:p>
            <a:pPr marL="990600" lvl="1" indent="-533400"/>
            <a:r>
              <a:rPr lang="en-US" dirty="0">
                <a:solidFill>
                  <a:schemeClr val="tx1"/>
                </a:solidFill>
              </a:rPr>
              <a:t>What is paging?</a:t>
            </a:r>
          </a:p>
          <a:p>
            <a:pPr marL="990600" lvl="1" indent="-533400"/>
            <a:r>
              <a:rPr lang="en-US" dirty="0">
                <a:solidFill>
                  <a:schemeClr val="tx1"/>
                </a:solidFill>
              </a:rPr>
              <a:t>Where are page tables stored?</a:t>
            </a:r>
          </a:p>
          <a:p>
            <a:pPr marL="990600" lvl="1" indent="-533400"/>
            <a:r>
              <a:rPr lang="en-US" dirty="0">
                <a:solidFill>
                  <a:schemeClr val="tx1"/>
                </a:solidFill>
              </a:rPr>
              <a:t>What are advantages and disadvantages of paging?</a:t>
            </a:r>
          </a:p>
          <a:p>
            <a:pPr marL="990600" lvl="1" indent="-53340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8725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8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Paging</a:t>
            </a:r>
          </a:p>
        </p:txBody>
      </p:sp>
      <p:sp>
        <p:nvSpPr>
          <p:cNvPr id="6160" name="Rectangle 16"/>
          <p:cNvSpPr>
            <a:spLocks noGrp="1" noChangeArrowheads="1"/>
          </p:cNvSpPr>
          <p:nvPr>
            <p:ph idx="1"/>
          </p:nvPr>
        </p:nvSpPr>
        <p:spPr>
          <a:xfrm>
            <a:off x="1113183" y="1524000"/>
            <a:ext cx="7840317" cy="2020935"/>
          </a:xfrm>
          <a:noFill/>
          <a:ln/>
        </p:spPr>
        <p:txBody>
          <a:bodyPr>
            <a:normAutofit/>
          </a:bodyPr>
          <a:lstStyle/>
          <a:p>
            <a:pPr marL="533400" indent="-533400">
              <a:buNone/>
            </a:pPr>
            <a:r>
              <a:rPr lang="en-US" sz="1800" dirty="0"/>
              <a:t>Goal: Eliminate requirement that address space is contiguous</a:t>
            </a:r>
          </a:p>
          <a:p>
            <a:pPr marL="828675" lvl="1" indent="-533400"/>
            <a:r>
              <a:rPr lang="en-US" sz="1600" dirty="0">
                <a:solidFill>
                  <a:schemeClr val="tx1"/>
                </a:solidFill>
              </a:rPr>
              <a:t>Eliminate external fragmentation</a:t>
            </a:r>
          </a:p>
          <a:p>
            <a:pPr marL="828675" lvl="1" indent="-533400"/>
            <a:r>
              <a:rPr lang="en-US" sz="1600" dirty="0">
                <a:solidFill>
                  <a:schemeClr val="tx1"/>
                </a:solidFill>
              </a:rPr>
              <a:t>Grow segments as needed</a:t>
            </a:r>
          </a:p>
          <a:p>
            <a:pPr marL="533400" indent="-533400">
              <a:buNone/>
            </a:pPr>
            <a:r>
              <a:rPr lang="en-US" sz="1800" dirty="0"/>
              <a:t>Idea: Divide address spaces and physical memory into fixed-sized pages</a:t>
            </a:r>
          </a:p>
          <a:p>
            <a:pPr marL="828675" lvl="1" indent="-533400"/>
            <a:r>
              <a:rPr lang="en-US" sz="1600" dirty="0">
                <a:solidFill>
                  <a:schemeClr val="tx1"/>
                </a:solidFill>
              </a:rPr>
              <a:t>Size: 2</a:t>
            </a:r>
            <a:r>
              <a:rPr lang="en-US" sz="1600" baseline="30000" dirty="0">
                <a:solidFill>
                  <a:schemeClr val="tx1"/>
                </a:solidFill>
              </a:rPr>
              <a:t>n</a:t>
            </a:r>
            <a:r>
              <a:rPr lang="en-US" sz="1600" dirty="0">
                <a:solidFill>
                  <a:schemeClr val="tx1"/>
                </a:solidFill>
              </a:rPr>
              <a:t>, Example: 4KB</a:t>
            </a:r>
          </a:p>
          <a:p>
            <a:pPr marL="828675" lvl="1" indent="-533400"/>
            <a:r>
              <a:rPr lang="en-US" sz="1600" dirty="0">
                <a:solidFill>
                  <a:schemeClr val="tx1"/>
                </a:solidFill>
              </a:rPr>
              <a:t>Physical page: page frame</a:t>
            </a:r>
          </a:p>
        </p:txBody>
      </p:sp>
      <p:grpSp>
        <p:nvGrpSpPr>
          <p:cNvPr id="2" name="Group 231"/>
          <p:cNvGrpSpPr>
            <a:grpSpLocks/>
          </p:cNvGrpSpPr>
          <p:nvPr/>
        </p:nvGrpSpPr>
        <p:grpSpPr bwMode="auto">
          <a:xfrm>
            <a:off x="2339013" y="3544935"/>
            <a:ext cx="762000" cy="1828800"/>
            <a:chOff x="576" y="1920"/>
            <a:chExt cx="480" cy="1152"/>
          </a:xfrm>
        </p:grpSpPr>
        <p:sp>
          <p:nvSpPr>
            <p:cNvPr id="6368" name="Rectangle 224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69" name="Rectangle 225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0" name="Rectangle 226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1" name="Rectangle 227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2" name="Rectangle 228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73" name="Rectangle 229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374" name="Text Box 230"/>
          <p:cNvSpPr txBox="1">
            <a:spLocks noChangeArrowheads="1"/>
          </p:cNvSpPr>
          <p:nvPr/>
        </p:nvSpPr>
        <p:spPr bwMode="auto">
          <a:xfrm>
            <a:off x="1958013" y="5449935"/>
            <a:ext cx="1164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Process 1</a:t>
            </a:r>
          </a:p>
        </p:txBody>
      </p: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3505200" y="4114800"/>
            <a:ext cx="762000" cy="1828800"/>
            <a:chOff x="576" y="1920"/>
            <a:chExt cx="480" cy="1152"/>
          </a:xfrm>
        </p:grpSpPr>
        <p:sp>
          <p:nvSpPr>
            <p:cNvPr id="6384" name="Rectangle 240"/>
            <p:cNvSpPr>
              <a:spLocks noChangeArrowheads="1"/>
            </p:cNvSpPr>
            <p:nvPr/>
          </p:nvSpPr>
          <p:spPr bwMode="auto">
            <a:xfrm>
              <a:off x="576" y="192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5" name="Rectangle 241"/>
            <p:cNvSpPr>
              <a:spLocks noChangeArrowheads="1"/>
            </p:cNvSpPr>
            <p:nvPr/>
          </p:nvSpPr>
          <p:spPr bwMode="auto">
            <a:xfrm>
              <a:off x="576" y="2112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6" name="Rectangle 242"/>
            <p:cNvSpPr>
              <a:spLocks noChangeArrowheads="1"/>
            </p:cNvSpPr>
            <p:nvPr/>
          </p:nvSpPr>
          <p:spPr bwMode="auto">
            <a:xfrm>
              <a:off x="576" y="2304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7" name="Rectangle 243"/>
            <p:cNvSpPr>
              <a:spLocks noChangeArrowheads="1"/>
            </p:cNvSpPr>
            <p:nvPr/>
          </p:nvSpPr>
          <p:spPr bwMode="auto">
            <a:xfrm>
              <a:off x="576" y="2496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8" name="Rectangle 244"/>
            <p:cNvSpPr>
              <a:spLocks noChangeArrowheads="1"/>
            </p:cNvSpPr>
            <p:nvPr/>
          </p:nvSpPr>
          <p:spPr bwMode="auto">
            <a:xfrm>
              <a:off x="576" y="2880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6389" name="Rectangle 245"/>
            <p:cNvSpPr>
              <a:spLocks noChangeArrowheads="1"/>
            </p:cNvSpPr>
            <p:nvPr/>
          </p:nvSpPr>
          <p:spPr bwMode="auto">
            <a:xfrm>
              <a:off x="576" y="2688"/>
              <a:ext cx="480" cy="192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</p:grpSp>
      <p:sp>
        <p:nvSpPr>
          <p:cNvPr id="6390" name="Text Box 246"/>
          <p:cNvSpPr txBox="1">
            <a:spLocks noChangeArrowheads="1"/>
          </p:cNvSpPr>
          <p:nvPr/>
        </p:nvSpPr>
        <p:spPr bwMode="auto">
          <a:xfrm>
            <a:off x="3352800" y="5943600"/>
            <a:ext cx="1200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Process 2</a:t>
            </a:r>
          </a:p>
        </p:txBody>
      </p:sp>
      <p:sp>
        <p:nvSpPr>
          <p:cNvPr id="6393" name="Text Box 249"/>
          <p:cNvSpPr txBox="1">
            <a:spLocks noChangeArrowheads="1"/>
          </p:cNvSpPr>
          <p:nvPr/>
        </p:nvSpPr>
        <p:spPr bwMode="auto">
          <a:xfrm>
            <a:off x="1828800" y="6316663"/>
            <a:ext cx="21979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Logical View</a:t>
            </a:r>
          </a:p>
        </p:txBody>
      </p:sp>
      <p:sp>
        <p:nvSpPr>
          <p:cNvPr id="6416" name="Rectangle 272"/>
          <p:cNvSpPr>
            <a:spLocks noChangeArrowheads="1"/>
          </p:cNvSpPr>
          <p:nvPr/>
        </p:nvSpPr>
        <p:spPr bwMode="auto">
          <a:xfrm>
            <a:off x="9144000" y="65532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1" name="Text Box 277"/>
          <p:cNvSpPr txBox="1">
            <a:spLocks noChangeArrowheads="1"/>
          </p:cNvSpPr>
          <p:nvPr/>
        </p:nvSpPr>
        <p:spPr bwMode="auto">
          <a:xfrm rot="-5400000">
            <a:off x="8925370" y="3603771"/>
            <a:ext cx="27083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Physical View</a:t>
            </a:r>
          </a:p>
        </p:txBody>
      </p:sp>
      <p:sp>
        <p:nvSpPr>
          <p:cNvPr id="6377" name="Rectangle 233"/>
          <p:cNvSpPr>
            <a:spLocks noChangeArrowheads="1"/>
          </p:cNvSpPr>
          <p:nvPr/>
        </p:nvSpPr>
        <p:spPr bwMode="auto">
          <a:xfrm>
            <a:off x="4648200" y="3733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6378" name="Rectangle 234"/>
          <p:cNvSpPr>
            <a:spLocks noChangeArrowheads="1"/>
          </p:cNvSpPr>
          <p:nvPr/>
        </p:nvSpPr>
        <p:spPr bwMode="auto">
          <a:xfrm>
            <a:off x="4648200" y="4038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79" name="Rectangle 235"/>
          <p:cNvSpPr>
            <a:spLocks noChangeArrowheads="1"/>
          </p:cNvSpPr>
          <p:nvPr/>
        </p:nvSpPr>
        <p:spPr bwMode="auto">
          <a:xfrm>
            <a:off x="4648200" y="4343400"/>
            <a:ext cx="7620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6380" name="Rectangle 236"/>
          <p:cNvSpPr>
            <a:spLocks noChangeArrowheads="1"/>
          </p:cNvSpPr>
          <p:nvPr/>
        </p:nvSpPr>
        <p:spPr bwMode="auto">
          <a:xfrm>
            <a:off x="4648200" y="4648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81" name="Rectangle 237"/>
          <p:cNvSpPr>
            <a:spLocks noChangeArrowheads="1"/>
          </p:cNvSpPr>
          <p:nvPr/>
        </p:nvSpPr>
        <p:spPr bwMode="auto">
          <a:xfrm>
            <a:off x="4648200" y="5257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82" name="Rectangle 238"/>
          <p:cNvSpPr>
            <a:spLocks noChangeArrowheads="1"/>
          </p:cNvSpPr>
          <p:nvPr/>
        </p:nvSpPr>
        <p:spPr bwMode="auto">
          <a:xfrm>
            <a:off x="4648200" y="4953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r>
              <a:rPr lang="en-US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6391" name="Text Box 247"/>
          <p:cNvSpPr txBox="1">
            <a:spLocks noChangeArrowheads="1"/>
          </p:cNvSpPr>
          <p:nvPr/>
        </p:nvSpPr>
        <p:spPr bwMode="auto">
          <a:xfrm>
            <a:off x="4419600" y="5562600"/>
            <a:ext cx="12009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/>
              <a:t>Process 3</a:t>
            </a:r>
          </a:p>
        </p:txBody>
      </p:sp>
      <p:sp>
        <p:nvSpPr>
          <p:cNvPr id="6398" name="Rectangle 254"/>
          <p:cNvSpPr>
            <a:spLocks noChangeArrowheads="1"/>
          </p:cNvSpPr>
          <p:nvPr/>
        </p:nvSpPr>
        <p:spPr bwMode="auto">
          <a:xfrm>
            <a:off x="9144000" y="14478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99" name="Rectangle 255"/>
          <p:cNvSpPr>
            <a:spLocks noChangeArrowheads="1"/>
          </p:cNvSpPr>
          <p:nvPr/>
        </p:nvSpPr>
        <p:spPr bwMode="auto">
          <a:xfrm>
            <a:off x="9144000" y="17526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0" name="Rectangle 256"/>
          <p:cNvSpPr>
            <a:spLocks noChangeArrowheads="1"/>
          </p:cNvSpPr>
          <p:nvPr/>
        </p:nvSpPr>
        <p:spPr bwMode="auto">
          <a:xfrm>
            <a:off x="9144000" y="20574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1" name="Rectangle 257"/>
          <p:cNvSpPr>
            <a:spLocks noChangeArrowheads="1"/>
          </p:cNvSpPr>
          <p:nvPr/>
        </p:nvSpPr>
        <p:spPr bwMode="auto">
          <a:xfrm>
            <a:off x="9144000" y="23622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2" name="Rectangle 258"/>
          <p:cNvSpPr>
            <a:spLocks noChangeArrowheads="1"/>
          </p:cNvSpPr>
          <p:nvPr/>
        </p:nvSpPr>
        <p:spPr bwMode="auto">
          <a:xfrm>
            <a:off x="9144000" y="29718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3" name="Rectangle 259"/>
          <p:cNvSpPr>
            <a:spLocks noChangeArrowheads="1"/>
          </p:cNvSpPr>
          <p:nvPr/>
        </p:nvSpPr>
        <p:spPr bwMode="auto">
          <a:xfrm>
            <a:off x="9144000" y="26670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5" name="Rectangle 261"/>
          <p:cNvSpPr>
            <a:spLocks noChangeArrowheads="1"/>
          </p:cNvSpPr>
          <p:nvPr/>
        </p:nvSpPr>
        <p:spPr bwMode="auto">
          <a:xfrm>
            <a:off x="9144000" y="3276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6" name="Rectangle 262"/>
          <p:cNvSpPr>
            <a:spLocks noChangeArrowheads="1"/>
          </p:cNvSpPr>
          <p:nvPr/>
        </p:nvSpPr>
        <p:spPr bwMode="auto">
          <a:xfrm>
            <a:off x="9144000" y="35814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7" name="Rectangle 263"/>
          <p:cNvSpPr>
            <a:spLocks noChangeArrowheads="1"/>
          </p:cNvSpPr>
          <p:nvPr/>
        </p:nvSpPr>
        <p:spPr bwMode="auto">
          <a:xfrm>
            <a:off x="9144000" y="3886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8" name="Rectangle 264"/>
          <p:cNvSpPr>
            <a:spLocks noChangeArrowheads="1"/>
          </p:cNvSpPr>
          <p:nvPr/>
        </p:nvSpPr>
        <p:spPr bwMode="auto">
          <a:xfrm>
            <a:off x="9144000" y="41910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09" name="Rectangle 265"/>
          <p:cNvSpPr>
            <a:spLocks noChangeArrowheads="1"/>
          </p:cNvSpPr>
          <p:nvPr/>
        </p:nvSpPr>
        <p:spPr bwMode="auto">
          <a:xfrm>
            <a:off x="9144000" y="48006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0" name="Rectangle 266"/>
          <p:cNvSpPr>
            <a:spLocks noChangeArrowheads="1"/>
          </p:cNvSpPr>
          <p:nvPr/>
        </p:nvSpPr>
        <p:spPr bwMode="auto">
          <a:xfrm>
            <a:off x="9144000" y="44958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2" name="Rectangle 268"/>
          <p:cNvSpPr>
            <a:spLocks noChangeArrowheads="1"/>
          </p:cNvSpPr>
          <p:nvPr/>
        </p:nvSpPr>
        <p:spPr bwMode="auto">
          <a:xfrm>
            <a:off x="9144000" y="5029200"/>
            <a:ext cx="7620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3" name="Rectangle 269"/>
          <p:cNvSpPr>
            <a:spLocks noChangeArrowheads="1"/>
          </p:cNvSpPr>
          <p:nvPr/>
        </p:nvSpPr>
        <p:spPr bwMode="auto">
          <a:xfrm>
            <a:off x="9144000" y="5334000"/>
            <a:ext cx="762000" cy="3048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4" name="Rectangle 270"/>
          <p:cNvSpPr>
            <a:spLocks noChangeArrowheads="1"/>
          </p:cNvSpPr>
          <p:nvPr/>
        </p:nvSpPr>
        <p:spPr bwMode="auto">
          <a:xfrm>
            <a:off x="9144000" y="56388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5" name="Rectangle 271"/>
          <p:cNvSpPr>
            <a:spLocks noChangeArrowheads="1"/>
          </p:cNvSpPr>
          <p:nvPr/>
        </p:nvSpPr>
        <p:spPr bwMode="auto">
          <a:xfrm>
            <a:off x="9144000" y="59436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7" name="Rectangle 273"/>
          <p:cNvSpPr>
            <a:spLocks noChangeArrowheads="1"/>
          </p:cNvSpPr>
          <p:nvPr/>
        </p:nvSpPr>
        <p:spPr bwMode="auto">
          <a:xfrm>
            <a:off x="9144000" y="6248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8" name="Rectangle 274"/>
          <p:cNvSpPr>
            <a:spLocks noChangeArrowheads="1"/>
          </p:cNvSpPr>
          <p:nvPr/>
        </p:nvSpPr>
        <p:spPr bwMode="auto">
          <a:xfrm>
            <a:off x="9144000" y="11430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19" name="Rectangle 275"/>
          <p:cNvSpPr>
            <a:spLocks noChangeArrowheads="1"/>
          </p:cNvSpPr>
          <p:nvPr/>
        </p:nvSpPr>
        <p:spPr bwMode="auto">
          <a:xfrm>
            <a:off x="9144000" y="838200"/>
            <a:ext cx="7620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0" name="Rectangle 276"/>
          <p:cNvSpPr>
            <a:spLocks noChangeArrowheads="1"/>
          </p:cNvSpPr>
          <p:nvPr/>
        </p:nvSpPr>
        <p:spPr bwMode="auto">
          <a:xfrm>
            <a:off x="9144000" y="533400"/>
            <a:ext cx="762000" cy="304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23" name="Line 279"/>
          <p:cNvSpPr>
            <a:spLocks noChangeShapeType="1"/>
          </p:cNvSpPr>
          <p:nvPr/>
        </p:nvSpPr>
        <p:spPr bwMode="auto">
          <a:xfrm flipV="1">
            <a:off x="5410200" y="1905000"/>
            <a:ext cx="3733800" cy="1981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4" name="Line 280"/>
          <p:cNvSpPr>
            <a:spLocks noChangeShapeType="1"/>
          </p:cNvSpPr>
          <p:nvPr/>
        </p:nvSpPr>
        <p:spPr bwMode="auto">
          <a:xfrm flipV="1">
            <a:off x="5410200" y="4038600"/>
            <a:ext cx="3657600" cy="762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6" name="Line 282"/>
          <p:cNvSpPr>
            <a:spLocks noChangeShapeType="1"/>
          </p:cNvSpPr>
          <p:nvPr/>
        </p:nvSpPr>
        <p:spPr bwMode="auto">
          <a:xfrm flipV="1">
            <a:off x="5410200" y="4724400"/>
            <a:ext cx="3733800" cy="381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7" name="Line 283"/>
          <p:cNvSpPr>
            <a:spLocks noChangeShapeType="1"/>
          </p:cNvSpPr>
          <p:nvPr/>
        </p:nvSpPr>
        <p:spPr bwMode="auto">
          <a:xfrm flipV="1">
            <a:off x="5334000" y="5181600"/>
            <a:ext cx="3886200" cy="2286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428" name="Line 284"/>
          <p:cNvSpPr>
            <a:spLocks noChangeShapeType="1"/>
          </p:cNvSpPr>
          <p:nvPr/>
        </p:nvSpPr>
        <p:spPr bwMode="auto">
          <a:xfrm flipV="1">
            <a:off x="5410200" y="2895600"/>
            <a:ext cx="3733800" cy="190500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Line 279">
            <a:extLst>
              <a:ext uri="{FF2B5EF4-FFF2-40B4-BE49-F238E27FC236}">
                <a16:creationId xmlns:a16="http://schemas.microsoft.com/office/drawing/2014/main" id="{20E0CD02-7929-C2A8-98CC-D6C554A891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516" y="1865243"/>
            <a:ext cx="3733800" cy="1981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Line 280">
            <a:extLst>
              <a:ext uri="{FF2B5EF4-FFF2-40B4-BE49-F238E27FC236}">
                <a16:creationId xmlns:a16="http://schemas.microsoft.com/office/drawing/2014/main" id="{1C14D70D-C8E1-6112-EAD8-E383ACC212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516" y="3998843"/>
            <a:ext cx="365760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Line 282">
            <a:extLst>
              <a:ext uri="{FF2B5EF4-FFF2-40B4-BE49-F238E27FC236}">
                <a16:creationId xmlns:a16="http://schemas.microsoft.com/office/drawing/2014/main" id="{C08809B4-5A4B-A43C-0F90-8B8884A8E3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516" y="4684643"/>
            <a:ext cx="373380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Line 283">
            <a:extLst>
              <a:ext uri="{FF2B5EF4-FFF2-40B4-BE49-F238E27FC236}">
                <a16:creationId xmlns:a16="http://schemas.microsoft.com/office/drawing/2014/main" id="{B60D6650-F6DC-2A80-5A4B-28FE9A0A88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7316" y="5141843"/>
            <a:ext cx="3886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Line 284">
            <a:extLst>
              <a:ext uri="{FF2B5EF4-FFF2-40B4-BE49-F238E27FC236}">
                <a16:creationId xmlns:a16="http://schemas.microsoft.com/office/drawing/2014/main" id="{A471A690-AC1B-811F-E71F-24F670EF0DB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3516" y="2855843"/>
            <a:ext cx="3733800" cy="1905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0" y="182910"/>
            <a:ext cx="10515600" cy="1325563"/>
          </a:xfrm>
          <a:prstGeom prst="rect">
            <a:avLst/>
          </a:prstGeom>
        </p:spPr>
        <p:txBody>
          <a:bodyPr vert="horz" wrap="square" lIns="0" tIns="399102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00"/>
              </a:spcBef>
            </a:pPr>
            <a:r>
              <a:rPr dirty="0"/>
              <a:t>Dynamic Relocation</a:t>
            </a:r>
            <a:r>
              <a:rPr spc="10" dirty="0"/>
              <a:t>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Base</a:t>
            </a:r>
            <a:r>
              <a:rPr spc="5" dirty="0"/>
              <a:t> </a:t>
            </a:r>
            <a:r>
              <a:rPr spc="-10" dirty="0"/>
              <a:t>Register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0" y="1555241"/>
            <a:ext cx="9457690" cy="1892300"/>
            <a:chOff x="0" y="1555241"/>
            <a:chExt cx="9457690" cy="189230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555241"/>
              <a:ext cx="9457181" cy="6766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162555"/>
              <a:ext cx="3585209" cy="67665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770631"/>
              <a:ext cx="6061709" cy="67665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838200" y="1893568"/>
            <a:ext cx="10267122" cy="225189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Idea:</a:t>
            </a:r>
            <a:r>
              <a:rPr sz="2800" spc="-2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translate</a:t>
            </a:r>
            <a:r>
              <a:rPr sz="2800" spc="-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addresses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adding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sz="2800" spc="-5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sz="28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time.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Store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offset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 base</a:t>
            </a:r>
            <a:r>
              <a:rPr sz="2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2025"/>
              </a:spcBef>
            </a:pP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sz="2800" spc="-3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sz="2800" spc="-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8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800" spc="-1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Translation of Page Addresses</a:t>
            </a: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>
          <a:xfrm>
            <a:off x="1086678" y="1752600"/>
            <a:ext cx="8458200" cy="137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How to translate logical address to physical address?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High-order bits of address designate page number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Low-order bits of address designate offset within page</a:t>
            </a:r>
          </a:p>
          <a:p>
            <a:pPr lvl="1">
              <a:lnSpc>
                <a:spcPct val="90000"/>
              </a:lnSpc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2286000" y="3505200"/>
            <a:ext cx="3581400" cy="609600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page number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2286000" y="5105400"/>
            <a:ext cx="3581400" cy="609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frame number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5867400" y="35052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867400" y="5105400"/>
            <a:ext cx="1676400" cy="6096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>
                <a:solidFill>
                  <a:schemeClr val="bg1"/>
                </a:solidFill>
              </a:rPr>
              <a:t>page offset</a:t>
            </a:r>
          </a:p>
        </p:txBody>
      </p:sp>
      <p:sp>
        <p:nvSpPr>
          <p:cNvPr id="177160" name="Text Box 8"/>
          <p:cNvSpPr txBox="1">
            <a:spLocks noChangeArrowheads="1"/>
          </p:cNvSpPr>
          <p:nvPr/>
        </p:nvSpPr>
        <p:spPr bwMode="auto">
          <a:xfrm>
            <a:off x="7985126" y="3490914"/>
            <a:ext cx="216277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Logical address</a:t>
            </a:r>
          </a:p>
        </p:txBody>
      </p:sp>
      <p:sp>
        <p:nvSpPr>
          <p:cNvPr id="177161" name="Text Box 9"/>
          <p:cNvSpPr txBox="1">
            <a:spLocks noChangeArrowheads="1"/>
          </p:cNvSpPr>
          <p:nvPr/>
        </p:nvSpPr>
        <p:spPr bwMode="auto">
          <a:xfrm>
            <a:off x="8001001" y="5181601"/>
            <a:ext cx="2318263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200">
                <a:latin typeface="Arial" panose="020B0604020202020204" pitchFamily="34" charset="0"/>
                <a:cs typeface="Arial" panose="020B0604020202020204" pitchFamily="34" charset="0"/>
              </a:rPr>
              <a:t>Physical address</a:t>
            </a:r>
          </a:p>
        </p:txBody>
      </p: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8382001" y="28956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32 bits</a:t>
            </a:r>
          </a:p>
        </p:txBody>
      </p:sp>
      <p:sp>
        <p:nvSpPr>
          <p:cNvPr id="177167" name="AutoShape 15"/>
          <p:cNvSpPr>
            <a:spLocks noChangeArrowheads="1"/>
          </p:cNvSpPr>
          <p:nvPr/>
        </p:nvSpPr>
        <p:spPr bwMode="auto">
          <a:xfrm>
            <a:off x="2819400" y="4343400"/>
            <a:ext cx="1981200" cy="457200"/>
          </a:xfrm>
          <a:prstGeom prst="flowChartInternalStorage">
            <a:avLst/>
          </a:prstGeom>
          <a:solidFill>
            <a:schemeClr val="accent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translate</a:t>
            </a:r>
          </a:p>
        </p:txBody>
      </p:sp>
      <p:sp>
        <p:nvSpPr>
          <p:cNvPr id="177169" name="Line 17"/>
          <p:cNvSpPr>
            <a:spLocks noChangeShapeType="1"/>
          </p:cNvSpPr>
          <p:nvPr/>
        </p:nvSpPr>
        <p:spPr bwMode="auto">
          <a:xfrm>
            <a:off x="3810000" y="41148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7170" name="Line 18"/>
          <p:cNvSpPr>
            <a:spLocks noChangeShapeType="1"/>
          </p:cNvSpPr>
          <p:nvPr/>
        </p:nvSpPr>
        <p:spPr bwMode="auto">
          <a:xfrm>
            <a:off x="3810000" y="480060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7171" name="Text Box 19"/>
          <p:cNvSpPr txBox="1">
            <a:spLocks noChangeArrowheads="1"/>
          </p:cNvSpPr>
          <p:nvPr/>
        </p:nvSpPr>
        <p:spPr bwMode="auto">
          <a:xfrm>
            <a:off x="3641726" y="2957513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20 bits</a:t>
            </a:r>
          </a:p>
        </p:txBody>
      </p:sp>
      <p:sp>
        <p:nvSpPr>
          <p:cNvPr id="177172" name="Text Box 20"/>
          <p:cNvSpPr txBox="1">
            <a:spLocks noChangeArrowheads="1"/>
          </p:cNvSpPr>
          <p:nvPr/>
        </p:nvSpPr>
        <p:spPr bwMode="auto">
          <a:xfrm>
            <a:off x="6019801" y="2971800"/>
            <a:ext cx="8643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12 bits</a:t>
            </a:r>
          </a:p>
        </p:txBody>
      </p:sp>
      <p:sp>
        <p:nvSpPr>
          <p:cNvPr id="177173" name="Line 21"/>
          <p:cNvSpPr>
            <a:spLocks noChangeShapeType="1"/>
          </p:cNvSpPr>
          <p:nvPr/>
        </p:nvSpPr>
        <p:spPr bwMode="auto">
          <a:xfrm>
            <a:off x="6705600" y="4191000"/>
            <a:ext cx="0" cy="914400"/>
          </a:xfrm>
          <a:prstGeom prst="line">
            <a:avLst/>
          </a:prstGeom>
          <a:noFill/>
          <a:ln w="3810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957931" y="5835134"/>
            <a:ext cx="5096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addition needed; just append bits correctly…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74237" y="6233581"/>
            <a:ext cx="8635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 does format of address space determine number of pages and size of pages?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6" grpId="0" animBg="1"/>
      <p:bldP spid="177157" grpId="0" animBg="1"/>
      <p:bldP spid="177158" grpId="0" animBg="1"/>
      <p:bldP spid="177159" grpId="0" animBg="1"/>
      <p:bldP spid="177160" grpId="0"/>
      <p:bldP spid="177161" grpId="0"/>
      <p:bldP spid="177162" grpId="0"/>
      <p:bldP spid="177167" grpId="0" animBg="1"/>
      <p:bldP spid="177169" grpId="0" animBg="1"/>
      <p:bldP spid="177170" grpId="0" animBg="1"/>
      <p:bldP spid="177171" grpId="0"/>
      <p:bldP spid="177172" grpId="0"/>
      <p:bldP spid="177173" grpId="0" animBg="1"/>
      <p:bldP spid="1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Shape 56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Impact of </a:t>
            </a:r>
            <a:r>
              <a:rPr sz="460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sz="4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2" name="Shape 562"/>
          <p:cNvSpPr/>
          <p:nvPr/>
        </p:nvSpPr>
        <p:spPr>
          <a:xfrm>
            <a:off x="4671701" y="2122441"/>
            <a:ext cx="124232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Page Size</a:t>
            </a:r>
          </a:p>
        </p:txBody>
      </p:sp>
      <p:sp>
        <p:nvSpPr>
          <p:cNvPr id="563" name="Shape 563"/>
          <p:cNvSpPr/>
          <p:nvPr/>
        </p:nvSpPr>
        <p:spPr>
          <a:xfrm>
            <a:off x="4335210" y="2713189"/>
            <a:ext cx="3376385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 dirty="0">
              <a:highlight>
                <a:srgbClr val="0000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4" name="Shape 564"/>
          <p:cNvSpPr/>
          <p:nvPr/>
        </p:nvSpPr>
        <p:spPr>
          <a:xfrm>
            <a:off x="6395639" y="2122441"/>
            <a:ext cx="196427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Low Bits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500" dirty="0">
                <a:latin typeface="Arial" panose="020B0604020202020204" pitchFamily="34" charset="0"/>
                <a:cs typeface="Arial" panose="020B0604020202020204" pitchFamily="34" charset="0"/>
              </a:rPr>
              <a:t>(offset)</a:t>
            </a:r>
          </a:p>
        </p:txBody>
      </p:sp>
      <p:sp>
        <p:nvSpPr>
          <p:cNvPr id="565" name="Shape 565"/>
          <p:cNvSpPr/>
          <p:nvPr/>
        </p:nvSpPr>
        <p:spPr>
          <a:xfrm>
            <a:off x="4671701" y="2834347"/>
            <a:ext cx="94416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16 bytes</a:t>
            </a:r>
          </a:p>
        </p:txBody>
      </p:sp>
      <p:sp>
        <p:nvSpPr>
          <p:cNvPr id="566" name="Shape 566"/>
          <p:cNvSpPr/>
          <p:nvPr/>
        </p:nvSpPr>
        <p:spPr>
          <a:xfrm>
            <a:off x="6838284" y="2834347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567" name="Shape 567"/>
          <p:cNvSpPr/>
          <p:nvPr/>
        </p:nvSpPr>
        <p:spPr>
          <a:xfrm>
            <a:off x="4865216" y="3280831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KB</a:t>
            </a:r>
          </a:p>
        </p:txBody>
      </p:sp>
      <p:sp>
        <p:nvSpPr>
          <p:cNvPr id="568" name="Shape 568"/>
          <p:cNvSpPr/>
          <p:nvPr/>
        </p:nvSpPr>
        <p:spPr>
          <a:xfrm>
            <a:off x="6773740" y="3280831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569" name="Shape 569"/>
          <p:cNvSpPr/>
          <p:nvPr/>
        </p:nvSpPr>
        <p:spPr>
          <a:xfrm>
            <a:off x="4845945" y="3727315"/>
            <a:ext cx="6107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MB</a:t>
            </a:r>
          </a:p>
        </p:txBody>
      </p:sp>
      <p:sp>
        <p:nvSpPr>
          <p:cNvPr id="570" name="Shape 570"/>
          <p:cNvSpPr/>
          <p:nvPr/>
        </p:nvSpPr>
        <p:spPr>
          <a:xfrm>
            <a:off x="6773740" y="3727315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571" name="Shape 571"/>
          <p:cNvSpPr/>
          <p:nvPr/>
        </p:nvSpPr>
        <p:spPr>
          <a:xfrm>
            <a:off x="4607156" y="4173800"/>
            <a:ext cx="107240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512 bytes</a:t>
            </a:r>
          </a:p>
        </p:txBody>
      </p:sp>
      <p:sp>
        <p:nvSpPr>
          <p:cNvPr id="572" name="Shape 572"/>
          <p:cNvSpPr/>
          <p:nvPr/>
        </p:nvSpPr>
        <p:spPr>
          <a:xfrm>
            <a:off x="6838284" y="4173800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573" name="Shape 573"/>
          <p:cNvSpPr/>
          <p:nvPr/>
        </p:nvSpPr>
        <p:spPr>
          <a:xfrm>
            <a:off x="4865216" y="4620284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4 KB</a:t>
            </a:r>
          </a:p>
        </p:txBody>
      </p:sp>
      <p:sp>
        <p:nvSpPr>
          <p:cNvPr id="574" name="Shape 574"/>
          <p:cNvSpPr/>
          <p:nvPr/>
        </p:nvSpPr>
        <p:spPr>
          <a:xfrm>
            <a:off x="6773740" y="4620284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14353" y="1617248"/>
            <a:ext cx="9144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known page size, how many bits are needed in address to specify offset in page?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6" grpId="0" animBg="1"/>
      <p:bldP spid="568" grpId="0" animBg="1"/>
      <p:bldP spid="570" grpId="0" animBg="1"/>
      <p:bldP spid="572" grpId="0" animBg="1"/>
      <p:bldP spid="57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Shape 6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Impact of </a:t>
            </a:r>
            <a:r>
              <a:rPr sz="4600" dirty="0">
                <a:latin typeface="Arial" panose="020B0604020202020204" pitchFamily="34" charset="0"/>
                <a:cs typeface="Arial" panose="020B0604020202020204" pitchFamily="34" charset="0"/>
              </a:rPr>
              <a:t>Address 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endParaRPr sz="4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9" name="Shape 649"/>
          <p:cNvSpPr/>
          <p:nvPr/>
        </p:nvSpPr>
        <p:spPr>
          <a:xfrm>
            <a:off x="2599249" y="2631614"/>
            <a:ext cx="124232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 Size</a:t>
            </a:r>
          </a:p>
        </p:txBody>
      </p:sp>
      <p:sp>
        <p:nvSpPr>
          <p:cNvPr id="650" name="Shape 650"/>
          <p:cNvSpPr/>
          <p:nvPr/>
        </p:nvSpPr>
        <p:spPr>
          <a:xfrm>
            <a:off x="2380261" y="3329517"/>
            <a:ext cx="7286282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1" name="Shape 651"/>
          <p:cNvSpPr/>
          <p:nvPr/>
        </p:nvSpPr>
        <p:spPr>
          <a:xfrm>
            <a:off x="4440693" y="2623354"/>
            <a:ext cx="1041949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(offset)</a:t>
            </a:r>
          </a:p>
        </p:txBody>
      </p:sp>
      <p:sp>
        <p:nvSpPr>
          <p:cNvPr id="652" name="Shape 652"/>
          <p:cNvSpPr/>
          <p:nvPr/>
        </p:nvSpPr>
        <p:spPr>
          <a:xfrm>
            <a:off x="6086898" y="2631614"/>
            <a:ext cx="1548946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 Addr Bits</a:t>
            </a:r>
          </a:p>
        </p:txBody>
      </p:sp>
      <p:sp>
        <p:nvSpPr>
          <p:cNvPr id="653" name="Shape 653"/>
          <p:cNvSpPr/>
          <p:nvPr/>
        </p:nvSpPr>
        <p:spPr>
          <a:xfrm>
            <a:off x="8156533" y="2623354"/>
            <a:ext cx="1099657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(vpn)</a:t>
            </a:r>
          </a:p>
        </p:txBody>
      </p:sp>
      <p:sp>
        <p:nvSpPr>
          <p:cNvPr id="654" name="Shape 654"/>
          <p:cNvSpPr/>
          <p:nvPr/>
        </p:nvSpPr>
        <p:spPr>
          <a:xfrm flipV="1">
            <a:off x="5940370" y="2556983"/>
            <a:ext cx="1" cy="357003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5" name="Shape 655"/>
          <p:cNvSpPr/>
          <p:nvPr/>
        </p:nvSpPr>
        <p:spPr>
          <a:xfrm>
            <a:off x="2716755" y="3450674"/>
            <a:ext cx="94416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 bytes</a:t>
            </a:r>
          </a:p>
        </p:txBody>
      </p:sp>
      <p:sp>
        <p:nvSpPr>
          <p:cNvPr id="656" name="Shape 656"/>
          <p:cNvSpPr/>
          <p:nvPr/>
        </p:nvSpPr>
        <p:spPr>
          <a:xfrm>
            <a:off x="4883337" y="3450674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57" name="Shape 657"/>
          <p:cNvSpPr/>
          <p:nvPr/>
        </p:nvSpPr>
        <p:spPr>
          <a:xfrm>
            <a:off x="6694027" y="3450674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58" name="Shape 658"/>
          <p:cNvSpPr/>
          <p:nvPr/>
        </p:nvSpPr>
        <p:spPr>
          <a:xfrm>
            <a:off x="8633805" y="3450674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59" name="Shape 659"/>
          <p:cNvSpPr/>
          <p:nvPr/>
        </p:nvSpPr>
        <p:spPr>
          <a:xfrm>
            <a:off x="2910269" y="3897159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KB</a:t>
            </a:r>
          </a:p>
        </p:txBody>
      </p:sp>
      <p:sp>
        <p:nvSpPr>
          <p:cNvPr id="660" name="Shape 660"/>
          <p:cNvSpPr/>
          <p:nvPr/>
        </p:nvSpPr>
        <p:spPr>
          <a:xfrm>
            <a:off x="4818793" y="3897159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61" name="Shape 661"/>
          <p:cNvSpPr/>
          <p:nvPr/>
        </p:nvSpPr>
        <p:spPr>
          <a:xfrm>
            <a:off x="6694027" y="3897159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62" name="Shape 662"/>
          <p:cNvSpPr/>
          <p:nvPr/>
        </p:nvSpPr>
        <p:spPr>
          <a:xfrm>
            <a:off x="8569262" y="3897159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63" name="Shape 663"/>
          <p:cNvSpPr/>
          <p:nvPr/>
        </p:nvSpPr>
        <p:spPr>
          <a:xfrm>
            <a:off x="2890999" y="4343643"/>
            <a:ext cx="6107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MB</a:t>
            </a:r>
          </a:p>
        </p:txBody>
      </p:sp>
      <p:sp>
        <p:nvSpPr>
          <p:cNvPr id="664" name="Shape 664"/>
          <p:cNvSpPr/>
          <p:nvPr/>
        </p:nvSpPr>
        <p:spPr>
          <a:xfrm>
            <a:off x="4818793" y="4343643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65" name="Shape 665"/>
          <p:cNvSpPr/>
          <p:nvPr/>
        </p:nvSpPr>
        <p:spPr>
          <a:xfrm>
            <a:off x="6694027" y="4343643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666" name="Shape 666"/>
          <p:cNvSpPr/>
          <p:nvPr/>
        </p:nvSpPr>
        <p:spPr>
          <a:xfrm>
            <a:off x="8569262" y="4343643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67" name="Shape 667"/>
          <p:cNvSpPr/>
          <p:nvPr/>
        </p:nvSpPr>
        <p:spPr>
          <a:xfrm>
            <a:off x="2652210" y="4790127"/>
            <a:ext cx="107240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512 bytes</a:t>
            </a:r>
          </a:p>
        </p:txBody>
      </p:sp>
      <p:sp>
        <p:nvSpPr>
          <p:cNvPr id="668" name="Shape 668"/>
          <p:cNvSpPr/>
          <p:nvPr/>
        </p:nvSpPr>
        <p:spPr>
          <a:xfrm>
            <a:off x="4883337" y="4790127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69" name="Shape 669"/>
          <p:cNvSpPr/>
          <p:nvPr/>
        </p:nvSpPr>
        <p:spPr>
          <a:xfrm>
            <a:off x="6694027" y="4790127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670" name="Shape 670"/>
          <p:cNvSpPr/>
          <p:nvPr/>
        </p:nvSpPr>
        <p:spPr>
          <a:xfrm>
            <a:off x="8633805" y="4790127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sz="1800" dirty="0">
              <a:solidFill>
                <a:srgbClr val="33333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1" name="Shape 671"/>
          <p:cNvSpPr/>
          <p:nvPr/>
        </p:nvSpPr>
        <p:spPr>
          <a:xfrm>
            <a:off x="2910269" y="5236612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KB</a:t>
            </a:r>
          </a:p>
        </p:txBody>
      </p:sp>
      <p:sp>
        <p:nvSpPr>
          <p:cNvPr id="672" name="Shape 672"/>
          <p:cNvSpPr/>
          <p:nvPr/>
        </p:nvSpPr>
        <p:spPr>
          <a:xfrm>
            <a:off x="4818793" y="523661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73" name="Shape 673"/>
          <p:cNvSpPr/>
          <p:nvPr/>
        </p:nvSpPr>
        <p:spPr>
          <a:xfrm>
            <a:off x="6694027" y="523661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674" name="Shape 674"/>
          <p:cNvSpPr/>
          <p:nvPr/>
        </p:nvSpPr>
        <p:spPr>
          <a:xfrm>
            <a:off x="8569262" y="523661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180337" y="1699173"/>
            <a:ext cx="6079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Given number of bits in virtual address and bits for offset, </a:t>
            </a:r>
            <a:b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many bits for virtual page number?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01864" y="47699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" grpId="0" animBg="1"/>
      <p:bldP spid="662" grpId="0" animBg="1"/>
      <p:bldP spid="666" grpId="0" animBg="1"/>
      <p:bldP spid="670" grpId="0" animBg="1"/>
      <p:bldP spid="67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Shape 67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73201">
              <a:defRPr sz="648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Impact of Address Format</a:t>
            </a:r>
            <a:endParaRPr sz="4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7" name="Shape 677"/>
          <p:cNvSpPr/>
          <p:nvPr/>
        </p:nvSpPr>
        <p:spPr>
          <a:xfrm>
            <a:off x="1965437" y="2561942"/>
            <a:ext cx="1242324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Page Size</a:t>
            </a:r>
          </a:p>
        </p:txBody>
      </p:sp>
      <p:sp>
        <p:nvSpPr>
          <p:cNvPr id="678" name="Shape 678"/>
          <p:cNvSpPr/>
          <p:nvPr/>
        </p:nvSpPr>
        <p:spPr>
          <a:xfrm>
            <a:off x="1746450" y="3259845"/>
            <a:ext cx="892155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9" name="Shape 679"/>
          <p:cNvSpPr/>
          <p:nvPr/>
        </p:nvSpPr>
        <p:spPr>
          <a:xfrm>
            <a:off x="3806881" y="2553683"/>
            <a:ext cx="1041949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Low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latin typeface="Arial" panose="020B0604020202020204" pitchFamily="34" charset="0"/>
                <a:cs typeface="Arial" panose="020B0604020202020204" pitchFamily="34" charset="0"/>
              </a:rPr>
              <a:t>(offset)</a:t>
            </a:r>
          </a:p>
        </p:txBody>
      </p:sp>
      <p:sp>
        <p:nvSpPr>
          <p:cNvPr id="680" name="Shape 680"/>
          <p:cNvSpPr/>
          <p:nvPr/>
        </p:nvSpPr>
        <p:spPr>
          <a:xfrm>
            <a:off x="5453085" y="2561942"/>
            <a:ext cx="1548946" cy="3799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Virt Addr Bits</a:t>
            </a:r>
          </a:p>
        </p:txBody>
      </p:sp>
      <p:sp>
        <p:nvSpPr>
          <p:cNvPr id="681" name="Shape 681"/>
          <p:cNvSpPr/>
          <p:nvPr/>
        </p:nvSpPr>
        <p:spPr>
          <a:xfrm>
            <a:off x="7522720" y="2553683"/>
            <a:ext cx="1099657" cy="610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High Bits</a:t>
            </a:r>
          </a:p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 dirty="0">
                <a:latin typeface="Arial" panose="020B0604020202020204" pitchFamily="34" charset="0"/>
                <a:cs typeface="Arial" panose="020B0604020202020204" pitchFamily="34" charset="0"/>
              </a:rPr>
              <a:t>(vpn)</a:t>
            </a:r>
          </a:p>
        </p:txBody>
      </p:sp>
      <p:sp>
        <p:nvSpPr>
          <p:cNvPr id="682" name="Shape 682"/>
          <p:cNvSpPr/>
          <p:nvPr/>
        </p:nvSpPr>
        <p:spPr>
          <a:xfrm flipV="1">
            <a:off x="5306558" y="2487311"/>
            <a:ext cx="1" cy="357003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3" name="Shape 683"/>
          <p:cNvSpPr/>
          <p:nvPr/>
        </p:nvSpPr>
        <p:spPr>
          <a:xfrm>
            <a:off x="2082942" y="3381004"/>
            <a:ext cx="94416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16 bytes</a:t>
            </a:r>
          </a:p>
        </p:txBody>
      </p:sp>
      <p:sp>
        <p:nvSpPr>
          <p:cNvPr id="684" name="Shape 684"/>
          <p:cNvSpPr/>
          <p:nvPr/>
        </p:nvSpPr>
        <p:spPr>
          <a:xfrm>
            <a:off x="4249525" y="3381004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85" name="Shape 685"/>
          <p:cNvSpPr/>
          <p:nvPr/>
        </p:nvSpPr>
        <p:spPr>
          <a:xfrm>
            <a:off x="6060215" y="3381004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86" name="Shape 686"/>
          <p:cNvSpPr/>
          <p:nvPr/>
        </p:nvSpPr>
        <p:spPr>
          <a:xfrm>
            <a:off x="7999993" y="3381004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687" name="Shape 687"/>
          <p:cNvSpPr/>
          <p:nvPr/>
        </p:nvSpPr>
        <p:spPr>
          <a:xfrm flipV="1">
            <a:off x="8967730" y="2487311"/>
            <a:ext cx="1" cy="3570030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35717" tIns="35717" rIns="35717" bIns="35717" anchor="ctr"/>
          <a:lstStyle/>
          <a:p>
            <a:pPr lvl="0">
              <a:defRPr sz="2600"/>
            </a:pPr>
            <a:endParaRPr sz="2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88" name="Shape 688"/>
          <p:cNvSpPr/>
          <p:nvPr/>
        </p:nvSpPr>
        <p:spPr>
          <a:xfrm>
            <a:off x="9191606" y="2524190"/>
            <a:ext cx="11784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8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Virt Pages</a:t>
            </a:r>
          </a:p>
        </p:txBody>
      </p:sp>
      <p:sp>
        <p:nvSpPr>
          <p:cNvPr id="689" name="Shape 689"/>
          <p:cNvSpPr/>
          <p:nvPr/>
        </p:nvSpPr>
        <p:spPr>
          <a:xfrm>
            <a:off x="2276457" y="3827488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KB</a:t>
            </a:r>
          </a:p>
        </p:txBody>
      </p:sp>
      <p:sp>
        <p:nvSpPr>
          <p:cNvPr id="690" name="Shape 690"/>
          <p:cNvSpPr/>
          <p:nvPr/>
        </p:nvSpPr>
        <p:spPr>
          <a:xfrm>
            <a:off x="4184981" y="3827488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91" name="Shape 691"/>
          <p:cNvSpPr/>
          <p:nvPr/>
        </p:nvSpPr>
        <p:spPr>
          <a:xfrm>
            <a:off x="6060215" y="3827488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92" name="Shape 692"/>
          <p:cNvSpPr/>
          <p:nvPr/>
        </p:nvSpPr>
        <p:spPr>
          <a:xfrm>
            <a:off x="7935449" y="3827488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693" name="Shape 693"/>
          <p:cNvSpPr/>
          <p:nvPr/>
        </p:nvSpPr>
        <p:spPr>
          <a:xfrm>
            <a:off x="2257187" y="4273972"/>
            <a:ext cx="6107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MB</a:t>
            </a:r>
          </a:p>
        </p:txBody>
      </p:sp>
      <p:sp>
        <p:nvSpPr>
          <p:cNvPr id="694" name="Shape 694"/>
          <p:cNvSpPr/>
          <p:nvPr/>
        </p:nvSpPr>
        <p:spPr>
          <a:xfrm>
            <a:off x="4184981" y="427397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695" name="Shape 695"/>
          <p:cNvSpPr/>
          <p:nvPr/>
        </p:nvSpPr>
        <p:spPr>
          <a:xfrm>
            <a:off x="6060215" y="427397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696" name="Shape 696"/>
          <p:cNvSpPr/>
          <p:nvPr/>
        </p:nvSpPr>
        <p:spPr>
          <a:xfrm>
            <a:off x="7935449" y="4273972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697" name="Shape 697"/>
          <p:cNvSpPr/>
          <p:nvPr/>
        </p:nvSpPr>
        <p:spPr>
          <a:xfrm>
            <a:off x="2018398" y="4720457"/>
            <a:ext cx="1072405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512 bytes</a:t>
            </a:r>
          </a:p>
        </p:txBody>
      </p:sp>
      <p:sp>
        <p:nvSpPr>
          <p:cNvPr id="698" name="Shape 698"/>
          <p:cNvSpPr/>
          <p:nvPr/>
        </p:nvSpPr>
        <p:spPr>
          <a:xfrm>
            <a:off x="4249525" y="4720457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699" name="Shape 699"/>
          <p:cNvSpPr/>
          <p:nvPr/>
        </p:nvSpPr>
        <p:spPr>
          <a:xfrm>
            <a:off x="6060215" y="4720457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00" name="Shape 700"/>
          <p:cNvSpPr/>
          <p:nvPr/>
        </p:nvSpPr>
        <p:spPr>
          <a:xfrm>
            <a:off x="7999993" y="4720457"/>
            <a:ext cx="20037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1" name="Shape 701"/>
          <p:cNvSpPr/>
          <p:nvPr/>
        </p:nvSpPr>
        <p:spPr>
          <a:xfrm>
            <a:off x="2276457" y="5166941"/>
            <a:ext cx="572269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4 KB</a:t>
            </a:r>
          </a:p>
        </p:txBody>
      </p:sp>
      <p:sp>
        <p:nvSpPr>
          <p:cNvPr id="702" name="Shape 702"/>
          <p:cNvSpPr/>
          <p:nvPr/>
        </p:nvSpPr>
        <p:spPr>
          <a:xfrm>
            <a:off x="4184981" y="5166941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03" name="Shape 703"/>
          <p:cNvSpPr/>
          <p:nvPr/>
        </p:nvSpPr>
        <p:spPr>
          <a:xfrm>
            <a:off x="6060215" y="5166941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704" name="Shape 704"/>
          <p:cNvSpPr/>
          <p:nvPr/>
        </p:nvSpPr>
        <p:spPr>
          <a:xfrm>
            <a:off x="7935449" y="5166941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46450" y="1667275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number of bits for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vpn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how many virtual pages can there be in an address space?</a:t>
            </a:r>
          </a:p>
        </p:txBody>
      </p:sp>
      <p:sp>
        <p:nvSpPr>
          <p:cNvPr id="32" name="Shape 750"/>
          <p:cNvSpPr/>
          <p:nvPr/>
        </p:nvSpPr>
        <p:spPr>
          <a:xfrm>
            <a:off x="9554712" y="3381440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64</a:t>
            </a:r>
          </a:p>
        </p:txBody>
      </p:sp>
      <p:sp>
        <p:nvSpPr>
          <p:cNvPr id="33" name="Shape 755"/>
          <p:cNvSpPr/>
          <p:nvPr/>
        </p:nvSpPr>
        <p:spPr>
          <a:xfrm>
            <a:off x="9509555" y="3827924"/>
            <a:ext cx="41838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K</a:t>
            </a:r>
          </a:p>
        </p:txBody>
      </p:sp>
      <p:sp>
        <p:nvSpPr>
          <p:cNvPr id="34" name="Shape 760"/>
          <p:cNvSpPr/>
          <p:nvPr/>
        </p:nvSpPr>
        <p:spPr>
          <a:xfrm>
            <a:off x="9509555" y="4274408"/>
            <a:ext cx="418380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4 K</a:t>
            </a:r>
          </a:p>
        </p:txBody>
      </p:sp>
      <p:sp>
        <p:nvSpPr>
          <p:cNvPr id="35" name="Shape 765"/>
          <p:cNvSpPr/>
          <p:nvPr/>
        </p:nvSpPr>
        <p:spPr>
          <a:xfrm>
            <a:off x="9554712" y="4720893"/>
            <a:ext cx="328612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36" name="Shape 770"/>
          <p:cNvSpPr/>
          <p:nvPr/>
        </p:nvSpPr>
        <p:spPr>
          <a:xfrm>
            <a:off x="9412855" y="5167377"/>
            <a:ext cx="610741" cy="349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35717" tIns="35717" rIns="35717" bIns="35717" anchor="ctr">
            <a:spAutoFit/>
          </a:bodyPr>
          <a:lstStyle>
            <a:lvl1pPr>
              <a:defRPr sz="26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 MB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4002" y="800861"/>
            <a:ext cx="1758314" cy="3215005"/>
          </a:xfrm>
          <a:custGeom>
            <a:avLst/>
            <a:gdLst/>
            <a:ahLst/>
            <a:cxnLst/>
            <a:rect l="l" t="t" r="r" b="b"/>
            <a:pathLst>
              <a:path w="1758314" h="3215004">
                <a:moveTo>
                  <a:pt x="1757921" y="2678430"/>
                </a:moveTo>
                <a:lnTo>
                  <a:pt x="0" y="2678430"/>
                </a:lnTo>
                <a:lnTo>
                  <a:pt x="0" y="3214878"/>
                </a:lnTo>
                <a:lnTo>
                  <a:pt x="1757921" y="3214878"/>
                </a:lnTo>
                <a:lnTo>
                  <a:pt x="1757921" y="2678430"/>
                </a:lnTo>
                <a:close/>
              </a:path>
              <a:path w="1758314" h="3215004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7768" y="2206509"/>
            <a:ext cx="1914945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same</a:t>
            </a:r>
            <a:r>
              <a:rPr sz="25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20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75902" y="4845241"/>
            <a:ext cx="7309002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6300" marR="5080" indent="-21336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sz="2700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sz="27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2700" spc="-7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-30" dirty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r>
              <a:rPr sz="2700" spc="-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-10" dirty="0">
                <a:latin typeface="Arial" panose="020B0604020202020204" pitchFamily="34" charset="0"/>
                <a:cs typeface="Arial" panose="020B0604020202020204" pitchFamily="34" charset="0"/>
              </a:rPr>
              <a:t>RELOCATION: </a:t>
            </a:r>
            <a:r>
              <a:rPr sz="27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7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700" spc="-1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A4FED8-FA4E-FE0F-4B72-B61DCE1C1120}"/>
              </a:ext>
            </a:extLst>
          </p:cNvPr>
          <p:cNvCxnSpPr>
            <a:cxnSpLocks/>
          </p:cNvCxnSpPr>
          <p:nvPr/>
        </p:nvCxnSpPr>
        <p:spPr>
          <a:xfrm flipH="1" flipV="1">
            <a:off x="4989438" y="1565880"/>
            <a:ext cx="1914945" cy="70003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7FEAF5D-2AE1-0CD2-22A4-4D3558E71BDE}"/>
              </a:ext>
            </a:extLst>
          </p:cNvPr>
          <p:cNvCxnSpPr/>
          <p:nvPr/>
        </p:nvCxnSpPr>
        <p:spPr>
          <a:xfrm flipH="1">
            <a:off x="5120495" y="2609461"/>
            <a:ext cx="1783888" cy="70137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64001" y="800862"/>
            <a:ext cx="2263775" cy="3215005"/>
            <a:chOff x="3064001" y="800862"/>
            <a:chExt cx="2263775" cy="3215005"/>
          </a:xfrm>
        </p:grpSpPr>
        <p:sp>
          <p:nvSpPr>
            <p:cNvPr id="7" name="object 7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21630" y="1349120"/>
              <a:ext cx="393065" cy="1270"/>
            </a:xfrm>
            <a:custGeom>
              <a:avLst/>
              <a:gdLst/>
              <a:ahLst/>
              <a:cxnLst/>
              <a:rect l="l" t="t" r="r" b="b"/>
              <a:pathLst>
                <a:path w="393064" h="1269">
                  <a:moveTo>
                    <a:pt x="392938" y="0"/>
                  </a:moveTo>
                  <a:lnTo>
                    <a:pt x="0" y="6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858128" y="1311652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136" y="0"/>
                  </a:moveTo>
                  <a:lnTo>
                    <a:pt x="0" y="38227"/>
                  </a:lnTo>
                  <a:lnTo>
                    <a:pt x="76263" y="76200"/>
                  </a:lnTo>
                  <a:lnTo>
                    <a:pt x="7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340103" y="1131462"/>
            <a:ext cx="2030528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500" spc="4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16473" y="2006217"/>
            <a:ext cx="2221439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P1</a:t>
            </a:r>
            <a:r>
              <a:rPr sz="25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5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0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endParaRPr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64001" y="800862"/>
            <a:ext cx="2263775" cy="3215005"/>
            <a:chOff x="3064001" y="800862"/>
            <a:chExt cx="2263775" cy="3215005"/>
          </a:xfrm>
        </p:grpSpPr>
        <p:sp>
          <p:nvSpPr>
            <p:cNvPr id="6" name="object 6"/>
            <p:cNvSpPr/>
            <p:nvPr/>
          </p:nvSpPr>
          <p:spPr>
            <a:xfrm>
              <a:off x="3064002" y="800861"/>
              <a:ext cx="1758314" cy="3215005"/>
            </a:xfrm>
            <a:custGeom>
              <a:avLst/>
              <a:gdLst/>
              <a:ahLst/>
              <a:cxnLst/>
              <a:rect l="l" t="t" r="r" b="b"/>
              <a:pathLst>
                <a:path w="1758314" h="3215004">
                  <a:moveTo>
                    <a:pt x="1757921" y="2678430"/>
                  </a:moveTo>
                  <a:lnTo>
                    <a:pt x="0" y="2678430"/>
                  </a:lnTo>
                  <a:lnTo>
                    <a:pt x="0" y="3214878"/>
                  </a:lnTo>
                  <a:lnTo>
                    <a:pt x="1757921" y="3214878"/>
                  </a:lnTo>
                  <a:lnTo>
                    <a:pt x="1757921" y="2678430"/>
                  </a:lnTo>
                  <a:close/>
                </a:path>
                <a:path w="1758314" h="3215004">
                  <a:moveTo>
                    <a:pt x="1757921" y="0"/>
                  </a:moveTo>
                  <a:lnTo>
                    <a:pt x="0" y="0"/>
                  </a:lnTo>
                  <a:lnTo>
                    <a:pt x="0" y="535686"/>
                  </a:lnTo>
                  <a:lnTo>
                    <a:pt x="1757921" y="535686"/>
                  </a:lnTo>
                  <a:lnTo>
                    <a:pt x="1757921" y="0"/>
                  </a:lnTo>
                  <a:close/>
                </a:path>
              </a:pathLst>
            </a:custGeom>
            <a:solidFill>
              <a:srgbClr val="5257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21630" y="2956179"/>
              <a:ext cx="393065" cy="1270"/>
            </a:xfrm>
            <a:custGeom>
              <a:avLst/>
              <a:gdLst/>
              <a:ahLst/>
              <a:cxnLst/>
              <a:rect l="l" t="t" r="r" b="b"/>
              <a:pathLst>
                <a:path w="393064" h="1269">
                  <a:moveTo>
                    <a:pt x="392938" y="0"/>
                  </a:moveTo>
                  <a:lnTo>
                    <a:pt x="0" y="6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58128" y="2918710"/>
              <a:ext cx="76835" cy="76200"/>
            </a:xfrm>
            <a:custGeom>
              <a:avLst/>
              <a:gdLst/>
              <a:ahLst/>
              <a:cxnLst/>
              <a:rect l="l" t="t" r="r" b="b"/>
              <a:pathLst>
                <a:path w="76835" h="76200">
                  <a:moveTo>
                    <a:pt x="76136" y="0"/>
                  </a:moveTo>
                  <a:lnTo>
                    <a:pt x="0" y="38227"/>
                  </a:lnTo>
                  <a:lnTo>
                    <a:pt x="76263" y="76200"/>
                  </a:lnTo>
                  <a:lnTo>
                    <a:pt x="7613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40103" y="2733762"/>
            <a:ext cx="2054754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  <a:r>
              <a:rPr sz="25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0" dirty="0">
                <a:latin typeface="Arial" panose="020B0604020202020204" pitchFamily="34" charset="0"/>
                <a:cs typeface="Arial" panose="020B0604020202020204" pitchFamily="34" charset="0"/>
              </a:rPr>
              <a:t>register</a:t>
            </a:r>
            <a:endParaRPr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6473" y="2006063"/>
            <a:ext cx="2247943" cy="4013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P2</a:t>
            </a:r>
            <a:r>
              <a:rPr sz="2500" spc="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dirty="0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sz="25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500" spc="-10" dirty="0">
                <a:latin typeface="Arial" panose="020B0604020202020204" pitchFamily="34" charset="0"/>
                <a:cs typeface="Arial" panose="020B0604020202020204" pitchFamily="34" charset="0"/>
              </a:rPr>
              <a:t>running</a:t>
            </a:r>
            <a:endParaRPr sz="25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4001" y="1336547"/>
            <a:ext cx="1758314" cy="535940"/>
          </a:xfrm>
          <a:prstGeom prst="rect">
            <a:avLst/>
          </a:prstGeom>
          <a:solidFill>
            <a:srgbClr val="11DBE2"/>
          </a:solidFill>
        </p:spPr>
        <p:txBody>
          <a:bodyPr vert="horz" wrap="square" lIns="0" tIns="12509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85"/>
              </a:spcBef>
            </a:pPr>
            <a:r>
              <a:rPr sz="1800" spc="-25" dirty="0">
                <a:latin typeface="Arial"/>
                <a:cs typeface="Arial"/>
              </a:rPr>
              <a:t>P1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64002" y="1872233"/>
            <a:ext cx="1758314" cy="1071880"/>
          </a:xfrm>
          <a:custGeom>
            <a:avLst/>
            <a:gdLst/>
            <a:ahLst/>
            <a:cxnLst/>
            <a:rect l="l" t="t" r="r" b="b"/>
            <a:pathLst>
              <a:path w="1758314" h="1071880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0" y="1071384"/>
                </a:lnTo>
                <a:lnTo>
                  <a:pt x="1757921" y="1071384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064001" y="2943605"/>
            <a:ext cx="1758314" cy="535940"/>
          </a:xfrm>
          <a:prstGeom prst="rect">
            <a:avLst/>
          </a:prstGeom>
          <a:solidFill>
            <a:srgbClr val="E8A333"/>
          </a:solidFill>
        </p:spPr>
        <p:txBody>
          <a:bodyPr vert="horz" wrap="square" lIns="0" tIns="12573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90"/>
              </a:spcBef>
            </a:pPr>
            <a:r>
              <a:rPr sz="1800" spc="-25" dirty="0">
                <a:latin typeface="Arial"/>
                <a:cs typeface="Arial"/>
              </a:rPr>
              <a:t>P2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64002" y="800861"/>
            <a:ext cx="1758314" cy="3215005"/>
          </a:xfrm>
          <a:custGeom>
            <a:avLst/>
            <a:gdLst/>
            <a:ahLst/>
            <a:cxnLst/>
            <a:rect l="l" t="t" r="r" b="b"/>
            <a:pathLst>
              <a:path w="1758314" h="3215004">
                <a:moveTo>
                  <a:pt x="1757921" y="2678430"/>
                </a:moveTo>
                <a:lnTo>
                  <a:pt x="0" y="2678430"/>
                </a:lnTo>
                <a:lnTo>
                  <a:pt x="0" y="3214878"/>
                </a:lnTo>
                <a:lnTo>
                  <a:pt x="1757921" y="3214878"/>
                </a:lnTo>
                <a:lnTo>
                  <a:pt x="1757921" y="2678430"/>
                </a:lnTo>
                <a:close/>
              </a:path>
              <a:path w="1758314" h="3215004">
                <a:moveTo>
                  <a:pt x="1757921" y="0"/>
                </a:moveTo>
                <a:lnTo>
                  <a:pt x="0" y="0"/>
                </a:lnTo>
                <a:lnTo>
                  <a:pt x="0" y="535686"/>
                </a:lnTo>
                <a:lnTo>
                  <a:pt x="1757921" y="535686"/>
                </a:lnTo>
                <a:lnTo>
                  <a:pt x="1757921" y="0"/>
                </a:lnTo>
                <a:close/>
              </a:path>
            </a:pathLst>
          </a:custGeom>
          <a:solidFill>
            <a:srgbClr val="5257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26982" y="2801866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4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26982" y="3310834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5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26982" y="3846567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6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26982" y="1730185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2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26982" y="2265918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3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26982" y="1194452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1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26982" y="658719"/>
            <a:ext cx="493395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latin typeface="Calisto MT"/>
                <a:cs typeface="Calisto MT"/>
              </a:rPr>
              <a:t>0</a:t>
            </a:r>
            <a:r>
              <a:rPr sz="1650" spc="20" dirty="0">
                <a:latin typeface="Calisto MT"/>
                <a:cs typeface="Calisto MT"/>
              </a:rPr>
              <a:t> </a:t>
            </a:r>
            <a:r>
              <a:rPr sz="1650" spc="-25" dirty="0">
                <a:latin typeface="Calisto MT"/>
                <a:cs typeface="Calisto MT"/>
              </a:rPr>
              <a:t>KB</a:t>
            </a:r>
            <a:endParaRPr sz="1650">
              <a:latin typeface="Calisto MT"/>
              <a:cs typeface="Calisto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58432" y="1004435"/>
            <a:ext cx="1889337" cy="29367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P1:</a:t>
            </a:r>
            <a:r>
              <a:rPr sz="1800" spc="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load</a:t>
            </a:r>
            <a:r>
              <a:rPr sz="1800" spc="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100,</a:t>
            </a:r>
            <a:r>
              <a:rPr sz="1800" spc="6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25" dirty="0">
                <a:latin typeface="Arial" panose="020B0604020202020204" pitchFamily="34" charset="0"/>
                <a:cs typeface="Arial" panose="020B0604020202020204" pitchFamily="34" charset="0"/>
              </a:rPr>
              <a:t>R1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7971" y="680338"/>
            <a:ext cx="4364499" cy="2920365"/>
            <a:chOff x="6117971" y="680338"/>
            <a:chExt cx="3846195" cy="2920365"/>
          </a:xfrm>
        </p:grpSpPr>
        <p:sp>
          <p:nvSpPr>
            <p:cNvPr id="15" name="object 15"/>
            <p:cNvSpPr/>
            <p:nvPr/>
          </p:nvSpPr>
          <p:spPr>
            <a:xfrm>
              <a:off x="8131683" y="693038"/>
              <a:ext cx="1270" cy="2894965"/>
            </a:xfrm>
            <a:custGeom>
              <a:avLst/>
              <a:gdLst/>
              <a:ahLst/>
              <a:cxnLst/>
              <a:rect l="l" t="t" r="r" b="b"/>
              <a:pathLst>
                <a:path w="1270" h="2894965">
                  <a:moveTo>
                    <a:pt x="0" y="2894838"/>
                  </a:moveTo>
                  <a:lnTo>
                    <a:pt x="762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6130671" y="977264"/>
              <a:ext cx="3820795" cy="1270"/>
            </a:xfrm>
            <a:custGeom>
              <a:avLst/>
              <a:gdLst/>
              <a:ahLst/>
              <a:cxnLst/>
              <a:rect l="l" t="t" r="r" b="b"/>
              <a:pathLst>
                <a:path w="3820795" h="1269">
                  <a:moveTo>
                    <a:pt x="3820667" y="762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12290" y="649532"/>
            <a:ext cx="1010240" cy="3048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Physical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068036" y="50643"/>
            <a:ext cx="2124244" cy="903605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(Decimal</a:t>
            </a:r>
            <a:r>
              <a:rPr sz="1800" spc="-5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notation)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1770">
              <a:lnSpc>
                <a:spcPct val="100000"/>
              </a:lnSpc>
              <a:spcBef>
                <a:spcPts val="1320"/>
              </a:spcBef>
            </a:pP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Virtual</a:t>
            </a:r>
            <a:endParaRPr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</a:ln>
      </a:spPr>
      <a:bodyPr rtlCol="0" anchor="ctr"/>
      <a:lstStyle>
        <a:defPPr algn="ctr">
          <a:defRPr sz="3200" dirty="0" smtClean="0">
            <a:solidFill>
              <a:schemeClr val="tx1"/>
            </a:solidFill>
            <a:latin typeface="Helvetica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defRPr sz="3200"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2486</TotalTime>
  <Words>2902</Words>
  <Application>Microsoft Macintosh PowerPoint</Application>
  <PresentationFormat>Widescreen</PresentationFormat>
  <Paragraphs>809</Paragraphs>
  <Slides>53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7" baseType="lpstr">
      <vt:lpstr>Arial</vt:lpstr>
      <vt:lpstr>Calibri</vt:lpstr>
      <vt:lpstr>Calisto MT</vt:lpstr>
      <vt:lpstr>Courier</vt:lpstr>
      <vt:lpstr>Gill Sans</vt:lpstr>
      <vt:lpstr>Gill Sans MT</vt:lpstr>
      <vt:lpstr>Helvetica</vt:lpstr>
      <vt:lpstr>Helvetica Neue</vt:lpstr>
      <vt:lpstr>Lustria</vt:lpstr>
      <vt:lpstr>Menlo</vt:lpstr>
      <vt:lpstr>Permanent Marker</vt:lpstr>
      <vt:lpstr>Times</vt:lpstr>
      <vt:lpstr>Times New Roman</vt:lpstr>
      <vt:lpstr>Office Theme</vt:lpstr>
      <vt:lpstr>PowerPoint Presentation</vt:lpstr>
      <vt:lpstr>3) Dynamic Relocation</vt:lpstr>
      <vt:lpstr>Hardware support for Dynamic Relocation</vt:lpstr>
      <vt:lpstr>Implementation of Dynamic Relocation: BASE REG</vt:lpstr>
      <vt:lpstr>Dynamic Relocation with Base Register</vt:lpstr>
      <vt:lpstr>PowerPoint Presentation</vt:lpstr>
      <vt:lpstr>base register</vt:lpstr>
      <vt:lpstr>PowerPoint Presentation</vt:lpstr>
      <vt:lpstr>PowerPoint Presentation</vt:lpstr>
      <vt:lpstr>PowerPoint Presentation</vt:lpstr>
      <vt:lpstr>PowerPoint Presentation</vt:lpstr>
      <vt:lpstr>Virtual</vt:lpstr>
      <vt:lpstr>Virtual</vt:lpstr>
      <vt:lpstr>Virtual</vt:lpstr>
      <vt:lpstr>Virtual</vt:lpstr>
      <vt:lpstr>Virtual</vt:lpstr>
      <vt:lpstr>Who Controls the Base Register?</vt:lpstr>
      <vt:lpstr>PowerPoint Presentation</vt:lpstr>
      <vt:lpstr>PowerPoint Presentation</vt:lpstr>
      <vt:lpstr>PowerPoint Presentation</vt:lpstr>
      <vt:lpstr>4) Dynamic with Base+Bounds</vt:lpstr>
      <vt:lpstr>Implementation of  BASE+BOUNDS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Managing Processes: Base &amp; Bounds</vt:lpstr>
      <vt:lpstr>Base and Bounds Advantages</vt:lpstr>
      <vt:lpstr>Base and Bounds DISADVANTAGES</vt:lpstr>
      <vt:lpstr>5) Segmentation</vt:lpstr>
      <vt:lpstr>Segmented Addressing</vt:lpstr>
      <vt:lpstr>Segmentation Implementation</vt:lpstr>
      <vt:lpstr>Segmentation Implementation</vt:lpstr>
      <vt:lpstr>Review: Segmentation</vt:lpstr>
      <vt:lpstr>Visual Interpretation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accesses every instruction</vt:lpstr>
      <vt:lpstr>Advantages of Segmentation</vt:lpstr>
      <vt:lpstr>Disadvantages of Segmentation?</vt:lpstr>
      <vt:lpstr>Disadvantages of Segmentation?</vt:lpstr>
      <vt:lpstr>Conclusion</vt:lpstr>
      <vt:lpstr>Review: Match Description</vt:lpstr>
      <vt:lpstr>Paging</vt:lpstr>
      <vt:lpstr>Paging</vt:lpstr>
      <vt:lpstr>Translation of Page Addresses</vt:lpstr>
      <vt:lpstr>Impact of Address Format</vt:lpstr>
      <vt:lpstr>Impact of Address Format</vt:lpstr>
      <vt:lpstr>Impact of Address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2836</cp:revision>
  <dcterms:created xsi:type="dcterms:W3CDTF">2019-01-23T03:40:12Z</dcterms:created>
  <dcterms:modified xsi:type="dcterms:W3CDTF">2023-10-10T12:56:55Z</dcterms:modified>
</cp:coreProperties>
</file>