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99" r:id="rId2"/>
    <p:sldId id="500" r:id="rId3"/>
    <p:sldId id="488" r:id="rId4"/>
    <p:sldId id="469" r:id="rId5"/>
    <p:sldId id="475" r:id="rId6"/>
    <p:sldId id="498" r:id="rId7"/>
    <p:sldId id="329" r:id="rId8"/>
    <p:sldId id="501" r:id="rId9"/>
    <p:sldId id="263" r:id="rId10"/>
    <p:sldId id="482" r:id="rId11"/>
    <p:sldId id="421" r:id="rId12"/>
    <p:sldId id="422" r:id="rId13"/>
    <p:sldId id="427" r:id="rId14"/>
    <p:sldId id="423" r:id="rId15"/>
    <p:sldId id="428" r:id="rId16"/>
    <p:sldId id="484" r:id="rId17"/>
    <p:sldId id="425" r:id="rId18"/>
    <p:sldId id="426" r:id="rId19"/>
    <p:sldId id="429" r:id="rId20"/>
    <p:sldId id="437" r:id="rId21"/>
    <p:sldId id="502" r:id="rId22"/>
    <p:sldId id="496" r:id="rId23"/>
    <p:sldId id="430" r:id="rId24"/>
    <p:sldId id="431" r:id="rId25"/>
    <p:sldId id="432" r:id="rId26"/>
    <p:sldId id="433" r:id="rId27"/>
    <p:sldId id="434" r:id="rId28"/>
    <p:sldId id="503" r:id="rId29"/>
    <p:sldId id="264" r:id="rId30"/>
    <p:sldId id="273" r:id="rId31"/>
    <p:sldId id="435" r:id="rId32"/>
    <p:sldId id="335" r:id="rId33"/>
    <p:sldId id="504" r:id="rId34"/>
    <p:sldId id="478" r:id="rId35"/>
    <p:sldId id="436" r:id="rId36"/>
    <p:sldId id="274" r:id="rId37"/>
    <p:sldId id="438" r:id="rId38"/>
    <p:sldId id="479" r:id="rId39"/>
    <p:sldId id="481" r:id="rId40"/>
    <p:sldId id="480" r:id="rId41"/>
    <p:sldId id="4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2"/>
    <p:restoredTop sz="94664"/>
  </p:normalViewPr>
  <p:slideViewPr>
    <p:cSldViewPr snapToGrid="0" snapToObjects="1">
      <p:cViewPr varScale="1">
        <p:scale>
          <a:sx n="148" d="100"/>
          <a:sy n="148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57032-A51D-2F46-953C-D36EE9148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5F01F-2129-2046-BD9F-C5954C7B6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1211A-F829-D54F-816E-C86BE467D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BC374-A37E-E640-8D4B-CDDACDD20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94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353E-FB6D-2647-8A4C-234D83478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C131-48B1-AF4D-8186-195AAAB11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DF03-5083-7F46-8B70-340B538E2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5919-182F-0044-9059-C50428E52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6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HTTP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4,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server connection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157981"/>
              </p:ext>
            </p:extLst>
          </p:nvPr>
        </p:nvGraphicFramePr>
        <p:xfrm>
          <a:off x="4957762" y="1671638"/>
          <a:ext cx="2758032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86" name="Object 1024">
            <a:extLst>
              <a:ext uri="{FF2B5EF4-FFF2-40B4-BE49-F238E27FC236}">
                <a16:creationId xmlns:a16="http://schemas.microsoft.com/office/drawing/2014/main" id="{1AE67006-AA87-734C-87F0-57136B711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8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2786" name="Object 1024">
                        <a:extLst>
                          <a:ext uri="{FF2B5EF4-FFF2-40B4-BE49-F238E27FC236}">
                            <a16:creationId xmlns:a16="http://schemas.microsoft.com/office/drawing/2014/main" id="{1AE67006-AA87-734C-87F0-57136B711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6" y="223837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166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4608034" y="4175275"/>
            <a:ext cx="2180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IP Address,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197802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Straight Arrow Connector 30">
            <a:extLst>
              <a:ext uri="{FF2B5EF4-FFF2-40B4-BE49-F238E27FC236}">
                <a16:creationId xmlns:a16="http://schemas.microsoft.com/office/drawing/2014/main" id="{EDB08DA5-B13E-D04D-8D93-02932AA7B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1" y="5114925"/>
            <a:ext cx="607377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672138"/>
            <a:ext cx="6089650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9" y="5210176"/>
            <a:ext cx="225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17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HTTP: port 80</a:t>
            </a:r>
          </a:p>
        </p:txBody>
      </p:sp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HTTP messages: request message</a:t>
            </a:r>
            <a:endParaRPr lang="en-US" altLang="en-US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HTTP request message:</a:t>
            </a:r>
          </a:p>
          <a:p>
            <a:pPr lvl="1"/>
            <a:r>
              <a:rPr lang="en-US" altLang="en-US" sz="2000" dirty="0"/>
              <a:t>ASCII (human-readable format)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6" y="3444875"/>
            <a:ext cx="49552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GET /somedir/page.html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Host: www.someschool.edu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Accept-language:fr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179" y="3103564"/>
            <a:ext cx="23086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HEAD commands)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1" y="3314701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467226" y="3752851"/>
            <a:ext cx="227013" cy="1311275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4" y="4256089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 lines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6176" y="5324476"/>
            <a:ext cx="923925" cy="2571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03" y="5208589"/>
            <a:ext cx="20489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of message</a:t>
            </a:r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6275389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 message: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file specified in the path URL field in entity body</a:t>
            </a:r>
            <a:r>
              <a:rPr lang="en-US" alt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en-US" sz="2000" dirty="0"/>
          </a:p>
          <a:p>
            <a:pPr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accept the entity enclosed in the entity body as a new subordinate of the resource identified by the URL field</a:t>
            </a:r>
          </a:p>
          <a:p>
            <a:pPr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sz="2400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uploads file in entity body to path specified in URL field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 field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335209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FF60E03D-0279-354F-B7F2-924EDFD3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1411806-61BE-C74D-B486-DD83ACF6A89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EA14C4C1-175C-C14E-BE7D-2C616ED29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Client POST request</a:t>
            </a:r>
          </a:p>
        </p:txBody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47D1FF8D-ECD4-C64B-B73A-C477B673A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POST /cgi-bin/rats.cgi HTTP/1.0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Referer: http://nes:8192/cgi-bin/rats.cgi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Connection: Keep-Alive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User-Agent: Mozilla/4.73 [en] (X11; U; Linux 2.2.12-20 i686)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Host: nes:8192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Accept: image/gif, image/x-xbitmap, image/jpeg, image/pjpeg, image/png, */*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Accept-Encoding: gzip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Accept-Language: en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Accept-Charset: iso-8859-1,*,utf-8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Content-type: application/x-www-form-urlencoded</a:t>
            </a: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Content-length: 93</a:t>
            </a:r>
          </a:p>
          <a:p>
            <a:pPr>
              <a:buFont typeface="ZapfDingbats" pitchFamily="82" charset="2"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Account=cs111fall&amp;First=Alice&amp;Last=White&amp;SSN=123456789&amp;Bday=01011980&amp;State=CreateAccount</a:t>
            </a:r>
          </a:p>
        </p:txBody>
      </p:sp>
      <p:sp>
        <p:nvSpPr>
          <p:cNvPr id="36869" name="TextBox 1">
            <a:extLst>
              <a:ext uri="{FF2B5EF4-FFF2-40B4-BE49-F238E27FC236}">
                <a16:creationId xmlns:a16="http://schemas.microsoft.com/office/drawing/2014/main" id="{A348F925-F58C-204A-9834-6C12FB49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421" y="6413698"/>
            <a:ext cx="54791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</a:t>
            </a:r>
            <a:r>
              <a:rPr lang="en-US" altLang="en-US" sz="1400" b="1" dirty="0">
                <a:latin typeface="Helvetica" pitchFamily="2" charset="0"/>
              </a:rPr>
              <a:t>www.w3.org/Protocols/rfc2616/rfc2616-sec14.html#sec14</a:t>
            </a:r>
          </a:p>
        </p:txBody>
      </p:sp>
    </p:spTree>
    <p:extLst>
      <p:ext uri="{BB962C8B-B14F-4D97-AF65-F5344CB8AC3E}">
        <p14:creationId xmlns:p14="http://schemas.microsoft.com/office/powerpoint/2010/main" val="270880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041525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6" y="2453859"/>
            <a:ext cx="19576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message: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HTTP message: response message</a:t>
            </a:r>
            <a:endParaRPr lang="en-US" altLang="en-US"/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1987551"/>
            <a:ext cx="5824538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524" y="1408114"/>
            <a:ext cx="18069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6" y="1914526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62451" y="2366963"/>
            <a:ext cx="257175" cy="185896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732" y="3116256"/>
            <a:ext cx="1011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1" y="4686300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4360864"/>
            <a:ext cx="1406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</a:t>
            </a:r>
            <a:endParaRPr lang="en-US" altLang="en-US" sz="240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076" y="3327094"/>
            <a:ext cx="587375" cy="12465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/>
          </a:p>
          <a:p>
            <a:pPr lvl="1"/>
            <a:r>
              <a:rPr lang="en-US" altLang="en-US" sz="200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/>
          </a:p>
          <a:p>
            <a:pPr lvl="1"/>
            <a:r>
              <a:rPr lang="en-US" altLang="en-US" sz="200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400 Bad Request</a:t>
            </a:r>
            <a:endParaRPr lang="en-US" altLang="en-US" sz="2400"/>
          </a:p>
          <a:p>
            <a:pPr lvl="1"/>
            <a:r>
              <a:rPr lang="en-US" altLang="en-US" sz="2000"/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/>
          </a:p>
          <a:p>
            <a:pPr lvl="1"/>
            <a:r>
              <a:rPr lang="en-US" altLang="en-US" sz="200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>
            <a:extLst>
              <a:ext uri="{FF2B5EF4-FFF2-40B4-BE49-F238E27FC236}">
                <a16:creationId xmlns:a16="http://schemas.microsoft.com/office/drawing/2014/main" id="{EAA4B06B-E922-6343-A792-34C158E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4F4121C-D1EA-954F-9387-592A5770F5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1B9C8D4-B865-A849-BE60-3EFAB221A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60289" y="2051050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1. Telnet to your favorite Web server:</a:t>
            </a:r>
          </a:p>
          <a:p>
            <a:pPr lvl="2">
              <a:buFontTx/>
              <a:buNone/>
            </a:pPr>
            <a:endParaRPr lang="en-US" altLang="en-US" sz="1800" dirty="0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52BB54EC-BE5A-0248-989A-9A3DB4E7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718" y="2489397"/>
            <a:ext cx="36006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(default HTTP server port).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port 80 at </a:t>
            </a:r>
            <a:r>
              <a:rPr lang="en-US" altLang="en-US" sz="1800" dirty="0" err="1">
                <a:latin typeface="Helvetica" pitchFamily="2" charset="0"/>
              </a:rPr>
              <a:t>web.mit.edu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F34493D2-B95C-4F4B-B079-144EFE0F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2904895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telnet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80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B0F500E9-24B9-234A-81F7-A7786297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398621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2. Type in a GET HTTP request: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A6EA34C5-936C-2245-8E19-52B1D82A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4855696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Host: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Text Box 8">
            <a:extLst>
              <a:ext uri="{FF2B5EF4-FFF2-40B4-BE49-F238E27FC236}">
                <a16:creationId xmlns:a16="http://schemas.microsoft.com/office/drawing/2014/main" id="{8EC91330-FD9F-4844-A65E-4DDD4C7C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20" y="4557534"/>
            <a:ext cx="3113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GET request to HTTP 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70" name="Freeform 9">
            <a:extLst>
              <a:ext uri="{FF2B5EF4-FFF2-40B4-BE49-F238E27FC236}">
                <a16:creationId xmlns:a16="http://schemas.microsoft.com/office/drawing/2014/main" id="{6FC1FA26-181C-994C-84C9-D0262A83BD9B}"/>
              </a:ext>
            </a:extLst>
          </p:cNvPr>
          <p:cNvSpPr>
            <a:spLocks/>
          </p:cNvSpPr>
          <p:nvPr/>
        </p:nvSpPr>
        <p:spPr bwMode="auto">
          <a:xfrm>
            <a:off x="5819481" y="2559247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Freeform 10">
            <a:extLst>
              <a:ext uri="{FF2B5EF4-FFF2-40B4-BE49-F238E27FC236}">
                <a16:creationId xmlns:a16="http://schemas.microsoft.com/office/drawing/2014/main" id="{D9F1D18C-0F38-8147-A2D0-B3AFF2A73432}"/>
              </a:ext>
            </a:extLst>
          </p:cNvPr>
          <p:cNvSpPr>
            <a:spLocks/>
          </p:cNvSpPr>
          <p:nvPr/>
        </p:nvSpPr>
        <p:spPr bwMode="auto">
          <a:xfrm>
            <a:off x="5361983" y="4552772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54583D04-8E05-8C43-8FDD-69347942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605986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3. Look at response message sent by HTTP server!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68B7-66C2-BA47-AC29-8597D31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 out HTTP for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2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299A-8C7D-1340-B711-772737A6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8C97-C876-EA47-9F02-F51CFA1D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quiz will go online on Sakai later today</a:t>
            </a:r>
          </a:p>
          <a:p>
            <a:pPr lvl="1"/>
            <a:r>
              <a:rPr lang="en-US" dirty="0"/>
              <a:t>Due Tuesday at 10 PM</a:t>
            </a:r>
          </a:p>
          <a:p>
            <a:pPr lvl="1"/>
            <a:r>
              <a:rPr lang="en-US" dirty="0"/>
              <a:t>Can take it from anywhere. 30 minutes time limit</a:t>
            </a:r>
          </a:p>
          <a:p>
            <a:pPr lvl="1"/>
            <a:r>
              <a:rPr lang="en-US" dirty="0"/>
              <a:t>Please don’t reveal quiz questions to each other until Wednesday</a:t>
            </a:r>
          </a:p>
          <a:p>
            <a:pPr lvl="2"/>
            <a:r>
              <a:rPr lang="en-US" dirty="0"/>
              <a:t>including on Piazza</a:t>
            </a:r>
          </a:p>
          <a:p>
            <a:r>
              <a:rPr lang="en-US" dirty="0"/>
              <a:t>All first week recitations done</a:t>
            </a:r>
          </a:p>
          <a:p>
            <a:pPr lvl="1"/>
            <a:r>
              <a:rPr lang="en-US" dirty="0"/>
              <a:t>Please contact me if you had any difficulties</a:t>
            </a:r>
          </a:p>
          <a:p>
            <a:r>
              <a:rPr lang="en-US" dirty="0"/>
              <a:t>Find project partners</a:t>
            </a:r>
          </a:p>
          <a:p>
            <a:pPr lvl="1"/>
            <a:r>
              <a:rPr lang="en-US" dirty="0"/>
              <a:t>Project 0 (sample socket code) will be released later today on Sakai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1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011DAC6C-C26F-2343-A86E-7363321E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C67270C-E92C-BD4E-8102-43ECE2120B4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B396275D-0D2D-314B-934C-59C96C4F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details about HTTP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82CDE358-252C-F64E-ABB6-C2C2A4E9D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Persistent vs. Nonpersistent HTTP connections</a:t>
            </a:r>
          </a:p>
          <a:p>
            <a:r>
              <a:rPr lang="en-US" altLang="en-US" dirty="0"/>
              <a:t>Cookies (User-server state)</a:t>
            </a:r>
          </a:p>
          <a:p>
            <a:r>
              <a:rPr lang="en-US" altLang="en-US" dirty="0"/>
              <a:t>Web caches</a:t>
            </a:r>
          </a:p>
        </p:txBody>
      </p:sp>
    </p:spTree>
    <p:extLst>
      <p:ext uri="{BB962C8B-B14F-4D97-AF65-F5344CB8AC3E}">
        <p14:creationId xmlns:p14="http://schemas.microsoft.com/office/powerpoint/2010/main" val="60231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CDA4-D2D0-2A40-80C9-6B2CA4C5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Non/Persistent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1542-F50D-904B-95FC-E2C560604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4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Internet protocol stack…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679701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098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226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354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648200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CEDDC9-DF14-F447-A344-F1E0A37224E9}"/>
              </a:ext>
            </a:extLst>
          </p:cNvPr>
          <p:cNvGrpSpPr/>
          <p:nvPr/>
        </p:nvGrpSpPr>
        <p:grpSpPr>
          <a:xfrm>
            <a:off x="5296456" y="2371151"/>
            <a:ext cx="5008564" cy="2876551"/>
            <a:chOff x="5175269" y="2371151"/>
            <a:chExt cx="5008564" cy="2876551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5C7AD7A0-648E-AC45-AA0B-CE416DACE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F9F439AE-CFC1-AD49-80B7-9C4F5D6FF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E442ED24-2045-2C43-B296-305C8CB06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F1984004-451B-1448-AAA2-F3DC87D16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DAF1F1B6-1E27-5C4E-BCEE-412B1D91B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4" y="1295"/>
                <a:ext cx="38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 sz="1800" b="1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EDD7FD37-B947-214E-BDA5-59CB4C002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22639E96-CC83-834B-AB02-C70F3BC42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BAEF2F6E-EAF8-FD43-A365-5EE855050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>
                    <a:solidFill>
                      <a:srgbClr val="C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 b="1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EA4E49F1-482D-814D-9323-19469AAB7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13">
                <a:extLst>
                  <a:ext uri="{FF2B5EF4-FFF2-40B4-BE49-F238E27FC236}">
                    <a16:creationId xmlns:a16="http://schemas.microsoft.com/office/drawing/2014/main" id="{70859255-8C6D-F046-9B09-A957DE9E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D9565A51-FB51-844E-8B8B-116A6C56B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CC657FD6-3948-A942-9F42-752C64D0C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F7C605CB-D537-774E-9EC6-B7B0FA487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772F81B6-AB33-334D-9EFD-B9048DB90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19">
                <a:extLst>
                  <a:ext uri="{FF2B5EF4-FFF2-40B4-BE49-F238E27FC236}">
                    <a16:creationId xmlns:a16="http://schemas.microsoft.com/office/drawing/2014/main" id="{00575451-3E1E-114A-938F-6DDB3DB6D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32673D35-C248-8F4A-B0CB-8975462A8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2">
                <a:extLst>
                  <a:ext uri="{FF2B5EF4-FFF2-40B4-BE49-F238E27FC236}">
                    <a16:creationId xmlns:a16="http://schemas.microsoft.com/office/drawing/2014/main" id="{DE5DB7D8-E892-8646-8EE1-CB58BC808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F71A5E4B-86E4-574A-8456-8343739CD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38BC7C19-3B3B-6E45-ACE6-82B2808EE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553E9431-E0D3-A747-9313-81D231EE9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223108FC-9D77-FC48-8FD8-35589E472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415956D1-8718-4A41-B4FC-EA5AD825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B3BA5B5F-DD3F-CD43-BCDD-5F65D47A9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33DDCCD1-FBA6-C744-8EAC-92EE37018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">
                <a:extLst>
                  <a:ext uri="{FF2B5EF4-FFF2-40B4-BE49-F238E27FC236}">
                    <a16:creationId xmlns:a16="http://schemas.microsoft.com/office/drawing/2014/main" id="{6901B0E2-1CC6-C84C-A006-C8ECD9E68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1">
                <a:extLst>
                  <a:ext uri="{FF2B5EF4-FFF2-40B4-BE49-F238E27FC236}">
                    <a16:creationId xmlns:a16="http://schemas.microsoft.com/office/drawing/2014/main" id="{1E94C1D3-5E3D-C14B-BF77-34BFD63308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F51049BC-78DE-F54E-A08E-B3CE21568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18278FC8-CAB4-254A-B797-96AA9750E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8BA17029-A942-9644-96D6-DB79B7059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5">
                <a:extLst>
                  <a:ext uri="{FF2B5EF4-FFF2-40B4-BE49-F238E27FC236}">
                    <a16:creationId xmlns:a16="http://schemas.microsoft.com/office/drawing/2014/main" id="{FE225476-A171-3842-B79C-DB63C244C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5724BDE2-327A-E14F-82C8-B76C2587A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:a16="http://schemas.microsoft.com/office/drawing/2014/main" id="{648ACEE0-4BDD-434D-A266-29E893D29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8">
                <a:extLst>
                  <a:ext uri="{FF2B5EF4-FFF2-40B4-BE49-F238E27FC236}">
                    <a16:creationId xmlns:a16="http://schemas.microsoft.com/office/drawing/2014/main" id="{246A18ED-5F2C-4A4D-B967-24EEF4AE8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2431DD7F-4D47-2243-9A85-E8747D42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69" y="2371151"/>
              <a:ext cx="914401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72C27ECF-D574-DD40-B0AF-4F136BCFD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9775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C00000"/>
                  </a:solidFill>
                  <a:latin typeface="Helvetica" pitchFamily="2" charset="0"/>
                </a:rPr>
                <a:t>HTTPS</a:t>
              </a: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F8717047-DCF3-7549-B73F-AFB852E683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7">
              <a:extLst>
                <a:ext uri="{FF2B5EF4-FFF2-40B4-BE49-F238E27FC236}">
                  <a16:creationId xmlns:a16="http://schemas.microsoft.com/office/drawing/2014/main" id="{21ED8D57-1A15-3047-8C80-8CA6ECB1DC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0869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>
            <a:extLst>
              <a:ext uri="{FF2B5EF4-FFF2-40B4-BE49-F238E27FC236}">
                <a16:creationId xmlns:a16="http://schemas.microsoft.com/office/drawing/2014/main" id="{FDED9C47-8E8B-BF46-AAAB-A103601B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7BE803-C63F-F742-82B7-9B60F70C4D9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750C025-660E-144F-9B08-515B18BCA5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Non-persistent HTTP</a:t>
            </a:r>
          </a:p>
          <a:p>
            <a:r>
              <a:rPr lang="en-US" altLang="en-US" dirty="0"/>
              <a:t>At most one object is sent over a TCP connection.</a:t>
            </a:r>
          </a:p>
          <a:p>
            <a:endParaRPr lang="en-US" altLang="en-US" dirty="0"/>
          </a:p>
          <a:p>
            <a:r>
              <a:rPr lang="en-US" altLang="en-US" dirty="0"/>
              <a:t>HTTP/1.0 uses </a:t>
            </a:r>
            <a:r>
              <a:rPr lang="en-US" altLang="en-US" dirty="0" err="1"/>
              <a:t>nonpersistent</a:t>
            </a:r>
            <a:r>
              <a:rPr lang="en-US" altLang="en-US" dirty="0"/>
              <a:t> HTTP</a:t>
            </a:r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3CD6232D-04B9-2842-9593-8AE7399491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Persistent HTTP</a:t>
            </a:r>
          </a:p>
          <a:p>
            <a:r>
              <a:rPr lang="en-US" altLang="en-US" dirty="0"/>
              <a:t>Multiple objects can be sent over single TCP connection between client and server.</a:t>
            </a:r>
          </a:p>
          <a:p>
            <a:endParaRPr lang="en-US" altLang="en-US" dirty="0"/>
          </a:p>
          <a:p>
            <a:r>
              <a:rPr lang="en-US" altLang="en-US" dirty="0"/>
              <a:t>HTTP/1.1 uses persistent connections in default mode</a:t>
            </a: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FA05ED19-9112-2E4C-8E35-B14151CD3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6" y="5469077"/>
            <a:ext cx="101685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2000" dirty="0">
                <a:latin typeface="Helvetica" pitchFamily="2" charset="0"/>
              </a:rPr>
              <a:t>TCP is a kind of reliable communication service provided by the transport layer. It requires the connection to be “set up” before data communication.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7132B4-8F24-774E-BEE1-BE030B3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AAD2F0AD-3EEF-DB43-B266-79A3740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A7341B5-A5B7-064D-807E-3102247472E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Line 2">
            <a:extLst>
              <a:ext uri="{FF2B5EF4-FFF2-40B4-BE49-F238E27FC236}">
                <a16:creationId xmlns:a16="http://schemas.microsoft.com/office/drawing/2014/main" id="{537D3986-8904-884D-9127-817FA5D41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8717" y="2095500"/>
            <a:ext cx="0" cy="44958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ABD22D0-4E94-7D46-9A53-4125D8D0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93" y="6019801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C999FB97-5526-2B43-B159-D69C237EA1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3064" y="2914651"/>
            <a:ext cx="2609031" cy="2200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400" dirty="0"/>
              <a:t>Suppose user visits a page with text and 10 images.</a:t>
            </a: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8FCB7AED-51B0-234E-9DA2-B81F2D8EC4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39692" y="2095500"/>
            <a:ext cx="394335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1a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initiates TCP connection to HTTP server</a:t>
            </a:r>
            <a:endParaRPr lang="en-US" altLang="en-US" sz="2000" dirty="0"/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76CE8614-1C7A-5E4B-8EC7-A5A4151E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317" y="3829051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2.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client sends HTTP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request message</a:t>
            </a:r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5B56345B-8CC5-4C44-9ABF-EFA1844B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017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1b.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at host “accepts” connection, notifying client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1CD914E7-AFB8-B14F-955B-31F94D8D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867" y="4381501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3.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receives request message, replies with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response message</a:t>
            </a:r>
            <a:r>
              <a:rPr lang="en-US" altLang="en-US" sz="1800" dirty="0">
                <a:latin typeface="Helvetica" pitchFamily="2" charset="0"/>
              </a:rPr>
              <a:t> containing requested object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CDEE7889-9584-5C4B-A86A-BC44E187A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593" y="26479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4961EE75-BA45-EC4E-B7E3-7A541C64D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193" y="45910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">
            <a:extLst>
              <a:ext uri="{FF2B5EF4-FFF2-40B4-BE49-F238E27FC236}">
                <a16:creationId xmlns:a16="http://schemas.microsoft.com/office/drawing/2014/main" id="{835F3C37-12BB-E043-9D7D-1D4AEE631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3" y="51244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3">
            <a:extLst>
              <a:ext uri="{FF2B5EF4-FFF2-40B4-BE49-F238E27FC236}">
                <a16:creationId xmlns:a16="http://schemas.microsoft.com/office/drawing/2014/main" id="{A8CD67B9-BC2C-DF4E-B1FC-B03E275C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182" y="5942013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4047" name="Line 14">
            <a:extLst>
              <a:ext uri="{FF2B5EF4-FFF2-40B4-BE49-F238E27FC236}">
                <a16:creationId xmlns:a16="http://schemas.microsoft.com/office/drawing/2014/main" id="{34E7289F-C61B-4E43-A43C-61ACBF701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2018" y="316230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DD85D464-DB0E-A24B-B5FF-145C0D1D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B906B-08E7-D346-A51E-441A225B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5435CC-B022-0F45-9977-82C532AA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3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566C2AFC-EF98-0F43-87EA-8D7B5C0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1A60ADC-1D8A-174D-97E2-EBE5DE902D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E5797F-11D3-8447-8EAA-AD9C67D547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5306" y="3154929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5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receives response message containing html file, displays html.  Parsing html file, finds 10 referenced jpeg  objects</a:t>
            </a:r>
            <a:endParaRPr lang="en-US" altLang="en-US" sz="2000" dirty="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108E5C3-EBBD-DA43-9B83-C92D9BA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1" y="4675753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6.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Steps 1-5 repeated for each of 10 jpeg objects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95BAF23-9904-9E49-A7E6-8AC0ED6D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6" y="2599304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4.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closes TCP connection. 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6CA5D476-F448-2F4A-BC79-D2F785F5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855" y="1690688"/>
            <a:ext cx="23477" cy="350735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7A663AE-EB0E-DD42-A842-9268332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731" y="4626542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EB78AA01-393F-344F-8D5C-10A8BA3C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60" y="4490016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45B190A7-6F69-5B4C-9677-8AB932C25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307" y="2556442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390D0-567E-5F40-95E2-E50B1F7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 (contd.)</a:t>
            </a:r>
            <a:endParaRPr lang="en-US" dirty="0"/>
          </a:p>
        </p:txBody>
      </p:sp>
      <p:pic>
        <p:nvPicPr>
          <p:cNvPr id="15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C440A1C-394B-D640-8025-7A057667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BB2B-96E5-D14F-80DD-A1E58566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1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3FFE314F-1E13-A343-AC49-940FC53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95410C6-6C78-0847-9E73-8879DD7A0C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5F5328C-8194-8F42-8B70-6BB4F03AB8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255" y="1617662"/>
            <a:ext cx="5278142" cy="4921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Definition of RTT:</a:t>
            </a:r>
            <a:r>
              <a:rPr lang="en-US" altLang="en-US" sz="2400" dirty="0"/>
              <a:t> time to send a small packet to travel from client to server and back.</a:t>
            </a:r>
          </a:p>
          <a:p>
            <a:r>
              <a:rPr lang="en-US" altLang="en-US" sz="2400" dirty="0"/>
              <a:t>Sum of propagation and queueing delays.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Response time:</a:t>
            </a:r>
          </a:p>
          <a:p>
            <a:r>
              <a:rPr lang="en-US" altLang="en-US" sz="2400" dirty="0"/>
              <a:t>one RTT to initiate TCP connection</a:t>
            </a:r>
          </a:p>
          <a:p>
            <a:r>
              <a:rPr lang="en-US" altLang="en-US" sz="2400" dirty="0"/>
              <a:t>one RTT for HTTP request and first few bytes of HTTP response to return</a:t>
            </a:r>
          </a:p>
          <a:p>
            <a:r>
              <a:rPr lang="en-US" altLang="en-US" sz="2400" dirty="0"/>
              <a:t>file transmission time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total = 2RTT + transmit time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46085" name="Group 4">
            <a:extLst>
              <a:ext uri="{FF2B5EF4-FFF2-40B4-BE49-F238E27FC236}">
                <a16:creationId xmlns:a16="http://schemas.microsoft.com/office/drawing/2014/main" id="{3CDC8A3C-0160-8944-9AF4-9662699CBDD8}"/>
              </a:ext>
            </a:extLst>
          </p:cNvPr>
          <p:cNvGrpSpPr>
            <a:grpSpLocks/>
          </p:cNvGrpSpPr>
          <p:nvPr/>
        </p:nvGrpSpPr>
        <p:grpSpPr bwMode="auto">
          <a:xfrm>
            <a:off x="6108702" y="1888440"/>
            <a:ext cx="4294188" cy="4414838"/>
            <a:chOff x="2888" y="794"/>
            <a:chExt cx="2705" cy="2781"/>
          </a:xfrm>
        </p:grpSpPr>
        <p:graphicFrame>
          <p:nvGraphicFramePr>
            <p:cNvPr id="46086" name="Object 1024">
              <a:extLst>
                <a:ext uri="{FF2B5EF4-FFF2-40B4-BE49-F238E27FC236}">
                  <a16:creationId xmlns:a16="http://schemas.microsoft.com/office/drawing/2014/main" id="{CEB8EF38-B7C0-B64E-9964-44C646E71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1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46086" name="Object 1024">
                          <a:extLst>
                            <a:ext uri="{FF2B5EF4-FFF2-40B4-BE49-F238E27FC236}">
                              <a16:creationId xmlns:a16="http://schemas.microsoft.com/office/drawing/2014/main" id="{CEB8EF38-B7C0-B64E-9964-44C646E711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87" name="Group 6">
              <a:extLst>
                <a:ext uri="{FF2B5EF4-FFF2-40B4-BE49-F238E27FC236}">
                  <a16:creationId xmlns:a16="http://schemas.microsoft.com/office/drawing/2014/main" id="{CC35C015-6ABC-774D-AE66-1D9649195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46108" name="AutoShape 7">
                <a:extLst>
                  <a:ext uri="{FF2B5EF4-FFF2-40B4-BE49-F238E27FC236}">
                    <a16:creationId xmlns:a16="http://schemas.microsoft.com/office/drawing/2014/main" id="{79FC144E-018F-4948-8624-63C1FD4A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09" name="Rectangle 8">
                <a:extLst>
                  <a:ext uri="{FF2B5EF4-FFF2-40B4-BE49-F238E27FC236}">
                    <a16:creationId xmlns:a16="http://schemas.microsoft.com/office/drawing/2014/main" id="{9158C9AF-6980-F244-AACA-F6404B6B1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0" name="Rectangle 9">
                <a:extLst>
                  <a:ext uri="{FF2B5EF4-FFF2-40B4-BE49-F238E27FC236}">
                    <a16:creationId xmlns:a16="http://schemas.microsoft.com/office/drawing/2014/main" id="{0756AB32-7A22-3143-8C9A-48A861475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1" name="AutoShape 10">
                <a:extLst>
                  <a:ext uri="{FF2B5EF4-FFF2-40B4-BE49-F238E27FC236}">
                    <a16:creationId xmlns:a16="http://schemas.microsoft.com/office/drawing/2014/main" id="{54BC26CE-B744-5741-94B9-AEF2F0A6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2" name="Line 11">
                <a:extLst>
                  <a:ext uri="{FF2B5EF4-FFF2-40B4-BE49-F238E27FC236}">
                    <a16:creationId xmlns:a16="http://schemas.microsoft.com/office/drawing/2014/main" id="{EF33307F-0327-8F4C-B47E-EBAA3D8BB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12">
                <a:extLst>
                  <a:ext uri="{FF2B5EF4-FFF2-40B4-BE49-F238E27FC236}">
                    <a16:creationId xmlns:a16="http://schemas.microsoft.com/office/drawing/2014/main" id="{BBAF45C0-ACA8-CB42-83BC-8343C00DB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Rectangle 13">
                <a:extLst>
                  <a:ext uri="{FF2B5EF4-FFF2-40B4-BE49-F238E27FC236}">
                    <a16:creationId xmlns:a16="http://schemas.microsoft.com/office/drawing/2014/main" id="{2BF30C2A-4CEC-CC43-9871-D94446293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5" name="Rectangle 14">
                <a:extLst>
                  <a:ext uri="{FF2B5EF4-FFF2-40B4-BE49-F238E27FC236}">
                    <a16:creationId xmlns:a16="http://schemas.microsoft.com/office/drawing/2014/main" id="{9C1E9D7D-0643-0845-BD65-BB06FB8F1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46088" name="Line 15">
              <a:extLst>
                <a:ext uri="{FF2B5EF4-FFF2-40B4-BE49-F238E27FC236}">
                  <a16:creationId xmlns:a16="http://schemas.microsoft.com/office/drawing/2014/main" id="{97BCB764-ECA3-BE41-96E5-C33612660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6">
              <a:extLst>
                <a:ext uri="{FF2B5EF4-FFF2-40B4-BE49-F238E27FC236}">
                  <a16:creationId xmlns:a16="http://schemas.microsoft.com/office/drawing/2014/main" id="{288E2D99-CC99-7343-87F3-8515130E6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7">
              <a:extLst>
                <a:ext uri="{FF2B5EF4-FFF2-40B4-BE49-F238E27FC236}">
                  <a16:creationId xmlns:a16="http://schemas.microsoft.com/office/drawing/2014/main" id="{4ECC0411-D974-174C-94B5-3F616A5F3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8">
              <a:extLst>
                <a:ext uri="{FF2B5EF4-FFF2-40B4-BE49-F238E27FC236}">
                  <a16:creationId xmlns:a16="http://schemas.microsoft.com/office/drawing/2014/main" id="{A870C6C4-6259-684C-BBA8-3D665297C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9">
              <a:extLst>
                <a:ext uri="{FF2B5EF4-FFF2-40B4-BE49-F238E27FC236}">
                  <a16:creationId xmlns:a16="http://schemas.microsoft.com/office/drawing/2014/main" id="{D0811C90-EE02-C748-91F1-B980E869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0">
              <a:extLst>
                <a:ext uri="{FF2B5EF4-FFF2-40B4-BE49-F238E27FC236}">
                  <a16:creationId xmlns:a16="http://schemas.microsoft.com/office/drawing/2014/main" id="{8C983DFD-444C-EA47-9692-76F441001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AutoShape 21">
              <a:extLst>
                <a:ext uri="{FF2B5EF4-FFF2-40B4-BE49-F238E27FC236}">
                  <a16:creationId xmlns:a16="http://schemas.microsoft.com/office/drawing/2014/main" id="{2316CD10-B923-144A-B081-D4F360607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5" name="Text Box 22">
              <a:extLst>
                <a:ext uri="{FF2B5EF4-FFF2-40B4-BE49-F238E27FC236}">
                  <a16:creationId xmlns:a16="http://schemas.microsoft.com/office/drawing/2014/main" id="{99665E39-BF18-8C45-9C13-D1242BE31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2369"/>
              <a:ext cx="6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096" name="Line 23">
              <a:extLst>
                <a:ext uri="{FF2B5EF4-FFF2-40B4-BE49-F238E27FC236}">
                  <a16:creationId xmlns:a16="http://schemas.microsoft.com/office/drawing/2014/main" id="{CD5D1BDF-3AD8-AF45-AEED-DC8B9D310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24">
              <a:extLst>
                <a:ext uri="{FF2B5EF4-FFF2-40B4-BE49-F238E27FC236}">
                  <a16:creationId xmlns:a16="http://schemas.microsoft.com/office/drawing/2014/main" id="{0021F8C2-B272-DC4D-91EE-C8C93BD6F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516"/>
              <a:ext cx="7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connection</a:t>
              </a:r>
            </a:p>
          </p:txBody>
        </p:sp>
        <p:sp>
          <p:nvSpPr>
            <p:cNvPr id="46098" name="AutoShape 25">
              <a:extLst>
                <a:ext uri="{FF2B5EF4-FFF2-40B4-BE49-F238E27FC236}">
                  <a16:creationId xmlns:a16="http://schemas.microsoft.com/office/drawing/2014/main" id="{EAD779ED-ABE4-E546-ACEA-4A1B82BF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9" name="Text Box 26">
              <a:extLst>
                <a:ext uri="{FF2B5EF4-FFF2-40B4-BE49-F238E27FC236}">
                  <a16:creationId xmlns:a16="http://schemas.microsoft.com/office/drawing/2014/main" id="{00AE2AF3-ACB7-F74E-88FC-EBF678B6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862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0" name="Line 27">
              <a:extLst>
                <a:ext uri="{FF2B5EF4-FFF2-40B4-BE49-F238E27FC236}">
                  <a16:creationId xmlns:a16="http://schemas.microsoft.com/office/drawing/2014/main" id="{BD4A8958-33A1-124E-926B-9B9CAAF12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Text Box 28">
              <a:extLst>
                <a:ext uri="{FF2B5EF4-FFF2-40B4-BE49-F238E27FC236}">
                  <a16:creationId xmlns:a16="http://schemas.microsoft.com/office/drawing/2014/main" id="{94EDE0C4-C432-184A-94A3-A44D6880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078"/>
              <a:ext cx="5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102" name="AutoShape 29">
              <a:extLst>
                <a:ext uri="{FF2B5EF4-FFF2-40B4-BE49-F238E27FC236}">
                  <a16:creationId xmlns:a16="http://schemas.microsoft.com/office/drawing/2014/main" id="{8B4E5402-2FB0-CF48-BCD4-848EF8ABE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103" name="Text Box 30">
              <a:extLst>
                <a:ext uri="{FF2B5EF4-FFF2-40B4-BE49-F238E27FC236}">
                  <a16:creationId xmlns:a16="http://schemas.microsoft.com/office/drawing/2014/main" id="{BAB62C53-0E2A-A247-8946-F72F5EBE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2443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4" name="Line 31">
              <a:extLst>
                <a:ext uri="{FF2B5EF4-FFF2-40B4-BE49-F238E27FC236}">
                  <a16:creationId xmlns:a16="http://schemas.microsoft.com/office/drawing/2014/main" id="{8B7755CA-7EF2-9D43-AA59-F61AEB10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Text Box 32">
              <a:extLst>
                <a:ext uri="{FF2B5EF4-FFF2-40B4-BE49-F238E27FC236}">
                  <a16:creationId xmlns:a16="http://schemas.microsoft.com/office/drawing/2014/main" id="{B80F3AD9-1A57-1541-A1F7-B7B8E8901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2794"/>
              <a:ext cx="6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</a:t>
              </a:r>
            </a:p>
          </p:txBody>
        </p:sp>
        <p:sp>
          <p:nvSpPr>
            <p:cNvPr id="46106" name="Text Box 33">
              <a:extLst>
                <a:ext uri="{FF2B5EF4-FFF2-40B4-BE49-F238E27FC236}">
                  <a16:creationId xmlns:a16="http://schemas.microsoft.com/office/drawing/2014/main" id="{75F45B28-73FB-4B46-9CD4-B8206A9D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362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46107" name="Text Box 34">
              <a:extLst>
                <a:ext uri="{FF2B5EF4-FFF2-40B4-BE49-F238E27FC236}">
                  <a16:creationId xmlns:a16="http://schemas.microsoft.com/office/drawing/2014/main" id="{05ADA633-512F-7B4C-86EF-DB420C6CF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3351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1AD0ED-C1B5-5A4B-9DFA-5FA54B92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9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CD9A387C-F812-ED48-8752-A76A9054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9984566-A3BE-AC45-9698-113480D94B5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0EA87870-DA46-6543-90C3-5D1F7D0A70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44675"/>
            <a:ext cx="811371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Non-persistent HTTP issues:</a:t>
            </a:r>
          </a:p>
          <a:p>
            <a:r>
              <a:rPr lang="en-US" altLang="en-US" sz="2400" dirty="0"/>
              <a:t>requires 2 RTTs per object</a:t>
            </a:r>
          </a:p>
          <a:p>
            <a:r>
              <a:rPr lang="en-US" altLang="en-US" sz="2400" dirty="0"/>
              <a:t>Browsers can open parallel TCP connections to fetch referenced objects</a:t>
            </a:r>
          </a:p>
          <a:p>
            <a:pPr>
              <a:buFont typeface="ZapfDingbats" pitchFamily="82" charset="2"/>
              <a:buNone/>
            </a:pPr>
            <a:endParaRPr lang="en-US" altLang="en-US" sz="2400" dirty="0">
              <a:solidFill>
                <a:srgbClr val="C0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Persistent  HTTP</a:t>
            </a:r>
          </a:p>
          <a:p>
            <a:r>
              <a:rPr lang="en-US" altLang="en-US" sz="2400" dirty="0"/>
              <a:t>server leaves connection open after sending response</a:t>
            </a:r>
          </a:p>
          <a:p>
            <a:r>
              <a:rPr lang="en-US" altLang="en-US" sz="2400" dirty="0"/>
              <a:t>subsequent HTTP messages  between same client/server sent over open connection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42A1-054A-EA46-880A-276FA96E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Persistent vs. Non-persistent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10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C793-6C44-CA4A-90A6-D1E16A8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HTTP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EEA1-9468-DD4A-956E-31B641388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6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CDAC6252-59D0-814C-9180-36D4214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6EDEAD-0160-6643-A197-9107A3AB5C1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13E671B-622A-BB48-9B9F-86946A1C31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914525"/>
            <a:ext cx="8966812" cy="1514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So far, HTTP is </a:t>
            </a:r>
            <a:r>
              <a:rPr lang="en-US" altLang="en-US" dirty="0">
                <a:solidFill>
                  <a:srgbClr val="C00000"/>
                </a:solidFill>
              </a:rPr>
              <a:t>“stateless”</a:t>
            </a:r>
          </a:p>
          <a:p>
            <a:r>
              <a:rPr lang="en-US" altLang="en-US" sz="2400" dirty="0"/>
              <a:t>The server maintains no memory about past client requests</a:t>
            </a: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2B58B101-EB08-DA42-B4B7-389022849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3603624"/>
            <a:ext cx="8875501" cy="26416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But </a:t>
            </a:r>
            <a:r>
              <a:rPr lang="en-US" altLang="en-US" dirty="0">
                <a:solidFill>
                  <a:srgbClr val="C00000"/>
                </a:solidFill>
              </a:rPr>
              <a:t>state, i.e., memory, about the user at the server </a:t>
            </a:r>
            <a:r>
              <a:rPr lang="en-US" altLang="en-US" dirty="0"/>
              <a:t>be very useful!</a:t>
            </a:r>
          </a:p>
          <a:p>
            <a:r>
              <a:rPr lang="en-US" altLang="en-US" sz="2400" dirty="0"/>
              <a:t>authorization</a:t>
            </a:r>
          </a:p>
          <a:p>
            <a:r>
              <a:rPr lang="en-US" altLang="en-US" sz="2400" dirty="0"/>
              <a:t>shopping carts</a:t>
            </a:r>
          </a:p>
          <a:p>
            <a:r>
              <a:rPr lang="en-US" altLang="en-US" sz="2400" dirty="0"/>
              <a:t>recommendations</a:t>
            </a:r>
          </a:p>
          <a:p>
            <a:r>
              <a:rPr lang="en-US" altLang="en-US" sz="2400" dirty="0"/>
              <a:t>user session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5538C-88E2-4A49-B9E3-59FCE8D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HTTP: User data on servers?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FC1A-F529-2045-BFD6-22C661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4E1F-B051-5745-BF88-C81BA3C5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1" y="2072528"/>
            <a:ext cx="10515600" cy="48943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Layering and modularity; </a:t>
            </a:r>
            <a:r>
              <a:rPr lang="en-US" sz="2400" dirty="0">
                <a:solidFill>
                  <a:srgbClr val="C00000"/>
                </a:solidFill>
              </a:rPr>
              <a:t>application layer</a:t>
            </a:r>
          </a:p>
          <a:p>
            <a:r>
              <a:rPr lang="en-US" sz="2400" dirty="0"/>
              <a:t>4-tuples (IP</a:t>
            </a:r>
            <a:r>
              <a:rPr lang="en-US" sz="2400" baseline="-25000" dirty="0"/>
              <a:t>s</a:t>
            </a:r>
            <a:r>
              <a:rPr lang="en-US" sz="2400" dirty="0"/>
              <a:t>, port</a:t>
            </a:r>
            <a:r>
              <a:rPr lang="en-US" sz="2400" baseline="-25000" dirty="0"/>
              <a:t>s</a:t>
            </a:r>
            <a:r>
              <a:rPr lang="en-US" sz="2400" dirty="0"/>
              <a:t>, </a:t>
            </a:r>
            <a:r>
              <a:rPr lang="en-US" sz="2400" dirty="0" err="1"/>
              <a:t>IP</a:t>
            </a:r>
            <a:r>
              <a:rPr lang="en-US" sz="2400" baseline="-25000" dirty="0" err="1"/>
              <a:t>d</a:t>
            </a:r>
            <a:r>
              <a:rPr lang="en-US" sz="2400" dirty="0"/>
              <a:t>, </a:t>
            </a:r>
            <a:r>
              <a:rPr lang="en-US" sz="2400" dirty="0" err="1"/>
              <a:t>port</a:t>
            </a:r>
            <a:r>
              <a:rPr lang="en-US" sz="2400" baseline="-25000" dirty="0" err="1"/>
              <a:t>d</a:t>
            </a:r>
            <a:r>
              <a:rPr lang="en-US" sz="2400" dirty="0"/>
              <a:t>), socket</a:t>
            </a:r>
          </a:p>
          <a:p>
            <a:r>
              <a:rPr lang="en-US" sz="2400" dirty="0"/>
              <a:t>Client-server, peer to peer architectures</a:t>
            </a:r>
          </a:p>
          <a:p>
            <a:r>
              <a:rPr lang="en-US" sz="2400" dirty="0"/>
              <a:t>Directory services: map name to IP with Domain Name System</a:t>
            </a:r>
          </a:p>
          <a:p>
            <a:pPr lvl="1"/>
            <a:r>
              <a:rPr lang="en-US" sz="2000" dirty="0"/>
              <a:t>Iterative and recursive queries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5DBBDD10-D28E-FE43-B521-2E08CEA2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826" y="1777587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BD7EF7-B880-804D-8CC3-02C7D6C6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1307686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6E1A05-65D8-674E-86BD-CF61B3C0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2120486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D7806B-2583-7947-835C-EBB7A2ED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2933286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7F5A38E-F1C9-1444-868E-9F8E0E57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3746086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C9EB9-BF8F-884C-97F0-95F7695A9004}"/>
              </a:ext>
            </a:extLst>
          </p:cNvPr>
          <p:cNvGrpSpPr/>
          <p:nvPr/>
        </p:nvGrpSpPr>
        <p:grpSpPr>
          <a:xfrm>
            <a:off x="3068964" y="1392961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B4C5F0B8-E1ED-2D41-88DA-0D71294FE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E513D72-5B47-CE4A-B58F-37E0983D0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902F01B5-6F01-1B43-9038-B18089F1A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D8A44EC5-AC39-5544-A004-4BAF56494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514E6FAA-7FB3-444F-89EE-CDE0E877C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4914D676-D35F-304C-B879-E6892D71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5114D11A-E597-444F-82CC-29071B99C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DDCDE7FF-5517-7D46-AA69-7985FB73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4D5F37D0-6FBC-104E-B6B9-856FBA3E2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13">
                <a:extLst>
                  <a:ext uri="{FF2B5EF4-FFF2-40B4-BE49-F238E27FC236}">
                    <a16:creationId xmlns:a16="http://schemas.microsoft.com/office/drawing/2014/main" id="{D0D304A1-C2D2-D347-97D8-A16D93A6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78E2EDA3-E31C-AF4A-9DBD-842E510EE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642A1CA9-DA27-4F45-8569-32576146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8DC2BFD1-3A86-244D-BB9F-3721C50E8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77723E58-1335-A44B-BB54-A2295E677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19">
                <a:extLst>
                  <a:ext uri="{FF2B5EF4-FFF2-40B4-BE49-F238E27FC236}">
                    <a16:creationId xmlns:a16="http://schemas.microsoft.com/office/drawing/2014/main" id="{C03C5AC0-18D9-3E40-AC78-7615D16BE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C9D50E74-2A50-E94B-91E1-812EBCA05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2">
                <a:extLst>
                  <a:ext uri="{FF2B5EF4-FFF2-40B4-BE49-F238E27FC236}">
                    <a16:creationId xmlns:a16="http://schemas.microsoft.com/office/drawing/2014/main" id="{1C336A2F-E188-8447-95E1-A7E76E20B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7A1ED5-82FD-E040-8ED4-974E441DA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6533636E-8A74-7648-AF45-1307E7D80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CD1AE5C-B298-2C42-AA33-2AA60C6CF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4B8688F1-947E-8544-8F6B-228AB7518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930D5054-6774-BA4A-98D0-7A4FBAB3A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5E5BF641-83EF-0B4E-88A0-672F9F22E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B57B73FA-5CA2-C34A-9136-5FF8C6C96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">
                <a:extLst>
                  <a:ext uri="{FF2B5EF4-FFF2-40B4-BE49-F238E27FC236}">
                    <a16:creationId xmlns:a16="http://schemas.microsoft.com/office/drawing/2014/main" id="{5EC6F837-C9CF-0048-8FD2-852B37F21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1">
                <a:extLst>
                  <a:ext uri="{FF2B5EF4-FFF2-40B4-BE49-F238E27FC236}">
                    <a16:creationId xmlns:a16="http://schemas.microsoft.com/office/drawing/2014/main" id="{3631EAD0-7B28-2C48-B5EC-6B64545AC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2DED0325-83FA-BB4C-9D02-46B9C28D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2264FC7F-A370-0746-97C1-CA60C8FB3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0B707955-F0D1-0241-A9EA-BF853AA56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5">
                <a:extLst>
                  <a:ext uri="{FF2B5EF4-FFF2-40B4-BE49-F238E27FC236}">
                    <a16:creationId xmlns:a16="http://schemas.microsoft.com/office/drawing/2014/main" id="{C3B09C67-0872-0649-9D12-E7C665AF1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23C90B6E-77D4-1D4F-AD78-0B63F5AB8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:a16="http://schemas.microsoft.com/office/drawing/2014/main" id="{934A1A4E-F464-7043-B6DF-F48CF53E0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8">
                <a:extLst>
                  <a:ext uri="{FF2B5EF4-FFF2-40B4-BE49-F238E27FC236}">
                    <a16:creationId xmlns:a16="http://schemas.microsoft.com/office/drawing/2014/main" id="{EB4B1933-FBB5-F64D-A3FE-9537DDE45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B1DBE9CD-F63C-CD40-A0A0-1DE4A8C5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6FAD9483-773C-5442-A27E-BCDBE308A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EFFEF301-3584-3B4E-A2D4-87535475A9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7">
              <a:extLst>
                <a:ext uri="{FF2B5EF4-FFF2-40B4-BE49-F238E27FC236}">
                  <a16:creationId xmlns:a16="http://schemas.microsoft.com/office/drawing/2014/main" id="{E801F5E8-0F4A-BB4C-9AA8-7829E2F5A8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6BE8F6C2-0A0B-494A-B53D-0CA12442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32" y="1500910"/>
            <a:ext cx="3441538" cy="2581153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0DA5696-CE48-1043-B0F4-4AEF18A8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27" y="704778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49156" name="Group 33">
            <a:extLst>
              <a:ext uri="{FF2B5EF4-FFF2-40B4-BE49-F238E27FC236}">
                <a16:creationId xmlns:a16="http://schemas.microsoft.com/office/drawing/2014/main" id="{2CBED470-63B9-E84C-B742-56FE8FD97865}"/>
              </a:ext>
            </a:extLst>
          </p:cNvPr>
          <p:cNvGrpSpPr>
            <a:grpSpLocks/>
          </p:cNvGrpSpPr>
          <p:nvPr/>
        </p:nvGrpSpPr>
        <p:grpSpPr bwMode="auto">
          <a:xfrm>
            <a:off x="3730625" y="1423989"/>
            <a:ext cx="4835525" cy="4627562"/>
            <a:chOff x="2467" y="874"/>
            <a:chExt cx="3046" cy="2915"/>
          </a:xfrm>
        </p:grpSpPr>
        <p:sp>
          <p:nvSpPr>
            <p:cNvPr id="49184" name="Line 4">
              <a:extLst>
                <a:ext uri="{FF2B5EF4-FFF2-40B4-BE49-F238E27FC236}">
                  <a16:creationId xmlns:a16="http://schemas.microsoft.com/office/drawing/2014/main" id="{2F4561EC-7180-C442-A87B-D15AE2BC7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24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9185" name="Text Box 5">
              <a:extLst>
                <a:ext uri="{FF2B5EF4-FFF2-40B4-BE49-F238E27FC236}">
                  <a16:creationId xmlns:a16="http://schemas.microsoft.com/office/drawing/2014/main" id="{7FCB9588-B38A-EA4F-AA70-BCC0B6F13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874"/>
              <a:ext cx="5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u="sng" dirty="0">
                  <a:latin typeface="Helvetica" pitchFamily="2" charset="0"/>
                </a:rPr>
                <a:t>client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49186" name="Text Box 6">
              <a:extLst>
                <a:ext uri="{FF2B5EF4-FFF2-40B4-BE49-F238E27FC236}">
                  <a16:creationId xmlns:a16="http://schemas.microsoft.com/office/drawing/2014/main" id="{F5E0F167-8452-5F48-9190-74C25DE32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88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u="sng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187" name="Rectangle 7">
              <a:extLst>
                <a:ext uri="{FF2B5EF4-FFF2-40B4-BE49-F238E27FC236}">
                  <a16:creationId xmlns:a16="http://schemas.microsoft.com/office/drawing/2014/main" id="{DC3B71F2-9192-5A48-8F6D-2F00946B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1242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188" name="Text Box 8">
              <a:extLst>
                <a:ext uri="{FF2B5EF4-FFF2-40B4-BE49-F238E27FC236}">
                  <a16:creationId xmlns:a16="http://schemas.microsoft.com/office/drawing/2014/main" id="{A62F7B23-AFF2-4F47-91F0-E01400FFD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232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usual http request </a:t>
              </a:r>
              <a:r>
                <a:rPr lang="en-US" altLang="en-US" sz="1800" dirty="0" err="1">
                  <a:latin typeface="Helvetica" pitchFamily="2" charset="0"/>
                </a:rPr>
                <a:t>msg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49189" name="Line 9">
              <a:extLst>
                <a:ext uri="{FF2B5EF4-FFF2-40B4-BE49-F238E27FC236}">
                  <a16:creationId xmlns:a16="http://schemas.microsoft.com/office/drawing/2014/main" id="{B477D7CC-639B-404B-BBCA-3043B1980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6" y="152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9190" name="Rectangle 10">
              <a:extLst>
                <a:ext uri="{FF2B5EF4-FFF2-40B4-BE49-F238E27FC236}">
                  <a16:creationId xmlns:a16="http://schemas.microsoft.com/office/drawing/2014/main" id="{D9C3B774-58F2-E343-95A2-2D407C64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507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191" name="Text Box 11">
              <a:extLst>
                <a:ext uri="{FF2B5EF4-FFF2-40B4-BE49-F238E27FC236}">
                  <a16:creationId xmlns:a16="http://schemas.microsoft.com/office/drawing/2014/main" id="{549FE7CA-6693-724D-AC0D-F1A12480C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1484"/>
              <a:ext cx="1665" cy="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usual http response +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Set-cookie: 1678 </a:t>
              </a:r>
            </a:p>
          </p:txBody>
        </p:sp>
        <p:sp>
          <p:nvSpPr>
            <p:cNvPr id="49192" name="Line 12">
              <a:extLst>
                <a:ext uri="{FF2B5EF4-FFF2-40B4-BE49-F238E27FC236}">
                  <a16:creationId xmlns:a16="http://schemas.microsoft.com/office/drawing/2014/main" id="{534F17D4-6768-AB41-BEB4-964E354A1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4" y="2244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193" name="Group 13">
              <a:extLst>
                <a:ext uri="{FF2B5EF4-FFF2-40B4-BE49-F238E27FC236}">
                  <a16:creationId xmlns:a16="http://schemas.microsoft.com/office/drawing/2014/main" id="{DE61FDBD-CF60-D841-A836-C06C90955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" y="2120"/>
              <a:ext cx="1689" cy="429"/>
              <a:chOff x="3124" y="2762"/>
              <a:chExt cx="1689" cy="429"/>
            </a:xfrm>
          </p:grpSpPr>
          <p:sp>
            <p:nvSpPr>
              <p:cNvPr id="49208" name="Rectangle 14">
                <a:extLst>
                  <a:ext uri="{FF2B5EF4-FFF2-40B4-BE49-F238E27FC236}">
                    <a16:creationId xmlns:a16="http://schemas.microsoft.com/office/drawing/2014/main" id="{50CFDE8B-6C81-2141-95DF-D30111217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49209" name="Text Box 15">
                <a:extLst>
                  <a:ext uri="{FF2B5EF4-FFF2-40B4-BE49-F238E27FC236}">
                    <a16:creationId xmlns:a16="http://schemas.microsoft.com/office/drawing/2014/main" id="{032B95E7-E4B2-344D-A03F-BE29F2301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Helvetica" pitchFamily="2" charset="0"/>
                  </a:rPr>
                  <a:t>cookie: 1678</a:t>
                </a:r>
              </a:p>
            </p:txBody>
          </p:sp>
        </p:grpSp>
        <p:sp>
          <p:nvSpPr>
            <p:cNvPr id="49194" name="Line 16">
              <a:extLst>
                <a:ext uri="{FF2B5EF4-FFF2-40B4-BE49-F238E27FC236}">
                  <a16:creationId xmlns:a16="http://schemas.microsoft.com/office/drawing/2014/main" id="{241DB6EC-D029-CA49-96D0-0B12DD249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55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195" name="Group 17">
              <a:extLst>
                <a:ext uri="{FF2B5EF4-FFF2-40B4-BE49-F238E27FC236}">
                  <a16:creationId xmlns:a16="http://schemas.microsoft.com/office/drawing/2014/main" id="{EB8A8696-A390-EF4A-B61B-86A484434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4" y="2570"/>
              <a:ext cx="1743" cy="237"/>
              <a:chOff x="3268" y="2846"/>
              <a:chExt cx="1743" cy="237"/>
            </a:xfrm>
          </p:grpSpPr>
          <p:sp>
            <p:nvSpPr>
              <p:cNvPr id="49206" name="Rectangle 18">
                <a:extLst>
                  <a:ext uri="{FF2B5EF4-FFF2-40B4-BE49-F238E27FC236}">
                    <a16:creationId xmlns:a16="http://schemas.microsoft.com/office/drawing/2014/main" id="{5C2EEB76-4EFD-984C-A952-34E4536CA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49207" name="Text Box 19">
                <a:extLst>
                  <a:ext uri="{FF2B5EF4-FFF2-40B4-BE49-F238E27FC236}">
                    <a16:creationId xmlns:a16="http://schemas.microsoft.com/office/drawing/2014/main" id="{27F7DA55-5BE3-0B40-85A7-AD79335BC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usual http response msg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49196" name="Line 20">
              <a:extLst>
                <a:ext uri="{FF2B5EF4-FFF2-40B4-BE49-F238E27FC236}">
                  <a16:creationId xmlns:a16="http://schemas.microsoft.com/office/drawing/2014/main" id="{D0338C49-87CB-3B4D-A947-E4B09DE27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3180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197" name="Group 21">
              <a:extLst>
                <a:ext uri="{FF2B5EF4-FFF2-40B4-BE49-F238E27FC236}">
                  <a16:creationId xmlns:a16="http://schemas.microsoft.com/office/drawing/2014/main" id="{FF23E2D0-54A7-8B43-A58D-E7849FD5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3068"/>
              <a:ext cx="1689" cy="429"/>
              <a:chOff x="3124" y="2762"/>
              <a:chExt cx="1689" cy="429"/>
            </a:xfrm>
          </p:grpSpPr>
          <p:sp>
            <p:nvSpPr>
              <p:cNvPr id="49204" name="Rectangle 22">
                <a:extLst>
                  <a:ext uri="{FF2B5EF4-FFF2-40B4-BE49-F238E27FC236}">
                    <a16:creationId xmlns:a16="http://schemas.microsoft.com/office/drawing/2014/main" id="{F85098E8-7FC5-A240-989F-5DCA2E2A4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791"/>
                <a:ext cx="1578" cy="3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49205" name="Text Box 23">
                <a:extLst>
                  <a:ext uri="{FF2B5EF4-FFF2-40B4-BE49-F238E27FC236}">
                    <a16:creationId xmlns:a16="http://schemas.microsoft.com/office/drawing/2014/main" id="{20FF12FD-0900-D644-942B-86FC6FFD3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4" y="2762"/>
                <a:ext cx="1689" cy="4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usual http request msg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Helvetica" pitchFamily="2" charset="0"/>
                  </a:rPr>
                  <a:t>cookie: 1678</a:t>
                </a:r>
              </a:p>
            </p:txBody>
          </p:sp>
        </p:grpSp>
        <p:sp>
          <p:nvSpPr>
            <p:cNvPr id="49198" name="Line 24">
              <a:extLst>
                <a:ext uri="{FF2B5EF4-FFF2-40B4-BE49-F238E27FC236}">
                  <a16:creationId xmlns:a16="http://schemas.microsoft.com/office/drawing/2014/main" id="{C73C16EC-EA9C-4145-BE1D-215F4993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4" y="3492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199" name="Group 25">
              <a:extLst>
                <a:ext uri="{FF2B5EF4-FFF2-40B4-BE49-F238E27FC236}">
                  <a16:creationId xmlns:a16="http://schemas.microsoft.com/office/drawing/2014/main" id="{4BBF421F-ACE1-3A4C-89FA-4DC2DA90B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0" y="3512"/>
              <a:ext cx="1743" cy="237"/>
              <a:chOff x="3268" y="2846"/>
              <a:chExt cx="1743" cy="237"/>
            </a:xfrm>
          </p:grpSpPr>
          <p:sp>
            <p:nvSpPr>
              <p:cNvPr id="49202" name="Rectangle 26">
                <a:extLst>
                  <a:ext uri="{FF2B5EF4-FFF2-40B4-BE49-F238E27FC236}">
                    <a16:creationId xmlns:a16="http://schemas.microsoft.com/office/drawing/2014/main" id="{4CC456D9-52B2-7540-8839-75BED414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49203" name="Text Box 27">
                <a:extLst>
                  <a:ext uri="{FF2B5EF4-FFF2-40B4-BE49-F238E27FC236}">
                    <a16:creationId xmlns:a16="http://schemas.microsoft.com/office/drawing/2014/main" id="{AB83370F-C874-F24C-B433-F131A9082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usual http response msg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49200" name="Text Box 28">
              <a:extLst>
                <a:ext uri="{FF2B5EF4-FFF2-40B4-BE49-F238E27FC236}">
                  <a16:creationId xmlns:a16="http://schemas.microsoft.com/office/drawing/2014/main" id="{AC598EED-7D96-CB4F-B164-8F72444F2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" y="2219"/>
              <a:ext cx="65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accent2"/>
                  </a:solidFill>
                  <a:latin typeface="Helvetica" pitchFamily="2" charset="0"/>
                </a:rPr>
                <a:t>action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1" name="Text Box 29">
              <a:extLst>
                <a:ext uri="{FF2B5EF4-FFF2-40B4-BE49-F238E27FC236}">
                  <a16:creationId xmlns:a16="http://schemas.microsoft.com/office/drawing/2014/main" id="{94FAF6FB-0B9B-ED4A-BFD2-011337D6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" y="3149"/>
              <a:ext cx="65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accent2"/>
                  </a:solidFill>
                  <a:latin typeface="Helvetica" pitchFamily="2" charset="0"/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accent2"/>
                  </a:solidFill>
                  <a:latin typeface="Helvetica" pitchFamily="2" charset="0"/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accent2"/>
                  </a:solidFill>
                  <a:latin typeface="Helvetica" pitchFamily="2" charset="0"/>
                </a:rPr>
                <a:t>action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1678 for user</a:t>
            </a:r>
            <a:endParaRPr lang="en-US" altLang="en-US" sz="2000" dirty="0">
              <a:latin typeface="Helvetica" pitchFamily="2" charset="0"/>
            </a:endParaRP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715497" y="2385726"/>
            <a:ext cx="1747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869990" y="3770898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135896" y="4457492"/>
            <a:ext cx="8226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39"/>
            <a:ext cx="2192337" cy="936625"/>
            <a:chOff x="654" y="1693"/>
            <a:chExt cx="1126" cy="590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90"/>
              <a:chOff x="765" y="1693"/>
              <a:chExt cx="986" cy="590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93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ebay: 8734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49167" name="Group 58">
            <a:extLst>
              <a:ext uri="{FF2B5EF4-FFF2-40B4-BE49-F238E27FC236}">
                <a16:creationId xmlns:a16="http://schemas.microsoft.com/office/drawing/2014/main" id="{90C21953-8C14-734F-9F9F-926D3342AFC2}"/>
              </a:ext>
            </a:extLst>
          </p:cNvPr>
          <p:cNvGrpSpPr>
            <a:grpSpLocks/>
          </p:cNvGrpSpPr>
          <p:nvPr/>
        </p:nvGrpSpPr>
        <p:grpSpPr bwMode="auto">
          <a:xfrm>
            <a:off x="1987550" y="2033589"/>
            <a:ext cx="1565276" cy="936625"/>
            <a:chOff x="765" y="1693"/>
            <a:chExt cx="986" cy="590"/>
          </a:xfrm>
        </p:grpSpPr>
        <p:sp>
          <p:nvSpPr>
            <p:cNvPr id="49174" name="Text Box 59">
              <a:extLst>
                <a:ext uri="{FF2B5EF4-FFF2-40B4-BE49-F238E27FC236}">
                  <a16:creationId xmlns:a16="http://schemas.microsoft.com/office/drawing/2014/main" id="{8B6A9AC9-3ED4-4C45-AF80-530FB0FFF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1693"/>
              <a:ext cx="7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Helvetica" pitchFamily="2" charset="0"/>
                </a:rPr>
                <a:t>Cookie file</a:t>
              </a:r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49175" name="Text Box 60">
              <a:extLst>
                <a:ext uri="{FF2B5EF4-FFF2-40B4-BE49-F238E27FC236}">
                  <a16:creationId xmlns:a16="http://schemas.microsoft.com/office/drawing/2014/main" id="{BD41D959-E207-1247-9608-1138EB314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1915"/>
              <a:ext cx="7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ebay: 8734</a:t>
              </a:r>
            </a:p>
          </p:txBody>
        </p:sp>
      </p:grp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4"/>
            <a:ext cx="2211387" cy="936625"/>
            <a:chOff x="654" y="1693"/>
            <a:chExt cx="1126" cy="590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90"/>
              <a:chOff x="765" y="1693"/>
              <a:chExt cx="986" cy="590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1915"/>
                <a:ext cx="93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amazon: 1678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ebay: 8734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3;&#10;&#13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1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08150"/>
            <a:ext cx="8173598" cy="464820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Four components: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cookie header line of HTTP </a:t>
            </a:r>
            <a:r>
              <a:rPr lang="en-US" altLang="en-US" sz="2000" dirty="0">
                <a:solidFill>
                  <a:srgbClr val="C00000"/>
                </a:solidFill>
              </a:rPr>
              <a:t>response</a:t>
            </a:r>
            <a:r>
              <a:rPr lang="en-US" altLang="en-US" sz="20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cookie header line in HTTP </a:t>
            </a:r>
            <a:r>
              <a:rPr lang="en-US" altLang="en-US" sz="2000" dirty="0">
                <a:solidFill>
                  <a:srgbClr val="C00000"/>
                </a:solidFill>
              </a:rPr>
              <a:t>request</a:t>
            </a:r>
            <a:r>
              <a:rPr lang="en-US" altLang="en-US" sz="20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cookie file kept on user endpoint, managed by user’s browser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000" dirty="0"/>
              <a:t>back-end database maps cookie to user data at Web endpoint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Client and server </a:t>
            </a:r>
            <a:r>
              <a:rPr lang="en-US" altLang="en-US" sz="2000" dirty="0">
                <a:solidFill>
                  <a:srgbClr val="C00000"/>
                </a:solidFill>
              </a:rPr>
              <a:t>collaboratively</a:t>
            </a:r>
            <a:r>
              <a:rPr lang="en-US" altLang="en-US" sz="2000" dirty="0"/>
              <a:t> track and remember the user’s state.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cookies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2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32" y="2613266"/>
            <a:ext cx="5987400" cy="29206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Cookies and privacy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cookies permit sites to learn a lot about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e.g., you may supply name and e-mail to sites</a:t>
            </a:r>
          </a:p>
        </p:txBody>
      </p:sp>
      <p:sp>
        <p:nvSpPr>
          <p:cNvPr id="51205" name="Text Box 14">
            <a:extLst>
              <a:ext uri="{FF2B5EF4-FFF2-40B4-BE49-F238E27FC236}">
                <a16:creationId xmlns:a16="http://schemas.microsoft.com/office/drawing/2014/main" id="{38C699D5-0896-E340-BC22-484BF263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328" y="2213156"/>
            <a:ext cx="82747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Aside</a:t>
            </a:r>
            <a:endParaRPr lang="en-US" altLang="en-US" sz="16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53975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76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06A-56FA-AA47-940D-7473D83F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9369-7B43-6942-BEB8-5616B419C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3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institution’s access link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Caches can be implemented in the form of 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proxy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013" y="2344738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233619"/>
            <a:ext cx="38194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0252" y="5381767"/>
            <a:ext cx="44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6"/>
            <a:ext cx="4640600" cy="4739128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</a:t>
            </a:r>
          </a:p>
          <a:p>
            <a:pPr lvl="1"/>
            <a:r>
              <a:rPr lang="en-US" altLang="en-US" sz="2000" dirty="0"/>
              <a:t>cache requests object from origin server</a:t>
            </a:r>
          </a:p>
          <a:p>
            <a:pPr lvl="1"/>
            <a:r>
              <a:rPr lang="en-US" altLang="en-US" sz="2000" dirty="0"/>
              <a:t>caches it locally</a:t>
            </a:r>
          </a:p>
          <a:p>
            <a:pPr lvl="1"/>
            <a:r>
              <a:rPr lang="en-US" altLang="en-US" sz="2000" dirty="0"/>
              <a:t>and returns it to client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87" y="2374049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97404"/>
              </p:ext>
            </p:extLst>
          </p:nvPr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4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46086" name="Object 1024">
                        <a:extLst>
                          <a:ext uri="{FF2B5EF4-FFF2-40B4-BE49-F238E27FC236}">
                            <a16:creationId xmlns:a16="http://schemas.microsoft.com/office/drawing/2014/main" id="{CEB8EF38-B7C0-B64E-9964-44C646E71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1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“last modified”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10" y="1436688"/>
            <a:ext cx="100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&lt;data&gt;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modified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Caches: how does it look on HTTP?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 and network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providers, like Netflix, Google, …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Reduce bandwidth requirements</a:t>
            </a:r>
            <a:r>
              <a:rPr lang="en-US" altLang="en-US" dirty="0">
                <a:latin typeface="Helvetica" pitchFamily="2" charset="0"/>
              </a:rPr>
              <a:t> on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$$ to maintain origin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traffic on a network’s Internet connection, e.g., Rutgers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response time to user for a service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5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Huge bandwidth requirements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  <a:p>
            <a:pPr>
              <a:defRPr/>
            </a:pPr>
            <a:r>
              <a:rPr lang="en-US" dirty="0"/>
              <a:t>So, distribute content to geographically distributed cache servers.</a:t>
            </a:r>
          </a:p>
          <a:p>
            <a:pPr>
              <a:defRPr/>
            </a:pPr>
            <a:r>
              <a:rPr lang="en-US" dirty="0"/>
              <a:t>Often, </a:t>
            </a:r>
            <a:r>
              <a:rPr lang="en-US" dirty="0">
                <a:solidFill>
                  <a:srgbClr val="C00000"/>
                </a:solidFill>
              </a:rPr>
              <a:t>use DNS </a:t>
            </a:r>
            <a:r>
              <a:rPr lang="en-US" dirty="0"/>
              <a:t>to redirect request to users to copies of content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4495801"/>
            <a:ext cx="2379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98.138.253.109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77028"/>
              </p:ext>
            </p:extLst>
          </p:nvPr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49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0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1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2"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53" name="Clip" r:id="rId9" imgW="17462500" imgH="14478000" progId="MS_ClipArt_Gallery.2">
                  <p:embed/>
                </p:oleObj>
              </mc:Choice>
              <mc:Fallback>
                <p:oleObj name="Clip" r:id="rId9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312" y="2555213"/>
            <a:ext cx="3652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with Yahoo’s origin servers</a:t>
            </a:r>
          </a:p>
        </p:txBody>
      </p:sp>
    </p:spTree>
    <p:extLst>
      <p:ext uri="{BB962C8B-B14F-4D97-AF65-F5344CB8AC3E}">
        <p14:creationId xmlns:p14="http://schemas.microsoft.com/office/powerpoint/2010/main" val="1770928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922DFEEC-25CC-B24D-A317-EA0DB4E52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Origin server</a:t>
            </a:r>
          </a:p>
          <a:p>
            <a:pPr lvl="1" eaLnBrk="1" hangingPunct="1"/>
            <a:r>
              <a:rPr lang="en-US" altLang="en-US" dirty="0"/>
              <a:t>Server that holds the authoritative copy of the content</a:t>
            </a:r>
          </a:p>
          <a:p>
            <a:pPr eaLnBrk="1" hangingPunct="1"/>
            <a:r>
              <a:rPr lang="en-US" altLang="en-US" dirty="0"/>
              <a:t>CDN server</a:t>
            </a:r>
          </a:p>
          <a:p>
            <a:pPr lvl="1" eaLnBrk="1" hangingPunct="1"/>
            <a:r>
              <a:rPr lang="en-US" altLang="en-US" dirty="0"/>
              <a:t>A replica server owned by the CDN provider</a:t>
            </a:r>
          </a:p>
          <a:p>
            <a:pPr eaLnBrk="1" hangingPunct="1"/>
            <a:r>
              <a:rPr lang="en-US" altLang="en-US" dirty="0"/>
              <a:t>CDN name server</a:t>
            </a:r>
          </a:p>
          <a:p>
            <a:pPr lvl="1" eaLnBrk="1" hangingPunct="1"/>
            <a:r>
              <a:rPr lang="en-US" altLang="en-US" dirty="0"/>
              <a:t>A DNS like name server used for redirection</a:t>
            </a:r>
          </a:p>
          <a:p>
            <a:pPr eaLnBrk="1" hangingPunct="1"/>
            <a:r>
              <a:rPr lang="en-US" altLang="en-US" dirty="0"/>
              <a:t>Client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73177-3643-F047-8C8F-83A01C9C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CDN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6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1738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records</a:t>
            </a:r>
            <a:endParaRPr lang="en-US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40DE73E-B612-BE4F-840F-6BD7DAA064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6926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DNS: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distributed </a:t>
            </a:r>
            <a:r>
              <a:rPr lang="en-US" altLang="en-US" sz="2400" dirty="0" err="1"/>
              <a:t>db</a:t>
            </a:r>
            <a:r>
              <a:rPr lang="en-US" altLang="en-US" sz="2400" dirty="0"/>
              <a:t> storing resource records </a:t>
            </a:r>
            <a:r>
              <a:rPr lang="en-US" altLang="en-US" sz="2400" dirty="0">
                <a:solidFill>
                  <a:srgbClr val="FF0000"/>
                </a:solidFill>
              </a:rPr>
              <a:t>(RR)</a:t>
            </a:r>
            <a:endParaRPr lang="en-US" altLang="en-US" sz="24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752975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E453C5EE-524D-D74F-B735-946D91FAA18F}"/>
              </a:ext>
            </a:extLst>
          </p:cNvPr>
          <p:cNvGrpSpPr>
            <a:grpSpLocks/>
          </p:cNvGrpSpPr>
          <p:nvPr/>
        </p:nvGrpSpPr>
        <p:grpSpPr bwMode="auto">
          <a:xfrm>
            <a:off x="3319463" y="1895477"/>
            <a:ext cx="6202362" cy="571500"/>
            <a:chOff x="1407" y="1206"/>
            <a:chExt cx="3379" cy="360"/>
          </a:xfrm>
        </p:grpSpPr>
        <p:sp>
          <p:nvSpPr>
            <p:cNvPr id="23563" name="Text Box 6">
              <a:extLst>
                <a:ext uri="{FF2B5EF4-FFF2-40B4-BE49-F238E27FC236}">
                  <a16:creationId xmlns:a16="http://schemas.microsoft.com/office/drawing/2014/main" id="{7014B7E3-2CFA-DA4F-928D-04B228BA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1212"/>
              <a:ext cx="33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RR format: </a:t>
              </a:r>
              <a:r>
                <a:rPr lang="en-US" altLang="en-US" sz="1800" b="1" dirty="0">
                  <a:latin typeface="Helvetica" pitchFamily="2" charset="0"/>
                </a:rPr>
                <a:t>(name, type, class, </a:t>
              </a:r>
              <a:r>
                <a:rPr lang="en-US" altLang="en-US" sz="1800" b="1" dirty="0" err="1">
                  <a:latin typeface="Helvetica" pitchFamily="2" charset="0"/>
                </a:rPr>
                <a:t>ttl</a:t>
              </a:r>
              <a:r>
                <a:rPr lang="en-US" altLang="en-US" sz="1800" b="1" dirty="0">
                  <a:latin typeface="Helvetica" pitchFamily="2" charset="0"/>
                </a:rPr>
                <a:t>, </a:t>
              </a:r>
              <a:r>
                <a:rPr lang="en-US" altLang="en-US" sz="1800" b="1" dirty="0" err="1">
                  <a:latin typeface="Helvetica" pitchFamily="2" charset="0"/>
                </a:rPr>
                <a:t>addr</a:t>
              </a:r>
              <a:r>
                <a:rPr lang="en-US" altLang="en-US" sz="1800" b="1" dirty="0">
                  <a:latin typeface="Helvetica" pitchFamily="2" charset="0"/>
                </a:rPr>
                <a:t>)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23564" name="Rectangle 7">
              <a:extLst>
                <a:ext uri="{FF2B5EF4-FFF2-40B4-BE49-F238E27FC236}">
                  <a16:creationId xmlns:a16="http://schemas.microsoft.com/office/drawing/2014/main" id="{4846DDD0-3A4D-F441-AE50-39A4CCE7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416176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697163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5032375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581401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IPv6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41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357B9E95-0B65-014E-A98C-6E903ED6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6DD40D4-59D6-7B41-AAF9-37036253CAF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4138613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4721" y="5262994"/>
            <a:ext cx="237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98.138.253.109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211391"/>
              </p:ext>
            </p:extLst>
          </p:nvPr>
        </p:nvGraphicFramePr>
        <p:xfrm>
          <a:off x="5495925" y="125414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124.8.9.8 (NS of CDN)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/>
          <p:nvPr/>
        </p:nvCxnSpPr>
        <p:spPr bwMode="auto">
          <a:xfrm flipH="1" flipV="1">
            <a:off x="5395913" y="4243388"/>
            <a:ext cx="3060700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60609"/>
              </p:ext>
            </p:extLst>
          </p:nvPr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/>
                        <a:t>www.yahoo.com</a:t>
                      </a:r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4" y="5673225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372726" y="1978819"/>
            <a:ext cx="1569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Custom logic</a:t>
            </a:r>
            <a:r>
              <a:rPr lang="en-US" dirty="0">
                <a:latin typeface="Helvetica" pitchFamily="2" charset="0"/>
              </a:rPr>
              <a:t> to map ONE domain name to one of many IP addresses!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495759" y="1751681"/>
            <a:ext cx="2342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Scale through indirection to CDN name server.</a:t>
            </a:r>
          </a:p>
        </p:txBody>
      </p:sp>
    </p:spTree>
    <p:extLst>
      <p:ext uri="{BB962C8B-B14F-4D97-AF65-F5344CB8AC3E}">
        <p14:creationId xmlns:p14="http://schemas.microsoft.com/office/powerpoint/2010/main" val="3078781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Themes from HTTP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652393" cy="453072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Request/response nature of protocols</a:t>
            </a:r>
          </a:p>
          <a:p>
            <a:pPr lvl="1"/>
            <a:r>
              <a:rPr lang="en-US" altLang="en-US" sz="2000" dirty="0"/>
              <a:t>Headers determine the actions of all the parties of the protocol</a:t>
            </a:r>
          </a:p>
          <a:p>
            <a:endParaRPr lang="en-US" altLang="en-US" sz="2400" dirty="0"/>
          </a:p>
          <a:p>
            <a:r>
              <a:rPr lang="en-US" altLang="en-US" sz="2400" dirty="0"/>
              <a:t>ASCII-based message structures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Higher performance using caching</a:t>
            </a:r>
          </a:p>
          <a:p>
            <a:endParaRPr lang="en-US" altLang="en-US" sz="2400" dirty="0"/>
          </a:p>
          <a:p>
            <a:r>
              <a:rPr lang="en-US" altLang="en-US" sz="2400" dirty="0"/>
              <a:t>Scaling using indirection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These principles form of the basis of the web that we enjoy today!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627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from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626306" cy="489585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Request/response </a:t>
            </a:r>
            <a:r>
              <a:rPr lang="en-US" altLang="en-US" sz="2400" dirty="0"/>
              <a:t>nature of the protocol</a:t>
            </a:r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C00000"/>
                </a:solidFill>
              </a:rPr>
              <a:t>ASCII-based</a:t>
            </a:r>
            <a:r>
              <a:rPr lang="en-US" altLang="en-US" sz="2400" dirty="0"/>
              <a:t> message structures</a:t>
            </a:r>
          </a:p>
          <a:p>
            <a:pPr lvl="1"/>
            <a:r>
              <a:rPr lang="en-US" altLang="en-US" sz="2000" dirty="0"/>
              <a:t>You can read and interpret the messages in natural text</a:t>
            </a:r>
          </a:p>
          <a:p>
            <a:pPr lvl="1"/>
            <a:r>
              <a:rPr lang="en-US" altLang="en-US" sz="2000" dirty="0"/>
              <a:t>Many protocols have binary-encoded messages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Tricks for scaling:</a:t>
            </a:r>
          </a:p>
          <a:p>
            <a:pPr lvl="1"/>
            <a:r>
              <a:rPr lang="en-US" altLang="en-US" sz="2000" dirty="0"/>
              <a:t>Distribution</a:t>
            </a:r>
          </a:p>
          <a:p>
            <a:pPr lvl="1"/>
            <a:r>
              <a:rPr lang="en-US" altLang="en-US" sz="2000" dirty="0"/>
              <a:t>Hierarchy</a:t>
            </a:r>
          </a:p>
          <a:p>
            <a:pPr lvl="1"/>
            <a:r>
              <a:rPr lang="en-US" altLang="en-US" sz="2000" dirty="0"/>
              <a:t>Caching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Many commonalities with our next application-layer protocol:  </a:t>
            </a:r>
            <a:r>
              <a:rPr lang="en-US" altLang="en-US" sz="2400" dirty="0">
                <a:solidFill>
                  <a:srgbClr val="C00000"/>
                </a:solidFill>
              </a:rPr>
              <a:t>HTTP</a:t>
            </a:r>
          </a:p>
          <a:p>
            <a:pPr lvl="1"/>
            <a:r>
              <a:rPr lang="en-US" altLang="en-US" sz="2000" dirty="0" err="1"/>
              <a:t>HyperText</a:t>
            </a:r>
            <a:r>
              <a:rPr lang="en-US" altLang="en-US" sz="2000" dirty="0"/>
              <a:t> Transfer Protocol: the protocol of the web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6701362" y="1852711"/>
            <a:ext cx="47545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His boss is said to have written on his proposal: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“vague, but exciting”</a:t>
            </a: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Some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includes several referenced objects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URL (uniform resource locator)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725739" y="5008564"/>
            <a:ext cx="6835775" cy="1144587"/>
            <a:chOff x="788" y="2955"/>
            <a:chExt cx="4306" cy="721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netid</a:t>
              </a:r>
              <a:r>
                <a:rPr lang="en-US" altLang="en-US" sz="2400" dirty="0">
                  <a:latin typeface="Courier New" panose="02070309020205020404" pitchFamily="49" charset="0"/>
                </a:rPr>
                <a:t>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index.php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Helvetica" pitchFamily="2" charset="0"/>
                </a:rPr>
                <a:t>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F54CE4FB-5DD6-2542-9265-79BFCF17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74E2EAC-EBBE-7044-9319-1397EF56B0A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FFC227-9CE4-AA4E-959B-628091754F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HTTP: hypertext transfer protocol</a:t>
            </a:r>
          </a:p>
          <a:p>
            <a:r>
              <a:rPr lang="en-US" altLang="en-US" sz="2000" dirty="0"/>
              <a:t>client/server model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Client:</a:t>
            </a:r>
            <a:r>
              <a:rPr lang="en-US" altLang="en-US" sz="2000" dirty="0"/>
              <a:t> browser that requests, receives, “displays” Web objects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Server:</a:t>
            </a:r>
            <a:r>
              <a:rPr lang="en-US" altLang="en-US" sz="2000" dirty="0"/>
              <a:t> Web server sends objects in response to requests</a:t>
            </a:r>
          </a:p>
          <a:p>
            <a:r>
              <a:rPr lang="en-US" altLang="en-US" sz="2000" dirty="0"/>
              <a:t>HTTP 1.0: RFC 1945</a:t>
            </a:r>
          </a:p>
          <a:p>
            <a:r>
              <a:rPr lang="en-US" altLang="en-US" sz="2000" dirty="0"/>
              <a:t>HTTP 1.1: RFC 2068</a:t>
            </a:r>
          </a:p>
        </p:txBody>
      </p:sp>
      <p:graphicFrame>
        <p:nvGraphicFramePr>
          <p:cNvPr id="30725" name="Object 1024">
            <a:extLst>
              <a:ext uri="{FF2B5EF4-FFF2-40B4-BE49-F238E27FC236}">
                <a16:creationId xmlns:a16="http://schemas.microsoft.com/office/drawing/2014/main" id="{162547B5-D88B-6B48-B3F6-56078791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6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8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0725" name="Object 1024">
                        <a:extLst>
                          <a:ext uri="{FF2B5EF4-FFF2-40B4-BE49-F238E27FC236}">
                            <a16:creationId xmlns:a16="http://schemas.microsoft.com/office/drawing/2014/main" id="{162547B5-D88B-6B48-B3F6-560787912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>
            <a:extLst>
              <a:ext uri="{FF2B5EF4-FFF2-40B4-BE49-F238E27FC236}">
                <a16:creationId xmlns:a16="http://schemas.microsoft.com/office/drawing/2014/main" id="{891250B1-14C2-D547-8ED6-ED88676B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940" y="2455864"/>
            <a:ext cx="1208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Explorer</a:t>
            </a: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30727" name="Object 1025">
            <a:extLst>
              <a:ext uri="{FF2B5EF4-FFF2-40B4-BE49-F238E27FC236}">
                <a16:creationId xmlns:a16="http://schemas.microsoft.com/office/drawing/2014/main" id="{DC08D6F5-5353-C54A-A69D-8FE0A40FC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6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86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30727" name="Object 1025">
                        <a:extLst>
                          <a:ext uri="{FF2B5EF4-FFF2-40B4-BE49-F238E27FC236}">
                            <a16:creationId xmlns:a16="http://schemas.microsoft.com/office/drawing/2014/main" id="{DC08D6F5-5353-C54A-A69D-8FE0A40FC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6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>
            <a:extLst>
              <a:ext uri="{FF2B5EF4-FFF2-40B4-BE49-F238E27FC236}">
                <a16:creationId xmlns:a16="http://schemas.microsoft.com/office/drawing/2014/main" id="{A26F3156-54E8-8640-B585-E4BF7E36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413" y="3836989"/>
            <a:ext cx="13827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Apache Web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30729" name="Group 10">
            <a:extLst>
              <a:ext uri="{FF2B5EF4-FFF2-40B4-BE49-F238E27FC236}">
                <a16:creationId xmlns:a16="http://schemas.microsoft.com/office/drawing/2014/main" id="{290D49F8-316A-8B45-9DAC-58E13C75CB6F}"/>
              </a:ext>
            </a:extLst>
          </p:cNvPr>
          <p:cNvGrpSpPr>
            <a:grpSpLocks/>
          </p:cNvGrpSpPr>
          <p:nvPr/>
        </p:nvGrpSpPr>
        <p:grpSpPr bwMode="auto">
          <a:xfrm>
            <a:off x="9434514" y="2725738"/>
            <a:ext cx="504825" cy="1071562"/>
            <a:chOff x="4180" y="783"/>
            <a:chExt cx="150" cy="307"/>
          </a:xfrm>
        </p:grpSpPr>
        <p:sp>
          <p:nvSpPr>
            <p:cNvPr id="30739" name="AutoShape 11">
              <a:extLst>
                <a:ext uri="{FF2B5EF4-FFF2-40B4-BE49-F238E27FC236}">
                  <a16:creationId xmlns:a16="http://schemas.microsoft.com/office/drawing/2014/main" id="{7E8CC64D-AF88-7F48-8E73-8340ECC2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0" name="Rectangle 12">
              <a:extLst>
                <a:ext uri="{FF2B5EF4-FFF2-40B4-BE49-F238E27FC236}">
                  <a16:creationId xmlns:a16="http://schemas.microsoft.com/office/drawing/2014/main" id="{39390ED7-3BF4-F849-A27E-CC16FAC7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1" name="Rectangle 13">
              <a:extLst>
                <a:ext uri="{FF2B5EF4-FFF2-40B4-BE49-F238E27FC236}">
                  <a16:creationId xmlns:a16="http://schemas.microsoft.com/office/drawing/2014/main" id="{85A3B4BD-33E0-9144-B952-E57003C5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2" name="AutoShape 14">
              <a:extLst>
                <a:ext uri="{FF2B5EF4-FFF2-40B4-BE49-F238E27FC236}">
                  <a16:creationId xmlns:a16="http://schemas.microsoft.com/office/drawing/2014/main" id="{5E692796-8228-B343-AE9E-1AF8821C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3" name="Line 15">
              <a:extLst>
                <a:ext uri="{FF2B5EF4-FFF2-40B4-BE49-F238E27FC236}">
                  <a16:creationId xmlns:a16="http://schemas.microsoft.com/office/drawing/2014/main" id="{5059864B-D703-6449-BEC5-33E3CD849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16">
              <a:extLst>
                <a:ext uri="{FF2B5EF4-FFF2-40B4-BE49-F238E27FC236}">
                  <a16:creationId xmlns:a16="http://schemas.microsoft.com/office/drawing/2014/main" id="{BC45BB83-A8FE-C349-9E94-A9B1104D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17">
              <a:extLst>
                <a:ext uri="{FF2B5EF4-FFF2-40B4-BE49-F238E27FC236}">
                  <a16:creationId xmlns:a16="http://schemas.microsoft.com/office/drawing/2014/main" id="{CFE11C02-0AAD-A84D-9E33-D5F235BD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6" name="Rectangle 18">
              <a:extLst>
                <a:ext uri="{FF2B5EF4-FFF2-40B4-BE49-F238E27FC236}">
                  <a16:creationId xmlns:a16="http://schemas.microsoft.com/office/drawing/2014/main" id="{C0E408E0-435B-6C4E-AC17-AFA6952E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30730" name="Line 19">
            <a:extLst>
              <a:ext uri="{FF2B5EF4-FFF2-40B4-BE49-F238E27FC236}">
                <a16:creationId xmlns:a16="http://schemas.microsoft.com/office/drawing/2014/main" id="{341B97EC-E690-4644-92D6-46E0BB184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6" y="2133601"/>
            <a:ext cx="2085975" cy="96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20">
            <a:extLst>
              <a:ext uri="{FF2B5EF4-FFF2-40B4-BE49-F238E27FC236}">
                <a16:creationId xmlns:a16="http://schemas.microsoft.com/office/drawing/2014/main" id="{897DB92D-7CF9-EB48-A825-BF88829D9F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4726" y="2333626"/>
            <a:ext cx="1971675" cy="904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21">
            <a:extLst>
              <a:ext uri="{FF2B5EF4-FFF2-40B4-BE49-F238E27FC236}">
                <a16:creationId xmlns:a16="http://schemas.microsoft.com/office/drawing/2014/main" id="{71F15FF4-3F67-C441-9404-CD426FFD6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8051" y="3505201"/>
            <a:ext cx="2047875" cy="1095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2">
            <a:extLst>
              <a:ext uri="{FF2B5EF4-FFF2-40B4-BE49-F238E27FC236}">
                <a16:creationId xmlns:a16="http://schemas.microsoft.com/office/drawing/2014/main" id="{71052687-8C9F-3849-9EFF-287207493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1" y="3629026"/>
            <a:ext cx="204787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575E8D60-3BDB-5F49-A3AB-79B46620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434" y="5218114"/>
            <a:ext cx="13340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Navigator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19BCE4D-BFF6-0146-84E0-2E5FE480118D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7621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Helvetica" pitchFamily="2" charset="0"/>
              </a:rPr>
              <a:t>HTTP request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20664CDC-F11C-1248-A9F7-B76384A5333F}"/>
              </a:ext>
            </a:extLst>
          </p:cNvPr>
          <p:cNvSpPr txBox="1">
            <a:spLocks noChangeArrowheads="1"/>
          </p:cNvSpPr>
          <p:nvPr/>
        </p:nvSpPr>
        <p:spPr bwMode="auto">
          <a:xfrm rot="19907361">
            <a:off x="7412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Helvetica" pitchFamily="2" charset="0"/>
              </a:rPr>
              <a:t>HTTP request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7CE7F399-EE5B-4C4C-B4CB-E82B11E9460F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7434264" y="2741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Helvetica" pitchFamily="2" charset="0"/>
              </a:rPr>
              <a:t>HTTP response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0738" name="Text Box 28">
            <a:extLst>
              <a:ext uri="{FF2B5EF4-FFF2-40B4-BE49-F238E27FC236}">
                <a16:creationId xmlns:a16="http://schemas.microsoft.com/office/drawing/2014/main" id="{AF0E9EB7-78A8-7247-A821-3FC95FC93489}"/>
              </a:ext>
            </a:extLst>
          </p:cNvPr>
          <p:cNvSpPr txBox="1">
            <a:spLocks noChangeArrowheads="1"/>
          </p:cNvSpPr>
          <p:nvPr/>
        </p:nvSpPr>
        <p:spPr bwMode="auto">
          <a:xfrm rot="19862217">
            <a:off x="7615239" y="4122738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Helvetica" pitchFamily="2" charset="0"/>
              </a:rPr>
              <a:t>HTTP response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B3021-31C8-8841-9FF2-6623C98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2282</Words>
  <Application>Microsoft Macintosh PowerPoint</Application>
  <PresentationFormat>Widescreen</PresentationFormat>
  <Paragraphs>522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The Application Layer: HTTP</vt:lpstr>
      <vt:lpstr>Course announcements</vt:lpstr>
      <vt:lpstr>Review of concepts</vt:lpstr>
      <vt:lpstr>DNS records</vt:lpstr>
      <vt:lpstr>Some themes from DNS</vt:lpstr>
      <vt:lpstr>The Web: Humble origins</vt:lpstr>
      <vt:lpstr>Web and HTTP: Some terms</vt:lpstr>
      <vt:lpstr>HTTP Protocol Overview</vt:lpstr>
      <vt:lpstr>HTTP overview</vt:lpstr>
      <vt:lpstr>Client server connection</vt:lpstr>
      <vt:lpstr>HTTP messages: request message</vt:lpstr>
      <vt:lpstr>HTTP request message: general format</vt:lpstr>
      <vt:lpstr>Method types</vt:lpstr>
      <vt:lpstr>Uploading form input: GET and POST</vt:lpstr>
      <vt:lpstr>Example: Client POST request</vt:lpstr>
      <vt:lpstr>HTTP response message: general format</vt:lpstr>
      <vt:lpstr>HTTP message: response message</vt:lpstr>
      <vt:lpstr>HTTP response status codes</vt:lpstr>
      <vt:lpstr>Try out HTTP for yourself!</vt:lpstr>
      <vt:lpstr>Additional details about HTTP</vt:lpstr>
      <vt:lpstr>Non/Persistent HTTP</vt:lpstr>
      <vt:lpstr>Recall the Internet protocol stack…</vt:lpstr>
      <vt:lpstr>HTTP connections</vt:lpstr>
      <vt:lpstr>Non-persistent HTTP</vt:lpstr>
      <vt:lpstr>Non-persistent HTTP (contd.)</vt:lpstr>
      <vt:lpstr>HTTP Response time</vt:lpstr>
      <vt:lpstr>Persistent vs. Non-persistent</vt:lpstr>
      <vt:lpstr>Remembering HTTP users</vt:lpstr>
      <vt:lpstr>HTTP: User data on servers?</vt:lpstr>
      <vt:lpstr>Cookies: Keeping user memory</vt:lpstr>
      <vt:lpstr>How cookies work</vt:lpstr>
      <vt:lpstr>Cookies and Privacy</vt:lpstr>
      <vt:lpstr>Caching in HTTP</vt:lpstr>
      <vt:lpstr>Web caches</vt:lpstr>
      <vt:lpstr>Web caching using a proxy server</vt:lpstr>
      <vt:lpstr>Web Caches: how does it look on HTTP?</vt:lpstr>
      <vt:lpstr>Content Distribution Networks (CDN)</vt:lpstr>
      <vt:lpstr>Without CDN</vt:lpstr>
      <vt:lpstr>CDN terms</vt:lpstr>
      <vt:lpstr>With CDN</vt:lpstr>
      <vt:lpstr>Themes from HTTP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1129</cp:revision>
  <dcterms:created xsi:type="dcterms:W3CDTF">2019-01-23T03:40:12Z</dcterms:created>
  <dcterms:modified xsi:type="dcterms:W3CDTF">2020-01-31T20:12:24Z</dcterms:modified>
</cp:coreProperties>
</file>