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892" r:id="rId2"/>
    <p:sldId id="614" r:id="rId3"/>
    <p:sldId id="510" r:id="rId4"/>
    <p:sldId id="928" r:id="rId5"/>
    <p:sldId id="927" r:id="rId6"/>
    <p:sldId id="888" r:id="rId7"/>
    <p:sldId id="929" r:id="rId8"/>
    <p:sldId id="846" r:id="rId9"/>
    <p:sldId id="930" r:id="rId10"/>
    <p:sldId id="932" r:id="rId11"/>
    <p:sldId id="931" r:id="rId12"/>
    <p:sldId id="934" r:id="rId13"/>
    <p:sldId id="935" r:id="rId14"/>
    <p:sldId id="413" r:id="rId15"/>
    <p:sldId id="937" r:id="rId16"/>
    <p:sldId id="936" r:id="rId17"/>
    <p:sldId id="895" r:id="rId18"/>
    <p:sldId id="854" r:id="rId19"/>
    <p:sldId id="894" r:id="rId20"/>
    <p:sldId id="515" r:id="rId21"/>
    <p:sldId id="514" r:id="rId22"/>
    <p:sldId id="516" r:id="rId23"/>
    <p:sldId id="517" r:id="rId24"/>
    <p:sldId id="896" r:id="rId25"/>
    <p:sldId id="855" r:id="rId26"/>
    <p:sldId id="518" r:id="rId27"/>
    <p:sldId id="520" r:id="rId28"/>
    <p:sldId id="521" r:id="rId29"/>
    <p:sldId id="856" r:id="rId30"/>
    <p:sldId id="899" r:id="rId31"/>
    <p:sldId id="900" r:id="rId32"/>
    <p:sldId id="901" r:id="rId33"/>
    <p:sldId id="902" r:id="rId34"/>
    <p:sldId id="8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821"/>
    <p:restoredTop sz="94664"/>
  </p:normalViewPr>
  <p:slideViewPr>
    <p:cSldViewPr snapToGrid="0" snapToObjects="1">
      <p:cViewPr varScale="1">
        <p:scale>
          <a:sx n="97" d="100"/>
          <a:sy n="97" d="100"/>
        </p:scale>
        <p:origin x="23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B0DA1E1-42DE-F844-A09D-1CEC5A50F78F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37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8967A0-5C22-4E47-ABE4-026C12F3FDB8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6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AB464D-6E4A-F246-912F-CB6DB1B35241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190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3173F2-A9E7-EA43-B6FA-07184E300AD1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490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5ECF47-E402-4743-90F9-546024ED1BE8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5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4395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17600" y="1219200"/>
            <a:ext cx="9042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">
            <a:extLst>
              <a:ext uri="{FF2B5EF4-FFF2-40B4-BE49-F238E27FC236}">
                <a16:creationId xmlns:a16="http://schemas.microsoft.com/office/drawing/2014/main" id="{10993D81-03C1-4EBB-967F-103C6865E7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972801" y="6629400"/>
            <a:ext cx="1225551" cy="2301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601A69-262E-462E-8A30-EB73001053BE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 of 50</a:t>
            </a:r>
          </a:p>
        </p:txBody>
      </p:sp>
    </p:spTree>
    <p:extLst>
      <p:ext uri="{BB962C8B-B14F-4D97-AF65-F5344CB8AC3E}">
        <p14:creationId xmlns:p14="http://schemas.microsoft.com/office/powerpoint/2010/main" val="313457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Network Service Guarantees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20.1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1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A62B-2308-554D-A78F-E8CAB7BE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Weighted fair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0C2D-D9C4-4145-AFD9-FB1B49F2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6235" cy="493298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operator might want to partition the link’s rate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into separate allocations for each class</a:t>
            </a:r>
          </a:p>
          <a:p>
            <a:pPr lvl="1"/>
            <a:r>
              <a:rPr lang="en-US" dirty="0"/>
              <a:t>Partitions may have </a:t>
            </a:r>
            <a:r>
              <a:rPr lang="en-US" dirty="0">
                <a:solidFill>
                  <a:srgbClr val="C00000"/>
                </a:solidFill>
              </a:rPr>
              <a:t>weights w </a:t>
            </a:r>
            <a:r>
              <a:rPr lang="en-US" dirty="0"/>
              <a:t>(example: 2, 1)</a:t>
            </a:r>
          </a:p>
          <a:p>
            <a:r>
              <a:rPr lang="en-US" dirty="0"/>
              <a:t>Usually, class </a:t>
            </a:r>
            <a:r>
              <a:rPr lang="en-US" dirty="0" err="1"/>
              <a:t>i</a:t>
            </a:r>
            <a:r>
              <a:rPr lang="en-US" dirty="0"/>
              <a:t> gets the illusion of traversing a logical link of rate</a:t>
            </a:r>
          </a:p>
          <a:p>
            <a:pPr marL="457200" lvl="1" indent="0" algn="ctr">
              <a:buNone/>
            </a:pPr>
            <a:r>
              <a:rPr lang="en-US" dirty="0" err="1">
                <a:solidFill>
                  <a:srgbClr val="C00000"/>
                </a:solidFill>
              </a:rPr>
              <a:t>w</a:t>
            </a:r>
            <a:r>
              <a:rPr lang="en-US" baseline="-25000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* C / ∑</a:t>
            </a:r>
            <a:r>
              <a:rPr lang="en-US" baseline="-25000" dirty="0">
                <a:solidFill>
                  <a:srgbClr val="C00000"/>
                </a:solidFill>
              </a:rPr>
              <a:t>j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w</a:t>
            </a:r>
            <a:r>
              <a:rPr lang="en-US" baseline="-25000" dirty="0" err="1">
                <a:solidFill>
                  <a:srgbClr val="C00000"/>
                </a:solidFill>
              </a:rPr>
              <a:t>j</a:t>
            </a:r>
            <a:endParaRPr lang="en-US" dirty="0"/>
          </a:p>
        </p:txBody>
      </p:sp>
      <p:sp>
        <p:nvSpPr>
          <p:cNvPr id="4" name="Line 226">
            <a:extLst>
              <a:ext uri="{FF2B5EF4-FFF2-40B4-BE49-F238E27FC236}">
                <a16:creationId xmlns:a16="http://schemas.microsoft.com/office/drawing/2014/main" id="{CF5B5488-FF4C-BD45-8D74-AA94B6D0F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5" name="Group 221">
            <a:extLst>
              <a:ext uri="{FF2B5EF4-FFF2-40B4-BE49-F238E27FC236}">
                <a16:creationId xmlns:a16="http://schemas.microsoft.com/office/drawing/2014/main" id="{1D42C7A7-4A74-7645-A7E6-09B95E831B54}"/>
              </a:ext>
            </a:extLst>
          </p:cNvPr>
          <p:cNvGrpSpPr>
            <a:grpSpLocks/>
          </p:cNvGrpSpPr>
          <p:nvPr/>
        </p:nvGrpSpPr>
        <p:grpSpPr bwMode="auto">
          <a:xfrm>
            <a:off x="4071938" y="2643189"/>
            <a:ext cx="1319212" cy="795337"/>
            <a:chOff x="1605" y="1665"/>
            <a:chExt cx="556" cy="501"/>
          </a:xfrm>
        </p:grpSpPr>
        <p:sp>
          <p:nvSpPr>
            <p:cNvPr id="6" name="Freeform 213">
              <a:extLst>
                <a:ext uri="{FF2B5EF4-FFF2-40B4-BE49-F238E27FC236}">
                  <a16:creationId xmlns:a16="http://schemas.microsoft.com/office/drawing/2014/main" id="{84251A18-C3B7-8144-AEA4-7E513214E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" name="Oval 83">
              <a:extLst>
                <a:ext uri="{FF2B5EF4-FFF2-40B4-BE49-F238E27FC236}">
                  <a16:creationId xmlns:a16="http://schemas.microsoft.com/office/drawing/2014/main" id="{FD550103-5D2C-D34F-B223-654A4F5F2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" name="Line 84">
              <a:extLst>
                <a:ext uri="{FF2B5EF4-FFF2-40B4-BE49-F238E27FC236}">
                  <a16:creationId xmlns:a16="http://schemas.microsoft.com/office/drawing/2014/main" id="{7E85F5EC-295D-C44E-90D3-ABEF45CD2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Line 85">
              <a:extLst>
                <a:ext uri="{FF2B5EF4-FFF2-40B4-BE49-F238E27FC236}">
                  <a16:creationId xmlns:a16="http://schemas.microsoft.com/office/drawing/2014/main" id="{A9334BA2-3F7B-094B-9B89-DEDF1D0DC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0" name="Oval 87">
              <a:extLst>
                <a:ext uri="{FF2B5EF4-FFF2-40B4-BE49-F238E27FC236}">
                  <a16:creationId xmlns:a16="http://schemas.microsoft.com/office/drawing/2014/main" id="{069F3416-33AD-184D-9A2A-10C24B45B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1" name="Group 88">
              <a:extLst>
                <a:ext uri="{FF2B5EF4-FFF2-40B4-BE49-F238E27FC236}">
                  <a16:creationId xmlns:a16="http://schemas.microsoft.com/office/drawing/2014/main" id="{C3F1B56B-065D-0440-B860-7F3B74B5D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17" name="Line 89">
                <a:extLst>
                  <a:ext uri="{FF2B5EF4-FFF2-40B4-BE49-F238E27FC236}">
                    <a16:creationId xmlns:a16="http://schemas.microsoft.com/office/drawing/2014/main" id="{9BA4836D-2F45-E84E-A888-9AD7A90A0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8" name="Line 90">
                <a:extLst>
                  <a:ext uri="{FF2B5EF4-FFF2-40B4-BE49-F238E27FC236}">
                    <a16:creationId xmlns:a16="http://schemas.microsoft.com/office/drawing/2014/main" id="{55C371A3-C192-3747-AA13-234B6E1B2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9" name="Line 91">
                <a:extLst>
                  <a:ext uri="{FF2B5EF4-FFF2-40B4-BE49-F238E27FC236}">
                    <a16:creationId xmlns:a16="http://schemas.microsoft.com/office/drawing/2014/main" id="{B20B6348-49B5-8B47-B72B-27F9BD328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2" name="Group 92">
              <a:extLst>
                <a:ext uri="{FF2B5EF4-FFF2-40B4-BE49-F238E27FC236}">
                  <a16:creationId xmlns:a16="http://schemas.microsoft.com/office/drawing/2014/main" id="{0B047B46-06B6-9F4B-BAC7-E0D4718C226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14" name="Line 93">
                <a:extLst>
                  <a:ext uri="{FF2B5EF4-FFF2-40B4-BE49-F238E27FC236}">
                    <a16:creationId xmlns:a16="http://schemas.microsoft.com/office/drawing/2014/main" id="{66F35BEB-653C-254A-8ECA-4201702B6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5" name="Line 94">
                <a:extLst>
                  <a:ext uri="{FF2B5EF4-FFF2-40B4-BE49-F238E27FC236}">
                    <a16:creationId xmlns:a16="http://schemas.microsoft.com/office/drawing/2014/main" id="{04881F71-69D6-054A-998C-F7D176299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6" name="Line 95">
                <a:extLst>
                  <a:ext uri="{FF2B5EF4-FFF2-40B4-BE49-F238E27FC236}">
                    <a16:creationId xmlns:a16="http://schemas.microsoft.com/office/drawing/2014/main" id="{B418F5A1-BF57-F145-A8BC-E2EA634A2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13" name="Oval 214">
              <a:extLst>
                <a:ext uri="{FF2B5EF4-FFF2-40B4-BE49-F238E27FC236}">
                  <a16:creationId xmlns:a16="http://schemas.microsoft.com/office/drawing/2014/main" id="{3ABD7CA9-DD2B-4945-AA8E-F4271D6F3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5" name="Line 223">
            <a:extLst>
              <a:ext uri="{FF2B5EF4-FFF2-40B4-BE49-F238E27FC236}">
                <a16:creationId xmlns:a16="http://schemas.microsoft.com/office/drawing/2014/main" id="{08D575EB-76CC-134D-B2DC-514B5E448D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8514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6" name="Line 224">
            <a:extLst>
              <a:ext uri="{FF2B5EF4-FFF2-40B4-BE49-F238E27FC236}">
                <a16:creationId xmlns:a16="http://schemas.microsoft.com/office/drawing/2014/main" id="{F856168A-77B6-0543-AF43-9CFF213455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3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7" name="Line 225">
            <a:extLst>
              <a:ext uri="{FF2B5EF4-FFF2-40B4-BE49-F238E27FC236}">
                <a16:creationId xmlns:a16="http://schemas.microsoft.com/office/drawing/2014/main" id="{36985125-B112-754E-AD76-30B34541F7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4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8" name="Line 227">
            <a:extLst>
              <a:ext uri="{FF2B5EF4-FFF2-40B4-BE49-F238E27FC236}">
                <a16:creationId xmlns:a16="http://schemas.microsoft.com/office/drawing/2014/main" id="{3B497A7B-B4C3-C84A-A321-A980D396CB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93064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9" name="Line 228">
            <a:extLst>
              <a:ext uri="{FF2B5EF4-FFF2-40B4-BE49-F238E27FC236}">
                <a16:creationId xmlns:a16="http://schemas.microsoft.com/office/drawing/2014/main" id="{F4C1DF66-9814-114D-8DF5-2392FE749F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8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0" name="Line 229">
            <a:extLst>
              <a:ext uri="{FF2B5EF4-FFF2-40B4-BE49-F238E27FC236}">
                <a16:creationId xmlns:a16="http://schemas.microsoft.com/office/drawing/2014/main" id="{C52B361A-E45C-794E-A3B4-5F98FCD9AD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97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31" name="Group 232">
            <a:extLst>
              <a:ext uri="{FF2B5EF4-FFF2-40B4-BE49-F238E27FC236}">
                <a16:creationId xmlns:a16="http://schemas.microsoft.com/office/drawing/2014/main" id="{F5863F91-03EB-A34B-A66B-AE8858171F89}"/>
              </a:ext>
            </a:extLst>
          </p:cNvPr>
          <p:cNvGrpSpPr>
            <a:grpSpLocks/>
          </p:cNvGrpSpPr>
          <p:nvPr/>
        </p:nvGrpSpPr>
        <p:grpSpPr bwMode="auto">
          <a:xfrm>
            <a:off x="6516689" y="2865438"/>
            <a:ext cx="1247775" cy="417512"/>
            <a:chOff x="3600" y="219"/>
            <a:chExt cx="360" cy="175"/>
          </a:xfrm>
        </p:grpSpPr>
        <p:sp>
          <p:nvSpPr>
            <p:cNvPr id="32" name="Oval 233">
              <a:extLst>
                <a:ext uri="{FF2B5EF4-FFF2-40B4-BE49-F238E27FC236}">
                  <a16:creationId xmlns:a16="http://schemas.microsoft.com/office/drawing/2014/main" id="{F3970606-C411-B746-A29C-CDA195571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3" name="Line 234">
              <a:extLst>
                <a:ext uri="{FF2B5EF4-FFF2-40B4-BE49-F238E27FC236}">
                  <a16:creationId xmlns:a16="http://schemas.microsoft.com/office/drawing/2014/main" id="{6B9BF8B7-BC3E-884C-A978-243C95DCE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4" name="Line 235">
              <a:extLst>
                <a:ext uri="{FF2B5EF4-FFF2-40B4-BE49-F238E27FC236}">
                  <a16:creationId xmlns:a16="http://schemas.microsoft.com/office/drawing/2014/main" id="{ACDFB445-0F9C-C04C-812E-4B8ADE837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5" name="Rectangle 236">
              <a:extLst>
                <a:ext uri="{FF2B5EF4-FFF2-40B4-BE49-F238E27FC236}">
                  <a16:creationId xmlns:a16="http://schemas.microsoft.com/office/drawing/2014/main" id="{F5DF079A-4964-8C4F-896E-C98EF350B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36" name="Oval 237">
              <a:extLst>
                <a:ext uri="{FF2B5EF4-FFF2-40B4-BE49-F238E27FC236}">
                  <a16:creationId xmlns:a16="http://schemas.microsoft.com/office/drawing/2014/main" id="{0223B4DF-37F2-5141-9208-E2AEE8789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37" name="Group 238">
              <a:extLst>
                <a:ext uri="{FF2B5EF4-FFF2-40B4-BE49-F238E27FC236}">
                  <a16:creationId xmlns:a16="http://schemas.microsoft.com/office/drawing/2014/main" id="{74122765-1888-744D-9F29-3815772EF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" name="Line 239">
                <a:extLst>
                  <a:ext uri="{FF2B5EF4-FFF2-40B4-BE49-F238E27FC236}">
                    <a16:creationId xmlns:a16="http://schemas.microsoft.com/office/drawing/2014/main" id="{389813B1-906C-314D-847D-7E93AD2F3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3" name="Line 240">
                <a:extLst>
                  <a:ext uri="{FF2B5EF4-FFF2-40B4-BE49-F238E27FC236}">
                    <a16:creationId xmlns:a16="http://schemas.microsoft.com/office/drawing/2014/main" id="{E750FDB1-BC41-6443-A93D-868AE7202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4" name="Line 241">
                <a:extLst>
                  <a:ext uri="{FF2B5EF4-FFF2-40B4-BE49-F238E27FC236}">
                    <a16:creationId xmlns:a16="http://schemas.microsoft.com/office/drawing/2014/main" id="{770C4207-EA11-2F47-B728-8D1263FAA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38" name="Group 242">
              <a:extLst>
                <a:ext uri="{FF2B5EF4-FFF2-40B4-BE49-F238E27FC236}">
                  <a16:creationId xmlns:a16="http://schemas.microsoft.com/office/drawing/2014/main" id="{B2A7FD27-B67F-D64E-98B0-62FF41B8854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9" name="Line 243">
                <a:extLst>
                  <a:ext uri="{FF2B5EF4-FFF2-40B4-BE49-F238E27FC236}">
                    <a16:creationId xmlns:a16="http://schemas.microsoft.com/office/drawing/2014/main" id="{48695B1E-7E69-F54F-AF1C-E60928697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0" name="Line 244">
                <a:extLst>
                  <a:ext uri="{FF2B5EF4-FFF2-40B4-BE49-F238E27FC236}">
                    <a16:creationId xmlns:a16="http://schemas.microsoft.com/office/drawing/2014/main" id="{8E9D2B5C-5E09-254C-9BA3-7DBC87BD8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1" name="Line 245">
                <a:extLst>
                  <a:ext uri="{FF2B5EF4-FFF2-40B4-BE49-F238E27FC236}">
                    <a16:creationId xmlns:a16="http://schemas.microsoft.com/office/drawing/2014/main" id="{2CB5F820-8E92-2846-9C22-86F9381B4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45" name="Text Box 246">
            <a:extLst>
              <a:ext uri="{FF2B5EF4-FFF2-40B4-BE49-F238E27FC236}">
                <a16:creationId xmlns:a16="http://schemas.microsoft.com/office/drawing/2014/main" id="{7AAB8D59-6E0B-0C4F-BF0F-186F2373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</a:t>
            </a:r>
          </a:p>
        </p:txBody>
      </p:sp>
      <p:sp>
        <p:nvSpPr>
          <p:cNvPr id="46" name="Text Box 247">
            <a:extLst>
              <a:ext uri="{FF2B5EF4-FFF2-40B4-BE49-F238E27FC236}">
                <a16:creationId xmlns:a16="http://schemas.microsoft.com/office/drawing/2014/main" id="{DA4D77CE-4935-A147-AF05-6B6EC8262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726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R2</a:t>
            </a:r>
          </a:p>
        </p:txBody>
      </p:sp>
      <p:sp>
        <p:nvSpPr>
          <p:cNvPr id="47" name="Text Box 248">
            <a:extLst>
              <a:ext uri="{FF2B5EF4-FFF2-40B4-BE49-F238E27FC236}">
                <a16:creationId xmlns:a16="http://schemas.microsoft.com/office/drawing/2014/main" id="{0595E4EC-822F-8F4B-ACB3-1C1B0B657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1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H1</a:t>
            </a:r>
          </a:p>
        </p:txBody>
      </p:sp>
      <p:sp>
        <p:nvSpPr>
          <p:cNvPr id="48" name="Text Box 249">
            <a:extLst>
              <a:ext uri="{FF2B5EF4-FFF2-40B4-BE49-F238E27FC236}">
                <a16:creationId xmlns:a16="http://schemas.microsoft.com/office/drawing/2014/main" id="{A46D7FEB-91CD-BA4C-ABCC-4F68EAEAC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H2</a:t>
            </a:r>
          </a:p>
        </p:txBody>
      </p:sp>
      <p:sp>
        <p:nvSpPr>
          <p:cNvPr id="49" name="Text Box 250">
            <a:extLst>
              <a:ext uri="{FF2B5EF4-FFF2-40B4-BE49-F238E27FC236}">
                <a16:creationId xmlns:a16="http://schemas.microsoft.com/office/drawing/2014/main" id="{15A0CC1C-CD6E-AE46-B6F1-A8D083245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5326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H3</a:t>
            </a:r>
          </a:p>
        </p:txBody>
      </p:sp>
      <p:sp>
        <p:nvSpPr>
          <p:cNvPr id="50" name="Text Box 251">
            <a:extLst>
              <a:ext uri="{FF2B5EF4-FFF2-40B4-BE49-F238E27FC236}">
                <a16:creationId xmlns:a16="http://schemas.microsoft.com/office/drawing/2014/main" id="{77690BD3-EC70-FE47-8FB5-6667C8283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6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H4</a:t>
            </a:r>
          </a:p>
        </p:txBody>
      </p:sp>
      <p:sp>
        <p:nvSpPr>
          <p:cNvPr id="51" name="Text Box 252">
            <a:extLst>
              <a:ext uri="{FF2B5EF4-FFF2-40B4-BE49-F238E27FC236}">
                <a16:creationId xmlns:a16="http://schemas.microsoft.com/office/drawing/2014/main" id="{20281AEA-085C-E44C-A283-A031FBCC9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072" y="3731900"/>
            <a:ext cx="29867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Allocated 1/3</a:t>
            </a:r>
            <a:r>
              <a:rPr lang="en-US" sz="2000" baseline="30000" dirty="0">
                <a:latin typeface="Arial"/>
                <a:cs typeface="Arial"/>
              </a:rPr>
              <a:t>rd</a:t>
            </a:r>
            <a:r>
              <a:rPr lang="en-US" sz="2000" dirty="0">
                <a:latin typeface="Arial"/>
                <a:cs typeface="Arial"/>
              </a:rPr>
              <a:t> of the link</a:t>
            </a:r>
          </a:p>
        </p:txBody>
      </p:sp>
      <p:sp>
        <p:nvSpPr>
          <p:cNvPr id="52" name="Line 253">
            <a:extLst>
              <a:ext uri="{FF2B5EF4-FFF2-40B4-BE49-F238E27FC236}">
                <a16:creationId xmlns:a16="http://schemas.microsoft.com/office/drawing/2014/main" id="{F65F2F00-8BFC-B140-AB73-4B2B2AA492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01607" y="3232936"/>
            <a:ext cx="277813" cy="5392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3" name="Freeform 256">
            <a:extLst>
              <a:ext uri="{FF2B5EF4-FFF2-40B4-BE49-F238E27FC236}">
                <a16:creationId xmlns:a16="http://schemas.microsoft.com/office/drawing/2014/main" id="{E76D4398-EADA-954A-8E77-EB527155100D}"/>
              </a:ext>
            </a:extLst>
          </p:cNvPr>
          <p:cNvSpPr>
            <a:spLocks/>
          </p:cNvSpPr>
          <p:nvPr/>
        </p:nvSpPr>
        <p:spPr bwMode="auto">
          <a:xfrm>
            <a:off x="3563938" y="2068514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4" name="Freeform 257">
            <a:extLst>
              <a:ext uri="{FF2B5EF4-FFF2-40B4-BE49-F238E27FC236}">
                <a16:creationId xmlns:a16="http://schemas.microsoft.com/office/drawing/2014/main" id="{F5C5D425-8669-C341-A490-2CBDAADE4D90}"/>
              </a:ext>
            </a:extLst>
          </p:cNvPr>
          <p:cNvSpPr>
            <a:spLocks/>
          </p:cNvSpPr>
          <p:nvPr/>
        </p:nvSpPr>
        <p:spPr bwMode="auto">
          <a:xfrm>
            <a:off x="3254376" y="3179764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55" name="Group 542">
            <a:extLst>
              <a:ext uri="{FF2B5EF4-FFF2-40B4-BE49-F238E27FC236}">
                <a16:creationId xmlns:a16="http://schemas.microsoft.com/office/drawing/2014/main" id="{D11A85A7-33DF-EC4B-AC90-0516EF139897}"/>
              </a:ext>
            </a:extLst>
          </p:cNvPr>
          <p:cNvGrpSpPr>
            <a:grpSpLocks/>
          </p:cNvGrpSpPr>
          <p:nvPr/>
        </p:nvGrpSpPr>
        <p:grpSpPr bwMode="auto">
          <a:xfrm>
            <a:off x="2336801" y="3467101"/>
            <a:ext cx="944563" cy="968375"/>
            <a:chOff x="-44" y="1473"/>
            <a:chExt cx="981" cy="1105"/>
          </a:xfrm>
        </p:grpSpPr>
        <p:pic>
          <p:nvPicPr>
            <p:cNvPr id="56" name="Picture 529" descr="desktop_computer_stylized_medium">
              <a:extLst>
                <a:ext uri="{FF2B5EF4-FFF2-40B4-BE49-F238E27FC236}">
                  <a16:creationId xmlns:a16="http://schemas.microsoft.com/office/drawing/2014/main" id="{D1B95047-30C2-5445-8583-7F40CDA12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Freeform 530">
              <a:extLst>
                <a:ext uri="{FF2B5EF4-FFF2-40B4-BE49-F238E27FC236}">
                  <a16:creationId xmlns:a16="http://schemas.microsoft.com/office/drawing/2014/main" id="{7992B5C2-606F-4D41-B3D4-2A77AC6DE8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8" name="Group 542">
            <a:extLst>
              <a:ext uri="{FF2B5EF4-FFF2-40B4-BE49-F238E27FC236}">
                <a16:creationId xmlns:a16="http://schemas.microsoft.com/office/drawing/2014/main" id="{CEBFE1A4-AF82-BE4D-B304-C1C86D9470FC}"/>
              </a:ext>
            </a:extLst>
          </p:cNvPr>
          <p:cNvGrpSpPr>
            <a:grpSpLocks/>
          </p:cNvGrpSpPr>
          <p:nvPr/>
        </p:nvGrpSpPr>
        <p:grpSpPr bwMode="auto">
          <a:xfrm>
            <a:off x="2674938" y="1879600"/>
            <a:ext cx="944562" cy="966788"/>
            <a:chOff x="-44" y="1473"/>
            <a:chExt cx="981" cy="1105"/>
          </a:xfrm>
        </p:grpSpPr>
        <p:pic>
          <p:nvPicPr>
            <p:cNvPr id="59" name="Picture 529" descr="desktop_computer_stylized_medium">
              <a:extLst>
                <a:ext uri="{FF2B5EF4-FFF2-40B4-BE49-F238E27FC236}">
                  <a16:creationId xmlns:a16="http://schemas.microsoft.com/office/drawing/2014/main" id="{CDA3CB39-B2CD-E240-9C65-C0585BD75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Freeform 530">
              <a:extLst>
                <a:ext uri="{FF2B5EF4-FFF2-40B4-BE49-F238E27FC236}">
                  <a16:creationId xmlns:a16="http://schemas.microsoft.com/office/drawing/2014/main" id="{0415E79D-D8A1-EC4E-AC0C-BBEDB2BDCE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1" name="Group 542">
            <a:extLst>
              <a:ext uri="{FF2B5EF4-FFF2-40B4-BE49-F238E27FC236}">
                <a16:creationId xmlns:a16="http://schemas.microsoft.com/office/drawing/2014/main" id="{B14F5D7C-8E7A-1D40-B974-0AAB3F07A2C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55064" y="1736725"/>
            <a:ext cx="942975" cy="966788"/>
            <a:chOff x="-44" y="1473"/>
            <a:chExt cx="981" cy="1105"/>
          </a:xfrm>
        </p:grpSpPr>
        <p:pic>
          <p:nvPicPr>
            <p:cNvPr id="62" name="Picture 529" descr="desktop_computer_stylized_medium">
              <a:extLst>
                <a:ext uri="{FF2B5EF4-FFF2-40B4-BE49-F238E27FC236}">
                  <a16:creationId xmlns:a16="http://schemas.microsoft.com/office/drawing/2014/main" id="{14D35A9F-9114-D340-8C06-D0C24329C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Freeform 530">
              <a:extLst>
                <a:ext uri="{FF2B5EF4-FFF2-40B4-BE49-F238E27FC236}">
                  <a16:creationId xmlns:a16="http://schemas.microsoft.com/office/drawing/2014/main" id="{9551680C-E42F-B44B-B71C-620C48DF2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4" name="Group 542">
            <a:extLst>
              <a:ext uri="{FF2B5EF4-FFF2-40B4-BE49-F238E27FC236}">
                <a16:creationId xmlns:a16="http://schemas.microsoft.com/office/drawing/2014/main" id="{61DFEDF3-C863-FD41-949A-C6C7A5F630B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07388" y="3386139"/>
            <a:ext cx="944562" cy="968375"/>
            <a:chOff x="-44" y="1473"/>
            <a:chExt cx="981" cy="1105"/>
          </a:xfrm>
        </p:grpSpPr>
        <p:pic>
          <p:nvPicPr>
            <p:cNvPr id="65" name="Picture 529" descr="desktop_computer_stylized_medium">
              <a:extLst>
                <a:ext uri="{FF2B5EF4-FFF2-40B4-BE49-F238E27FC236}">
                  <a16:creationId xmlns:a16="http://schemas.microsoft.com/office/drawing/2014/main" id="{D9E77611-3020-B54F-A3FC-03DA7156C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530">
              <a:extLst>
                <a:ext uri="{FF2B5EF4-FFF2-40B4-BE49-F238E27FC236}">
                  <a16:creationId xmlns:a16="http://schemas.microsoft.com/office/drawing/2014/main" id="{24D8CC0C-2DF8-0743-AE4A-F893779605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037FABE-C80B-EC4D-8DB7-84A8A08997DE}"/>
              </a:ext>
            </a:extLst>
          </p:cNvPr>
          <p:cNvSpPr txBox="1"/>
          <p:nvPr/>
        </p:nvSpPr>
        <p:spPr>
          <a:xfrm>
            <a:off x="980454" y="3796785"/>
            <a:ext cx="940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HTTP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49ACDF5-54C1-6A45-9636-CFFC59147ABC}"/>
              </a:ext>
            </a:extLst>
          </p:cNvPr>
          <p:cNvSpPr txBox="1"/>
          <p:nvPr/>
        </p:nvSpPr>
        <p:spPr>
          <a:xfrm>
            <a:off x="4518742" y="1783497"/>
            <a:ext cx="3063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Allocated 2/3</a:t>
            </a:r>
            <a:r>
              <a:rPr lang="en-US" sz="2000" baseline="30000" dirty="0">
                <a:latin typeface="Helvetica" pitchFamily="2" charset="0"/>
              </a:rPr>
              <a:t>rd</a:t>
            </a:r>
            <a:r>
              <a:rPr lang="en-US" sz="2000" dirty="0">
                <a:latin typeface="Helvetica" pitchFamily="2" charset="0"/>
              </a:rPr>
              <a:t> of the link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65A21E-2244-8048-B5B2-946150114925}"/>
              </a:ext>
            </a:extLst>
          </p:cNvPr>
          <p:cNvCxnSpPr>
            <a:cxnSpLocks/>
          </p:cNvCxnSpPr>
          <p:nvPr/>
        </p:nvCxnSpPr>
        <p:spPr>
          <a:xfrm flipH="1">
            <a:off x="5771133" y="2263775"/>
            <a:ext cx="161750" cy="5635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59DF3DC-4D11-1940-9FCC-B7B7E61806AB}"/>
              </a:ext>
            </a:extLst>
          </p:cNvPr>
          <p:cNvSpPr txBox="1"/>
          <p:nvPr/>
        </p:nvSpPr>
        <p:spPr>
          <a:xfrm>
            <a:off x="1174632" y="1846203"/>
            <a:ext cx="1318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Conf call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3E45A3C-9CDF-734C-9050-FD9BE1B9B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73" y="2168711"/>
            <a:ext cx="646331" cy="646331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F9AD7E9E-981A-134E-B073-F11A934958ED}"/>
              </a:ext>
            </a:extLst>
          </p:cNvPr>
          <p:cNvGrpSpPr/>
          <p:nvPr/>
        </p:nvGrpSpPr>
        <p:grpSpPr>
          <a:xfrm>
            <a:off x="4604300" y="2881710"/>
            <a:ext cx="387349" cy="291307"/>
            <a:chOff x="9352585" y="1026318"/>
            <a:chExt cx="387349" cy="291307"/>
          </a:xfrm>
        </p:grpSpPr>
        <p:sp>
          <p:nvSpPr>
            <p:cNvPr id="75" name="Rectangle 28">
              <a:extLst>
                <a:ext uri="{FF2B5EF4-FFF2-40B4-BE49-F238E27FC236}">
                  <a16:creationId xmlns:a16="http://schemas.microsoft.com/office/drawing/2014/main" id="{7142930A-CCCA-7643-9D00-BACFC6C85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6259" y="1181099"/>
              <a:ext cx="193675" cy="13652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6" name="Rectangle 29">
              <a:extLst>
                <a:ext uri="{FF2B5EF4-FFF2-40B4-BE49-F238E27FC236}">
                  <a16:creationId xmlns:a16="http://schemas.microsoft.com/office/drawing/2014/main" id="{AAF0D5BE-E3EC-5B41-BA03-29B22393E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2585" y="1181100"/>
              <a:ext cx="193675" cy="13652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7" name="Rectangle 71">
              <a:extLst>
                <a:ext uri="{FF2B5EF4-FFF2-40B4-BE49-F238E27FC236}">
                  <a16:creationId xmlns:a16="http://schemas.microsoft.com/office/drawing/2014/main" id="{AAD048B9-6930-7549-B0E6-FFD9E081E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2585" y="1027112"/>
              <a:ext cx="193675" cy="1365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8" name="Rectangle 71">
              <a:extLst>
                <a:ext uri="{FF2B5EF4-FFF2-40B4-BE49-F238E27FC236}">
                  <a16:creationId xmlns:a16="http://schemas.microsoft.com/office/drawing/2014/main" id="{D04AC625-2630-7A46-B838-7C60C50DD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6258" y="1026318"/>
              <a:ext cx="193675" cy="1547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D2AF899-BA8E-4F40-896E-51235C876ECD}"/>
              </a:ext>
            </a:extLst>
          </p:cNvPr>
          <p:cNvSpPr txBox="1"/>
          <p:nvPr/>
        </p:nvSpPr>
        <p:spPr>
          <a:xfrm>
            <a:off x="397566" y="1850787"/>
            <a:ext cx="78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w=2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386214-7DD3-6B4B-8EB3-CCE73E870678}"/>
              </a:ext>
            </a:extLst>
          </p:cNvPr>
          <p:cNvSpPr txBox="1"/>
          <p:nvPr/>
        </p:nvSpPr>
        <p:spPr>
          <a:xfrm>
            <a:off x="326405" y="3808413"/>
            <a:ext cx="73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w=1</a:t>
            </a:r>
          </a:p>
        </p:txBody>
      </p:sp>
    </p:spTree>
    <p:extLst>
      <p:ext uri="{BB962C8B-B14F-4D97-AF65-F5344CB8AC3E}">
        <p14:creationId xmlns:p14="http://schemas.microsoft.com/office/powerpoint/2010/main" val="5213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69" grpId="0"/>
      <p:bldP spid="68" grpId="0"/>
      <p:bldP spid="7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7089-41A8-444D-9D24-4AA76247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Weighted fair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01E9-980E-EF40-AC0A-0359740A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8916" cy="4667250"/>
          </a:xfrm>
        </p:spPr>
        <p:txBody>
          <a:bodyPr/>
          <a:lstStyle/>
          <a:p>
            <a:r>
              <a:rPr lang="en-US" dirty="0"/>
              <a:t>Customary to think of different classes as belonging to different </a:t>
            </a:r>
            <a:r>
              <a:rPr lang="en-US" dirty="0">
                <a:solidFill>
                  <a:srgbClr val="C00000"/>
                </a:solidFill>
              </a:rPr>
              <a:t>queues</a:t>
            </a:r>
          </a:p>
          <a:p>
            <a:r>
              <a:rPr lang="en-US" dirty="0"/>
              <a:t>For this reason, weighted fair sharing is also called </a:t>
            </a:r>
            <a:r>
              <a:rPr lang="en-US" dirty="0">
                <a:solidFill>
                  <a:srgbClr val="C00000"/>
                </a:solidFill>
              </a:rPr>
              <a:t>weighted fair queueing (WFQ)</a:t>
            </a:r>
          </a:p>
          <a:p>
            <a:r>
              <a:rPr lang="en-US" dirty="0"/>
              <a:t>Each queue is first-in-first-out (FIFO)</a:t>
            </a:r>
          </a:p>
          <a:p>
            <a:r>
              <a:rPr lang="en-US" dirty="0"/>
              <a:t>The link multiplexes among these queues</a:t>
            </a:r>
          </a:p>
          <a:p>
            <a:r>
              <a:rPr lang="en-US" dirty="0"/>
              <a:t>Intuitively, packets of one queue should not influence the behavior of other queues</a:t>
            </a:r>
          </a:p>
          <a:p>
            <a:r>
              <a:rPr lang="en-US" dirty="0"/>
              <a:t>Hence, fair queueing is also a form of </a:t>
            </a:r>
            <a:r>
              <a:rPr lang="en-US" dirty="0">
                <a:solidFill>
                  <a:srgbClr val="C00000"/>
                </a:solidFill>
              </a:rPr>
              <a:t>isolation</a:t>
            </a:r>
            <a:r>
              <a:rPr lang="en-US" dirty="0"/>
              <a:t> across traffic classes</a:t>
            </a:r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id="{20ECBCAD-E199-F840-B6BE-3589D103F0CA}"/>
              </a:ext>
            </a:extLst>
          </p:cNvPr>
          <p:cNvGrpSpPr>
            <a:grpSpLocks/>
          </p:cNvGrpSpPr>
          <p:nvPr/>
        </p:nvGrpSpPr>
        <p:grpSpPr bwMode="auto">
          <a:xfrm>
            <a:off x="8445402" y="1930084"/>
            <a:ext cx="939800" cy="565150"/>
            <a:chOff x="1670312" y="2562997"/>
            <a:chExt cx="940317" cy="56521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EA10E05-FF74-B943-865B-6E0CB8D5B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412D4A-8A1D-D34A-A9D6-8F03BF1DF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BC0CBEC-F431-C649-B786-197632B7F4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DD0ECC9-2409-D242-98A2-4FA9B442B20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299FE7-1FD6-084E-BBE5-053787C185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569F588-3B9F-2B4C-91DE-F04FF4F831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42F51E8-728D-564C-90C5-B26D688ACD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6C6A422-C94E-B540-9620-D52F1948AEC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FD5E879-BE51-5542-B849-02CD875CA1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8DD821-9E7A-4A47-A0F3-A2C1CD124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C000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" name="Group 25">
            <a:extLst>
              <a:ext uri="{FF2B5EF4-FFF2-40B4-BE49-F238E27FC236}">
                <a16:creationId xmlns:a16="http://schemas.microsoft.com/office/drawing/2014/main" id="{1572F10E-28F7-E144-8534-9FD66AB085B5}"/>
              </a:ext>
            </a:extLst>
          </p:cNvPr>
          <p:cNvGrpSpPr>
            <a:grpSpLocks/>
          </p:cNvGrpSpPr>
          <p:nvPr/>
        </p:nvGrpSpPr>
        <p:grpSpPr bwMode="auto">
          <a:xfrm>
            <a:off x="8440412" y="3092351"/>
            <a:ext cx="939800" cy="565150"/>
            <a:chOff x="1670312" y="2562997"/>
            <a:chExt cx="940317" cy="56521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A4FC4B2-5F9D-114A-AED3-441BFD3CE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498F39-7F29-1347-92F5-DBB5CB197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2380163-5ECB-774F-AD26-EE4031C4E3E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7453F9-225A-8649-8887-A820394D87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222F6B7-44CA-CF4E-AA03-17161CA6271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B0E4661-112E-F74E-A516-4FA6339DE10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7563C45-EC75-BB4A-9FAA-CF45E3BCB9F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424C9BD-2424-5546-BDB4-02657236AB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7CCEBFB-5722-4249-BBC3-6DD8217755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389BE4-13C5-4140-BCBA-98D706181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000099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:a16="http://schemas.microsoft.com/office/drawing/2014/main" id="{C4BA6DED-4528-784D-B1B6-F9F4AAEC3FD5}"/>
              </a:ext>
            </a:extLst>
          </p:cNvPr>
          <p:cNvGrpSpPr>
            <a:grpSpLocks/>
          </p:cNvGrpSpPr>
          <p:nvPr/>
        </p:nvGrpSpPr>
        <p:grpSpPr bwMode="auto">
          <a:xfrm>
            <a:off x="8444312" y="4240690"/>
            <a:ext cx="939800" cy="565150"/>
            <a:chOff x="1670312" y="2562997"/>
            <a:chExt cx="940317" cy="56521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C86631D-0170-2340-B767-A9034BD8D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30F00C-7C21-C640-8A00-1DED96F53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DB5EB64-D85C-1B43-A3F4-72B7F3373EA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98A3F85-1628-B94C-988D-E537EF724F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AACB410-6146-784C-B1AB-CDE0FC7D5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ABCE5C5-AE14-1F4F-A818-B94559000F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06508A5-8B27-E748-9410-66502FB9F6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660E1E0-8340-9045-89C4-63C47FE429F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368DE3D-DEED-7049-A091-3AB8480366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1D5DFA-836A-CF46-A8EE-F2C91D5D7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chemeClr val="accent2">
                <a:alpha val="7097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4" name="Oval 27">
            <a:extLst>
              <a:ext uri="{FF2B5EF4-FFF2-40B4-BE49-F238E27FC236}">
                <a16:creationId xmlns:a16="http://schemas.microsoft.com/office/drawing/2014/main" id="{CF4CDC90-D193-3F42-A732-49F0F7716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270" y="2828925"/>
            <a:ext cx="63182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B46ADC5E-0524-8346-8350-555774D1B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8402" y="3429000"/>
            <a:ext cx="6559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 i="0" dirty="0">
                <a:latin typeface="Arial" charset="0"/>
                <a:cs typeface="Arial" charset="0"/>
              </a:rPr>
              <a:t>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9538F1-5176-C44A-A6B8-89851C38C9F3}"/>
              </a:ext>
            </a:extLst>
          </p:cNvPr>
          <p:cNvCxnSpPr>
            <a:cxnSpLocks/>
          </p:cNvCxnSpPr>
          <p:nvPr/>
        </p:nvCxnSpPr>
        <p:spPr>
          <a:xfrm>
            <a:off x="9549883" y="2124483"/>
            <a:ext cx="780249" cy="7562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8370BF-25C1-2E4B-904C-36F161321E8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9568337" y="3629055"/>
            <a:ext cx="860065" cy="7370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F4079F-93E1-3F45-BAAD-6891C34C6FB1}"/>
              </a:ext>
            </a:extLst>
          </p:cNvPr>
          <p:cNvCxnSpPr>
            <a:cxnSpLocks/>
          </p:cNvCxnSpPr>
          <p:nvPr/>
        </p:nvCxnSpPr>
        <p:spPr>
          <a:xfrm>
            <a:off x="9522572" y="3273287"/>
            <a:ext cx="76658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0EBA01-CE7F-EF4E-AF84-FF4008B4A151}"/>
              </a:ext>
            </a:extLst>
          </p:cNvPr>
          <p:cNvCxnSpPr>
            <a:cxnSpLocks/>
          </p:cNvCxnSpPr>
          <p:nvPr/>
        </p:nvCxnSpPr>
        <p:spPr>
          <a:xfrm>
            <a:off x="11204166" y="3143200"/>
            <a:ext cx="663324" cy="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3">
            <a:extLst>
              <a:ext uri="{FF2B5EF4-FFF2-40B4-BE49-F238E27FC236}">
                <a16:creationId xmlns:a16="http://schemas.microsoft.com/office/drawing/2014/main" id="{975D692D-F0E8-DF40-9F4C-239CE28B2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760" y="1564512"/>
            <a:ext cx="782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Class 1</a:t>
            </a: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A1CBF2F9-10D8-6F45-B94E-B910D0DA2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760" y="2694288"/>
            <a:ext cx="782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Class 2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7615A6BD-4897-5947-90D5-522CFDD65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4651" y="3847405"/>
            <a:ext cx="782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Class 3</a:t>
            </a:r>
          </a:p>
        </p:txBody>
      </p:sp>
    </p:spTree>
    <p:extLst>
      <p:ext uri="{BB962C8B-B14F-4D97-AF65-F5344CB8AC3E}">
        <p14:creationId xmlns:p14="http://schemas.microsoft.com/office/powerpoint/2010/main" val="325916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0" grpId="0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7089-41A8-444D-9D24-4AA76247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Weighted fair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01E9-980E-EF40-AC0A-0359740A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8916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But what if one class doesn’t use its share?</a:t>
            </a:r>
          </a:p>
          <a:p>
            <a:pPr lvl="1"/>
            <a:r>
              <a:rPr lang="en-US" dirty="0"/>
              <a:t>Can other classes use the spare capacity?</a:t>
            </a:r>
          </a:p>
          <a:p>
            <a:endParaRPr lang="en-US" dirty="0"/>
          </a:p>
          <a:p>
            <a:r>
              <a:rPr lang="en-US" dirty="0"/>
              <a:t>Yes! WFQ is </a:t>
            </a:r>
            <a:r>
              <a:rPr lang="en-US" dirty="0">
                <a:solidFill>
                  <a:srgbClr val="C00000"/>
                </a:solidFill>
              </a:rPr>
              <a:t>work-conserving</a:t>
            </a:r>
            <a:r>
              <a:rPr lang="en-US" dirty="0"/>
              <a:t>: a router implementing WFQ will allow other classes to use the unused capacity</a:t>
            </a:r>
          </a:p>
          <a:p>
            <a:endParaRPr lang="en-US" dirty="0"/>
          </a:p>
          <a:p>
            <a:r>
              <a:rPr lang="en-US" dirty="0"/>
              <a:t>Work conservation makes WFQ different from rate limits applied separately to each class</a:t>
            </a:r>
          </a:p>
          <a:p>
            <a:pPr lvl="1"/>
            <a:r>
              <a:rPr lang="en-US" dirty="0"/>
              <a:t>Class i’s usage can exceed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* C / ∑</a:t>
            </a:r>
            <a:r>
              <a:rPr lang="en-US" baseline="-25000" dirty="0"/>
              <a:t>j</a:t>
            </a:r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id="{20ECBCAD-E199-F840-B6BE-3589D103F0CA}"/>
              </a:ext>
            </a:extLst>
          </p:cNvPr>
          <p:cNvGrpSpPr>
            <a:grpSpLocks/>
          </p:cNvGrpSpPr>
          <p:nvPr/>
        </p:nvGrpSpPr>
        <p:grpSpPr bwMode="auto">
          <a:xfrm>
            <a:off x="8445402" y="1930084"/>
            <a:ext cx="939800" cy="565150"/>
            <a:chOff x="1670312" y="2562997"/>
            <a:chExt cx="940317" cy="56521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EA10E05-FF74-B943-865B-6E0CB8D5B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412D4A-8A1D-D34A-A9D6-8F03BF1DF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BC0CBEC-F431-C649-B786-197632B7F4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DD0ECC9-2409-D242-98A2-4FA9B442B20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299FE7-1FD6-084E-BBE5-053787C185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569F588-3B9F-2B4C-91DE-F04FF4F831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42F51E8-728D-564C-90C5-B26D688ACD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6C6A422-C94E-B540-9620-D52F1948AEC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FD5E879-BE51-5542-B849-02CD875CA1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8DD821-9E7A-4A47-A0F3-A2C1CD124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C000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" name="Group 25">
            <a:extLst>
              <a:ext uri="{FF2B5EF4-FFF2-40B4-BE49-F238E27FC236}">
                <a16:creationId xmlns:a16="http://schemas.microsoft.com/office/drawing/2014/main" id="{1572F10E-28F7-E144-8534-9FD66AB085B5}"/>
              </a:ext>
            </a:extLst>
          </p:cNvPr>
          <p:cNvGrpSpPr>
            <a:grpSpLocks/>
          </p:cNvGrpSpPr>
          <p:nvPr/>
        </p:nvGrpSpPr>
        <p:grpSpPr bwMode="auto">
          <a:xfrm>
            <a:off x="8440412" y="3092351"/>
            <a:ext cx="939800" cy="565150"/>
            <a:chOff x="1670312" y="2562997"/>
            <a:chExt cx="940317" cy="56521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A4FC4B2-5F9D-114A-AED3-441BFD3CE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498F39-7F29-1347-92F5-DBB5CB197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2380163-5ECB-774F-AD26-EE4031C4E3E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7453F9-225A-8649-8887-A820394D87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222F6B7-44CA-CF4E-AA03-17161CA6271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B0E4661-112E-F74E-A516-4FA6339DE10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7563C45-EC75-BB4A-9FAA-CF45E3BCB9F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424C9BD-2424-5546-BDB4-02657236AB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7CCEBFB-5722-4249-BBC3-6DD8217755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389BE4-13C5-4140-BCBA-98D706181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000099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:a16="http://schemas.microsoft.com/office/drawing/2014/main" id="{C4BA6DED-4528-784D-B1B6-F9F4AAEC3FD5}"/>
              </a:ext>
            </a:extLst>
          </p:cNvPr>
          <p:cNvGrpSpPr>
            <a:grpSpLocks/>
          </p:cNvGrpSpPr>
          <p:nvPr/>
        </p:nvGrpSpPr>
        <p:grpSpPr bwMode="auto">
          <a:xfrm>
            <a:off x="8444312" y="4240690"/>
            <a:ext cx="939800" cy="565150"/>
            <a:chOff x="1670312" y="2562997"/>
            <a:chExt cx="940317" cy="56521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C86631D-0170-2340-B767-A9034BD8D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30F00C-7C21-C640-8A00-1DED96F53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DB5EB64-D85C-1B43-A3F4-72B7F3373EA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98A3F85-1628-B94C-988D-E537EF724F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AACB410-6146-784C-B1AB-CDE0FC7D5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ABCE5C5-AE14-1F4F-A818-B94559000F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06508A5-8B27-E748-9410-66502FB9F6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660E1E0-8340-9045-89C4-63C47FE429F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368DE3D-DEED-7049-A091-3AB8480366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1D5DFA-836A-CF46-A8EE-F2C91D5D7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chemeClr val="accent2">
                <a:alpha val="7097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4" name="Oval 27">
            <a:extLst>
              <a:ext uri="{FF2B5EF4-FFF2-40B4-BE49-F238E27FC236}">
                <a16:creationId xmlns:a16="http://schemas.microsoft.com/office/drawing/2014/main" id="{CF4CDC90-D193-3F42-A732-49F0F7716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270" y="2828925"/>
            <a:ext cx="63182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B46ADC5E-0524-8346-8350-555774D1B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8402" y="3429000"/>
            <a:ext cx="655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 i="0" dirty="0">
                <a:latin typeface="Arial" charset="0"/>
                <a:cs typeface="Arial" charset="0"/>
              </a:rPr>
              <a:t>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9538F1-5176-C44A-A6B8-89851C38C9F3}"/>
              </a:ext>
            </a:extLst>
          </p:cNvPr>
          <p:cNvCxnSpPr>
            <a:cxnSpLocks/>
          </p:cNvCxnSpPr>
          <p:nvPr/>
        </p:nvCxnSpPr>
        <p:spPr>
          <a:xfrm>
            <a:off x="9549883" y="2124483"/>
            <a:ext cx="780249" cy="7562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8370BF-25C1-2E4B-904C-36F161321E8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9568337" y="3629055"/>
            <a:ext cx="860065" cy="7370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F4079F-93E1-3F45-BAAD-6891C34C6FB1}"/>
              </a:ext>
            </a:extLst>
          </p:cNvPr>
          <p:cNvCxnSpPr>
            <a:cxnSpLocks/>
          </p:cNvCxnSpPr>
          <p:nvPr/>
        </p:nvCxnSpPr>
        <p:spPr>
          <a:xfrm>
            <a:off x="9522572" y="3273287"/>
            <a:ext cx="76658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0EBA01-CE7F-EF4E-AF84-FF4008B4A151}"/>
              </a:ext>
            </a:extLst>
          </p:cNvPr>
          <p:cNvCxnSpPr>
            <a:cxnSpLocks/>
          </p:cNvCxnSpPr>
          <p:nvPr/>
        </p:nvCxnSpPr>
        <p:spPr>
          <a:xfrm>
            <a:off x="11204166" y="3143200"/>
            <a:ext cx="663324" cy="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3">
            <a:extLst>
              <a:ext uri="{FF2B5EF4-FFF2-40B4-BE49-F238E27FC236}">
                <a16:creationId xmlns:a16="http://schemas.microsoft.com/office/drawing/2014/main" id="{975D692D-F0E8-DF40-9F4C-239CE28B2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760" y="1564512"/>
            <a:ext cx="782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Class 1</a:t>
            </a: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A1CBF2F9-10D8-6F45-B94E-B910D0DA2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760" y="2694288"/>
            <a:ext cx="782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Class 2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7615A6BD-4897-5947-90D5-522CFDD65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4651" y="3847405"/>
            <a:ext cx="782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Class 3</a:t>
            </a:r>
          </a:p>
        </p:txBody>
      </p:sp>
    </p:spTree>
    <p:extLst>
      <p:ext uri="{BB962C8B-B14F-4D97-AF65-F5344CB8AC3E}">
        <p14:creationId xmlns:p14="http://schemas.microsoft.com/office/powerpoint/2010/main" val="308680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1367-2EBF-B842-AC83-748A4142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guarantees enforced?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97C5-925A-E643-99AD-63E852CA5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r>
              <a:rPr lang="en-US" dirty="0"/>
              <a:t>We’ve seen three kinds of service guarantees: prioritization, rate limiting, and fair sharing</a:t>
            </a:r>
          </a:p>
          <a:p>
            <a:r>
              <a:rPr lang="en-US" dirty="0"/>
              <a:t>Common goal: allocate the bottleneck link capacity across packets from traffic classes</a:t>
            </a:r>
          </a:p>
          <a:p>
            <a:r>
              <a:rPr lang="en-US" dirty="0"/>
              <a:t>This allocation occurs in the </a:t>
            </a:r>
            <a:r>
              <a:rPr lang="en-US" dirty="0">
                <a:solidFill>
                  <a:srgbClr val="C00000"/>
                </a:solidFill>
              </a:rPr>
              <a:t>packet scheduler </a:t>
            </a:r>
            <a:r>
              <a:rPr lang="en-US" dirty="0"/>
              <a:t>in the bottleneck router</a:t>
            </a:r>
          </a:p>
          <a:p>
            <a:pPr lvl="1"/>
            <a:r>
              <a:rPr lang="en-US" dirty="0"/>
              <a:t>Recall: scheduling is the task of choosing the packet (among buffered packets) which is transmitted over the output link</a:t>
            </a:r>
          </a:p>
          <a:p>
            <a:r>
              <a:rPr lang="en-US" dirty="0"/>
              <a:t>A router is said to implement packet </a:t>
            </a:r>
            <a:r>
              <a:rPr lang="en-US" dirty="0">
                <a:solidFill>
                  <a:srgbClr val="C00000"/>
                </a:solidFill>
              </a:rPr>
              <a:t>scheduling policies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4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177D-142D-9A4A-83C1-F5C30696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service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5DD5-8446-1A40-8C04-9FB920261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3713" cy="5032376"/>
          </a:xfrm>
        </p:spPr>
        <p:txBody>
          <a:bodyPr>
            <a:normAutofit/>
          </a:bodyPr>
          <a:lstStyle/>
          <a:p>
            <a:r>
              <a:rPr lang="en-US" dirty="0"/>
              <a:t>Influences how packets are treated at contentious resources in the core of the network</a:t>
            </a:r>
          </a:p>
          <a:p>
            <a:pPr lvl="1"/>
            <a:r>
              <a:rPr lang="en-US" dirty="0"/>
              <a:t>Regardless of the endpoint transport</a:t>
            </a:r>
          </a:p>
          <a:p>
            <a:pPr lvl="1"/>
            <a:endParaRPr lang="en-US" dirty="0"/>
          </a:p>
          <a:p>
            <a:r>
              <a:rPr lang="en-US" dirty="0"/>
              <a:t>Service guarantees: prioritization, rate limiting, fair sharing</a:t>
            </a:r>
          </a:p>
          <a:p>
            <a:endParaRPr lang="en-US" dirty="0"/>
          </a:p>
          <a:p>
            <a:r>
              <a:rPr lang="en-US" dirty="0"/>
              <a:t>Implementations of </a:t>
            </a:r>
            <a:r>
              <a:rPr lang="en-US" dirty="0">
                <a:solidFill>
                  <a:srgbClr val="C00000"/>
                </a:solidFill>
              </a:rPr>
              <a:t>scheduling (QoS)</a:t>
            </a:r>
            <a:r>
              <a:rPr lang="en-US" dirty="0"/>
              <a:t> within large networks have implications for debates on </a:t>
            </a:r>
            <a:r>
              <a:rPr lang="en-US" dirty="0">
                <a:solidFill>
                  <a:srgbClr val="C00000"/>
                </a:solidFill>
              </a:rPr>
              <a:t>network neutrality</a:t>
            </a:r>
          </a:p>
          <a:p>
            <a:endParaRPr lang="en-US" dirty="0"/>
          </a:p>
          <a:p>
            <a:r>
              <a:rPr lang="en-US" dirty="0"/>
              <a:t>Scheduling is a fundamental problem in computer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E6FD4-FE11-3F40-B6B5-596F678E36C3}"/>
              </a:ext>
            </a:extLst>
          </p:cNvPr>
          <p:cNvSpPr txBox="1"/>
          <p:nvPr/>
        </p:nvSpPr>
        <p:spPr>
          <a:xfrm>
            <a:off x="8256104" y="2663687"/>
            <a:ext cx="20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Next lecture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3D695B-8154-F843-8824-E8991F4956ED}"/>
              </a:ext>
            </a:extLst>
          </p:cNvPr>
          <p:cNvCxnSpPr/>
          <p:nvPr/>
        </p:nvCxnSpPr>
        <p:spPr>
          <a:xfrm flipH="1">
            <a:off x="7871791" y="3087757"/>
            <a:ext cx="463826" cy="3412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22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2E74-9BAE-6F4B-ADFB-77A5BB84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2967-85EE-8F4B-9909-081B7A91F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8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Rate Limiting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20.2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45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17A52-3AC7-B24D-94DF-AE64BA09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by Rate Limits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EA216-87A1-5941-B8E4-71D6129F8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0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332" y="1339848"/>
            <a:ext cx="10314582" cy="5518151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r>
              <a:rPr lang="en-US" dirty="0"/>
              <a:t>Three commonly used terms: 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(long term) average rate:</a:t>
            </a:r>
            <a:r>
              <a:rPr lang="en-US" b="1" dirty="0"/>
              <a:t> </a:t>
            </a:r>
            <a:r>
              <a:rPr lang="en-US" dirty="0"/>
              <a:t>how many pkts can be sent per unit time (in the long run)</a:t>
            </a:r>
          </a:p>
          <a:p>
            <a:pPr lvl="1">
              <a:defRPr/>
            </a:pPr>
            <a:r>
              <a:rPr lang="en-US" sz="2000" dirty="0"/>
              <a:t>crucial question: </a:t>
            </a:r>
            <a:r>
              <a:rPr lang="en-US" sz="2000" dirty="0">
                <a:solidFill>
                  <a:srgbClr val="C00000"/>
                </a:solidFill>
              </a:rPr>
              <a:t>what is the interval length?</a:t>
            </a:r>
            <a:r>
              <a:rPr lang="en-US" sz="2000" dirty="0"/>
              <a:t> 100 packets per sec or 6000 packets per min have same average! Instantaneous behaviors of the two may look very different.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peak rate:</a:t>
            </a:r>
            <a:r>
              <a:rPr lang="en-US" dirty="0"/>
              <a:t> e.g., 6000 pkts per min (ppm) avg.; 1500 ppm peak rate</a:t>
            </a:r>
          </a:p>
          <a:p>
            <a:pPr>
              <a:defRPr/>
            </a:pPr>
            <a:r>
              <a:rPr lang="en-US" i="1" dirty="0">
                <a:solidFill>
                  <a:srgbClr val="000099"/>
                </a:solidFill>
              </a:rPr>
              <a:t>(max.) burst size:</a:t>
            </a:r>
            <a:r>
              <a:rPr lang="en-US" dirty="0"/>
              <a:t> max number of pkts sent consecutively (with no intervening idle)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64D658-7621-A740-BA1A-57449342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Isolation through Rate Limiting</a:t>
            </a:r>
          </a:p>
        </p:txBody>
      </p:sp>
    </p:spTree>
    <p:extLst>
      <p:ext uri="{BB962C8B-B14F-4D97-AF65-F5344CB8AC3E}">
        <p14:creationId xmlns:p14="http://schemas.microsoft.com/office/powerpoint/2010/main" val="437545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B1BD-D086-5E48-B6CB-D6BE9404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Shaping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Policing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C68A-8939-8C44-8708-1D351605B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595A4-D8D4-D24D-BFF5-CA9818622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62" y="1825625"/>
            <a:ext cx="11359057" cy="37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85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24868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18120" y="534242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network layer moves packets from one place to another.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The network will put in its best effort but makes no guarantees.</a:t>
            </a:r>
          </a:p>
        </p:txBody>
      </p: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13">
            <a:extLst>
              <a:ext uri="{FF2B5EF4-FFF2-40B4-BE49-F238E27FC236}">
                <a16:creationId xmlns:a16="http://schemas.microsoft.com/office/drawing/2014/main" id="{F3FDF1CD-C8BE-4925-9E14-AD7F4AF3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593307"/>
            <a:ext cx="1416050" cy="12493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7D0013"/>
              </a:solidFill>
            </a:endParaRPr>
          </a:p>
        </p:txBody>
      </p:sp>
      <p:sp>
        <p:nvSpPr>
          <p:cNvPr id="90114" name="Line 2">
            <a:extLst>
              <a:ext uri="{FF2B5EF4-FFF2-40B4-BE49-F238E27FC236}">
                <a16:creationId xmlns:a16="http://schemas.microsoft.com/office/drawing/2014/main" id="{1CF28F50-5094-4530-AD6C-B9D91757E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4876802"/>
            <a:ext cx="0" cy="163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Line 3">
            <a:extLst>
              <a:ext uri="{FF2B5EF4-FFF2-40B4-BE49-F238E27FC236}">
                <a16:creationId xmlns:a16="http://schemas.microsoft.com/office/drawing/2014/main" id="{90362C32-143D-47F6-AA17-60205421B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1985963"/>
            <a:ext cx="0" cy="175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FE2641DE-D26F-43CC-9F92-1E5170E5D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Mechanism (1): Leaky Bucket Shaper</a:t>
            </a:r>
          </a:p>
        </p:txBody>
      </p:sp>
      <p:sp>
        <p:nvSpPr>
          <p:cNvPr id="90117" name="Freeform 5">
            <a:extLst>
              <a:ext uri="{FF2B5EF4-FFF2-40B4-BE49-F238E27FC236}">
                <a16:creationId xmlns:a16="http://schemas.microsoft.com/office/drawing/2014/main" id="{6E0B2850-BAC1-403E-9614-5E5BFBA6328E}"/>
              </a:ext>
            </a:extLst>
          </p:cNvPr>
          <p:cNvSpPr>
            <a:spLocks/>
          </p:cNvSpPr>
          <p:nvPr/>
        </p:nvSpPr>
        <p:spPr bwMode="auto">
          <a:xfrm>
            <a:off x="3960815" y="4919663"/>
            <a:ext cx="111125" cy="220662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8" name="Freeform 6">
            <a:extLst>
              <a:ext uri="{FF2B5EF4-FFF2-40B4-BE49-F238E27FC236}">
                <a16:creationId xmlns:a16="http://schemas.microsoft.com/office/drawing/2014/main" id="{D35028F0-30AB-451B-9A86-2371BEB2B974}"/>
              </a:ext>
            </a:extLst>
          </p:cNvPr>
          <p:cNvSpPr>
            <a:spLocks/>
          </p:cNvSpPr>
          <p:nvPr/>
        </p:nvSpPr>
        <p:spPr bwMode="auto">
          <a:xfrm>
            <a:off x="3960815" y="533717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9" name="Freeform 7">
            <a:extLst>
              <a:ext uri="{FF2B5EF4-FFF2-40B4-BE49-F238E27FC236}">
                <a16:creationId xmlns:a16="http://schemas.microsoft.com/office/drawing/2014/main" id="{05475D54-B255-46AE-BA8B-C33ACA1E4440}"/>
              </a:ext>
            </a:extLst>
          </p:cNvPr>
          <p:cNvSpPr>
            <a:spLocks/>
          </p:cNvSpPr>
          <p:nvPr/>
        </p:nvSpPr>
        <p:spPr bwMode="auto">
          <a:xfrm>
            <a:off x="3960815" y="5765802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0" name="Freeform 8">
            <a:extLst>
              <a:ext uri="{FF2B5EF4-FFF2-40B4-BE49-F238E27FC236}">
                <a16:creationId xmlns:a16="http://schemas.microsoft.com/office/drawing/2014/main" id="{FDBA6408-96D5-441D-9DE9-4F32EA7A7202}"/>
              </a:ext>
            </a:extLst>
          </p:cNvPr>
          <p:cNvSpPr>
            <a:spLocks/>
          </p:cNvSpPr>
          <p:nvPr/>
        </p:nvSpPr>
        <p:spPr bwMode="auto">
          <a:xfrm>
            <a:off x="3995740" y="3073402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Freeform 9">
            <a:extLst>
              <a:ext uri="{FF2B5EF4-FFF2-40B4-BE49-F238E27FC236}">
                <a16:creationId xmlns:a16="http://schemas.microsoft.com/office/drawing/2014/main" id="{577A39CF-9D46-4A2E-AC72-54976DE43195}"/>
              </a:ext>
            </a:extLst>
          </p:cNvPr>
          <p:cNvSpPr>
            <a:spLocks/>
          </p:cNvSpPr>
          <p:nvPr/>
        </p:nvSpPr>
        <p:spPr bwMode="auto">
          <a:xfrm>
            <a:off x="4008440" y="331152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Freeform 10">
            <a:extLst>
              <a:ext uri="{FF2B5EF4-FFF2-40B4-BE49-F238E27FC236}">
                <a16:creationId xmlns:a16="http://schemas.microsoft.com/office/drawing/2014/main" id="{CA12F656-5498-4EAC-8455-DE43A96707AB}"/>
              </a:ext>
            </a:extLst>
          </p:cNvPr>
          <p:cNvSpPr>
            <a:spLocks/>
          </p:cNvSpPr>
          <p:nvPr/>
        </p:nvSpPr>
        <p:spPr bwMode="auto">
          <a:xfrm>
            <a:off x="4008440" y="2609852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3" name="Freeform 11">
            <a:extLst>
              <a:ext uri="{FF2B5EF4-FFF2-40B4-BE49-F238E27FC236}">
                <a16:creationId xmlns:a16="http://schemas.microsoft.com/office/drawing/2014/main" id="{9706BE01-DBF5-4CC4-AA53-1EE1BBD1858F}"/>
              </a:ext>
            </a:extLst>
          </p:cNvPr>
          <p:cNvSpPr>
            <a:spLocks/>
          </p:cNvSpPr>
          <p:nvPr/>
        </p:nvSpPr>
        <p:spPr bwMode="auto">
          <a:xfrm>
            <a:off x="4008440" y="1871663"/>
            <a:ext cx="111125" cy="220662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Rectangle 12">
            <a:extLst>
              <a:ext uri="{FF2B5EF4-FFF2-40B4-BE49-F238E27FC236}">
                <a16:creationId xmlns:a16="http://schemas.microsoft.com/office/drawing/2014/main" id="{6D373586-783A-4721-BC6F-5825369E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2665" y="3940175"/>
            <a:ext cx="969817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D0013"/>
                </a:solidFill>
              </a:rPr>
              <a:t>Leaky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D0013"/>
                </a:solidFill>
              </a:rPr>
              <a:t>Bucket</a:t>
            </a:r>
          </a:p>
        </p:txBody>
      </p:sp>
      <p:sp>
        <p:nvSpPr>
          <p:cNvPr id="90125" name="Rectangle 13">
            <a:extLst>
              <a:ext uri="{FF2B5EF4-FFF2-40B4-BE49-F238E27FC236}">
                <a16:creationId xmlns:a16="http://schemas.microsoft.com/office/drawing/2014/main" id="{B1F33511-74BA-4BC1-9351-C83DE2B1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3743327"/>
            <a:ext cx="1416050" cy="1249363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7D0013"/>
              </a:solidFill>
            </a:endParaRPr>
          </a:p>
        </p:txBody>
      </p:sp>
      <p:sp>
        <p:nvSpPr>
          <p:cNvPr id="90126" name="Rectangle 14">
            <a:extLst>
              <a:ext uri="{FF2B5EF4-FFF2-40B4-BE49-F238E27FC236}">
                <a16:creationId xmlns:a16="http://schemas.microsoft.com/office/drawing/2014/main" id="{7A8C4C6F-EA36-46FE-AED7-552E7015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208756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7" name="Rectangle 15">
            <a:extLst>
              <a:ext uri="{FF2B5EF4-FFF2-40B4-BE49-F238E27FC236}">
                <a16:creationId xmlns:a16="http://schemas.microsoft.com/office/drawing/2014/main" id="{3F9318EA-905D-4580-8B39-9E46325CE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277653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8" name="Rectangle 16">
            <a:extLst>
              <a:ext uri="{FF2B5EF4-FFF2-40B4-BE49-F238E27FC236}">
                <a16:creationId xmlns:a16="http://schemas.microsoft.com/office/drawing/2014/main" id="{6C9048A5-DB1A-4238-8902-62B69ECD6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3051177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9" name="Rectangle 17">
            <a:extLst>
              <a:ext uri="{FF2B5EF4-FFF2-40B4-BE49-F238E27FC236}">
                <a16:creationId xmlns:a16="http://schemas.microsoft.com/office/drawing/2014/main" id="{E2D479E8-75F7-4983-A10A-F3ED026ED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332581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0" name="Rectangle 18">
            <a:extLst>
              <a:ext uri="{FF2B5EF4-FFF2-40B4-BE49-F238E27FC236}">
                <a16:creationId xmlns:a16="http://schemas.microsoft.com/office/drawing/2014/main" id="{94CF07DB-CC01-4FF6-B210-2B7E1E74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5207208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1" name="Rectangle 19">
            <a:extLst>
              <a:ext uri="{FF2B5EF4-FFF2-40B4-BE49-F238E27FC236}">
                <a16:creationId xmlns:a16="http://schemas.microsoft.com/office/drawing/2014/main" id="{F8608CAF-A455-44AA-AB1E-F34C6BC21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5669170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2" name="Rectangle 20">
            <a:extLst>
              <a:ext uri="{FF2B5EF4-FFF2-40B4-BE49-F238E27FC236}">
                <a16:creationId xmlns:a16="http://schemas.microsoft.com/office/drawing/2014/main" id="{E0289E9E-56EE-4542-94A7-B7F443399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6110013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4" name="Rectangle 22">
            <a:extLst>
              <a:ext uri="{FF2B5EF4-FFF2-40B4-BE49-F238E27FC236}">
                <a16:creationId xmlns:a16="http://schemas.microsoft.com/office/drawing/2014/main" id="{7401B04A-DD90-40CB-80E2-CB6EA65BE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457248"/>
            <a:ext cx="3478516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7D0013"/>
                </a:solidFill>
              </a:rPr>
              <a:t>Packets leaving leaky bucket</a:t>
            </a:r>
          </a:p>
        </p:txBody>
      </p:sp>
      <p:sp>
        <p:nvSpPr>
          <p:cNvPr id="90135" name="Text Box 23">
            <a:extLst>
              <a:ext uri="{FF2B5EF4-FFF2-40B4-BE49-F238E27FC236}">
                <a16:creationId xmlns:a16="http://schemas.microsoft.com/office/drawing/2014/main" id="{AE793A57-7EFA-43EB-8C96-1D28D2F66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1600202"/>
            <a:ext cx="25186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7D0013"/>
                </a:solidFill>
              </a:rPr>
              <a:t>Packets from source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DCF1B24-4161-494F-8FA9-739247FB9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731" y="3940175"/>
            <a:ext cx="969817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D0013"/>
                </a:solidFill>
              </a:rPr>
              <a:t>Leaky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7D0013"/>
                </a:solidFill>
              </a:rPr>
              <a:t>Bucket</a:t>
            </a:r>
          </a:p>
        </p:txBody>
      </p:sp>
    </p:spTree>
    <p:extLst>
      <p:ext uri="{BB962C8B-B14F-4D97-AF65-F5344CB8AC3E}">
        <p14:creationId xmlns:p14="http://schemas.microsoft.com/office/powerpoint/2010/main" val="2373887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3FC0681C-A5E4-44CD-862D-9C1BCD02D3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altLang="en-US" dirty="0"/>
              <a:t>Packets may be generated in a </a:t>
            </a:r>
            <a:r>
              <a:rPr lang="en-US" altLang="en-US" dirty="0" err="1">
                <a:solidFill>
                  <a:srgbClr val="C00000"/>
                </a:solidFill>
              </a:rPr>
              <a:t>bursty</a:t>
            </a:r>
            <a:r>
              <a:rPr lang="en-US" altLang="en-US" dirty="0"/>
              <a:t> manner, but after they pass through the leaky bucket, they enter the network </a:t>
            </a:r>
            <a:r>
              <a:rPr lang="en-US" altLang="en-US" dirty="0">
                <a:solidFill>
                  <a:srgbClr val="C00000"/>
                </a:solidFill>
              </a:rPr>
              <a:t>evenly spaced</a:t>
            </a:r>
          </a:p>
          <a:p>
            <a:pPr lvl="1"/>
            <a:r>
              <a:rPr lang="en-US" altLang="en-US" dirty="0"/>
              <a:t>The “bucket” buffers packets up to a certain point</a:t>
            </a:r>
          </a:p>
          <a:p>
            <a:pPr lvl="1"/>
            <a:r>
              <a:rPr lang="en-US" altLang="en-US" dirty="0"/>
              <a:t>If the bucket is full, packets are dropped.</a:t>
            </a:r>
          </a:p>
          <a:p>
            <a:r>
              <a:rPr lang="en-US" altLang="en-US" dirty="0"/>
              <a:t>May be used in conjunction with resource reservation to police the host’s resource use</a:t>
            </a:r>
          </a:p>
          <a:p>
            <a:pPr lvl="1"/>
            <a:r>
              <a:rPr lang="en-US" altLang="en-US" dirty="0"/>
              <a:t>E.g., at the host-network interface, allow packets into the network at a constant rate</a:t>
            </a:r>
          </a:p>
          <a:p>
            <a:r>
              <a:rPr lang="en-US" altLang="en-US" dirty="0"/>
              <a:t>May be used in the core of a network to limit bandwidth use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959E18-F917-0646-AEE5-EEBC26D6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Mechanism (1): Leaky Bucket Shaper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00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B8F327D3-7782-4CBB-A4EE-B60425E7E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Shaping traffic with leaky buckets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4FCE3EB-891A-4BC1-9C47-81F5CB5A1F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199" y="1825625"/>
            <a:ext cx="10785953" cy="4667250"/>
          </a:xfrm>
          <a:noFill/>
        </p:spPr>
        <p:txBody>
          <a:bodyPr/>
          <a:lstStyle/>
          <a:p>
            <a:r>
              <a:rPr lang="en-US" altLang="en-US" dirty="0"/>
              <a:t>The leaky bucket is a </a:t>
            </a:r>
            <a:r>
              <a:rPr lang="en-US" altLang="en-US" dirty="0">
                <a:solidFill>
                  <a:srgbClr val="C00000"/>
                </a:solidFill>
              </a:rPr>
              <a:t>traffic shaper</a:t>
            </a:r>
            <a:r>
              <a:rPr lang="en-US" altLang="en-US" dirty="0"/>
              <a:t>:  It changes the downstream arrival times &amp; characteristics of packets passing through it</a:t>
            </a:r>
          </a:p>
          <a:p>
            <a:r>
              <a:rPr lang="en-US" altLang="en-US" dirty="0"/>
              <a:t>Traffic shaping makes traffic more manageable and more predictable downstream (e.g., always under a certain rate)</a:t>
            </a:r>
          </a:p>
          <a:p>
            <a:r>
              <a:rPr lang="en-US" altLang="en-US" dirty="0"/>
              <a:t>Usually, a system/network administrator would set the rate at which packets may be sent through the leaky bucket</a:t>
            </a:r>
          </a:p>
          <a:p>
            <a:r>
              <a:rPr lang="en-US" altLang="en-US" dirty="0"/>
              <a:t>Administrator also sets up policies to map any connection that started up to a leaky bucket (and rate) of its own</a:t>
            </a:r>
          </a:p>
        </p:txBody>
      </p:sp>
    </p:spTree>
    <p:extLst>
      <p:ext uri="{BB962C8B-B14F-4D97-AF65-F5344CB8AC3E}">
        <p14:creationId xmlns:p14="http://schemas.microsoft.com/office/powerpoint/2010/main" val="627404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6B3CC8D-75C0-467A-A24A-9C59AB127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3864"/>
            <a:ext cx="10084496" cy="120189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Issues with a leaky bucket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E28C881-4BC5-4812-A81D-0D4446832F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4"/>
            <a:ext cx="10515600" cy="4575175"/>
          </a:xfrm>
          <a:noFill/>
        </p:spPr>
        <p:txBody>
          <a:bodyPr>
            <a:normAutofit lnSpcReduction="10000"/>
          </a:bodyPr>
          <a:lstStyle/>
          <a:p>
            <a:r>
              <a:rPr lang="en-US" altLang="en-US" dirty="0"/>
              <a:t>Many short transfers just have a few packets</a:t>
            </a:r>
          </a:p>
          <a:p>
            <a:pPr lvl="1"/>
            <a:r>
              <a:rPr lang="en-US" altLang="en-US" dirty="0"/>
              <a:t>E.g., web requests and responses</a:t>
            </a:r>
          </a:p>
          <a:p>
            <a:pPr lvl="1"/>
            <a:r>
              <a:rPr lang="en-US" altLang="en-US" dirty="0"/>
              <a:t>Enforcing rate limit for those can significantly delay completion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For a leaky bucket shaper, </a:t>
            </a:r>
            <a:r>
              <a:rPr lang="en-US" altLang="en-US" dirty="0">
                <a:solidFill>
                  <a:srgbClr val="C00000"/>
                </a:solidFill>
              </a:rPr>
              <a:t>average rate == peak rate</a:t>
            </a:r>
          </a:p>
          <a:p>
            <a:endParaRPr lang="en-US" altLang="en-US" dirty="0"/>
          </a:p>
          <a:p>
            <a:r>
              <a:rPr lang="en-US" altLang="en-US" dirty="0"/>
              <a:t>Sometimes, we wish to have peak rate higher than avg rate</a:t>
            </a:r>
          </a:p>
          <a:p>
            <a:endParaRPr lang="en-US" altLang="en-US" dirty="0"/>
          </a:p>
          <a:p>
            <a:r>
              <a:rPr lang="en-US" altLang="en-US" dirty="0"/>
              <a:t>For this purpose we use a </a:t>
            </a:r>
            <a:r>
              <a:rPr lang="en-US" altLang="en-US" dirty="0">
                <a:solidFill>
                  <a:srgbClr val="C00000"/>
                </a:solidFill>
              </a:rPr>
              <a:t>token bucket</a:t>
            </a:r>
            <a:r>
              <a:rPr lang="en-US" altLang="en-US" dirty="0"/>
              <a:t>, which is a burst-tolerant version of a leaky bucket</a:t>
            </a:r>
          </a:p>
        </p:txBody>
      </p:sp>
    </p:spTree>
    <p:extLst>
      <p:ext uri="{BB962C8B-B14F-4D97-AF65-F5344CB8AC3E}">
        <p14:creationId xmlns:p14="http://schemas.microsoft.com/office/powerpoint/2010/main" val="3653569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E8D9-81DE-2E4B-86C8-0BC114B1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F433D-B593-8945-9012-93E6BAA0E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1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1185741" cy="490889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token bucket: </a:t>
            </a:r>
            <a:r>
              <a:rPr lang="en-US" dirty="0"/>
              <a:t>limit input to specified </a:t>
            </a:r>
            <a:r>
              <a:rPr lang="en-US" i="1" dirty="0">
                <a:solidFill>
                  <a:srgbClr val="000099"/>
                </a:solidFill>
              </a:rPr>
              <a:t>burst size </a:t>
            </a:r>
            <a:r>
              <a:rPr lang="en-US" dirty="0"/>
              <a:t>and </a:t>
            </a:r>
            <a:r>
              <a:rPr lang="en-US" i="1" dirty="0">
                <a:solidFill>
                  <a:srgbClr val="000099"/>
                </a:solidFill>
              </a:rPr>
              <a:t>average rate </a:t>
            </a:r>
          </a:p>
          <a:p>
            <a:pPr>
              <a:defRPr/>
            </a:pPr>
            <a:r>
              <a:rPr lang="en-US" dirty="0"/>
              <a:t>Tokens generated at rate </a:t>
            </a:r>
            <a:r>
              <a:rPr lang="en-US" i="1" dirty="0"/>
              <a:t>r tokens/sec, </a:t>
            </a:r>
            <a:r>
              <a:rPr lang="en-US" dirty="0"/>
              <a:t>put into bucket</a:t>
            </a:r>
          </a:p>
          <a:p>
            <a:pPr>
              <a:defRPr/>
            </a:pPr>
            <a:r>
              <a:rPr lang="en-US" dirty="0"/>
              <a:t>Bucket can hold b tokens. </a:t>
            </a:r>
            <a:r>
              <a:rPr lang="en-US" dirty="0">
                <a:solidFill>
                  <a:srgbClr val="C00000"/>
                </a:solidFill>
              </a:rPr>
              <a:t>Tokens are dropped if bucket is full</a:t>
            </a:r>
          </a:p>
          <a:p>
            <a:pPr>
              <a:defRPr/>
            </a:pPr>
            <a:r>
              <a:rPr lang="en-US" dirty="0"/>
              <a:t>A packet can leave as long as a token is available</a:t>
            </a:r>
          </a:p>
          <a:p>
            <a:pPr>
              <a:defRPr/>
            </a:pPr>
            <a:r>
              <a:rPr lang="en-US" dirty="0"/>
              <a:t>Over interval of time t: number of packets that leave the token bucket is less than or equal to </a:t>
            </a:r>
            <a:r>
              <a:rPr lang="en-US" dirty="0">
                <a:solidFill>
                  <a:srgbClr val="CC0000"/>
                </a:solidFill>
              </a:rPr>
              <a:t>(r * t + b)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67939" name="Picture 4" descr="667 Token buc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627" y="4412420"/>
            <a:ext cx="4191752" cy="208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8BC670-1077-054F-B0A0-19658FC4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 (2): Token Bucket Shaper</a:t>
            </a:r>
          </a:p>
        </p:txBody>
      </p:sp>
    </p:spTree>
    <p:extLst>
      <p:ext uri="{BB962C8B-B14F-4D97-AF65-F5344CB8AC3E}">
        <p14:creationId xmlns:p14="http://schemas.microsoft.com/office/powerpoint/2010/main" val="1024629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B3589DE-7290-4D01-ADF4-3596CDB13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 Token Bucket Shaper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311687B-6AAE-463D-A973-A0107C7FF2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0515600" cy="481317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There is a </a:t>
            </a:r>
            <a:r>
              <a:rPr lang="en-US" altLang="en-US" dirty="0">
                <a:solidFill>
                  <a:srgbClr val="C00000"/>
                </a:solidFill>
              </a:rPr>
              <a:t>bucket for tokens</a:t>
            </a:r>
            <a:r>
              <a:rPr lang="en-US" altLang="en-US" dirty="0"/>
              <a:t> and a </a:t>
            </a:r>
            <a:r>
              <a:rPr lang="en-US" altLang="en-US" dirty="0">
                <a:solidFill>
                  <a:srgbClr val="C00000"/>
                </a:solidFill>
              </a:rPr>
              <a:t>packet buffer for packets</a:t>
            </a:r>
          </a:p>
          <a:p>
            <a:pPr lvl="1"/>
            <a:r>
              <a:rPr lang="en-US" altLang="en-US" dirty="0"/>
              <a:t>Packets will be dropped if the associated packet buffer is full</a:t>
            </a:r>
          </a:p>
          <a:p>
            <a:pPr lvl="1"/>
            <a:r>
              <a:rPr lang="en-US" altLang="en-US" dirty="0"/>
              <a:t>A token bucket </a:t>
            </a:r>
            <a:r>
              <a:rPr lang="en-US" altLang="en-US" dirty="0">
                <a:solidFill>
                  <a:srgbClr val="C00000"/>
                </a:solidFill>
              </a:rPr>
              <a:t>policer</a:t>
            </a:r>
            <a:r>
              <a:rPr lang="en-US" altLang="en-US" dirty="0"/>
              <a:t> doesn’t contain a packet buffer: any packet arriving without a token is immediately dropped</a:t>
            </a:r>
          </a:p>
          <a:p>
            <a:r>
              <a:rPr lang="en-US" altLang="en-US" dirty="0"/>
              <a:t>Bucket of tokens enables small bursts to go through unscathed</a:t>
            </a:r>
          </a:p>
          <a:p>
            <a:pPr lvl="1"/>
            <a:r>
              <a:rPr lang="en-US" altLang="en-US" dirty="0"/>
              <a:t>Short flows can exceed rate limit r, since they use up the reserve in the bucket</a:t>
            </a:r>
          </a:p>
          <a:p>
            <a:pPr lvl="1"/>
            <a:r>
              <a:rPr lang="en-US" altLang="en-US" dirty="0"/>
              <a:t>Long flows will fit into the rate limit r over longer periods of time, since once they use up the reserve, they are limited by the token-fill rate r</a:t>
            </a:r>
          </a:p>
        </p:txBody>
      </p:sp>
    </p:spTree>
    <p:extLst>
      <p:ext uri="{BB962C8B-B14F-4D97-AF65-F5344CB8AC3E}">
        <p14:creationId xmlns:p14="http://schemas.microsoft.com/office/powerpoint/2010/main" val="1288769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4E149936-BA82-4EBA-9913-8B455A1B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638425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C74BAAF4-1617-4F15-BA39-B4C650387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38425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6" name="Rectangle 4">
            <a:extLst>
              <a:ext uri="{FF2B5EF4-FFF2-40B4-BE49-F238E27FC236}">
                <a16:creationId xmlns:a16="http://schemas.microsoft.com/office/drawing/2014/main" id="{3BB9755A-A71A-4319-84A1-10860799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38425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7" name="Rectangle 5">
            <a:extLst>
              <a:ext uri="{FF2B5EF4-FFF2-40B4-BE49-F238E27FC236}">
                <a16:creationId xmlns:a16="http://schemas.microsoft.com/office/drawing/2014/main" id="{F8C3B951-40C6-4DBA-A153-686BCC298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38425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8" name="Rectangle 6">
            <a:extLst>
              <a:ext uri="{FF2B5EF4-FFF2-40B4-BE49-F238E27FC236}">
                <a16:creationId xmlns:a16="http://schemas.microsoft.com/office/drawing/2014/main" id="{75E0F268-0852-46CD-9CDB-5F0F847B4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994150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39" name="Rectangle 7">
            <a:extLst>
              <a:ext uri="{FF2B5EF4-FFF2-40B4-BE49-F238E27FC236}">
                <a16:creationId xmlns:a16="http://schemas.microsoft.com/office/drawing/2014/main" id="{7288CDAD-0281-4159-9E61-366E375860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94150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40" name="Rectangle 8">
            <a:extLst>
              <a:ext uri="{FF2B5EF4-FFF2-40B4-BE49-F238E27FC236}">
                <a16:creationId xmlns:a16="http://schemas.microsoft.com/office/drawing/2014/main" id="{36CA4A2F-8726-4916-BC4B-D9573E101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994150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41" name="Rectangle 9">
            <a:extLst>
              <a:ext uri="{FF2B5EF4-FFF2-40B4-BE49-F238E27FC236}">
                <a16:creationId xmlns:a16="http://schemas.microsoft.com/office/drawing/2014/main" id="{BCD8325A-1DC6-430D-A2E5-D42F4B4585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Token Bucket vs. Leaky Bucket</a:t>
            </a:r>
          </a:p>
        </p:txBody>
      </p:sp>
      <p:sp>
        <p:nvSpPr>
          <p:cNvPr id="95242" name="Rectangle 10">
            <a:extLst>
              <a:ext uri="{FF2B5EF4-FFF2-40B4-BE49-F238E27FC236}">
                <a16:creationId xmlns:a16="http://schemas.microsoft.com/office/drawing/2014/main" id="{B8DB2C5B-09B8-404D-9E15-FCD3004E0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94150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43" name="Text Box 11">
            <a:extLst>
              <a:ext uri="{FF2B5EF4-FFF2-40B4-BE49-F238E27FC236}">
                <a16:creationId xmlns:a16="http://schemas.microsoft.com/office/drawing/2014/main" id="{3A4BE315-4B97-4E97-AD46-1CCB4D74E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2092" y="1819245"/>
            <a:ext cx="44278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7D0013"/>
                </a:solidFill>
              </a:rPr>
              <a:t>Case 1: Small burst of packet arrivals</a:t>
            </a:r>
          </a:p>
        </p:txBody>
      </p:sp>
      <p:sp>
        <p:nvSpPr>
          <p:cNvPr id="95244" name="Line 12">
            <a:extLst>
              <a:ext uri="{FF2B5EF4-FFF2-40B4-BE49-F238E27FC236}">
                <a16:creationId xmlns:a16="http://schemas.microsoft.com/office/drawing/2014/main" id="{38F959B0-64E1-490C-8A2F-E602BE376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4655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5" name="Line 13">
            <a:extLst>
              <a:ext uri="{FF2B5EF4-FFF2-40B4-BE49-F238E27FC236}">
                <a16:creationId xmlns:a16="http://schemas.microsoft.com/office/drawing/2014/main" id="{4D948DE3-5052-46D7-862F-51801CB67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6" name="Line 14">
            <a:extLst>
              <a:ext uri="{FF2B5EF4-FFF2-40B4-BE49-F238E27FC236}">
                <a16:creationId xmlns:a16="http://schemas.microsoft.com/office/drawing/2014/main" id="{CF6EE7C9-EF8C-4CD1-8E2D-6A0E545A5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7" name="Line 15">
            <a:extLst>
              <a:ext uri="{FF2B5EF4-FFF2-40B4-BE49-F238E27FC236}">
                <a16:creationId xmlns:a16="http://schemas.microsoft.com/office/drawing/2014/main" id="{479449B6-4938-48CC-8A89-DF7F47846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8" name="Line 16">
            <a:extLst>
              <a:ext uri="{FF2B5EF4-FFF2-40B4-BE49-F238E27FC236}">
                <a16:creationId xmlns:a16="http://schemas.microsoft.com/office/drawing/2014/main" id="{0A4D6AE7-1E22-4EAA-ACA1-429BEDBC82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49" name="Line 17">
            <a:extLst>
              <a:ext uri="{FF2B5EF4-FFF2-40B4-BE49-F238E27FC236}">
                <a16:creationId xmlns:a16="http://schemas.microsoft.com/office/drawing/2014/main" id="{0CBF179B-263D-48DD-A3E2-4451D011D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0" name="Line 18">
            <a:extLst>
              <a:ext uri="{FF2B5EF4-FFF2-40B4-BE49-F238E27FC236}">
                <a16:creationId xmlns:a16="http://schemas.microsoft.com/office/drawing/2014/main" id="{5D4C9795-D8FB-4A74-8569-988D0F0AC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1" name="Line 19">
            <a:extLst>
              <a:ext uri="{FF2B5EF4-FFF2-40B4-BE49-F238E27FC236}">
                <a16:creationId xmlns:a16="http://schemas.microsoft.com/office/drawing/2014/main" id="{2B2C010A-24B5-4C8E-9A8B-50D5F04EE5A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0703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2" name="Line 20">
            <a:extLst>
              <a:ext uri="{FF2B5EF4-FFF2-40B4-BE49-F238E27FC236}">
                <a16:creationId xmlns:a16="http://schemas.microsoft.com/office/drawing/2014/main" id="{9EC92524-573A-4041-85EB-6C0F18D33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790825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3" name="Line 21">
            <a:extLst>
              <a:ext uri="{FF2B5EF4-FFF2-40B4-BE49-F238E27FC236}">
                <a16:creationId xmlns:a16="http://schemas.microsoft.com/office/drawing/2014/main" id="{59C96A7F-14D3-48B1-BDB1-0F6584F52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4" name="Line 22">
            <a:extLst>
              <a:ext uri="{FF2B5EF4-FFF2-40B4-BE49-F238E27FC236}">
                <a16:creationId xmlns:a16="http://schemas.microsoft.com/office/drawing/2014/main" id="{0A1E2698-C117-4CA4-8B66-51A31BC4B7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E36F9990-E133-4606-9BAE-A5D5C519B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6" name="Line 24">
            <a:extLst>
              <a:ext uri="{FF2B5EF4-FFF2-40B4-BE49-F238E27FC236}">
                <a16:creationId xmlns:a16="http://schemas.microsoft.com/office/drawing/2014/main" id="{894D76C4-10DC-4AAB-A4C4-689E86CB60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7" name="Line 25">
            <a:extLst>
              <a:ext uri="{FF2B5EF4-FFF2-40B4-BE49-F238E27FC236}">
                <a16:creationId xmlns:a16="http://schemas.microsoft.com/office/drawing/2014/main" id="{E820BB1D-2526-49A1-A9D3-C9A3148BA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8" name="Line 26">
            <a:extLst>
              <a:ext uri="{FF2B5EF4-FFF2-40B4-BE49-F238E27FC236}">
                <a16:creationId xmlns:a16="http://schemas.microsoft.com/office/drawing/2014/main" id="{F840FD7C-001F-401B-ABD9-B53A2EC966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59" name="Line 27">
            <a:extLst>
              <a:ext uri="{FF2B5EF4-FFF2-40B4-BE49-F238E27FC236}">
                <a16:creationId xmlns:a16="http://schemas.microsoft.com/office/drawing/2014/main" id="{7964F2A6-E297-4523-B91A-912C19101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60" name="Text Box 28">
            <a:extLst>
              <a:ext uri="{FF2B5EF4-FFF2-40B4-BE49-F238E27FC236}">
                <a16:creationId xmlns:a16="http://schemas.microsoft.com/office/drawing/2014/main" id="{DE59254D-E315-4BA9-80D2-520EBF7D1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5261" name="Text Box 29">
            <a:extLst>
              <a:ext uri="{FF2B5EF4-FFF2-40B4-BE49-F238E27FC236}">
                <a16:creationId xmlns:a16="http://schemas.microsoft.com/office/drawing/2014/main" id="{60F3C3A5-C276-47A0-8A9D-4943288B6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5262" name="Text Box 30">
            <a:extLst>
              <a:ext uri="{FF2B5EF4-FFF2-40B4-BE49-F238E27FC236}">
                <a16:creationId xmlns:a16="http://schemas.microsoft.com/office/drawing/2014/main" id="{7F435EE6-9CAC-4876-9EC4-D5CD2342E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5263" name="Text Box 31">
            <a:extLst>
              <a:ext uri="{FF2B5EF4-FFF2-40B4-BE49-F238E27FC236}">
                <a16:creationId xmlns:a16="http://schemas.microsoft.com/office/drawing/2014/main" id="{EE00944E-C49D-4D78-A1A5-90191FA33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5264" name="Text Box 32">
            <a:extLst>
              <a:ext uri="{FF2B5EF4-FFF2-40B4-BE49-F238E27FC236}">
                <a16:creationId xmlns:a16="http://schemas.microsoft.com/office/drawing/2014/main" id="{0BFE7F7F-82CE-4D6B-A371-6AD1BCEC9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5265" name="Text Box 33">
            <a:extLst>
              <a:ext uri="{FF2B5EF4-FFF2-40B4-BE49-F238E27FC236}">
                <a16:creationId xmlns:a16="http://schemas.microsoft.com/office/drawing/2014/main" id="{0E0512EC-FC14-4C15-B84A-ED06F0B30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5266" name="Text Box 34">
            <a:extLst>
              <a:ext uri="{FF2B5EF4-FFF2-40B4-BE49-F238E27FC236}">
                <a16:creationId xmlns:a16="http://schemas.microsoft.com/office/drawing/2014/main" id="{24529659-8E53-4C2D-BD3D-2C5AE2D27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5267" name="Text Box 35">
            <a:extLst>
              <a:ext uri="{FF2B5EF4-FFF2-40B4-BE49-F238E27FC236}">
                <a16:creationId xmlns:a16="http://schemas.microsoft.com/office/drawing/2014/main" id="{DC6DA23A-5722-4619-84F0-00052EF9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2667000"/>
            <a:ext cx="183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Arrival time at bucket</a:t>
            </a:r>
          </a:p>
        </p:txBody>
      </p:sp>
      <p:sp>
        <p:nvSpPr>
          <p:cNvPr id="95268" name="Text Box 36">
            <a:extLst>
              <a:ext uri="{FF2B5EF4-FFF2-40B4-BE49-F238E27FC236}">
                <a16:creationId xmlns:a16="http://schemas.microsoft.com/office/drawing/2014/main" id="{739E24CD-85C5-4A01-8E96-C79A0DEB7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4022725"/>
            <a:ext cx="35654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Departure time from a leaky bucket shaper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Leaky bucket rate = 1 packet in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Assume packet buffer size is very large</a:t>
            </a:r>
            <a:endParaRPr lang="en-US" altLang="en-US" sz="1400" dirty="0">
              <a:solidFill>
                <a:srgbClr val="7D0013"/>
              </a:solidFill>
            </a:endParaRPr>
          </a:p>
        </p:txBody>
      </p:sp>
      <p:sp>
        <p:nvSpPr>
          <p:cNvPr id="95269" name="Text Box 37">
            <a:extLst>
              <a:ext uri="{FF2B5EF4-FFF2-40B4-BE49-F238E27FC236}">
                <a16:creationId xmlns:a16="http://schemas.microsoft.com/office/drawing/2014/main" id="{D8D6441E-AC39-459C-AF97-18C766025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5270" name="Text Box 38">
            <a:extLst>
              <a:ext uri="{FF2B5EF4-FFF2-40B4-BE49-F238E27FC236}">
                <a16:creationId xmlns:a16="http://schemas.microsoft.com/office/drawing/2014/main" id="{1679361A-4D2D-4F6B-8CEA-A8B64F33B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5271" name="Text Box 39">
            <a:extLst>
              <a:ext uri="{FF2B5EF4-FFF2-40B4-BE49-F238E27FC236}">
                <a16:creationId xmlns:a16="http://schemas.microsoft.com/office/drawing/2014/main" id="{A182A192-CC30-4200-B9CC-9E8361007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5272" name="Text Box 40">
            <a:extLst>
              <a:ext uri="{FF2B5EF4-FFF2-40B4-BE49-F238E27FC236}">
                <a16:creationId xmlns:a16="http://schemas.microsoft.com/office/drawing/2014/main" id="{93A06A97-1B45-4B25-A30A-371CB56A5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5273" name="Text Box 41">
            <a:extLst>
              <a:ext uri="{FF2B5EF4-FFF2-40B4-BE49-F238E27FC236}">
                <a16:creationId xmlns:a16="http://schemas.microsoft.com/office/drawing/2014/main" id="{6C028E18-A933-4823-93AE-A9B71D563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5274" name="Text Box 42">
            <a:extLst>
              <a:ext uri="{FF2B5EF4-FFF2-40B4-BE49-F238E27FC236}">
                <a16:creationId xmlns:a16="http://schemas.microsoft.com/office/drawing/2014/main" id="{34FFC322-5C83-4DEC-8CA7-A2DB4FBC5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5275" name="Text Box 43">
            <a:extLst>
              <a:ext uri="{FF2B5EF4-FFF2-40B4-BE49-F238E27FC236}">
                <a16:creationId xmlns:a16="http://schemas.microsoft.com/office/drawing/2014/main" id="{4CD1834D-AD9D-4520-B5DD-1798663E7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2989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5276" name="Rectangle 44">
            <a:extLst>
              <a:ext uri="{FF2B5EF4-FFF2-40B4-BE49-F238E27FC236}">
                <a16:creationId xmlns:a16="http://schemas.microsoft.com/office/drawing/2014/main" id="{D317CDCF-E030-402B-A25A-6DDD9311A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384800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77" name="Rectangle 45">
            <a:extLst>
              <a:ext uri="{FF2B5EF4-FFF2-40B4-BE49-F238E27FC236}">
                <a16:creationId xmlns:a16="http://schemas.microsoft.com/office/drawing/2014/main" id="{5B4EEA3A-3B34-4C5C-8475-A6F3369EA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384800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78" name="Rectangle 46">
            <a:extLst>
              <a:ext uri="{FF2B5EF4-FFF2-40B4-BE49-F238E27FC236}">
                <a16:creationId xmlns:a16="http://schemas.microsoft.com/office/drawing/2014/main" id="{EB57C9FD-9EAC-417D-9784-C9983FDB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384800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79" name="Rectangle 47">
            <a:extLst>
              <a:ext uri="{FF2B5EF4-FFF2-40B4-BE49-F238E27FC236}">
                <a16:creationId xmlns:a16="http://schemas.microsoft.com/office/drawing/2014/main" id="{1856F21A-AF93-410E-B353-DA815D246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5699" y="5384800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5280" name="Line 48">
            <a:extLst>
              <a:ext uri="{FF2B5EF4-FFF2-40B4-BE49-F238E27FC236}">
                <a16:creationId xmlns:a16="http://schemas.microsoft.com/office/drawing/2014/main" id="{6DA682DD-331A-4702-952B-732DD1538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53720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1" name="Line 49">
            <a:extLst>
              <a:ext uri="{FF2B5EF4-FFF2-40B4-BE49-F238E27FC236}">
                <a16:creationId xmlns:a16="http://schemas.microsoft.com/office/drawing/2014/main" id="{28D2B513-4550-41FE-AE20-E6459729D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2" name="Line 50">
            <a:extLst>
              <a:ext uri="{FF2B5EF4-FFF2-40B4-BE49-F238E27FC236}">
                <a16:creationId xmlns:a16="http://schemas.microsoft.com/office/drawing/2014/main" id="{EE792788-629E-47CB-86FA-A91643244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3" name="Line 51">
            <a:extLst>
              <a:ext uri="{FF2B5EF4-FFF2-40B4-BE49-F238E27FC236}">
                <a16:creationId xmlns:a16="http://schemas.microsoft.com/office/drawing/2014/main" id="{9308FA9D-CA18-417F-A378-6D3CD1075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4" name="Line 52">
            <a:extLst>
              <a:ext uri="{FF2B5EF4-FFF2-40B4-BE49-F238E27FC236}">
                <a16:creationId xmlns:a16="http://schemas.microsoft.com/office/drawing/2014/main" id="{A049200D-81DC-4978-A237-85E0247CA8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5" name="Line 53">
            <a:extLst>
              <a:ext uri="{FF2B5EF4-FFF2-40B4-BE49-F238E27FC236}">
                <a16:creationId xmlns:a16="http://schemas.microsoft.com/office/drawing/2014/main" id="{22113BA9-6DBC-43A2-BFF1-6B5BA2363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6" name="Line 54">
            <a:extLst>
              <a:ext uri="{FF2B5EF4-FFF2-40B4-BE49-F238E27FC236}">
                <a16:creationId xmlns:a16="http://schemas.microsoft.com/office/drawing/2014/main" id="{1099A339-02A2-4474-A948-277DFDAC32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7" name="Line 55">
            <a:extLst>
              <a:ext uri="{FF2B5EF4-FFF2-40B4-BE49-F238E27FC236}">
                <a16:creationId xmlns:a16="http://schemas.microsoft.com/office/drawing/2014/main" id="{92DE845C-8858-4E16-A8DF-FC1B98F04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54610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288" name="Text Box 56">
            <a:extLst>
              <a:ext uri="{FF2B5EF4-FFF2-40B4-BE49-F238E27FC236}">
                <a16:creationId xmlns:a16="http://schemas.microsoft.com/office/drawing/2014/main" id="{2CEF253C-E671-4075-9EA8-2ECF4633E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5289" name="Text Box 57">
            <a:extLst>
              <a:ext uri="{FF2B5EF4-FFF2-40B4-BE49-F238E27FC236}">
                <a16:creationId xmlns:a16="http://schemas.microsoft.com/office/drawing/2014/main" id="{BBE31D7B-9520-4E20-B15F-454CCDC01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5290" name="Text Box 58">
            <a:extLst>
              <a:ext uri="{FF2B5EF4-FFF2-40B4-BE49-F238E27FC236}">
                <a16:creationId xmlns:a16="http://schemas.microsoft.com/office/drawing/2014/main" id="{4AAE7A7C-E67E-43BB-91E0-714CA9E4B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5291" name="Text Box 59">
            <a:extLst>
              <a:ext uri="{FF2B5EF4-FFF2-40B4-BE49-F238E27FC236}">
                <a16:creationId xmlns:a16="http://schemas.microsoft.com/office/drawing/2014/main" id="{5F792474-96D5-41C1-A245-DBF50CD0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5292" name="Text Box 60">
            <a:extLst>
              <a:ext uri="{FF2B5EF4-FFF2-40B4-BE49-F238E27FC236}">
                <a16:creationId xmlns:a16="http://schemas.microsoft.com/office/drawing/2014/main" id="{193E5F44-BEA3-45D6-BFD9-783B396B0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5293" name="Text Box 61">
            <a:extLst>
              <a:ext uri="{FF2B5EF4-FFF2-40B4-BE49-F238E27FC236}">
                <a16:creationId xmlns:a16="http://schemas.microsoft.com/office/drawing/2014/main" id="{55D080EC-38A6-4847-88DC-9F3498578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5294" name="Text Box 62">
            <a:extLst>
              <a:ext uri="{FF2B5EF4-FFF2-40B4-BE49-F238E27FC236}">
                <a16:creationId xmlns:a16="http://schemas.microsoft.com/office/drawing/2014/main" id="{8431D0FA-169A-496D-A163-98BF4EC66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68960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5295" name="Text Box 63">
            <a:extLst>
              <a:ext uri="{FF2B5EF4-FFF2-40B4-BE49-F238E27FC236}">
                <a16:creationId xmlns:a16="http://schemas.microsoft.com/office/drawing/2014/main" id="{E0C1FABB-DAE5-4354-B85A-316219FF4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5337175"/>
            <a:ext cx="3375219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Departure time from a token bucket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fill rate = 1 tokens in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size = 2 tokens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Assume packet buffer size is very large</a:t>
            </a:r>
            <a:endParaRPr lang="en-US" altLang="en-US" sz="1400" dirty="0">
              <a:solidFill>
                <a:srgbClr val="7D00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912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3">
            <a:extLst>
              <a:ext uri="{FF2B5EF4-FFF2-40B4-BE49-F238E27FC236}">
                <a16:creationId xmlns:a16="http://schemas.microsoft.com/office/drawing/2014/main" id="{61CC39F1-A286-5C4A-BC12-4500A896C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4061" y="2639667"/>
            <a:ext cx="304800" cy="304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6A6C00CB-0B68-4809-A1CD-631527569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439762"/>
            <a:ext cx="304800" cy="30480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 dirty="0">
              <a:solidFill>
                <a:srgbClr val="7D0013"/>
              </a:solidFill>
            </a:endParaRP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7331C59B-4A7C-4ADB-9E5E-501F88A29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638425"/>
            <a:ext cx="304800" cy="304800"/>
          </a:xfrm>
          <a:prstGeom prst="rect">
            <a:avLst/>
          </a:prstGeom>
          <a:solidFill>
            <a:srgbClr val="FF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489C9D16-A18D-4696-80DC-24DE81946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38425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3CD207EB-86BA-4D70-A8B9-E802151C1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38425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2" name="Rectangle 6">
            <a:extLst>
              <a:ext uri="{FF2B5EF4-FFF2-40B4-BE49-F238E27FC236}">
                <a16:creationId xmlns:a16="http://schemas.microsoft.com/office/drawing/2014/main" id="{EED5498F-E46E-478D-90B2-C2B74DA32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638425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3" name="Rectangle 7">
            <a:extLst>
              <a:ext uri="{FF2B5EF4-FFF2-40B4-BE49-F238E27FC236}">
                <a16:creationId xmlns:a16="http://schemas.microsoft.com/office/drawing/2014/main" id="{C266CAD6-F5DF-4731-B182-131A3529B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638425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4" name="Rectangle 8">
            <a:extLst>
              <a:ext uri="{FF2B5EF4-FFF2-40B4-BE49-F238E27FC236}">
                <a16:creationId xmlns:a16="http://schemas.microsoft.com/office/drawing/2014/main" id="{48061FA1-9241-4173-902D-D0B29C142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481350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5" name="Rectangle 9">
            <a:extLst>
              <a:ext uri="{FF2B5EF4-FFF2-40B4-BE49-F238E27FC236}">
                <a16:creationId xmlns:a16="http://schemas.microsoft.com/office/drawing/2014/main" id="{6D21EF7C-B1C8-4F8E-A4D7-57D760CB1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481350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6" name="Rectangle 10">
            <a:extLst>
              <a:ext uri="{FF2B5EF4-FFF2-40B4-BE49-F238E27FC236}">
                <a16:creationId xmlns:a16="http://schemas.microsoft.com/office/drawing/2014/main" id="{530BDB57-7392-40C9-A024-134486B7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481350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7" name="Rectangle 11">
            <a:extLst>
              <a:ext uri="{FF2B5EF4-FFF2-40B4-BE49-F238E27FC236}">
                <a16:creationId xmlns:a16="http://schemas.microsoft.com/office/drawing/2014/main" id="{C34D7863-766B-475E-B2A6-042FC4FC2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Token Bucket vs. Leaky Bucket</a:t>
            </a:r>
          </a:p>
        </p:txBody>
      </p:sp>
      <p:sp>
        <p:nvSpPr>
          <p:cNvPr id="96268" name="Rectangle 12">
            <a:extLst>
              <a:ext uri="{FF2B5EF4-FFF2-40B4-BE49-F238E27FC236}">
                <a16:creationId xmlns:a16="http://schemas.microsoft.com/office/drawing/2014/main" id="{8993A5EB-E4C9-4E04-85EC-3713640CA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481350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269" name="Text Box 13">
            <a:extLst>
              <a:ext uri="{FF2B5EF4-FFF2-40B4-BE49-F238E27FC236}">
                <a16:creationId xmlns:a16="http://schemas.microsoft.com/office/drawing/2014/main" id="{144A8463-789F-4437-8FB9-CFE886352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720600"/>
            <a:ext cx="44406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7D0013"/>
                </a:solidFill>
              </a:rPr>
              <a:t>Case 2: Large burst of packet arrivals</a:t>
            </a:r>
          </a:p>
        </p:txBody>
      </p:sp>
      <p:sp>
        <p:nvSpPr>
          <p:cNvPr id="96270" name="Line 14">
            <a:extLst>
              <a:ext uri="{FF2B5EF4-FFF2-40B4-BE49-F238E27FC236}">
                <a16:creationId xmlns:a16="http://schemas.microsoft.com/office/drawing/2014/main" id="{E418C83A-BB09-48C6-9DF4-E51953B70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633750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1" name="Line 15">
            <a:extLst>
              <a:ext uri="{FF2B5EF4-FFF2-40B4-BE49-F238E27FC236}">
                <a16:creationId xmlns:a16="http://schemas.microsoft.com/office/drawing/2014/main" id="{CB261A7C-4A51-42B3-89E1-4BD6D98D3FC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2" name="Line 16">
            <a:extLst>
              <a:ext uri="{FF2B5EF4-FFF2-40B4-BE49-F238E27FC236}">
                <a16:creationId xmlns:a16="http://schemas.microsoft.com/office/drawing/2014/main" id="{182965D7-8CBF-4FF0-B29F-DD5DB1411F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3" name="Line 17">
            <a:extLst>
              <a:ext uri="{FF2B5EF4-FFF2-40B4-BE49-F238E27FC236}">
                <a16:creationId xmlns:a16="http://schemas.microsoft.com/office/drawing/2014/main" id="{F853CB3F-9221-47D3-B900-92E5081F1D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4" name="Line 18">
            <a:extLst>
              <a:ext uri="{FF2B5EF4-FFF2-40B4-BE49-F238E27FC236}">
                <a16:creationId xmlns:a16="http://schemas.microsoft.com/office/drawing/2014/main" id="{49047B8D-FCD6-44FC-A14F-A047F82FF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5" name="Line 19">
            <a:extLst>
              <a:ext uri="{FF2B5EF4-FFF2-40B4-BE49-F238E27FC236}">
                <a16:creationId xmlns:a16="http://schemas.microsoft.com/office/drawing/2014/main" id="{AD98B565-1830-4F61-A2F5-8BD77288F5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6" name="Line 20">
            <a:extLst>
              <a:ext uri="{FF2B5EF4-FFF2-40B4-BE49-F238E27FC236}">
                <a16:creationId xmlns:a16="http://schemas.microsoft.com/office/drawing/2014/main" id="{372EB717-54D1-4461-8EA4-4D2E1905F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7" name="Line 21">
            <a:extLst>
              <a:ext uri="{FF2B5EF4-FFF2-40B4-BE49-F238E27FC236}">
                <a16:creationId xmlns:a16="http://schemas.microsoft.com/office/drawing/2014/main" id="{73EDFDBB-46C2-4429-BF73-8BE25B339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55755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8" name="Line 22">
            <a:extLst>
              <a:ext uri="{FF2B5EF4-FFF2-40B4-BE49-F238E27FC236}">
                <a16:creationId xmlns:a16="http://schemas.microsoft.com/office/drawing/2014/main" id="{0B32A885-F264-4731-901B-D4622A6EC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790825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79" name="Line 23">
            <a:extLst>
              <a:ext uri="{FF2B5EF4-FFF2-40B4-BE49-F238E27FC236}">
                <a16:creationId xmlns:a16="http://schemas.microsoft.com/office/drawing/2014/main" id="{68545927-A273-4087-B80A-439B33456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0" name="Line 24">
            <a:extLst>
              <a:ext uri="{FF2B5EF4-FFF2-40B4-BE49-F238E27FC236}">
                <a16:creationId xmlns:a16="http://schemas.microsoft.com/office/drawing/2014/main" id="{4DE78369-7791-4CF8-8932-CFFCB1704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1" name="Line 25">
            <a:extLst>
              <a:ext uri="{FF2B5EF4-FFF2-40B4-BE49-F238E27FC236}">
                <a16:creationId xmlns:a16="http://schemas.microsoft.com/office/drawing/2014/main" id="{4EEC2DDC-0A1D-464F-A5A4-A650EA2451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2" name="Line 26">
            <a:extLst>
              <a:ext uri="{FF2B5EF4-FFF2-40B4-BE49-F238E27FC236}">
                <a16:creationId xmlns:a16="http://schemas.microsoft.com/office/drawing/2014/main" id="{712C54BE-02B1-4963-836F-813363066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3" name="Line 27">
            <a:extLst>
              <a:ext uri="{FF2B5EF4-FFF2-40B4-BE49-F238E27FC236}">
                <a16:creationId xmlns:a16="http://schemas.microsoft.com/office/drawing/2014/main" id="{C0CBB38F-61C5-494B-9B5D-178C79F01A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4" name="Line 28">
            <a:extLst>
              <a:ext uri="{FF2B5EF4-FFF2-40B4-BE49-F238E27FC236}">
                <a16:creationId xmlns:a16="http://schemas.microsoft.com/office/drawing/2014/main" id="{35594126-4731-4F3A-9E98-5867DC95A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5" name="Line 29">
            <a:extLst>
              <a:ext uri="{FF2B5EF4-FFF2-40B4-BE49-F238E27FC236}">
                <a16:creationId xmlns:a16="http://schemas.microsoft.com/office/drawing/2014/main" id="{37ADB9DE-73A4-4337-B97B-E4DA007AA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714625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286" name="Text Box 30">
            <a:extLst>
              <a:ext uri="{FF2B5EF4-FFF2-40B4-BE49-F238E27FC236}">
                <a16:creationId xmlns:a16="http://schemas.microsoft.com/office/drawing/2014/main" id="{04CF703C-4649-43B2-A99D-3FE685E52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6287" name="Text Box 31">
            <a:extLst>
              <a:ext uri="{FF2B5EF4-FFF2-40B4-BE49-F238E27FC236}">
                <a16:creationId xmlns:a16="http://schemas.microsoft.com/office/drawing/2014/main" id="{E58CF144-14B5-4600-84BD-E946E1BC7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6288" name="Text Box 32">
            <a:extLst>
              <a:ext uri="{FF2B5EF4-FFF2-40B4-BE49-F238E27FC236}">
                <a16:creationId xmlns:a16="http://schemas.microsoft.com/office/drawing/2014/main" id="{780F01C6-7D56-49F5-8130-FDFC141FD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6289" name="Text Box 33">
            <a:extLst>
              <a:ext uri="{FF2B5EF4-FFF2-40B4-BE49-F238E27FC236}">
                <a16:creationId xmlns:a16="http://schemas.microsoft.com/office/drawing/2014/main" id="{7EDE311B-65B6-4D32-ADE8-B41126702D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6290" name="Text Box 34">
            <a:extLst>
              <a:ext uri="{FF2B5EF4-FFF2-40B4-BE49-F238E27FC236}">
                <a16:creationId xmlns:a16="http://schemas.microsoft.com/office/drawing/2014/main" id="{A6690278-4294-4EA1-B151-B328ED886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6291" name="Text Box 35">
            <a:extLst>
              <a:ext uri="{FF2B5EF4-FFF2-40B4-BE49-F238E27FC236}">
                <a16:creationId xmlns:a16="http://schemas.microsoft.com/office/drawing/2014/main" id="{987768CC-1FCF-4142-A431-F8FA177E9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6292" name="Text Box 36">
            <a:extLst>
              <a:ext uri="{FF2B5EF4-FFF2-40B4-BE49-F238E27FC236}">
                <a16:creationId xmlns:a16="http://schemas.microsoft.com/office/drawing/2014/main" id="{C4E02870-3395-4BAD-B827-2CB88CB43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25765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6293" name="Text Box 37">
            <a:extLst>
              <a:ext uri="{FF2B5EF4-FFF2-40B4-BE49-F238E27FC236}">
                <a16:creationId xmlns:a16="http://schemas.microsoft.com/office/drawing/2014/main" id="{F22CE682-CE75-4B99-AED6-0D8FB3591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2667000"/>
            <a:ext cx="18399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7D0013"/>
                </a:solidFill>
              </a:rPr>
              <a:t>Arrival time at bucket</a:t>
            </a:r>
          </a:p>
        </p:txBody>
      </p:sp>
      <p:sp>
        <p:nvSpPr>
          <p:cNvPr id="96294" name="Text Box 38">
            <a:extLst>
              <a:ext uri="{FF2B5EF4-FFF2-40B4-BE49-F238E27FC236}">
                <a16:creationId xmlns:a16="http://schemas.microsoft.com/office/drawing/2014/main" id="{CE82FFF2-030C-448C-99DC-F1781ACEF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3509925"/>
            <a:ext cx="356540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Departure time from a leaky bucket shaper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Leaky bucket rate = 1 packet in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Assume packet buffer size is very large</a:t>
            </a:r>
            <a:endParaRPr lang="en-US" altLang="en-US" sz="1400" dirty="0">
              <a:solidFill>
                <a:srgbClr val="7D0013"/>
              </a:solidFill>
            </a:endParaRPr>
          </a:p>
        </p:txBody>
      </p:sp>
      <p:sp>
        <p:nvSpPr>
          <p:cNvPr id="96295" name="Text Box 39">
            <a:extLst>
              <a:ext uri="{FF2B5EF4-FFF2-40B4-BE49-F238E27FC236}">
                <a16:creationId xmlns:a16="http://schemas.microsoft.com/office/drawing/2014/main" id="{5E611471-1368-4115-AB89-BD03B9DDF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6296" name="Text Box 40">
            <a:extLst>
              <a:ext uri="{FF2B5EF4-FFF2-40B4-BE49-F238E27FC236}">
                <a16:creationId xmlns:a16="http://schemas.microsoft.com/office/drawing/2014/main" id="{D19BDBDA-A506-4F85-9197-F1803017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6297" name="Text Box 41">
            <a:extLst>
              <a:ext uri="{FF2B5EF4-FFF2-40B4-BE49-F238E27FC236}">
                <a16:creationId xmlns:a16="http://schemas.microsoft.com/office/drawing/2014/main" id="{43C149F2-5C22-4741-A1DD-0CF852F19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6298" name="Text Box 42">
            <a:extLst>
              <a:ext uri="{FF2B5EF4-FFF2-40B4-BE49-F238E27FC236}">
                <a16:creationId xmlns:a16="http://schemas.microsoft.com/office/drawing/2014/main" id="{650E57E7-E9D7-4711-9873-6D62CD551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6299" name="Text Box 43">
            <a:extLst>
              <a:ext uri="{FF2B5EF4-FFF2-40B4-BE49-F238E27FC236}">
                <a16:creationId xmlns:a16="http://schemas.microsoft.com/office/drawing/2014/main" id="{C77DC7C2-DE0F-4F06-8389-308E4089A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6300" name="Text Box 44">
            <a:extLst>
              <a:ext uri="{FF2B5EF4-FFF2-40B4-BE49-F238E27FC236}">
                <a16:creationId xmlns:a16="http://schemas.microsoft.com/office/drawing/2014/main" id="{E3B60D2B-B196-4051-8D9C-E3DDF56C3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6301" name="Text Box 45">
            <a:extLst>
              <a:ext uri="{FF2B5EF4-FFF2-40B4-BE49-F238E27FC236}">
                <a16:creationId xmlns:a16="http://schemas.microsoft.com/office/drawing/2014/main" id="{3A7FA167-AA06-4D55-845A-B482DE664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786152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6302" name="Rectangle 46">
            <a:extLst>
              <a:ext uri="{FF2B5EF4-FFF2-40B4-BE49-F238E27FC236}">
                <a16:creationId xmlns:a16="http://schemas.microsoft.com/office/drawing/2014/main" id="{21561023-3F25-414E-AFB2-38842C360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414362"/>
            <a:ext cx="304800" cy="304800"/>
          </a:xfrm>
          <a:prstGeom prst="rect">
            <a:avLst/>
          </a:prstGeom>
          <a:solidFill>
            <a:srgbClr val="99FF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303" name="Rectangle 47">
            <a:extLst>
              <a:ext uri="{FF2B5EF4-FFF2-40B4-BE49-F238E27FC236}">
                <a16:creationId xmlns:a16="http://schemas.microsoft.com/office/drawing/2014/main" id="{26CE4DC7-9FDC-41D5-A906-5394B90E1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14362"/>
            <a:ext cx="304800" cy="304800"/>
          </a:xfrm>
          <a:prstGeom prst="rect">
            <a:avLst/>
          </a:prstGeom>
          <a:solidFill>
            <a:srgbClr val="CCFF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305" name="Rectangle 49">
            <a:extLst>
              <a:ext uri="{FF2B5EF4-FFF2-40B4-BE49-F238E27FC236}">
                <a16:creationId xmlns:a16="http://schemas.microsoft.com/office/drawing/2014/main" id="{31B016D2-92D5-4940-86E4-C4E342698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4362"/>
            <a:ext cx="304800" cy="304800"/>
          </a:xfrm>
          <a:prstGeom prst="rect">
            <a:avLst/>
          </a:prstGeom>
          <a:solidFill>
            <a:srgbClr val="FF99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304" name="Rectangle 48">
            <a:extLst>
              <a:ext uri="{FF2B5EF4-FFF2-40B4-BE49-F238E27FC236}">
                <a16:creationId xmlns:a16="http://schemas.microsoft.com/office/drawing/2014/main" id="{FDC721CC-C4B8-4B07-8C5E-DFBC8DFAE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4362"/>
            <a:ext cx="304800" cy="304800"/>
          </a:xfrm>
          <a:prstGeom prst="rect">
            <a:avLst/>
          </a:prstGeom>
          <a:solidFill>
            <a:srgbClr val="33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6306" name="Line 50">
            <a:extLst>
              <a:ext uri="{FF2B5EF4-FFF2-40B4-BE49-F238E27FC236}">
                <a16:creationId xmlns:a16="http://schemas.microsoft.com/office/drawing/2014/main" id="{90999A20-06F2-4701-8E14-28BB55FCD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566762"/>
            <a:ext cx="3200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07" name="Line 51">
            <a:extLst>
              <a:ext uri="{FF2B5EF4-FFF2-40B4-BE49-F238E27FC236}">
                <a16:creationId xmlns:a16="http://schemas.microsoft.com/office/drawing/2014/main" id="{34742025-9759-41EB-90B4-9B6FB695FC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08" name="Line 52">
            <a:extLst>
              <a:ext uri="{FF2B5EF4-FFF2-40B4-BE49-F238E27FC236}">
                <a16:creationId xmlns:a16="http://schemas.microsoft.com/office/drawing/2014/main" id="{B506A423-F1E0-4099-BABE-1DE3444B1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09" name="Line 53">
            <a:extLst>
              <a:ext uri="{FF2B5EF4-FFF2-40B4-BE49-F238E27FC236}">
                <a16:creationId xmlns:a16="http://schemas.microsoft.com/office/drawing/2014/main" id="{0ED8C28C-C726-4D00-9E18-76A6FA5FEB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0" name="Line 54">
            <a:extLst>
              <a:ext uri="{FF2B5EF4-FFF2-40B4-BE49-F238E27FC236}">
                <a16:creationId xmlns:a16="http://schemas.microsoft.com/office/drawing/2014/main" id="{90BDFB7C-F803-426D-BE01-4991A5C56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1" name="Line 55">
            <a:extLst>
              <a:ext uri="{FF2B5EF4-FFF2-40B4-BE49-F238E27FC236}">
                <a16:creationId xmlns:a16="http://schemas.microsoft.com/office/drawing/2014/main" id="{006A2B73-8CAE-4F2E-8634-E0B934459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2" name="Line 56">
            <a:extLst>
              <a:ext uri="{FF2B5EF4-FFF2-40B4-BE49-F238E27FC236}">
                <a16:creationId xmlns:a16="http://schemas.microsoft.com/office/drawing/2014/main" id="{3D4C9C52-9EEE-4B88-90B1-1FCB286D7B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3" name="Line 57">
            <a:extLst>
              <a:ext uri="{FF2B5EF4-FFF2-40B4-BE49-F238E27FC236}">
                <a16:creationId xmlns:a16="http://schemas.microsoft.com/office/drawing/2014/main" id="{E4610BA9-82E8-441F-B90A-1C556976C9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490562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314" name="Text Box 58">
            <a:extLst>
              <a:ext uri="{FF2B5EF4-FFF2-40B4-BE49-F238E27FC236}">
                <a16:creationId xmlns:a16="http://schemas.microsoft.com/office/drawing/2014/main" id="{5780E3E1-DA0C-43BE-A001-5232BE787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6</a:t>
            </a:r>
          </a:p>
        </p:txBody>
      </p:sp>
      <p:sp>
        <p:nvSpPr>
          <p:cNvPr id="96315" name="Text Box 59">
            <a:extLst>
              <a:ext uri="{FF2B5EF4-FFF2-40B4-BE49-F238E27FC236}">
                <a16:creationId xmlns:a16="http://schemas.microsoft.com/office/drawing/2014/main" id="{BBFE6896-A6CB-4D7F-8EC9-72BF8BA74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5</a:t>
            </a:r>
          </a:p>
        </p:txBody>
      </p:sp>
      <p:sp>
        <p:nvSpPr>
          <p:cNvPr id="96316" name="Text Box 60">
            <a:extLst>
              <a:ext uri="{FF2B5EF4-FFF2-40B4-BE49-F238E27FC236}">
                <a16:creationId xmlns:a16="http://schemas.microsoft.com/office/drawing/2014/main" id="{0B759BE9-123E-4A23-8C1C-4B97A31CA2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4</a:t>
            </a:r>
          </a:p>
        </p:txBody>
      </p:sp>
      <p:sp>
        <p:nvSpPr>
          <p:cNvPr id="96317" name="Text Box 61">
            <a:extLst>
              <a:ext uri="{FF2B5EF4-FFF2-40B4-BE49-F238E27FC236}">
                <a16:creationId xmlns:a16="http://schemas.microsoft.com/office/drawing/2014/main" id="{915E5054-1C3C-483C-A70E-E4970E880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3</a:t>
            </a:r>
          </a:p>
        </p:txBody>
      </p:sp>
      <p:sp>
        <p:nvSpPr>
          <p:cNvPr id="96318" name="Text Box 62">
            <a:extLst>
              <a:ext uri="{FF2B5EF4-FFF2-40B4-BE49-F238E27FC236}">
                <a16:creationId xmlns:a16="http://schemas.microsoft.com/office/drawing/2014/main" id="{2A45A0F9-963C-43ED-BAED-D2FBAAF9B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2</a:t>
            </a:r>
          </a:p>
        </p:txBody>
      </p:sp>
      <p:sp>
        <p:nvSpPr>
          <p:cNvPr id="96319" name="Text Box 63">
            <a:extLst>
              <a:ext uri="{FF2B5EF4-FFF2-40B4-BE49-F238E27FC236}">
                <a16:creationId xmlns:a16="http://schemas.microsoft.com/office/drawing/2014/main" id="{0A6AC312-1C95-46E8-BF20-4D3C9EBC4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1</a:t>
            </a:r>
          </a:p>
        </p:txBody>
      </p:sp>
      <p:sp>
        <p:nvSpPr>
          <p:cNvPr id="96320" name="Text Box 64">
            <a:extLst>
              <a:ext uri="{FF2B5EF4-FFF2-40B4-BE49-F238E27FC236}">
                <a16:creationId xmlns:a16="http://schemas.microsoft.com/office/drawing/2014/main" id="{8040E8F2-E669-4A2E-895E-02E7F8B41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719164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solidFill>
                  <a:srgbClr val="7D0013"/>
                </a:solidFill>
              </a:rPr>
              <a:t>0</a:t>
            </a:r>
          </a:p>
        </p:txBody>
      </p:sp>
      <p:sp>
        <p:nvSpPr>
          <p:cNvPr id="96321" name="Text Box 65">
            <a:extLst>
              <a:ext uri="{FF2B5EF4-FFF2-40B4-BE49-F238E27FC236}">
                <a16:creationId xmlns:a16="http://schemas.microsoft.com/office/drawing/2014/main" id="{61BC3C0F-557C-4778-A166-546AE7A8D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4366737"/>
            <a:ext cx="358463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Departure time from a token bucket shaper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fill rate = 1 token in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size = 2 tokens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Assume packet buffer size is very large</a:t>
            </a:r>
            <a:endParaRPr lang="en-US" altLang="en-US" sz="1400" dirty="0">
              <a:solidFill>
                <a:srgbClr val="7D001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0214E1-A557-1E40-9E8E-365351D1B7CB}"/>
              </a:ext>
            </a:extLst>
          </p:cNvPr>
          <p:cNvSpPr txBox="1"/>
          <p:nvPr/>
        </p:nvSpPr>
        <p:spPr>
          <a:xfrm>
            <a:off x="3733800" y="5448822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??</a:t>
            </a:r>
          </a:p>
        </p:txBody>
      </p:sp>
      <p:sp>
        <p:nvSpPr>
          <p:cNvPr id="67" name="Text Box 65">
            <a:extLst>
              <a:ext uri="{FF2B5EF4-FFF2-40B4-BE49-F238E27FC236}">
                <a16:creationId xmlns:a16="http://schemas.microsoft.com/office/drawing/2014/main" id="{96AEC816-0ED7-784D-8982-CE8BC503C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2" y="5329161"/>
            <a:ext cx="3882023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7D0013"/>
                </a:solidFill>
              </a:rPr>
              <a:t>Departure time from a token bucket policer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fill rate = 1 token in 2 time units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7D0013"/>
                </a:solidFill>
              </a:rPr>
              <a:t>Token bucket size = 2 tokens</a:t>
            </a:r>
            <a:endParaRPr lang="en-US" altLang="en-US" sz="1400" dirty="0">
              <a:solidFill>
                <a:srgbClr val="7D00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734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5" name="Line 9"/>
          <p:cNvSpPr>
            <a:spLocks noChangeShapeType="1"/>
          </p:cNvSpPr>
          <p:nvPr/>
        </p:nvSpPr>
        <p:spPr bwMode="auto">
          <a:xfrm>
            <a:off x="3735389" y="4568826"/>
            <a:ext cx="1538287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69986" name="Rectangle 14"/>
          <p:cNvSpPr>
            <a:spLocks noChangeArrowheads="1"/>
          </p:cNvSpPr>
          <p:nvPr/>
        </p:nvSpPr>
        <p:spPr bwMode="auto">
          <a:xfrm rot="-5401360">
            <a:off x="4785519" y="4423569"/>
            <a:ext cx="157162" cy="292100"/>
          </a:xfrm>
          <a:prstGeom prst="rect">
            <a:avLst/>
          </a:prstGeom>
          <a:solidFill>
            <a:srgbClr val="0000FF"/>
          </a:solidFill>
          <a:ln w="1905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4465" y="1805841"/>
            <a:ext cx="9403069" cy="1981200"/>
          </a:xfrm>
        </p:spPr>
        <p:txBody>
          <a:bodyPr/>
          <a:lstStyle/>
          <a:p>
            <a:pPr>
              <a:defRPr/>
            </a:pPr>
            <a:r>
              <a:rPr lang="en-US" dirty="0"/>
              <a:t>token bucket + WFQ combine to provide a guaranteed upper bound on delay</a:t>
            </a:r>
            <a:endParaRPr lang="en-US" i="1" dirty="0">
              <a:solidFill>
                <a:srgbClr val="CC0000"/>
              </a:solidFill>
            </a:endParaRPr>
          </a:p>
        </p:txBody>
      </p:sp>
      <p:pic>
        <p:nvPicPr>
          <p:cNvPr id="169989" name="Picture 4" descr="668 WFQ_and_toke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1" y="2862263"/>
            <a:ext cx="3744913" cy="264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4743" name="Line 7"/>
          <p:cNvSpPr>
            <a:spLocks noChangeShapeType="1"/>
          </p:cNvSpPr>
          <p:nvPr/>
        </p:nvSpPr>
        <p:spPr bwMode="auto">
          <a:xfrm>
            <a:off x="3121026" y="3770313"/>
            <a:ext cx="619125" cy="641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44" name="Line 8"/>
          <p:cNvSpPr>
            <a:spLocks noChangeShapeType="1"/>
          </p:cNvSpPr>
          <p:nvPr/>
        </p:nvSpPr>
        <p:spPr bwMode="auto">
          <a:xfrm>
            <a:off x="3740150" y="4411664"/>
            <a:ext cx="1538288" cy="9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46" name="Line 10"/>
          <p:cNvSpPr>
            <a:spLocks noChangeShapeType="1"/>
          </p:cNvSpPr>
          <p:nvPr/>
        </p:nvSpPr>
        <p:spPr bwMode="auto">
          <a:xfrm flipV="1">
            <a:off x="3241676" y="4556125"/>
            <a:ext cx="498475" cy="8953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47" name="Text Box 11"/>
          <p:cNvSpPr txBox="1">
            <a:spLocks noChangeArrowheads="1"/>
          </p:cNvSpPr>
          <p:nvPr/>
        </p:nvSpPr>
        <p:spPr bwMode="auto">
          <a:xfrm>
            <a:off x="4509773" y="4718050"/>
            <a:ext cx="8531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2000" dirty="0">
                <a:latin typeface="Arial"/>
                <a:cs typeface="Arial"/>
              </a:rPr>
              <a:t>WFQ </a:t>
            </a:r>
          </a:p>
        </p:txBody>
      </p:sp>
      <p:sp>
        <p:nvSpPr>
          <p:cNvPr id="244748" name="Line 12"/>
          <p:cNvSpPr>
            <a:spLocks noChangeShapeType="1"/>
          </p:cNvSpPr>
          <p:nvPr/>
        </p:nvSpPr>
        <p:spPr bwMode="auto">
          <a:xfrm>
            <a:off x="4918076" y="4475163"/>
            <a:ext cx="1116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0" name="Rectangle 14"/>
          <p:cNvSpPr>
            <a:spLocks noChangeArrowheads="1"/>
          </p:cNvSpPr>
          <p:nvPr/>
        </p:nvSpPr>
        <p:spPr bwMode="auto">
          <a:xfrm rot="16198640">
            <a:off x="4776788" y="4246563"/>
            <a:ext cx="155575" cy="2921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1" name="Line 15"/>
          <p:cNvSpPr>
            <a:spLocks noChangeShapeType="1"/>
          </p:cNvSpPr>
          <p:nvPr/>
        </p:nvSpPr>
        <p:spPr bwMode="auto">
          <a:xfrm rot="16198640">
            <a:off x="4602957" y="4490244"/>
            <a:ext cx="341312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2" name="Line 16"/>
          <p:cNvSpPr>
            <a:spLocks noChangeShapeType="1"/>
          </p:cNvSpPr>
          <p:nvPr/>
        </p:nvSpPr>
        <p:spPr bwMode="auto">
          <a:xfrm rot="16198640">
            <a:off x="4654550" y="4481513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3" name="Line 17"/>
          <p:cNvSpPr>
            <a:spLocks noChangeShapeType="1"/>
          </p:cNvSpPr>
          <p:nvPr/>
        </p:nvSpPr>
        <p:spPr bwMode="auto">
          <a:xfrm rot="16198640">
            <a:off x="4711700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54" name="Line 18"/>
          <p:cNvSpPr>
            <a:spLocks noChangeShapeType="1"/>
          </p:cNvSpPr>
          <p:nvPr/>
        </p:nvSpPr>
        <p:spPr bwMode="auto">
          <a:xfrm rot="16198640">
            <a:off x="4765675" y="4478338"/>
            <a:ext cx="3429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69" name="Text Box 33"/>
          <p:cNvSpPr txBox="1">
            <a:spLocks noChangeArrowheads="1"/>
          </p:cNvSpPr>
          <p:nvPr/>
        </p:nvSpPr>
        <p:spPr bwMode="auto">
          <a:xfrm>
            <a:off x="3524251" y="3049589"/>
            <a:ext cx="14700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token rate, r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244770" name="Rectangle 34"/>
          <p:cNvSpPr>
            <a:spLocks noChangeArrowheads="1"/>
          </p:cNvSpPr>
          <p:nvPr/>
        </p:nvSpPr>
        <p:spPr bwMode="auto">
          <a:xfrm>
            <a:off x="4702175" y="4303713"/>
            <a:ext cx="319088" cy="3619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71" name="Line 35"/>
          <p:cNvSpPr>
            <a:spLocks noChangeShapeType="1"/>
          </p:cNvSpPr>
          <p:nvPr/>
        </p:nvSpPr>
        <p:spPr bwMode="auto">
          <a:xfrm>
            <a:off x="4691063" y="4473575"/>
            <a:ext cx="309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70003" name="Group 36"/>
          <p:cNvGrpSpPr>
            <a:grpSpLocks/>
          </p:cNvGrpSpPr>
          <p:nvPr/>
        </p:nvGrpSpPr>
        <p:grpSpPr bwMode="auto">
          <a:xfrm>
            <a:off x="3327401" y="3244851"/>
            <a:ext cx="258763" cy="333375"/>
            <a:chOff x="3438" y="1764"/>
            <a:chExt cx="180" cy="221"/>
          </a:xfrm>
        </p:grpSpPr>
        <p:sp>
          <p:nvSpPr>
            <p:cNvPr id="244773" name="Oval 37"/>
            <p:cNvSpPr>
              <a:spLocks noChangeArrowheads="1"/>
            </p:cNvSpPr>
            <p:nvPr/>
          </p:nvSpPr>
          <p:spPr bwMode="auto">
            <a:xfrm>
              <a:off x="3438" y="1938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74" name="Oval 38"/>
            <p:cNvSpPr>
              <a:spLocks noChangeArrowheads="1"/>
            </p:cNvSpPr>
            <p:nvPr/>
          </p:nvSpPr>
          <p:spPr bwMode="auto">
            <a:xfrm>
              <a:off x="3492" y="1764"/>
              <a:ext cx="60" cy="47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75" name="Freeform 39"/>
            <p:cNvSpPr>
              <a:spLocks/>
            </p:cNvSpPr>
            <p:nvPr/>
          </p:nvSpPr>
          <p:spPr bwMode="auto">
            <a:xfrm>
              <a:off x="3504" y="1776"/>
              <a:ext cx="114" cy="180"/>
            </a:xfrm>
            <a:custGeom>
              <a:avLst/>
              <a:gdLst>
                <a:gd name="T0" fmla="*/ 114 w 114"/>
                <a:gd name="T1" fmla="*/ 0 h 180"/>
                <a:gd name="T2" fmla="*/ 24 w 114"/>
                <a:gd name="T3" fmla="*/ 96 h 180"/>
                <a:gd name="T4" fmla="*/ 0 w 114"/>
                <a:gd name="T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4" h="180">
                  <a:moveTo>
                    <a:pt x="114" y="0"/>
                  </a:moveTo>
                  <a:lnTo>
                    <a:pt x="24" y="96"/>
                  </a:lnTo>
                  <a:lnTo>
                    <a:pt x="0" y="180"/>
                  </a:lnTo>
                </a:path>
              </a:pathLst>
            </a:custGeom>
            <a:noFill/>
            <a:ln w="1905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44776" name="Text Box 40"/>
          <p:cNvSpPr txBox="1">
            <a:spLocks noChangeArrowheads="1"/>
          </p:cNvSpPr>
          <p:nvPr/>
        </p:nvSpPr>
        <p:spPr bwMode="auto">
          <a:xfrm>
            <a:off x="3481389" y="3800475"/>
            <a:ext cx="159543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dirty="0">
                <a:latin typeface="Arial"/>
                <a:cs typeface="Arial"/>
              </a:rPr>
              <a:t>bucket size, b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244777" name="Text Box 41"/>
          <p:cNvSpPr txBox="1">
            <a:spLocks noChangeArrowheads="1"/>
          </p:cNvSpPr>
          <p:nvPr/>
        </p:nvSpPr>
        <p:spPr bwMode="auto">
          <a:xfrm>
            <a:off x="5208589" y="4121151"/>
            <a:ext cx="1120775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per-flow</a:t>
            </a:r>
          </a:p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rate, R</a:t>
            </a:r>
            <a:endParaRPr lang="en-US" sz="2400" dirty="0">
              <a:latin typeface="Arial"/>
              <a:cs typeface="Arial"/>
            </a:endParaRPr>
          </a:p>
        </p:txBody>
      </p:sp>
      <p:grpSp>
        <p:nvGrpSpPr>
          <p:cNvPr id="170006" name="Group 42"/>
          <p:cNvGrpSpPr>
            <a:grpSpLocks/>
          </p:cNvGrpSpPr>
          <p:nvPr/>
        </p:nvGrpSpPr>
        <p:grpSpPr bwMode="auto">
          <a:xfrm>
            <a:off x="4156076" y="5397501"/>
            <a:ext cx="1395413" cy="542925"/>
            <a:chOff x="3374" y="3569"/>
            <a:chExt cx="975" cy="360"/>
          </a:xfrm>
        </p:grpSpPr>
        <p:sp>
          <p:nvSpPr>
            <p:cNvPr id="244779" name="Text Box 43"/>
            <p:cNvSpPr txBox="1">
              <a:spLocks noChangeArrowheads="1"/>
            </p:cNvSpPr>
            <p:nvPr/>
          </p:nvSpPr>
          <p:spPr bwMode="auto">
            <a:xfrm>
              <a:off x="3374" y="3569"/>
              <a:ext cx="975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Arial"/>
                  <a:cs typeface="Arial"/>
                </a:rPr>
                <a:t>D     = b/R</a:t>
              </a: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44780" name="Text Box 44"/>
            <p:cNvSpPr txBox="1">
              <a:spLocks noChangeArrowheads="1"/>
            </p:cNvSpPr>
            <p:nvPr/>
          </p:nvSpPr>
          <p:spPr bwMode="auto">
            <a:xfrm>
              <a:off x="3459" y="3664"/>
              <a:ext cx="469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Arial"/>
                  <a:cs typeface="Arial"/>
                </a:rPr>
                <a:t>max</a:t>
              </a:r>
              <a:endParaRPr lang="en-US" sz="2400" dirty="0">
                <a:latin typeface="Arial"/>
                <a:cs typeface="Arial"/>
              </a:endParaRPr>
            </a:p>
          </p:txBody>
        </p:sp>
      </p:grpSp>
      <p:grpSp>
        <p:nvGrpSpPr>
          <p:cNvPr id="170007" name="Group 45"/>
          <p:cNvGrpSpPr>
            <a:grpSpLocks/>
          </p:cNvGrpSpPr>
          <p:nvPr/>
        </p:nvGrpSpPr>
        <p:grpSpPr bwMode="auto">
          <a:xfrm>
            <a:off x="3349625" y="4649789"/>
            <a:ext cx="120650" cy="515937"/>
            <a:chOff x="3390" y="2502"/>
            <a:chExt cx="84" cy="342"/>
          </a:xfrm>
        </p:grpSpPr>
        <p:sp>
          <p:nvSpPr>
            <p:cNvPr id="244782" name="Rectangle 46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83" name="Rectangle 47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70008" name="Group 48"/>
          <p:cNvGrpSpPr>
            <a:grpSpLocks/>
          </p:cNvGrpSpPr>
          <p:nvPr/>
        </p:nvGrpSpPr>
        <p:grpSpPr bwMode="auto">
          <a:xfrm>
            <a:off x="3319463" y="3606800"/>
            <a:ext cx="120650" cy="515938"/>
            <a:chOff x="3390" y="2502"/>
            <a:chExt cx="84" cy="342"/>
          </a:xfrm>
        </p:grpSpPr>
        <p:sp>
          <p:nvSpPr>
            <p:cNvPr id="244785" name="Rectangle 49"/>
            <p:cNvSpPr>
              <a:spLocks noChangeArrowheads="1"/>
            </p:cNvSpPr>
            <p:nvPr/>
          </p:nvSpPr>
          <p:spPr bwMode="auto">
            <a:xfrm rot="2575046">
              <a:off x="3396" y="2766"/>
              <a:ext cx="78" cy="7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4786" name="Rectangle 50"/>
            <p:cNvSpPr>
              <a:spLocks noChangeArrowheads="1"/>
            </p:cNvSpPr>
            <p:nvPr/>
          </p:nvSpPr>
          <p:spPr bwMode="auto">
            <a:xfrm>
              <a:off x="3390" y="2502"/>
              <a:ext cx="78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44787" name="Line 51"/>
          <p:cNvSpPr>
            <a:spLocks noChangeShapeType="1"/>
          </p:cNvSpPr>
          <p:nvPr/>
        </p:nvSpPr>
        <p:spPr bwMode="auto">
          <a:xfrm>
            <a:off x="2843214" y="3630614"/>
            <a:ext cx="407987" cy="40798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44788" name="Text Box 52"/>
          <p:cNvSpPr txBox="1">
            <a:spLocks noChangeArrowheads="1"/>
          </p:cNvSpPr>
          <p:nvPr/>
        </p:nvSpPr>
        <p:spPr bwMode="auto">
          <a:xfrm>
            <a:off x="2082800" y="3041651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traffic</a:t>
            </a:r>
            <a:endParaRPr lang="en-US" sz="2400" dirty="0">
              <a:solidFill>
                <a:srgbClr val="CC0000"/>
              </a:solidFill>
              <a:latin typeface="Arial"/>
              <a:cs typeface="Arial"/>
            </a:endParaRP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2428875" y="5540376"/>
            <a:ext cx="9413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arriving</a:t>
            </a: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/>
                <a:cs typeface="Arial"/>
              </a:rPr>
              <a:t>traffic</a:t>
            </a:r>
            <a:endParaRPr lang="en-US" sz="2400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 flipV="1">
            <a:off x="2973388" y="5199063"/>
            <a:ext cx="292100" cy="3730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70016" name="Group 332"/>
          <p:cNvGrpSpPr>
            <a:grpSpLocks/>
          </p:cNvGrpSpPr>
          <p:nvPr/>
        </p:nvGrpSpPr>
        <p:grpSpPr bwMode="auto">
          <a:xfrm>
            <a:off x="3949701" y="4322764"/>
            <a:ext cx="676275" cy="287337"/>
            <a:chOff x="2356" y="1300"/>
            <a:chExt cx="555" cy="194"/>
          </a:xfrm>
        </p:grpSpPr>
        <p:sp>
          <p:nvSpPr>
            <p:cNvPr id="170017" name="Oval 407"/>
            <p:cNvSpPr>
              <a:spLocks noChangeArrowheads="1"/>
            </p:cNvSpPr>
            <p:nvPr/>
          </p:nvSpPr>
          <p:spPr bwMode="auto">
            <a:xfrm>
              <a:off x="2357" y="1385"/>
              <a:ext cx="551" cy="109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8" name="Rectangle 410"/>
            <p:cNvSpPr>
              <a:spLocks noChangeArrowheads="1"/>
            </p:cNvSpPr>
            <p:nvPr/>
          </p:nvSpPr>
          <p:spPr bwMode="auto">
            <a:xfrm>
              <a:off x="2357" y="1374"/>
              <a:ext cx="554" cy="66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Times New Roman" charset="0"/>
              </a:endParaRPr>
            </a:p>
          </p:txBody>
        </p:sp>
        <p:sp>
          <p:nvSpPr>
            <p:cNvPr id="170019" name="Oval 411"/>
            <p:cNvSpPr>
              <a:spLocks noChangeArrowheads="1"/>
            </p:cNvSpPr>
            <p:nvPr/>
          </p:nvSpPr>
          <p:spPr bwMode="auto">
            <a:xfrm>
              <a:off x="2356" y="1300"/>
              <a:ext cx="551" cy="12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latin typeface="Times New Roman" charset="0"/>
              </a:endParaRPr>
            </a:p>
          </p:txBody>
        </p:sp>
        <p:grpSp>
          <p:nvGrpSpPr>
            <p:cNvPr id="170020" name="Group 329"/>
            <p:cNvGrpSpPr>
              <a:grpSpLocks/>
            </p:cNvGrpSpPr>
            <p:nvPr/>
          </p:nvGrpSpPr>
          <p:grpSpPr bwMode="auto">
            <a:xfrm>
              <a:off x="2468" y="1332"/>
              <a:ext cx="310" cy="60"/>
              <a:chOff x="2468" y="1332"/>
              <a:chExt cx="310" cy="60"/>
            </a:xfrm>
          </p:grpSpPr>
          <p:sp>
            <p:nvSpPr>
              <p:cNvPr id="170023" name="Freeform 32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024" name="Freeform 32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3" name="Line 330"/>
            <p:cNvSpPr>
              <a:spLocks noChangeShapeType="1"/>
            </p:cNvSpPr>
            <p:nvPr/>
          </p:nvSpPr>
          <p:spPr bwMode="auto">
            <a:xfrm>
              <a:off x="2357" y="1361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64" name="Line 331"/>
            <p:cNvSpPr>
              <a:spLocks noChangeShapeType="1"/>
            </p:cNvSpPr>
            <p:nvPr/>
          </p:nvSpPr>
          <p:spPr bwMode="auto">
            <a:xfrm>
              <a:off x="2907" y="1363"/>
              <a:ext cx="0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5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29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3A0CB0-F177-3146-BDBD-14A51A1B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buckets can be used to provide delay QoS guarantees</a:t>
            </a:r>
          </a:p>
        </p:txBody>
      </p:sp>
    </p:spTree>
    <p:extLst>
      <p:ext uri="{BB962C8B-B14F-4D97-AF65-F5344CB8AC3E}">
        <p14:creationId xmlns:p14="http://schemas.microsoft.com/office/powerpoint/2010/main" val="123601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6042AB0-441B-49FE-8D5E-E56A0852F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9650" y="649995"/>
            <a:ext cx="10182225" cy="1102607"/>
          </a:xfrm>
        </p:spPr>
        <p:txBody>
          <a:bodyPr>
            <a:normAutofit/>
          </a:bodyPr>
          <a:lstStyle/>
          <a:p>
            <a:r>
              <a:rPr lang="en-US" altLang="en-US" dirty="0"/>
              <a:t>Network support for applications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CD66088-5D06-44D5-8383-2BC0ADBA90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76302" y="1941514"/>
            <a:ext cx="10586828" cy="4421186"/>
          </a:xfrm>
        </p:spPr>
        <p:txBody>
          <a:bodyPr>
            <a:noAutofit/>
          </a:bodyPr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C00000"/>
                </a:solidFill>
              </a:rPr>
              <a:t>best effort</a:t>
            </a:r>
            <a:r>
              <a:rPr lang="en-US" altLang="en-US" dirty="0"/>
              <a:t> Internet architecture does not offer any guarantees on delay, bandwidth, and loss</a:t>
            </a:r>
          </a:p>
          <a:p>
            <a:pPr lvl="1"/>
            <a:r>
              <a:rPr lang="en-US" altLang="en-US" dirty="0"/>
              <a:t>Network may drop, reorder, corrupt packets</a:t>
            </a:r>
          </a:p>
          <a:p>
            <a:pPr lvl="1"/>
            <a:r>
              <a:rPr lang="en-US" altLang="en-US" dirty="0"/>
              <a:t>Network may treat traffic randomly regardless of their “importance”</a:t>
            </a:r>
          </a:p>
          <a:p>
            <a:r>
              <a:rPr lang="en-US" altLang="en-US" dirty="0"/>
              <a:t>However, many apps require special treatment &amp; guarantees</a:t>
            </a:r>
          </a:p>
          <a:p>
            <a:pPr lvl="1"/>
            <a:r>
              <a:rPr lang="en-US" altLang="en-US" dirty="0"/>
              <a:t>E.g., voice over IP (phone calls) require strict delay guarantees</a:t>
            </a:r>
          </a:p>
          <a:p>
            <a:pPr lvl="1"/>
            <a:r>
              <a:rPr lang="en-US" altLang="en-US" dirty="0"/>
              <a:t>E.g., HD video requires a reasonable minimum bandwidth</a:t>
            </a:r>
          </a:p>
          <a:p>
            <a:pPr lvl="1"/>
            <a:r>
              <a:rPr lang="en-US" altLang="en-US" dirty="0"/>
              <a:t>E.g., remote surgery with 3D-vision requires strict sync &amp; latency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Q: How to provide quality of service (QoS) for apps? 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0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C746-7E0F-BD46-80B8-558D9DD0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Token Bucket Policers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E726A-5A28-6940-B8D3-310482D32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Internet has tons of them, and they affect application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2510052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4414-7DEF-3548-9719-DDCF338C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study from 2016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764A-539E-BD4F-923E-5533B50E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2FD60-5E8B-7A42-B19A-06F1695D1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25" y="1635419"/>
            <a:ext cx="8508267" cy="4296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B7734E-76BD-A74F-A2B1-E56C2172BB4B}"/>
              </a:ext>
            </a:extLst>
          </p:cNvPr>
          <p:cNvSpPr txBox="1"/>
          <p:nvPr/>
        </p:nvSpPr>
        <p:spPr>
          <a:xfrm>
            <a:off x="838200" y="6305771"/>
            <a:ext cx="1083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Flach</a:t>
            </a:r>
            <a:r>
              <a:rPr lang="en-US" dirty="0">
                <a:latin typeface="Helvetica" pitchFamily="2" charset="0"/>
              </a:rPr>
              <a:t> et al., An Internet-Wide Analysis of Traffic Policing, SIGCOMM 2016</a:t>
            </a:r>
          </a:p>
        </p:txBody>
      </p:sp>
    </p:spTree>
    <p:extLst>
      <p:ext uri="{BB962C8B-B14F-4D97-AF65-F5344CB8AC3E}">
        <p14:creationId xmlns:p14="http://schemas.microsoft.com/office/powerpoint/2010/main" val="3688220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9C89-7C43-924D-9107-063BCBC1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8BCB-784B-E647-9DD3-9434BD31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A7D12-5193-1844-BCBD-5ACCC132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39" y="1498735"/>
            <a:ext cx="8134795" cy="524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43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E35B-71FF-8D49-B847-D7C5D174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Policing losses impact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E7CF-8DE4-734D-BAF8-ACA7B851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err="1"/>
              <a:t>rebuffer</a:t>
            </a:r>
            <a:r>
              <a:rPr lang="en-US" dirty="0"/>
              <a:t> rate: </a:t>
            </a:r>
            <a:r>
              <a:rPr lang="en-US" dirty="0" err="1"/>
              <a:t>rebuffer</a:t>
            </a:r>
            <a:r>
              <a:rPr lang="en-US" dirty="0"/>
              <a:t> time / overall watch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BF4AA-ED3D-664F-A4E6-0D7B96265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1" y="2929834"/>
            <a:ext cx="10961077" cy="28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37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7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DF49-21AF-EB4E-90B1-B6A3EB6D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best effort isn’t enough: </a:t>
            </a:r>
            <a:r>
              <a:rPr lang="en-US" dirty="0">
                <a:solidFill>
                  <a:srgbClr val="C00000"/>
                </a:solidFill>
              </a:rPr>
              <a:t>Contention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00DD-A444-4445-99E9-20762205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97209" cy="486576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Resource contention occurs in the </a:t>
            </a:r>
            <a:r>
              <a:rPr lang="en-US" dirty="0">
                <a:solidFill>
                  <a:srgbClr val="C00000"/>
                </a:solidFill>
              </a:rPr>
              <a:t>core </a:t>
            </a:r>
            <a:r>
              <a:rPr lang="en-US" dirty="0"/>
              <a:t>of the network</a:t>
            </a:r>
          </a:p>
          <a:p>
            <a:r>
              <a:rPr lang="en-US" dirty="0"/>
              <a:t>Congestion control will react, but may be too little &amp; too late:</a:t>
            </a:r>
          </a:p>
          <a:p>
            <a:pPr lvl="1"/>
            <a:r>
              <a:rPr lang="en-US" dirty="0"/>
              <a:t>Congestion control can’t prevent packet drops now</a:t>
            </a:r>
          </a:p>
          <a:p>
            <a:pPr lvl="1"/>
            <a:r>
              <a:rPr lang="en-US" dirty="0"/>
              <a:t>Congestion control won’t prevent larger rate flows from inflicting large delays or recurring drops</a:t>
            </a:r>
          </a:p>
        </p:txBody>
      </p:sp>
      <p:pic>
        <p:nvPicPr>
          <p:cNvPr id="4" name="Picture 19" descr="Router Clip Art">
            <a:extLst>
              <a:ext uri="{FF2B5EF4-FFF2-40B4-BE49-F238E27FC236}">
                <a16:creationId xmlns:a16="http://schemas.microsoft.com/office/drawing/2014/main" id="{E5C56482-7A69-034F-8602-1CC50840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32" y="2651917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B00D4E8-7DDC-9846-8FF8-91CB94E5292D}"/>
              </a:ext>
            </a:extLst>
          </p:cNvPr>
          <p:cNvGrpSpPr/>
          <p:nvPr/>
        </p:nvGrpSpPr>
        <p:grpSpPr>
          <a:xfrm>
            <a:off x="7566866" y="2004685"/>
            <a:ext cx="1694190" cy="379750"/>
            <a:chOff x="7779380" y="719528"/>
            <a:chExt cx="1694190" cy="37975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EE9E37-5855-5F49-925F-E067C7F64518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E4D2F7-A8D3-9142-9B1E-653C184D85F4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EEDF4C-4029-4641-B27C-6A0C668C8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1EA896-CD11-6145-9B38-7E60800EE094}"/>
              </a:ext>
            </a:extLst>
          </p:cNvPr>
          <p:cNvSpPr/>
          <p:nvPr/>
        </p:nvSpPr>
        <p:spPr>
          <a:xfrm>
            <a:off x="8988655" y="2033673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BC4F4F-9460-E84D-9B85-8B8D9C0084E3}"/>
              </a:ext>
            </a:extLst>
          </p:cNvPr>
          <p:cNvSpPr/>
          <p:nvPr/>
        </p:nvSpPr>
        <p:spPr>
          <a:xfrm>
            <a:off x="8709790" y="2035955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8D772C-D62A-074F-A136-CFC6D8AD458E}"/>
              </a:ext>
            </a:extLst>
          </p:cNvPr>
          <p:cNvSpPr/>
          <p:nvPr/>
        </p:nvSpPr>
        <p:spPr>
          <a:xfrm>
            <a:off x="8430925" y="2037506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825DE7-0478-FE4B-A7AE-43508DE84596}"/>
              </a:ext>
            </a:extLst>
          </p:cNvPr>
          <p:cNvSpPr/>
          <p:nvPr/>
        </p:nvSpPr>
        <p:spPr>
          <a:xfrm>
            <a:off x="8152060" y="2039788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C80C2B5-5A4B-764C-A02D-761B9409EC13}"/>
              </a:ext>
            </a:extLst>
          </p:cNvPr>
          <p:cNvSpPr/>
          <p:nvPr/>
        </p:nvSpPr>
        <p:spPr>
          <a:xfrm>
            <a:off x="7879659" y="2033975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E708552-FCEE-A24F-8C25-43944B062682}"/>
              </a:ext>
            </a:extLst>
          </p:cNvPr>
          <p:cNvSpPr/>
          <p:nvPr/>
        </p:nvSpPr>
        <p:spPr>
          <a:xfrm>
            <a:off x="7600794" y="2036257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8AF424B-0563-9040-8F6B-8E5ACB9B9505}"/>
              </a:ext>
            </a:extLst>
          </p:cNvPr>
          <p:cNvSpPr/>
          <p:nvPr/>
        </p:nvSpPr>
        <p:spPr>
          <a:xfrm>
            <a:off x="6357531" y="1989701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CED857-A51C-9447-A451-CC1B7CFEC20C}"/>
              </a:ext>
            </a:extLst>
          </p:cNvPr>
          <p:cNvSpPr/>
          <p:nvPr/>
        </p:nvSpPr>
        <p:spPr>
          <a:xfrm>
            <a:off x="6255330" y="2111759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7BF0799-E60D-DB48-B09C-B38C81AF8568}"/>
              </a:ext>
            </a:extLst>
          </p:cNvPr>
          <p:cNvSpPr/>
          <p:nvPr/>
        </p:nvSpPr>
        <p:spPr>
          <a:xfrm>
            <a:off x="6143287" y="221910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5" descr="ANd9GcTXHm9XcH9T0I0EOJrLBOGANosV-xO3mlldiVZue4LYNHmLIOt0">
            <a:extLst>
              <a:ext uri="{FF2B5EF4-FFF2-40B4-BE49-F238E27FC236}">
                <a16:creationId xmlns:a16="http://schemas.microsoft.com/office/drawing/2014/main" id="{EB6C8660-78D7-F142-9B09-797FF89F7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8" y="28064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ANd9GcTXHm9XcH9T0I0EOJrLBOGANosV-xO3mlldiVZue4LYNHmLIOt0">
            <a:extLst>
              <a:ext uri="{FF2B5EF4-FFF2-40B4-BE49-F238E27FC236}">
                <a16:creationId xmlns:a16="http://schemas.microsoft.com/office/drawing/2014/main" id="{3DE6F6A7-9F8C-C145-8E32-0FB579A0C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44" y="210974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D1F1D4-79EC-B64E-9D0F-F8E193377420}"/>
              </a:ext>
            </a:extLst>
          </p:cNvPr>
          <p:cNvCxnSpPr>
            <a:cxnSpLocks/>
          </p:cNvCxnSpPr>
          <p:nvPr/>
        </p:nvCxnSpPr>
        <p:spPr>
          <a:xfrm>
            <a:off x="4254237" y="2822191"/>
            <a:ext cx="2163619" cy="2521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299A45-3104-1C47-9C35-D455B0CAF05A}"/>
              </a:ext>
            </a:extLst>
          </p:cNvPr>
          <p:cNvCxnSpPr>
            <a:cxnSpLocks/>
          </p:cNvCxnSpPr>
          <p:nvPr/>
        </p:nvCxnSpPr>
        <p:spPr>
          <a:xfrm flipV="1">
            <a:off x="2778773" y="3553191"/>
            <a:ext cx="3516793" cy="20366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D257B5-E74A-D147-89D1-FA1825E6C37A}"/>
              </a:ext>
            </a:extLst>
          </p:cNvPr>
          <p:cNvCxnSpPr>
            <a:cxnSpLocks/>
          </p:cNvCxnSpPr>
          <p:nvPr/>
        </p:nvCxnSpPr>
        <p:spPr>
          <a:xfrm>
            <a:off x="8508576" y="3279086"/>
            <a:ext cx="222568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3E90D9-C310-2046-A1BA-0FCA1C55F18E}"/>
              </a:ext>
            </a:extLst>
          </p:cNvPr>
          <p:cNvSpPr txBox="1"/>
          <p:nvPr/>
        </p:nvSpPr>
        <p:spPr>
          <a:xfrm>
            <a:off x="2060024" y="1462966"/>
            <a:ext cx="267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Conf call: Requires low latency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82D8F1-368C-CD4C-8873-2587A47CD465}"/>
              </a:ext>
            </a:extLst>
          </p:cNvPr>
          <p:cNvSpPr txBox="1"/>
          <p:nvPr/>
        </p:nvSpPr>
        <p:spPr>
          <a:xfrm>
            <a:off x="426963" y="2139263"/>
            <a:ext cx="267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BitTorrent: Requires high throughput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B68CEA9-4CC8-1843-A218-717805074CB1}"/>
              </a:ext>
            </a:extLst>
          </p:cNvPr>
          <p:cNvSpPr/>
          <p:nvPr/>
        </p:nvSpPr>
        <p:spPr>
          <a:xfrm>
            <a:off x="3968167" y="182072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10C8A38-025B-F341-A8FB-A4CE0754808D}"/>
              </a:ext>
            </a:extLst>
          </p:cNvPr>
          <p:cNvSpPr/>
          <p:nvPr/>
        </p:nvSpPr>
        <p:spPr>
          <a:xfrm>
            <a:off x="2394597" y="2511088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771F7D-A3C3-4349-8724-DD54EDCFB25D}"/>
              </a:ext>
            </a:extLst>
          </p:cNvPr>
          <p:cNvSpPr txBox="1"/>
          <p:nvPr/>
        </p:nvSpPr>
        <p:spPr>
          <a:xfrm>
            <a:off x="8142423" y="1375405"/>
            <a:ext cx="126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High delay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9E70B2-56D5-4E43-ADA4-9EA373181F93}"/>
              </a:ext>
            </a:extLst>
          </p:cNvPr>
          <p:cNvCxnSpPr>
            <a:cxnSpLocks/>
          </p:cNvCxnSpPr>
          <p:nvPr/>
        </p:nvCxnSpPr>
        <p:spPr>
          <a:xfrm flipV="1">
            <a:off x="8152060" y="1824668"/>
            <a:ext cx="1070863" cy="95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48AEF91-357A-8A4A-A8C0-AD93369313BA}"/>
              </a:ext>
            </a:extLst>
          </p:cNvPr>
          <p:cNvSpPr txBox="1"/>
          <p:nvPr/>
        </p:nvSpPr>
        <p:spPr>
          <a:xfrm>
            <a:off x="5707580" y="1529393"/>
            <a:ext cx="15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 drops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9F1EB8-16A7-6543-8393-A5E577048EBC}"/>
              </a:ext>
            </a:extLst>
          </p:cNvPr>
          <p:cNvSpPr txBox="1"/>
          <p:nvPr/>
        </p:nvSpPr>
        <p:spPr>
          <a:xfrm>
            <a:off x="7667563" y="2377581"/>
            <a:ext cx="155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FIFO queue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B196132-A373-D147-89D3-54CC49478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671" y="1387795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5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/>
      <p:bldP spid="27" grpId="0"/>
      <p:bldP spid="28" grpId="0" animBg="1"/>
      <p:bldP spid="29" grpId="0" animBg="1"/>
      <p:bldP spid="30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A3896-9FD1-5541-8A5F-19A7D01A24E0}"/>
              </a:ext>
            </a:extLst>
          </p:cNvPr>
          <p:cNvSpPr txBox="1"/>
          <p:nvPr/>
        </p:nvSpPr>
        <p:spPr>
          <a:xfrm>
            <a:off x="1226544" y="1558379"/>
            <a:ext cx="97389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Can networks help improve the quality of service for applications?</a:t>
            </a:r>
          </a:p>
          <a:p>
            <a:pPr algn="ctr"/>
            <a:endParaRPr lang="en-US" sz="4400" dirty="0">
              <a:latin typeface="Helvetica" pitchFamily="2" charset="0"/>
            </a:endParaRPr>
          </a:p>
          <a:p>
            <a:pPr algn="ctr"/>
            <a:r>
              <a:rPr lang="en-US" sz="4400" dirty="0">
                <a:latin typeface="Helvetica" pitchFamily="2" charset="0"/>
              </a:rPr>
              <a:t>To do this, networks must do something better than best-effort.</a:t>
            </a:r>
          </a:p>
        </p:txBody>
      </p:sp>
    </p:spTree>
    <p:extLst>
      <p:ext uri="{BB962C8B-B14F-4D97-AF65-F5344CB8AC3E}">
        <p14:creationId xmlns:p14="http://schemas.microsoft.com/office/powerpoint/2010/main" val="397845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Approach 1: Provision more capacity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031866"/>
            <a:ext cx="10751545" cy="47529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If you’re an ISP (e.g., AT&amp;T), you might </a:t>
            </a:r>
            <a:r>
              <a:rPr lang="en-US" dirty="0">
                <a:solidFill>
                  <a:srgbClr val="C00000"/>
                </a:solidFill>
              </a:rPr>
              <a:t>deploy enough capacity</a:t>
            </a:r>
            <a:r>
              <a:rPr lang="en-US" dirty="0"/>
              <a:t> so that contention doesn’t occur any more</a:t>
            </a:r>
          </a:p>
          <a:p>
            <a:pPr lvl="1">
              <a:defRPr/>
            </a:pPr>
            <a:r>
              <a:rPr lang="en-US" dirty="0"/>
              <a:t>Low complexity: can use current “best effort” network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However, this approach incurs </a:t>
            </a:r>
            <a:r>
              <a:rPr lang="en-US" dirty="0">
                <a:solidFill>
                  <a:srgbClr val="C00000"/>
                </a:solidFill>
              </a:rPr>
              <a:t>high costs (e.g., bandwidth)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key challenge: estimating how much bandwidth is enough</a:t>
            </a:r>
          </a:p>
          <a:p>
            <a:pPr lvl="1">
              <a:defRPr/>
            </a:pPr>
            <a:r>
              <a:rPr lang="en-US" dirty="0"/>
              <a:t>Need to estimate demand over time</a:t>
            </a:r>
          </a:p>
          <a:p>
            <a:pPr lvl="1">
              <a:defRPr/>
            </a:pPr>
            <a:r>
              <a:rPr lang="en-US" dirty="0"/>
              <a:t>Network operators can do this quite well usually </a:t>
            </a:r>
          </a:p>
          <a:p>
            <a:pPr lvl="1">
              <a:defRPr/>
            </a:pPr>
            <a:r>
              <a:rPr lang="en-US" dirty="0"/>
              <a:t>But there are exceptional circumstances: pandemics, Superbowl, etc.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F33F-1CA3-AD45-B5A5-93D08B42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Classes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1CC6-6166-5F47-A01E-FDF5323F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5749" cy="484021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Have the network treat different traffic differently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traffic differentiation</a:t>
            </a:r>
          </a:p>
          <a:p>
            <a:endParaRPr lang="en-US" dirty="0"/>
          </a:p>
          <a:p>
            <a:r>
              <a:rPr lang="en-US" dirty="0"/>
              <a:t>Analogy: lines at an airport (e.g., first class vs. economy)</a:t>
            </a:r>
          </a:p>
          <a:p>
            <a:endParaRPr lang="en-US" dirty="0"/>
          </a:p>
          <a:p>
            <a:r>
              <a:rPr lang="en-US" dirty="0"/>
              <a:t>Partition traffic into classes and offer service guarantees </a:t>
            </a:r>
            <a:r>
              <a:rPr lang="en-US" dirty="0">
                <a:solidFill>
                  <a:srgbClr val="C00000"/>
                </a:solidFill>
              </a:rPr>
              <a:t>per class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across classes</a:t>
            </a:r>
          </a:p>
          <a:p>
            <a:pPr lvl="1"/>
            <a:r>
              <a:rPr lang="en-US" dirty="0"/>
              <a:t>Classes may be indicated using the IP type of service header bits</a:t>
            </a:r>
          </a:p>
          <a:p>
            <a:pPr lvl="1"/>
            <a:r>
              <a:rPr lang="en-US" dirty="0"/>
              <a:t>Classes may be inferred from IP &amp; transport headers (e.g.,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/ports)</a:t>
            </a:r>
          </a:p>
          <a:p>
            <a:endParaRPr lang="en-US" dirty="0"/>
          </a:p>
          <a:p>
            <a:r>
              <a:rPr lang="en-US" dirty="0"/>
              <a:t>Let’s see some examples of service guarantees</a:t>
            </a:r>
          </a:p>
        </p:txBody>
      </p:sp>
    </p:spTree>
    <p:extLst>
      <p:ext uri="{BB962C8B-B14F-4D97-AF65-F5344CB8AC3E}">
        <p14:creationId xmlns:p14="http://schemas.microsoft.com/office/powerpoint/2010/main" val="9621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74" name="Line 226"/>
          <p:cNvSpPr>
            <a:spLocks noChangeShapeType="1"/>
          </p:cNvSpPr>
          <p:nvPr/>
        </p:nvSpPr>
        <p:spPr bwMode="auto">
          <a:xfrm>
            <a:off x="3633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49508" name="Group 221"/>
          <p:cNvGrpSpPr>
            <a:grpSpLocks/>
          </p:cNvGrpSpPr>
          <p:nvPr/>
        </p:nvGrpSpPr>
        <p:grpSpPr bwMode="auto">
          <a:xfrm>
            <a:off x="4071938" y="2643189"/>
            <a:ext cx="1319212" cy="795337"/>
            <a:chOff x="1605" y="1665"/>
            <a:chExt cx="556" cy="501"/>
          </a:xfrm>
        </p:grpSpPr>
        <p:sp>
          <p:nvSpPr>
            <p:cNvPr id="232661" name="Freeform 213"/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1" name="Oval 83"/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2" name="Line 8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3" name="Line 85"/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5" name="Oval 8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49565" name="Group 8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2537" name="Line 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38" name="Line 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39" name="Line 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66" name="Group 9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2541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42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43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232662" name="Oval 214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49509" name="Group 220"/>
          <p:cNvGrpSpPr>
            <a:grpSpLocks/>
          </p:cNvGrpSpPr>
          <p:nvPr/>
        </p:nvGrpSpPr>
        <p:grpSpPr bwMode="auto">
          <a:xfrm>
            <a:off x="5173408" y="2311402"/>
            <a:ext cx="965200" cy="196850"/>
            <a:chOff x="3150" y="1799"/>
            <a:chExt cx="643" cy="204"/>
          </a:xfrm>
        </p:grpSpPr>
        <p:sp>
          <p:nvSpPr>
            <p:cNvPr id="232664" name="Rectangle 216"/>
            <p:cNvSpPr>
              <a:spLocks noChangeArrowheads="1"/>
            </p:cNvSpPr>
            <p:nvPr/>
          </p:nvSpPr>
          <p:spPr bwMode="auto">
            <a:xfrm>
              <a:off x="3633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5" name="Rectangle 217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6" name="Rectangle 218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7" name="Rectangle 219"/>
            <p:cNvSpPr>
              <a:spLocks noChangeArrowheads="1"/>
            </p:cNvSpPr>
            <p:nvPr/>
          </p:nvSpPr>
          <p:spPr bwMode="auto">
            <a:xfrm>
              <a:off x="3150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32671" name="Line 223"/>
          <p:cNvSpPr>
            <a:spLocks noChangeShapeType="1"/>
          </p:cNvSpPr>
          <p:nvPr/>
        </p:nvSpPr>
        <p:spPr bwMode="auto">
          <a:xfrm flipH="1">
            <a:off x="3338514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2" name="Line 224"/>
          <p:cNvSpPr>
            <a:spLocks noChangeShapeType="1"/>
          </p:cNvSpPr>
          <p:nvPr/>
        </p:nvSpPr>
        <p:spPr bwMode="auto">
          <a:xfrm flipH="1" flipV="1">
            <a:off x="3043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3" name="Line 225"/>
          <p:cNvSpPr>
            <a:spLocks noChangeShapeType="1"/>
          </p:cNvSpPr>
          <p:nvPr/>
        </p:nvSpPr>
        <p:spPr bwMode="auto">
          <a:xfrm flipH="1">
            <a:off x="3494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5" name="Line 227"/>
          <p:cNvSpPr>
            <a:spLocks noChangeShapeType="1"/>
          </p:cNvSpPr>
          <p:nvPr/>
        </p:nvSpPr>
        <p:spPr bwMode="auto">
          <a:xfrm flipH="1">
            <a:off x="7993064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6" name="Line 228"/>
          <p:cNvSpPr>
            <a:spLocks noChangeShapeType="1"/>
          </p:cNvSpPr>
          <p:nvPr/>
        </p:nvSpPr>
        <p:spPr bwMode="auto">
          <a:xfrm flipH="1">
            <a:off x="8008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7" name="Line 229"/>
          <p:cNvSpPr>
            <a:spLocks noChangeShapeType="1"/>
          </p:cNvSpPr>
          <p:nvPr/>
        </p:nvSpPr>
        <p:spPr bwMode="auto">
          <a:xfrm flipH="1" flipV="1">
            <a:off x="8597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49516" name="Group 232"/>
          <p:cNvGrpSpPr>
            <a:grpSpLocks/>
          </p:cNvGrpSpPr>
          <p:nvPr/>
        </p:nvGrpSpPr>
        <p:grpSpPr bwMode="auto">
          <a:xfrm>
            <a:off x="6516689" y="2865438"/>
            <a:ext cx="1247775" cy="417512"/>
            <a:chOff x="3600" y="219"/>
            <a:chExt cx="360" cy="175"/>
          </a:xfrm>
        </p:grpSpPr>
        <p:sp>
          <p:nvSpPr>
            <p:cNvPr id="232681" name="Oval 23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2" name="Line 23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3" name="Line 23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4" name="Rectangle 23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32685" name="Oval 23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49548" name="Group 23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2687" name="Line 2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88" name="Line 2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89" name="Line 2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49" name="Group 24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2691" name="Line 2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92" name="Line 2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93" name="Line 2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2694" name="Text Box 246"/>
          <p:cNvSpPr txBox="1">
            <a:spLocks noChangeArrowheads="1"/>
          </p:cNvSpPr>
          <p:nvPr/>
        </p:nvSpPr>
        <p:spPr bwMode="auto">
          <a:xfrm>
            <a:off x="4456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</a:t>
            </a:r>
          </a:p>
        </p:txBody>
      </p:sp>
      <p:sp>
        <p:nvSpPr>
          <p:cNvPr id="232695" name="Text Box 247"/>
          <p:cNvSpPr txBox="1">
            <a:spLocks noChangeArrowheads="1"/>
          </p:cNvSpPr>
          <p:nvPr/>
        </p:nvSpPr>
        <p:spPr bwMode="auto">
          <a:xfrm>
            <a:off x="6943726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R2</a:t>
            </a:r>
          </a:p>
        </p:txBody>
      </p:sp>
      <p:sp>
        <p:nvSpPr>
          <p:cNvPr id="232696" name="Text Box 248"/>
          <p:cNvSpPr txBox="1">
            <a:spLocks noChangeArrowheads="1"/>
          </p:cNvSpPr>
          <p:nvPr/>
        </p:nvSpPr>
        <p:spPr bwMode="auto">
          <a:xfrm>
            <a:off x="2400301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H1</a:t>
            </a:r>
          </a:p>
        </p:txBody>
      </p:sp>
      <p:sp>
        <p:nvSpPr>
          <p:cNvPr id="232697" name="Text Box 249"/>
          <p:cNvSpPr txBox="1">
            <a:spLocks noChangeArrowheads="1"/>
          </p:cNvSpPr>
          <p:nvPr/>
        </p:nvSpPr>
        <p:spPr bwMode="auto">
          <a:xfrm>
            <a:off x="2017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H2</a:t>
            </a:r>
          </a:p>
        </p:txBody>
      </p:sp>
      <p:sp>
        <p:nvSpPr>
          <p:cNvPr id="232698" name="Text Box 250"/>
          <p:cNvSpPr txBox="1">
            <a:spLocks noChangeArrowheads="1"/>
          </p:cNvSpPr>
          <p:nvPr/>
        </p:nvSpPr>
        <p:spPr bwMode="auto">
          <a:xfrm>
            <a:off x="9585326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H3</a:t>
            </a:r>
          </a:p>
        </p:txBody>
      </p:sp>
      <p:sp>
        <p:nvSpPr>
          <p:cNvPr id="232699" name="Text Box 251"/>
          <p:cNvSpPr txBox="1">
            <a:spLocks noChangeArrowheads="1"/>
          </p:cNvSpPr>
          <p:nvPr/>
        </p:nvSpPr>
        <p:spPr bwMode="auto">
          <a:xfrm>
            <a:off x="9077326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H4</a:t>
            </a:r>
          </a:p>
        </p:txBody>
      </p:sp>
      <p:sp>
        <p:nvSpPr>
          <p:cNvPr id="232700" name="Text Box 252"/>
          <p:cNvSpPr txBox="1">
            <a:spLocks noChangeArrowheads="1"/>
          </p:cNvSpPr>
          <p:nvPr/>
        </p:nvSpPr>
        <p:spPr bwMode="auto">
          <a:xfrm>
            <a:off x="5510213" y="3690938"/>
            <a:ext cx="1758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2701" name="Line 253"/>
          <p:cNvSpPr>
            <a:spLocks noChangeShapeType="1"/>
          </p:cNvSpPr>
          <p:nvPr/>
        </p:nvSpPr>
        <p:spPr bwMode="auto">
          <a:xfrm>
            <a:off x="5618163" y="3263900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704" name="Freeform 256"/>
          <p:cNvSpPr>
            <a:spLocks/>
          </p:cNvSpPr>
          <p:nvPr/>
        </p:nvSpPr>
        <p:spPr bwMode="auto">
          <a:xfrm>
            <a:off x="3563938" y="2068514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705" name="Freeform 257"/>
          <p:cNvSpPr>
            <a:spLocks/>
          </p:cNvSpPr>
          <p:nvPr/>
        </p:nvSpPr>
        <p:spPr bwMode="auto">
          <a:xfrm>
            <a:off x="3254376" y="3179764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49531" name="Group 542"/>
          <p:cNvGrpSpPr>
            <a:grpSpLocks/>
          </p:cNvGrpSpPr>
          <p:nvPr/>
        </p:nvGrpSpPr>
        <p:grpSpPr bwMode="auto">
          <a:xfrm>
            <a:off x="2336801" y="3467101"/>
            <a:ext cx="944563" cy="968375"/>
            <a:chOff x="-44" y="1473"/>
            <a:chExt cx="981" cy="1105"/>
          </a:xfrm>
        </p:grpSpPr>
        <p:pic>
          <p:nvPicPr>
            <p:cNvPr id="14954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2" name="Group 542"/>
          <p:cNvGrpSpPr>
            <a:grpSpLocks/>
          </p:cNvGrpSpPr>
          <p:nvPr/>
        </p:nvGrpSpPr>
        <p:grpSpPr bwMode="auto">
          <a:xfrm>
            <a:off x="2674938" y="1879600"/>
            <a:ext cx="944562" cy="966788"/>
            <a:chOff x="-44" y="1473"/>
            <a:chExt cx="981" cy="1105"/>
          </a:xfrm>
        </p:grpSpPr>
        <p:pic>
          <p:nvPicPr>
            <p:cNvPr id="14953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3" name="Group 542"/>
          <p:cNvGrpSpPr>
            <a:grpSpLocks/>
          </p:cNvGrpSpPr>
          <p:nvPr/>
        </p:nvGrpSpPr>
        <p:grpSpPr bwMode="auto">
          <a:xfrm flipH="1">
            <a:off x="8755064" y="1736725"/>
            <a:ext cx="942975" cy="966788"/>
            <a:chOff x="-44" y="1473"/>
            <a:chExt cx="981" cy="1105"/>
          </a:xfrm>
        </p:grpSpPr>
        <p:pic>
          <p:nvPicPr>
            <p:cNvPr id="14953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4" name="Group 542"/>
          <p:cNvGrpSpPr>
            <a:grpSpLocks/>
          </p:cNvGrpSpPr>
          <p:nvPr/>
        </p:nvGrpSpPr>
        <p:grpSpPr bwMode="auto">
          <a:xfrm flipH="1">
            <a:off x="8307388" y="3386139"/>
            <a:ext cx="944562" cy="968375"/>
            <a:chOff x="-44" y="1473"/>
            <a:chExt cx="981" cy="1105"/>
          </a:xfrm>
        </p:grpSpPr>
        <p:pic>
          <p:nvPicPr>
            <p:cNvPr id="1495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6F7512C-9728-8F4D-A035-DDC163AC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Strict prioritization</a:t>
            </a:r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4D2E3C33-D192-2A4C-96E5-D91C65215B99}"/>
              </a:ext>
            </a:extLst>
          </p:cNvPr>
          <p:cNvSpPr txBox="1">
            <a:spLocks noChangeArrowheads="1"/>
          </p:cNvSpPr>
          <p:nvPr/>
        </p:nvSpPr>
        <p:spPr>
          <a:xfrm>
            <a:off x="980455" y="4757948"/>
            <a:ext cx="10373346" cy="1963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Suppose a 1Mbps interactive flow and an HTTP connection share a 1.5 Mbps link. </a:t>
            </a:r>
          </a:p>
          <a:p>
            <a:pPr>
              <a:defRPr/>
            </a:pPr>
            <a:r>
              <a:rPr lang="en-US" dirty="0"/>
              <a:t>A network operator (e.g., Rutgers admin) might choose to </a:t>
            </a:r>
            <a:r>
              <a:rPr lang="en-US" dirty="0">
                <a:solidFill>
                  <a:srgbClr val="C00000"/>
                </a:solidFill>
              </a:rPr>
              <a:t>prioritize</a:t>
            </a:r>
            <a:r>
              <a:rPr lang="en-US" dirty="0"/>
              <a:t> the interactive app strictly over the HTTP flow.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D098A3-2A4D-C342-8A0D-73D7E0219A73}"/>
              </a:ext>
            </a:extLst>
          </p:cNvPr>
          <p:cNvSpPr txBox="1"/>
          <p:nvPr/>
        </p:nvSpPr>
        <p:spPr>
          <a:xfrm>
            <a:off x="980454" y="3796785"/>
            <a:ext cx="940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HTTP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C6A740-14EC-0748-A4DC-2E63514C1463}"/>
              </a:ext>
            </a:extLst>
          </p:cNvPr>
          <p:cNvSpPr txBox="1"/>
          <p:nvPr/>
        </p:nvSpPr>
        <p:spPr>
          <a:xfrm>
            <a:off x="1174632" y="1846203"/>
            <a:ext cx="1318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Conf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E40C9-4BDF-7445-9A73-674F8F972012}"/>
              </a:ext>
            </a:extLst>
          </p:cNvPr>
          <p:cNvSpPr txBox="1"/>
          <p:nvPr/>
        </p:nvSpPr>
        <p:spPr>
          <a:xfrm>
            <a:off x="4172169" y="1293193"/>
            <a:ext cx="306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Transmitted immediately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313735-3271-8C42-ABAE-83B9116A2F82}"/>
              </a:ext>
            </a:extLst>
          </p:cNvPr>
          <p:cNvCxnSpPr>
            <a:cxnSpLocks/>
          </p:cNvCxnSpPr>
          <p:nvPr/>
        </p:nvCxnSpPr>
        <p:spPr>
          <a:xfrm flipH="1">
            <a:off x="5293495" y="1655074"/>
            <a:ext cx="161750" cy="5635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6F13C27-BBE8-584D-82A6-F7A53B4F314C}"/>
              </a:ext>
            </a:extLst>
          </p:cNvPr>
          <p:cNvCxnSpPr>
            <a:cxnSpLocks/>
          </p:cNvCxnSpPr>
          <p:nvPr/>
        </p:nvCxnSpPr>
        <p:spPr>
          <a:xfrm>
            <a:off x="5846488" y="1669008"/>
            <a:ext cx="172033" cy="549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57363935-531E-AC4C-AB31-D9FB4A385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873" y="2168711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0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3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3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A62B-2308-554D-A78F-E8CAB7BE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Rate limiting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0C2D-D9C4-4145-AFD9-FB1B49F2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a flow doesn’t respect its allocation?</a:t>
            </a:r>
          </a:p>
          <a:p>
            <a:pPr lvl="1"/>
            <a:r>
              <a:rPr lang="en-US" dirty="0"/>
              <a:t>Example: Say, conf call flow goes beyond 1 Mbit/s</a:t>
            </a:r>
          </a:p>
          <a:p>
            <a:pPr lvl="1"/>
            <a:r>
              <a:rPr lang="en-US" dirty="0"/>
              <a:t>Don’t want to starve HTTP flow!</a:t>
            </a:r>
          </a:p>
          <a:p>
            <a:r>
              <a:rPr lang="en-US" dirty="0"/>
              <a:t>An operator might want to limit a flow to a certain max rate</a:t>
            </a:r>
          </a:p>
          <a:p>
            <a:r>
              <a:rPr lang="en-US" dirty="0">
                <a:solidFill>
                  <a:srgbClr val="C00000"/>
                </a:solidFill>
              </a:rPr>
              <a:t>Isolation:</a:t>
            </a:r>
            <a:r>
              <a:rPr lang="en-US" dirty="0"/>
              <a:t> HTTP should not be impacted by the conf call</a:t>
            </a:r>
          </a:p>
          <a:p>
            <a:endParaRPr lang="en-US" dirty="0"/>
          </a:p>
        </p:txBody>
      </p:sp>
      <p:sp>
        <p:nvSpPr>
          <p:cNvPr id="4" name="Line 226">
            <a:extLst>
              <a:ext uri="{FF2B5EF4-FFF2-40B4-BE49-F238E27FC236}">
                <a16:creationId xmlns:a16="http://schemas.microsoft.com/office/drawing/2014/main" id="{CF5B5488-FF4C-BD45-8D74-AA94B6D0F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5" name="Group 221">
            <a:extLst>
              <a:ext uri="{FF2B5EF4-FFF2-40B4-BE49-F238E27FC236}">
                <a16:creationId xmlns:a16="http://schemas.microsoft.com/office/drawing/2014/main" id="{1D42C7A7-4A74-7645-A7E6-09B95E831B54}"/>
              </a:ext>
            </a:extLst>
          </p:cNvPr>
          <p:cNvGrpSpPr>
            <a:grpSpLocks/>
          </p:cNvGrpSpPr>
          <p:nvPr/>
        </p:nvGrpSpPr>
        <p:grpSpPr bwMode="auto">
          <a:xfrm>
            <a:off x="4071938" y="2643189"/>
            <a:ext cx="1319212" cy="795337"/>
            <a:chOff x="1605" y="1665"/>
            <a:chExt cx="556" cy="501"/>
          </a:xfrm>
        </p:grpSpPr>
        <p:sp>
          <p:nvSpPr>
            <p:cNvPr id="6" name="Freeform 213">
              <a:extLst>
                <a:ext uri="{FF2B5EF4-FFF2-40B4-BE49-F238E27FC236}">
                  <a16:creationId xmlns:a16="http://schemas.microsoft.com/office/drawing/2014/main" id="{84251A18-C3B7-8144-AEA4-7E513214E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" name="Oval 83">
              <a:extLst>
                <a:ext uri="{FF2B5EF4-FFF2-40B4-BE49-F238E27FC236}">
                  <a16:creationId xmlns:a16="http://schemas.microsoft.com/office/drawing/2014/main" id="{FD550103-5D2C-D34F-B223-654A4F5F2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" name="Line 84">
              <a:extLst>
                <a:ext uri="{FF2B5EF4-FFF2-40B4-BE49-F238E27FC236}">
                  <a16:creationId xmlns:a16="http://schemas.microsoft.com/office/drawing/2014/main" id="{7E85F5EC-295D-C44E-90D3-ABEF45CD2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Line 85">
              <a:extLst>
                <a:ext uri="{FF2B5EF4-FFF2-40B4-BE49-F238E27FC236}">
                  <a16:creationId xmlns:a16="http://schemas.microsoft.com/office/drawing/2014/main" id="{A9334BA2-3F7B-094B-9B89-DEDF1D0DC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0" name="Oval 87">
              <a:extLst>
                <a:ext uri="{FF2B5EF4-FFF2-40B4-BE49-F238E27FC236}">
                  <a16:creationId xmlns:a16="http://schemas.microsoft.com/office/drawing/2014/main" id="{069F3416-33AD-184D-9A2A-10C24B45B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1" name="Group 88">
              <a:extLst>
                <a:ext uri="{FF2B5EF4-FFF2-40B4-BE49-F238E27FC236}">
                  <a16:creationId xmlns:a16="http://schemas.microsoft.com/office/drawing/2014/main" id="{C3F1B56B-065D-0440-B860-7F3B74B5D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17" name="Line 89">
                <a:extLst>
                  <a:ext uri="{FF2B5EF4-FFF2-40B4-BE49-F238E27FC236}">
                    <a16:creationId xmlns:a16="http://schemas.microsoft.com/office/drawing/2014/main" id="{9BA4836D-2F45-E84E-A888-9AD7A90A0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8" name="Line 90">
                <a:extLst>
                  <a:ext uri="{FF2B5EF4-FFF2-40B4-BE49-F238E27FC236}">
                    <a16:creationId xmlns:a16="http://schemas.microsoft.com/office/drawing/2014/main" id="{55C371A3-C192-3747-AA13-234B6E1B2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9" name="Line 91">
                <a:extLst>
                  <a:ext uri="{FF2B5EF4-FFF2-40B4-BE49-F238E27FC236}">
                    <a16:creationId xmlns:a16="http://schemas.microsoft.com/office/drawing/2014/main" id="{B20B6348-49B5-8B47-B72B-27F9BD328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2" name="Group 92">
              <a:extLst>
                <a:ext uri="{FF2B5EF4-FFF2-40B4-BE49-F238E27FC236}">
                  <a16:creationId xmlns:a16="http://schemas.microsoft.com/office/drawing/2014/main" id="{0B047B46-06B6-9F4B-BAC7-E0D4718C226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14" name="Line 93">
                <a:extLst>
                  <a:ext uri="{FF2B5EF4-FFF2-40B4-BE49-F238E27FC236}">
                    <a16:creationId xmlns:a16="http://schemas.microsoft.com/office/drawing/2014/main" id="{66F35BEB-653C-254A-8ECA-4201702B6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5" name="Line 94">
                <a:extLst>
                  <a:ext uri="{FF2B5EF4-FFF2-40B4-BE49-F238E27FC236}">
                    <a16:creationId xmlns:a16="http://schemas.microsoft.com/office/drawing/2014/main" id="{04881F71-69D6-054A-998C-F7D176299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6" name="Line 95">
                <a:extLst>
                  <a:ext uri="{FF2B5EF4-FFF2-40B4-BE49-F238E27FC236}">
                    <a16:creationId xmlns:a16="http://schemas.microsoft.com/office/drawing/2014/main" id="{B418F5A1-BF57-F145-A8BC-E2EA634A2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13" name="Oval 214">
              <a:extLst>
                <a:ext uri="{FF2B5EF4-FFF2-40B4-BE49-F238E27FC236}">
                  <a16:creationId xmlns:a16="http://schemas.microsoft.com/office/drawing/2014/main" id="{3ABD7CA9-DD2B-4945-AA8E-F4271D6F3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0" name="Group 220">
            <a:extLst>
              <a:ext uri="{FF2B5EF4-FFF2-40B4-BE49-F238E27FC236}">
                <a16:creationId xmlns:a16="http://schemas.microsoft.com/office/drawing/2014/main" id="{634F731D-907F-4E4B-B07A-8B8F20A102FB}"/>
              </a:ext>
            </a:extLst>
          </p:cNvPr>
          <p:cNvGrpSpPr>
            <a:grpSpLocks/>
          </p:cNvGrpSpPr>
          <p:nvPr/>
        </p:nvGrpSpPr>
        <p:grpSpPr bwMode="auto">
          <a:xfrm>
            <a:off x="5173408" y="2311402"/>
            <a:ext cx="965200" cy="196850"/>
            <a:chOff x="3150" y="1799"/>
            <a:chExt cx="643" cy="204"/>
          </a:xfrm>
        </p:grpSpPr>
        <p:sp>
          <p:nvSpPr>
            <p:cNvPr id="21" name="Rectangle 216">
              <a:extLst>
                <a:ext uri="{FF2B5EF4-FFF2-40B4-BE49-F238E27FC236}">
                  <a16:creationId xmlns:a16="http://schemas.microsoft.com/office/drawing/2014/main" id="{21A25CFC-081C-0344-B3CC-E69C991B5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" name="Rectangle 217">
              <a:extLst>
                <a:ext uri="{FF2B5EF4-FFF2-40B4-BE49-F238E27FC236}">
                  <a16:creationId xmlns:a16="http://schemas.microsoft.com/office/drawing/2014/main" id="{214AE81B-7BD4-FB43-80E0-FEC9239CB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" name="Rectangle 218">
              <a:extLst>
                <a:ext uri="{FF2B5EF4-FFF2-40B4-BE49-F238E27FC236}">
                  <a16:creationId xmlns:a16="http://schemas.microsoft.com/office/drawing/2014/main" id="{B9CBA2E5-6358-A845-A3EE-3A91095A8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" name="Rectangle 219">
              <a:extLst>
                <a:ext uri="{FF2B5EF4-FFF2-40B4-BE49-F238E27FC236}">
                  <a16:creationId xmlns:a16="http://schemas.microsoft.com/office/drawing/2014/main" id="{7BA996CA-D082-1B4D-88FE-45FB3123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5" name="Line 223">
            <a:extLst>
              <a:ext uri="{FF2B5EF4-FFF2-40B4-BE49-F238E27FC236}">
                <a16:creationId xmlns:a16="http://schemas.microsoft.com/office/drawing/2014/main" id="{08D575EB-76CC-134D-B2DC-514B5E448D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8514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6" name="Line 224">
            <a:extLst>
              <a:ext uri="{FF2B5EF4-FFF2-40B4-BE49-F238E27FC236}">
                <a16:creationId xmlns:a16="http://schemas.microsoft.com/office/drawing/2014/main" id="{F856168A-77B6-0543-AF43-9CFF213455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3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7" name="Line 225">
            <a:extLst>
              <a:ext uri="{FF2B5EF4-FFF2-40B4-BE49-F238E27FC236}">
                <a16:creationId xmlns:a16="http://schemas.microsoft.com/office/drawing/2014/main" id="{36985125-B112-754E-AD76-30B34541F7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4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8" name="Line 227">
            <a:extLst>
              <a:ext uri="{FF2B5EF4-FFF2-40B4-BE49-F238E27FC236}">
                <a16:creationId xmlns:a16="http://schemas.microsoft.com/office/drawing/2014/main" id="{3B497A7B-B4C3-C84A-A321-A980D396CB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93064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9" name="Line 228">
            <a:extLst>
              <a:ext uri="{FF2B5EF4-FFF2-40B4-BE49-F238E27FC236}">
                <a16:creationId xmlns:a16="http://schemas.microsoft.com/office/drawing/2014/main" id="{F4C1DF66-9814-114D-8DF5-2392FE749F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8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0" name="Line 229">
            <a:extLst>
              <a:ext uri="{FF2B5EF4-FFF2-40B4-BE49-F238E27FC236}">
                <a16:creationId xmlns:a16="http://schemas.microsoft.com/office/drawing/2014/main" id="{C52B361A-E45C-794E-A3B4-5F98FCD9AD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97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31" name="Group 232">
            <a:extLst>
              <a:ext uri="{FF2B5EF4-FFF2-40B4-BE49-F238E27FC236}">
                <a16:creationId xmlns:a16="http://schemas.microsoft.com/office/drawing/2014/main" id="{F5863F91-03EB-A34B-A66B-AE8858171F89}"/>
              </a:ext>
            </a:extLst>
          </p:cNvPr>
          <p:cNvGrpSpPr>
            <a:grpSpLocks/>
          </p:cNvGrpSpPr>
          <p:nvPr/>
        </p:nvGrpSpPr>
        <p:grpSpPr bwMode="auto">
          <a:xfrm>
            <a:off x="6516689" y="2865438"/>
            <a:ext cx="1247775" cy="417512"/>
            <a:chOff x="3600" y="219"/>
            <a:chExt cx="360" cy="175"/>
          </a:xfrm>
        </p:grpSpPr>
        <p:sp>
          <p:nvSpPr>
            <p:cNvPr id="32" name="Oval 233">
              <a:extLst>
                <a:ext uri="{FF2B5EF4-FFF2-40B4-BE49-F238E27FC236}">
                  <a16:creationId xmlns:a16="http://schemas.microsoft.com/office/drawing/2014/main" id="{F3970606-C411-B746-A29C-CDA195571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3" name="Line 234">
              <a:extLst>
                <a:ext uri="{FF2B5EF4-FFF2-40B4-BE49-F238E27FC236}">
                  <a16:creationId xmlns:a16="http://schemas.microsoft.com/office/drawing/2014/main" id="{6B9BF8B7-BC3E-884C-A978-243C95DCE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4" name="Line 235">
              <a:extLst>
                <a:ext uri="{FF2B5EF4-FFF2-40B4-BE49-F238E27FC236}">
                  <a16:creationId xmlns:a16="http://schemas.microsoft.com/office/drawing/2014/main" id="{ACDFB445-0F9C-C04C-812E-4B8ADE837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5" name="Rectangle 236">
              <a:extLst>
                <a:ext uri="{FF2B5EF4-FFF2-40B4-BE49-F238E27FC236}">
                  <a16:creationId xmlns:a16="http://schemas.microsoft.com/office/drawing/2014/main" id="{F5DF079A-4964-8C4F-896E-C98EF350B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36" name="Oval 237">
              <a:extLst>
                <a:ext uri="{FF2B5EF4-FFF2-40B4-BE49-F238E27FC236}">
                  <a16:creationId xmlns:a16="http://schemas.microsoft.com/office/drawing/2014/main" id="{0223B4DF-37F2-5141-9208-E2AEE8789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37" name="Group 238">
              <a:extLst>
                <a:ext uri="{FF2B5EF4-FFF2-40B4-BE49-F238E27FC236}">
                  <a16:creationId xmlns:a16="http://schemas.microsoft.com/office/drawing/2014/main" id="{74122765-1888-744D-9F29-3815772EF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" name="Line 239">
                <a:extLst>
                  <a:ext uri="{FF2B5EF4-FFF2-40B4-BE49-F238E27FC236}">
                    <a16:creationId xmlns:a16="http://schemas.microsoft.com/office/drawing/2014/main" id="{389813B1-906C-314D-847D-7E93AD2F3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3" name="Line 240">
                <a:extLst>
                  <a:ext uri="{FF2B5EF4-FFF2-40B4-BE49-F238E27FC236}">
                    <a16:creationId xmlns:a16="http://schemas.microsoft.com/office/drawing/2014/main" id="{E750FDB1-BC41-6443-A93D-868AE7202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4" name="Line 241">
                <a:extLst>
                  <a:ext uri="{FF2B5EF4-FFF2-40B4-BE49-F238E27FC236}">
                    <a16:creationId xmlns:a16="http://schemas.microsoft.com/office/drawing/2014/main" id="{770C4207-EA11-2F47-B728-8D1263FAA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38" name="Group 242">
              <a:extLst>
                <a:ext uri="{FF2B5EF4-FFF2-40B4-BE49-F238E27FC236}">
                  <a16:creationId xmlns:a16="http://schemas.microsoft.com/office/drawing/2014/main" id="{B2A7FD27-B67F-D64E-98B0-62FF41B8854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9" name="Line 243">
                <a:extLst>
                  <a:ext uri="{FF2B5EF4-FFF2-40B4-BE49-F238E27FC236}">
                    <a16:creationId xmlns:a16="http://schemas.microsoft.com/office/drawing/2014/main" id="{48695B1E-7E69-F54F-AF1C-E60928697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0" name="Line 244">
                <a:extLst>
                  <a:ext uri="{FF2B5EF4-FFF2-40B4-BE49-F238E27FC236}">
                    <a16:creationId xmlns:a16="http://schemas.microsoft.com/office/drawing/2014/main" id="{8E9D2B5C-5E09-254C-9BA3-7DBC87BD8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1" name="Line 245">
                <a:extLst>
                  <a:ext uri="{FF2B5EF4-FFF2-40B4-BE49-F238E27FC236}">
                    <a16:creationId xmlns:a16="http://schemas.microsoft.com/office/drawing/2014/main" id="{2CB5F820-8E92-2846-9C22-86F9381B4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45" name="Text Box 246">
            <a:extLst>
              <a:ext uri="{FF2B5EF4-FFF2-40B4-BE49-F238E27FC236}">
                <a16:creationId xmlns:a16="http://schemas.microsoft.com/office/drawing/2014/main" id="{7AAB8D59-6E0B-0C4F-BF0F-186F2373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</a:t>
            </a:r>
          </a:p>
        </p:txBody>
      </p:sp>
      <p:sp>
        <p:nvSpPr>
          <p:cNvPr id="46" name="Text Box 247">
            <a:extLst>
              <a:ext uri="{FF2B5EF4-FFF2-40B4-BE49-F238E27FC236}">
                <a16:creationId xmlns:a16="http://schemas.microsoft.com/office/drawing/2014/main" id="{DA4D77CE-4935-A147-AF05-6B6EC8262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726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R2</a:t>
            </a:r>
          </a:p>
        </p:txBody>
      </p:sp>
      <p:sp>
        <p:nvSpPr>
          <p:cNvPr id="47" name="Text Box 248">
            <a:extLst>
              <a:ext uri="{FF2B5EF4-FFF2-40B4-BE49-F238E27FC236}">
                <a16:creationId xmlns:a16="http://schemas.microsoft.com/office/drawing/2014/main" id="{0595E4EC-822F-8F4B-ACB3-1C1B0B657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1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H1</a:t>
            </a:r>
          </a:p>
        </p:txBody>
      </p:sp>
      <p:sp>
        <p:nvSpPr>
          <p:cNvPr id="48" name="Text Box 249">
            <a:extLst>
              <a:ext uri="{FF2B5EF4-FFF2-40B4-BE49-F238E27FC236}">
                <a16:creationId xmlns:a16="http://schemas.microsoft.com/office/drawing/2014/main" id="{A46D7FEB-91CD-BA4C-ABCC-4F68EAEAC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H2</a:t>
            </a:r>
          </a:p>
        </p:txBody>
      </p:sp>
      <p:sp>
        <p:nvSpPr>
          <p:cNvPr id="49" name="Text Box 250">
            <a:extLst>
              <a:ext uri="{FF2B5EF4-FFF2-40B4-BE49-F238E27FC236}">
                <a16:creationId xmlns:a16="http://schemas.microsoft.com/office/drawing/2014/main" id="{15A0CC1C-CD6E-AE46-B6F1-A8D083245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5326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H3</a:t>
            </a:r>
          </a:p>
        </p:txBody>
      </p:sp>
      <p:sp>
        <p:nvSpPr>
          <p:cNvPr id="50" name="Text Box 251">
            <a:extLst>
              <a:ext uri="{FF2B5EF4-FFF2-40B4-BE49-F238E27FC236}">
                <a16:creationId xmlns:a16="http://schemas.microsoft.com/office/drawing/2014/main" id="{77690BD3-EC70-FE47-8FB5-6667C8283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6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H4</a:t>
            </a:r>
          </a:p>
        </p:txBody>
      </p:sp>
      <p:sp>
        <p:nvSpPr>
          <p:cNvPr id="51" name="Text Box 252">
            <a:extLst>
              <a:ext uri="{FF2B5EF4-FFF2-40B4-BE49-F238E27FC236}">
                <a16:creationId xmlns:a16="http://schemas.microsoft.com/office/drawing/2014/main" id="{20281AEA-085C-E44C-A283-A031FBCC9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3690938"/>
            <a:ext cx="1758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52" name="Line 253">
            <a:extLst>
              <a:ext uri="{FF2B5EF4-FFF2-40B4-BE49-F238E27FC236}">
                <a16:creationId xmlns:a16="http://schemas.microsoft.com/office/drawing/2014/main" id="{F65F2F00-8BFC-B140-AB73-4B2B2AA49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8163" y="3263900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3" name="Freeform 256">
            <a:extLst>
              <a:ext uri="{FF2B5EF4-FFF2-40B4-BE49-F238E27FC236}">
                <a16:creationId xmlns:a16="http://schemas.microsoft.com/office/drawing/2014/main" id="{E76D4398-EADA-954A-8E77-EB527155100D}"/>
              </a:ext>
            </a:extLst>
          </p:cNvPr>
          <p:cNvSpPr>
            <a:spLocks/>
          </p:cNvSpPr>
          <p:nvPr/>
        </p:nvSpPr>
        <p:spPr bwMode="auto">
          <a:xfrm>
            <a:off x="3563938" y="2068514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4" name="Freeform 257">
            <a:extLst>
              <a:ext uri="{FF2B5EF4-FFF2-40B4-BE49-F238E27FC236}">
                <a16:creationId xmlns:a16="http://schemas.microsoft.com/office/drawing/2014/main" id="{F5C5D425-8669-C341-A490-2CBDAADE4D90}"/>
              </a:ext>
            </a:extLst>
          </p:cNvPr>
          <p:cNvSpPr>
            <a:spLocks/>
          </p:cNvSpPr>
          <p:nvPr/>
        </p:nvSpPr>
        <p:spPr bwMode="auto">
          <a:xfrm>
            <a:off x="3254376" y="3179764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55" name="Group 542">
            <a:extLst>
              <a:ext uri="{FF2B5EF4-FFF2-40B4-BE49-F238E27FC236}">
                <a16:creationId xmlns:a16="http://schemas.microsoft.com/office/drawing/2014/main" id="{D11A85A7-33DF-EC4B-AC90-0516EF139897}"/>
              </a:ext>
            </a:extLst>
          </p:cNvPr>
          <p:cNvGrpSpPr>
            <a:grpSpLocks/>
          </p:cNvGrpSpPr>
          <p:nvPr/>
        </p:nvGrpSpPr>
        <p:grpSpPr bwMode="auto">
          <a:xfrm>
            <a:off x="2336801" y="3467101"/>
            <a:ext cx="944563" cy="968375"/>
            <a:chOff x="-44" y="1473"/>
            <a:chExt cx="981" cy="1105"/>
          </a:xfrm>
        </p:grpSpPr>
        <p:pic>
          <p:nvPicPr>
            <p:cNvPr id="56" name="Picture 529" descr="desktop_computer_stylized_medium">
              <a:extLst>
                <a:ext uri="{FF2B5EF4-FFF2-40B4-BE49-F238E27FC236}">
                  <a16:creationId xmlns:a16="http://schemas.microsoft.com/office/drawing/2014/main" id="{D1B95047-30C2-5445-8583-7F40CDA12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Freeform 530">
              <a:extLst>
                <a:ext uri="{FF2B5EF4-FFF2-40B4-BE49-F238E27FC236}">
                  <a16:creationId xmlns:a16="http://schemas.microsoft.com/office/drawing/2014/main" id="{7992B5C2-606F-4D41-B3D4-2A77AC6DE8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8" name="Group 542">
            <a:extLst>
              <a:ext uri="{FF2B5EF4-FFF2-40B4-BE49-F238E27FC236}">
                <a16:creationId xmlns:a16="http://schemas.microsoft.com/office/drawing/2014/main" id="{CEBFE1A4-AF82-BE4D-B304-C1C86D9470FC}"/>
              </a:ext>
            </a:extLst>
          </p:cNvPr>
          <p:cNvGrpSpPr>
            <a:grpSpLocks/>
          </p:cNvGrpSpPr>
          <p:nvPr/>
        </p:nvGrpSpPr>
        <p:grpSpPr bwMode="auto">
          <a:xfrm>
            <a:off x="2674938" y="1879600"/>
            <a:ext cx="944562" cy="966788"/>
            <a:chOff x="-44" y="1473"/>
            <a:chExt cx="981" cy="1105"/>
          </a:xfrm>
        </p:grpSpPr>
        <p:pic>
          <p:nvPicPr>
            <p:cNvPr id="59" name="Picture 529" descr="desktop_computer_stylized_medium">
              <a:extLst>
                <a:ext uri="{FF2B5EF4-FFF2-40B4-BE49-F238E27FC236}">
                  <a16:creationId xmlns:a16="http://schemas.microsoft.com/office/drawing/2014/main" id="{CDA3CB39-B2CD-E240-9C65-C0585BD75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Freeform 530">
              <a:extLst>
                <a:ext uri="{FF2B5EF4-FFF2-40B4-BE49-F238E27FC236}">
                  <a16:creationId xmlns:a16="http://schemas.microsoft.com/office/drawing/2014/main" id="{0415E79D-D8A1-EC4E-AC0C-BBEDB2BDCE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1" name="Group 542">
            <a:extLst>
              <a:ext uri="{FF2B5EF4-FFF2-40B4-BE49-F238E27FC236}">
                <a16:creationId xmlns:a16="http://schemas.microsoft.com/office/drawing/2014/main" id="{B14F5D7C-8E7A-1D40-B974-0AAB3F07A2C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55064" y="1736725"/>
            <a:ext cx="942975" cy="966788"/>
            <a:chOff x="-44" y="1473"/>
            <a:chExt cx="981" cy="1105"/>
          </a:xfrm>
        </p:grpSpPr>
        <p:pic>
          <p:nvPicPr>
            <p:cNvPr id="62" name="Picture 529" descr="desktop_computer_stylized_medium">
              <a:extLst>
                <a:ext uri="{FF2B5EF4-FFF2-40B4-BE49-F238E27FC236}">
                  <a16:creationId xmlns:a16="http://schemas.microsoft.com/office/drawing/2014/main" id="{14D35A9F-9114-D340-8C06-D0C24329C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Freeform 530">
              <a:extLst>
                <a:ext uri="{FF2B5EF4-FFF2-40B4-BE49-F238E27FC236}">
                  <a16:creationId xmlns:a16="http://schemas.microsoft.com/office/drawing/2014/main" id="{9551680C-E42F-B44B-B71C-620C48DF2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4" name="Group 542">
            <a:extLst>
              <a:ext uri="{FF2B5EF4-FFF2-40B4-BE49-F238E27FC236}">
                <a16:creationId xmlns:a16="http://schemas.microsoft.com/office/drawing/2014/main" id="{61DFEDF3-C863-FD41-949A-C6C7A5F630B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07388" y="3386139"/>
            <a:ext cx="944562" cy="968375"/>
            <a:chOff x="-44" y="1473"/>
            <a:chExt cx="981" cy="1105"/>
          </a:xfrm>
        </p:grpSpPr>
        <p:pic>
          <p:nvPicPr>
            <p:cNvPr id="65" name="Picture 529" descr="desktop_computer_stylized_medium">
              <a:extLst>
                <a:ext uri="{FF2B5EF4-FFF2-40B4-BE49-F238E27FC236}">
                  <a16:creationId xmlns:a16="http://schemas.microsoft.com/office/drawing/2014/main" id="{D9E77611-3020-B54F-A3FC-03DA7156C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530">
              <a:extLst>
                <a:ext uri="{FF2B5EF4-FFF2-40B4-BE49-F238E27FC236}">
                  <a16:creationId xmlns:a16="http://schemas.microsoft.com/office/drawing/2014/main" id="{24D8CC0C-2DF8-0743-AE4A-F893779605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037FABE-C80B-EC4D-8DB7-84A8A08997DE}"/>
              </a:ext>
            </a:extLst>
          </p:cNvPr>
          <p:cNvSpPr txBox="1"/>
          <p:nvPr/>
        </p:nvSpPr>
        <p:spPr>
          <a:xfrm>
            <a:off x="980454" y="3796785"/>
            <a:ext cx="940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HTTP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49ACDF5-54C1-6A45-9636-CFFC59147ABC}"/>
              </a:ext>
            </a:extLst>
          </p:cNvPr>
          <p:cNvSpPr txBox="1"/>
          <p:nvPr/>
        </p:nvSpPr>
        <p:spPr>
          <a:xfrm>
            <a:off x="4172169" y="1293193"/>
            <a:ext cx="306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Rate limited to 1 Mbit/s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65A21E-2244-8048-B5B2-946150114925}"/>
              </a:ext>
            </a:extLst>
          </p:cNvPr>
          <p:cNvCxnSpPr>
            <a:cxnSpLocks/>
          </p:cNvCxnSpPr>
          <p:nvPr/>
        </p:nvCxnSpPr>
        <p:spPr>
          <a:xfrm flipH="1">
            <a:off x="5293495" y="1668326"/>
            <a:ext cx="161750" cy="5635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581BB5-64C4-2440-96C6-7CE312FBD33C}"/>
              </a:ext>
            </a:extLst>
          </p:cNvPr>
          <p:cNvCxnSpPr>
            <a:cxnSpLocks/>
          </p:cNvCxnSpPr>
          <p:nvPr/>
        </p:nvCxnSpPr>
        <p:spPr>
          <a:xfrm>
            <a:off x="5846488" y="1682260"/>
            <a:ext cx="172033" cy="549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59DF3DC-4D11-1940-9FCC-B7B7E61806AB}"/>
              </a:ext>
            </a:extLst>
          </p:cNvPr>
          <p:cNvSpPr txBox="1"/>
          <p:nvPr/>
        </p:nvSpPr>
        <p:spPr>
          <a:xfrm>
            <a:off x="1174632" y="1846203"/>
            <a:ext cx="1318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Conf call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3E45A3C-9CDF-734C-9050-FD9BE1B9B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73" y="2168711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5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15567</TotalTime>
  <Words>1862</Words>
  <Application>Microsoft Macintosh PowerPoint</Application>
  <PresentationFormat>Widescreen</PresentationFormat>
  <Paragraphs>322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Helvetica</vt:lpstr>
      <vt:lpstr>Tahoma</vt:lpstr>
      <vt:lpstr>Times New Roman</vt:lpstr>
      <vt:lpstr>Wingdings</vt:lpstr>
      <vt:lpstr>Office Theme</vt:lpstr>
      <vt:lpstr>CS 352 Network Service Guarantees</vt:lpstr>
      <vt:lpstr>Network</vt:lpstr>
      <vt:lpstr>Network support for applications</vt:lpstr>
      <vt:lpstr>Why best effort isn’t enough: Contention</vt:lpstr>
      <vt:lpstr>PowerPoint Presentation</vt:lpstr>
      <vt:lpstr>Approach 1: Provision more capacity</vt:lpstr>
      <vt:lpstr>Approach 2: Classes of service</vt:lpstr>
      <vt:lpstr>(1) Strict prioritization</vt:lpstr>
      <vt:lpstr>(2) Rate limiting</vt:lpstr>
      <vt:lpstr>(3) Weighted fair sharing</vt:lpstr>
      <vt:lpstr>(3) Weighted fair sharing</vt:lpstr>
      <vt:lpstr>(3) Weighted fair sharing</vt:lpstr>
      <vt:lpstr>Where are guarantees enforced?</vt:lpstr>
      <vt:lpstr>Why care about service guarantees?</vt:lpstr>
      <vt:lpstr>PowerPoint Presentation</vt:lpstr>
      <vt:lpstr>CS 352 Rate Limiting</vt:lpstr>
      <vt:lpstr>Isolation by Rate Limits</vt:lpstr>
      <vt:lpstr>Providing Isolation through Rate Limiting</vt:lpstr>
      <vt:lpstr>Shaping and Policing</vt:lpstr>
      <vt:lpstr>Mechanism (1): Leaky Bucket Shaper</vt:lpstr>
      <vt:lpstr>Mechanism (1): Leaky Bucket Shaper</vt:lpstr>
      <vt:lpstr>Shaping traffic with leaky buckets</vt:lpstr>
      <vt:lpstr>Issues with a leaky bucket</vt:lpstr>
      <vt:lpstr>Token buckets</vt:lpstr>
      <vt:lpstr>Mechanism (2): Token Bucket Shaper</vt:lpstr>
      <vt:lpstr> Token Bucket Shaper</vt:lpstr>
      <vt:lpstr>Token Bucket vs. Leaky Bucket</vt:lpstr>
      <vt:lpstr>Token Bucket vs. Leaky Bucket</vt:lpstr>
      <vt:lpstr>Token buckets can be used to provide delay QoS guarantees</vt:lpstr>
      <vt:lpstr>Impact of Token Bucket Policers</vt:lpstr>
      <vt:lpstr>Google study from 2016</vt:lpstr>
      <vt:lpstr>Impact on TCP</vt:lpstr>
      <vt:lpstr>Policing losses impact 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8699</cp:revision>
  <dcterms:created xsi:type="dcterms:W3CDTF">2019-01-23T03:40:12Z</dcterms:created>
  <dcterms:modified xsi:type="dcterms:W3CDTF">2021-03-22T18:46:05Z</dcterms:modified>
</cp:coreProperties>
</file>