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70" r:id="rId3"/>
    <p:sldId id="388" r:id="rId4"/>
    <p:sldId id="374" r:id="rId5"/>
    <p:sldId id="389" r:id="rId6"/>
    <p:sldId id="292" r:id="rId7"/>
    <p:sldId id="390" r:id="rId8"/>
    <p:sldId id="335" r:id="rId9"/>
    <p:sldId id="391" r:id="rId10"/>
    <p:sldId id="392" r:id="rId11"/>
    <p:sldId id="393" r:id="rId12"/>
    <p:sldId id="3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2"/>
    <p:restoredTop sz="94643"/>
  </p:normalViewPr>
  <p:slideViewPr>
    <p:cSldViewPr snapToGrid="0" snapToObjects="1">
      <p:cViewPr varScale="1">
        <p:scale>
          <a:sx n="142" d="100"/>
          <a:sy n="142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6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Six Foundational Problems in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8530-9BDD-0444-BD25-77C55232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high-speed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E32E-18F7-5447-AFC5-918E15D0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221" y="1825624"/>
            <a:ext cx="6989374" cy="48312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network designer/operator, you’d like routers to connect endpoints with high performance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interconnection problem</a:t>
            </a:r>
            <a:r>
              <a:rPr lang="en-US" dirty="0"/>
              <a:t>: how do you interconnect the routers to achieve high end-to-end performance between endpoints?</a:t>
            </a:r>
          </a:p>
          <a:p>
            <a:pPr lvl="1"/>
            <a:r>
              <a:rPr lang="en-US" dirty="0"/>
              <a:t>Designing the </a:t>
            </a:r>
            <a:r>
              <a:rPr lang="en-US" dirty="0">
                <a:solidFill>
                  <a:srgbClr val="C00000"/>
                </a:solidFill>
              </a:rPr>
              <a:t>core</a:t>
            </a:r>
            <a:r>
              <a:rPr lang="en-US" dirty="0"/>
              <a:t> of the network</a:t>
            </a:r>
          </a:p>
          <a:p>
            <a:pPr lvl="1"/>
            <a:r>
              <a:rPr lang="en-US" dirty="0"/>
              <a:t>Applicable to large clusters (e.g., run by Google or Instagram) as well as a single high-speed router</a:t>
            </a:r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8997FDB4-BF18-3645-8FAF-13CF9BBA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77" y="1937019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Nd9GcTXHm9XcH9T0I0EOJrLBOGANosV-xO3mlldiVZue4LYNHmLIOt0">
            <a:extLst>
              <a:ext uri="{FF2B5EF4-FFF2-40B4-BE49-F238E27FC236}">
                <a16:creationId xmlns:a16="http://schemas.microsoft.com/office/drawing/2014/main" id="{B4782B66-C307-A941-AD34-7D867AB0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" y="1247269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64B9FE-C943-6C44-8672-8B321544492F}"/>
              </a:ext>
            </a:extLst>
          </p:cNvPr>
          <p:cNvCxnSpPr>
            <a:cxnSpLocks/>
          </p:cNvCxnSpPr>
          <p:nvPr/>
        </p:nvCxnSpPr>
        <p:spPr>
          <a:xfrm>
            <a:off x="1351511" y="1736481"/>
            <a:ext cx="976053" cy="4010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Nd9GcTXHm9XcH9T0I0EOJrLBOGANosV-xO3mlldiVZue4LYNHmLIOt0">
            <a:extLst>
              <a:ext uri="{FF2B5EF4-FFF2-40B4-BE49-F238E27FC236}">
                <a16:creationId xmlns:a16="http://schemas.microsoft.com/office/drawing/2014/main" id="{E51411FD-EE26-FC4D-B16A-2FDF1CDCC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5" y="252272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D14959-5E08-7746-9F75-7336AAA64468}"/>
              </a:ext>
            </a:extLst>
          </p:cNvPr>
          <p:cNvCxnSpPr>
            <a:cxnSpLocks/>
          </p:cNvCxnSpPr>
          <p:nvPr/>
        </p:nvCxnSpPr>
        <p:spPr>
          <a:xfrm flipV="1">
            <a:off x="1510823" y="2494042"/>
            <a:ext cx="909897" cy="4617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Router Clip Art">
            <a:extLst>
              <a:ext uri="{FF2B5EF4-FFF2-40B4-BE49-F238E27FC236}">
                <a16:creationId xmlns:a16="http://schemas.microsoft.com/office/drawing/2014/main" id="{6989310E-E2BB-2A4F-A9B5-8528D30F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32" y="3263172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Router Clip Art">
            <a:extLst>
              <a:ext uri="{FF2B5EF4-FFF2-40B4-BE49-F238E27FC236}">
                <a16:creationId xmlns:a16="http://schemas.microsoft.com/office/drawing/2014/main" id="{30E049BE-4110-EB4E-8256-28C06689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29" y="3304927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55724BBB-661B-8743-AFA9-36DD2D0A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77" y="4563833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ANd9GcTXHm9XcH9T0I0EOJrLBOGANosV-xO3mlldiVZue4LYNHmLIOt0">
            <a:extLst>
              <a:ext uri="{FF2B5EF4-FFF2-40B4-BE49-F238E27FC236}">
                <a16:creationId xmlns:a16="http://schemas.microsoft.com/office/drawing/2014/main" id="{2DDE53D0-B2D3-954B-8FC1-65868933D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" y="387408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730C8E-217C-8D46-9A63-07E6DB562D1F}"/>
              </a:ext>
            </a:extLst>
          </p:cNvPr>
          <p:cNvCxnSpPr>
            <a:cxnSpLocks/>
          </p:cNvCxnSpPr>
          <p:nvPr/>
        </p:nvCxnSpPr>
        <p:spPr>
          <a:xfrm>
            <a:off x="1351511" y="4363295"/>
            <a:ext cx="976053" cy="4010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Nd9GcTXHm9XcH9T0I0EOJrLBOGANosV-xO3mlldiVZue4LYNHmLIOt0">
            <a:extLst>
              <a:ext uri="{FF2B5EF4-FFF2-40B4-BE49-F238E27FC236}">
                <a16:creationId xmlns:a16="http://schemas.microsoft.com/office/drawing/2014/main" id="{64298738-CFBB-EA47-B404-505D70F9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5" y="514953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60F2E5-FD67-AB41-BF92-FC4DD0F91F7D}"/>
              </a:ext>
            </a:extLst>
          </p:cNvPr>
          <p:cNvCxnSpPr>
            <a:cxnSpLocks/>
          </p:cNvCxnSpPr>
          <p:nvPr/>
        </p:nvCxnSpPr>
        <p:spPr>
          <a:xfrm flipV="1">
            <a:off x="1510823" y="5120856"/>
            <a:ext cx="909897" cy="4617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CD9F21-76AE-F940-A4E3-E13FB32DF346}"/>
              </a:ext>
            </a:extLst>
          </p:cNvPr>
          <p:cNvCxnSpPr>
            <a:cxnSpLocks/>
          </p:cNvCxnSpPr>
          <p:nvPr/>
        </p:nvCxnSpPr>
        <p:spPr>
          <a:xfrm flipV="1">
            <a:off x="2307972" y="2691048"/>
            <a:ext cx="245556" cy="5450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82DC14-4993-B342-98F0-FDD78B715BB8}"/>
              </a:ext>
            </a:extLst>
          </p:cNvPr>
          <p:cNvCxnSpPr>
            <a:cxnSpLocks/>
          </p:cNvCxnSpPr>
          <p:nvPr/>
        </p:nvCxnSpPr>
        <p:spPr>
          <a:xfrm flipH="1" flipV="1">
            <a:off x="3736296" y="2746266"/>
            <a:ext cx="299821" cy="449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33615E-6715-084F-9A98-CBB0D437EAB0}"/>
              </a:ext>
            </a:extLst>
          </p:cNvPr>
          <p:cNvCxnSpPr>
            <a:cxnSpLocks/>
          </p:cNvCxnSpPr>
          <p:nvPr/>
        </p:nvCxnSpPr>
        <p:spPr>
          <a:xfrm flipV="1">
            <a:off x="3546764" y="4249108"/>
            <a:ext cx="339443" cy="3147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68BAB5-A71C-EC4D-ACB8-89BFE514930B}"/>
              </a:ext>
            </a:extLst>
          </p:cNvPr>
          <p:cNvCxnSpPr>
            <a:cxnSpLocks/>
          </p:cNvCxnSpPr>
          <p:nvPr/>
        </p:nvCxnSpPr>
        <p:spPr>
          <a:xfrm flipH="1" flipV="1">
            <a:off x="2449137" y="4236431"/>
            <a:ext cx="199954" cy="24487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C157D6-E035-6943-AE3B-610C2CC31DEA}"/>
              </a:ext>
            </a:extLst>
          </p:cNvPr>
          <p:cNvGrpSpPr/>
          <p:nvPr/>
        </p:nvGrpSpPr>
        <p:grpSpPr>
          <a:xfrm>
            <a:off x="8112010" y="2982844"/>
            <a:ext cx="748442" cy="712560"/>
            <a:chOff x="8846820" y="6008915"/>
            <a:chExt cx="748442" cy="7125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F166BB-A4BF-A44D-A611-C92A2E66F9A7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D6FCB14-862B-524B-8165-8DFA778E205C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98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8530-9BDD-0444-BD25-77C55232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a high-speed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E32E-18F7-5447-AFC5-918E15D0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221" y="1825624"/>
            <a:ext cx="6989374" cy="48312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a network operator, you want to ensure your network is doing what you think it’s doing:</a:t>
            </a:r>
          </a:p>
          <a:p>
            <a:pPr lvl="1"/>
            <a:r>
              <a:rPr lang="en-US" dirty="0"/>
              <a:t>E.g.,  pkts going in the routes they ought to</a:t>
            </a:r>
          </a:p>
          <a:p>
            <a:pPr lvl="1"/>
            <a:r>
              <a:rPr lang="en-US" dirty="0"/>
              <a:t>E.g.,  access control policies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verification problem</a:t>
            </a:r>
            <a:r>
              <a:rPr lang="en-US" dirty="0"/>
              <a:t>: ensuring that network mechanisms in operations satisfy </a:t>
            </a:r>
            <a:r>
              <a:rPr lang="en-US" dirty="0">
                <a:solidFill>
                  <a:srgbClr val="C00000"/>
                </a:solidFill>
              </a:rPr>
              <a:t>policies</a:t>
            </a:r>
            <a:r>
              <a:rPr lang="en-US" dirty="0"/>
              <a:t> of interest</a:t>
            </a:r>
          </a:p>
          <a:p>
            <a:pPr lvl="1"/>
            <a:r>
              <a:rPr lang="en-US" dirty="0"/>
              <a:t>Verification is stronger than testing: we want to show the </a:t>
            </a:r>
            <a:r>
              <a:rPr lang="en-US" dirty="0">
                <a:solidFill>
                  <a:srgbClr val="C00000"/>
                </a:solidFill>
              </a:rPr>
              <a:t>absence</a:t>
            </a:r>
            <a:r>
              <a:rPr lang="en-US" dirty="0"/>
              <a:t> of bugs</a:t>
            </a:r>
          </a:p>
          <a:p>
            <a:pPr lvl="1"/>
            <a:r>
              <a:rPr lang="en-US" dirty="0"/>
              <a:t>Applicable to large networks as well as single programs running on hosts</a:t>
            </a:r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8997FDB4-BF18-3645-8FAF-13CF9BBA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77" y="1937019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Nd9GcTXHm9XcH9T0I0EOJrLBOGANosV-xO3mlldiVZue4LYNHmLIOt0">
            <a:extLst>
              <a:ext uri="{FF2B5EF4-FFF2-40B4-BE49-F238E27FC236}">
                <a16:creationId xmlns:a16="http://schemas.microsoft.com/office/drawing/2014/main" id="{B4782B66-C307-A941-AD34-7D867AB0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" y="1247269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64B9FE-C943-6C44-8672-8B321544492F}"/>
              </a:ext>
            </a:extLst>
          </p:cNvPr>
          <p:cNvCxnSpPr>
            <a:cxnSpLocks/>
          </p:cNvCxnSpPr>
          <p:nvPr/>
        </p:nvCxnSpPr>
        <p:spPr>
          <a:xfrm>
            <a:off x="1351511" y="1736481"/>
            <a:ext cx="976053" cy="4010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Nd9GcTXHm9XcH9T0I0EOJrLBOGANosV-xO3mlldiVZue4LYNHmLIOt0">
            <a:extLst>
              <a:ext uri="{FF2B5EF4-FFF2-40B4-BE49-F238E27FC236}">
                <a16:creationId xmlns:a16="http://schemas.microsoft.com/office/drawing/2014/main" id="{E51411FD-EE26-FC4D-B16A-2FDF1CDCC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5" y="252272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D14959-5E08-7746-9F75-7336AAA64468}"/>
              </a:ext>
            </a:extLst>
          </p:cNvPr>
          <p:cNvCxnSpPr>
            <a:cxnSpLocks/>
          </p:cNvCxnSpPr>
          <p:nvPr/>
        </p:nvCxnSpPr>
        <p:spPr>
          <a:xfrm flipV="1">
            <a:off x="1510823" y="2494042"/>
            <a:ext cx="909897" cy="4617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Router Clip Art">
            <a:extLst>
              <a:ext uri="{FF2B5EF4-FFF2-40B4-BE49-F238E27FC236}">
                <a16:creationId xmlns:a16="http://schemas.microsoft.com/office/drawing/2014/main" id="{6989310E-E2BB-2A4F-A9B5-8528D30F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32" y="3263172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Router Clip Art">
            <a:extLst>
              <a:ext uri="{FF2B5EF4-FFF2-40B4-BE49-F238E27FC236}">
                <a16:creationId xmlns:a16="http://schemas.microsoft.com/office/drawing/2014/main" id="{30E049BE-4110-EB4E-8256-28C06689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29" y="3304927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55724BBB-661B-8743-AFA9-36DD2D0A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77" y="4563833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ANd9GcTXHm9XcH9T0I0EOJrLBOGANosV-xO3mlldiVZue4LYNHmLIOt0">
            <a:extLst>
              <a:ext uri="{FF2B5EF4-FFF2-40B4-BE49-F238E27FC236}">
                <a16:creationId xmlns:a16="http://schemas.microsoft.com/office/drawing/2014/main" id="{2DDE53D0-B2D3-954B-8FC1-65868933D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" y="387408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730C8E-217C-8D46-9A63-07E6DB562D1F}"/>
              </a:ext>
            </a:extLst>
          </p:cNvPr>
          <p:cNvCxnSpPr>
            <a:cxnSpLocks/>
          </p:cNvCxnSpPr>
          <p:nvPr/>
        </p:nvCxnSpPr>
        <p:spPr>
          <a:xfrm>
            <a:off x="1351511" y="4363295"/>
            <a:ext cx="976053" cy="4010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Nd9GcTXHm9XcH9T0I0EOJrLBOGANosV-xO3mlldiVZue4LYNHmLIOt0">
            <a:extLst>
              <a:ext uri="{FF2B5EF4-FFF2-40B4-BE49-F238E27FC236}">
                <a16:creationId xmlns:a16="http://schemas.microsoft.com/office/drawing/2014/main" id="{64298738-CFBB-EA47-B404-505D70F9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5" y="514953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60F2E5-FD67-AB41-BF92-FC4DD0F91F7D}"/>
              </a:ext>
            </a:extLst>
          </p:cNvPr>
          <p:cNvCxnSpPr>
            <a:cxnSpLocks/>
          </p:cNvCxnSpPr>
          <p:nvPr/>
        </p:nvCxnSpPr>
        <p:spPr>
          <a:xfrm flipV="1">
            <a:off x="1510823" y="5120856"/>
            <a:ext cx="909897" cy="4617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CD9F21-76AE-F940-A4E3-E13FB32DF346}"/>
              </a:ext>
            </a:extLst>
          </p:cNvPr>
          <p:cNvCxnSpPr>
            <a:cxnSpLocks/>
          </p:cNvCxnSpPr>
          <p:nvPr/>
        </p:nvCxnSpPr>
        <p:spPr>
          <a:xfrm flipV="1">
            <a:off x="2307972" y="2691048"/>
            <a:ext cx="245556" cy="5450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82DC14-4993-B342-98F0-FDD78B715BB8}"/>
              </a:ext>
            </a:extLst>
          </p:cNvPr>
          <p:cNvCxnSpPr>
            <a:cxnSpLocks/>
          </p:cNvCxnSpPr>
          <p:nvPr/>
        </p:nvCxnSpPr>
        <p:spPr>
          <a:xfrm flipH="1" flipV="1">
            <a:off x="3736296" y="2746266"/>
            <a:ext cx="299821" cy="449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33615E-6715-084F-9A98-CBB0D437EAB0}"/>
              </a:ext>
            </a:extLst>
          </p:cNvPr>
          <p:cNvCxnSpPr>
            <a:cxnSpLocks/>
          </p:cNvCxnSpPr>
          <p:nvPr/>
        </p:nvCxnSpPr>
        <p:spPr>
          <a:xfrm flipV="1">
            <a:off x="3546764" y="4249108"/>
            <a:ext cx="339443" cy="3147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68BAB5-A71C-EC4D-ACB8-89BFE514930B}"/>
              </a:ext>
            </a:extLst>
          </p:cNvPr>
          <p:cNvCxnSpPr>
            <a:cxnSpLocks/>
          </p:cNvCxnSpPr>
          <p:nvPr/>
        </p:nvCxnSpPr>
        <p:spPr>
          <a:xfrm flipH="1" flipV="1">
            <a:off x="2449137" y="4236431"/>
            <a:ext cx="199954" cy="24487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C157D6-E035-6943-AE3B-610C2CC31DEA}"/>
              </a:ext>
            </a:extLst>
          </p:cNvPr>
          <p:cNvGrpSpPr/>
          <p:nvPr/>
        </p:nvGrpSpPr>
        <p:grpSpPr>
          <a:xfrm>
            <a:off x="7113006" y="3517803"/>
            <a:ext cx="748442" cy="712560"/>
            <a:chOff x="8846820" y="6008915"/>
            <a:chExt cx="748442" cy="7125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F166BB-A4BF-A44D-A611-C92A2E66F9A7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D6FCB14-862B-524B-8165-8DFA778E205C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7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902C-CA46-7C42-B2C7-1700EFF0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“meta”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8EDE-5A20-054C-9AC0-16276385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Flexibility</a:t>
            </a:r>
            <a:r>
              <a:rPr lang="en-US" dirty="0"/>
              <a:t>: How to make it easy to program networks?</a:t>
            </a:r>
          </a:p>
          <a:p>
            <a:pPr lvl="1"/>
            <a:r>
              <a:rPr lang="en-US" dirty="0"/>
              <a:t>Support a wide range of developer and operator policies</a:t>
            </a:r>
          </a:p>
          <a:p>
            <a:pPr lvl="1"/>
            <a:r>
              <a:rPr lang="en-US" dirty="0"/>
              <a:t>Applicable to routing, transport, packet scheduling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Performance</a:t>
            </a:r>
            <a:r>
              <a:rPr lang="en-US" dirty="0"/>
              <a:t>: How to ensure the network is “fast” &amp; “efficient”?</a:t>
            </a:r>
          </a:p>
          <a:p>
            <a:pPr lvl="1"/>
            <a:r>
              <a:rPr lang="en-US" dirty="0"/>
              <a:t>User tolerance is wearing thin (e.g., web: 300 </a:t>
            </a:r>
            <a:r>
              <a:rPr lang="en-US" dirty="0" err="1"/>
              <a:t>ms</a:t>
            </a:r>
            <a:r>
              <a:rPr lang="en-US" dirty="0"/>
              <a:t> + always up)</a:t>
            </a:r>
          </a:p>
          <a:p>
            <a:pPr lvl="1"/>
            <a:r>
              <a:rPr lang="en-US" dirty="0"/>
              <a:t>Application + server footprints increasing (10K servers/req/job)</a:t>
            </a:r>
          </a:p>
          <a:p>
            <a:pPr lvl="1"/>
            <a:r>
              <a:rPr lang="en-US" dirty="0"/>
              <a:t>CPU resources are scarce (end of Moore’s law – more later)</a:t>
            </a:r>
          </a:p>
          <a:p>
            <a:pPr lvl="1"/>
            <a:r>
              <a:rPr lang="en-US" dirty="0"/>
              <a:t>Nanoseconds of processing time may matter (examples 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8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6F4254E0-119C-884C-A06D-6CD5B4259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214" y="1606231"/>
            <a:ext cx="11133222" cy="5115244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/>
              <a:t>Carrier of information between two or more entities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Entities may be </a:t>
            </a:r>
            <a:r>
              <a:rPr lang="en-US" altLang="en-US" dirty="0">
                <a:solidFill>
                  <a:srgbClr val="C00000"/>
                </a:solidFill>
              </a:rPr>
              <a:t>hosts/endpoints </a:t>
            </a:r>
            <a:r>
              <a:rPr lang="en-US" altLang="en-US" dirty="0"/>
              <a:t>(used interchangeably)</a:t>
            </a:r>
          </a:p>
          <a:p>
            <a:pPr lvl="1">
              <a:defRPr/>
            </a:pPr>
            <a:r>
              <a:rPr lang="en-US" altLang="en-US" dirty="0"/>
              <a:t>your laptop, cell phone, etc.</a:t>
            </a:r>
          </a:p>
          <a:p>
            <a:pPr>
              <a:defRPr/>
            </a:pPr>
            <a:r>
              <a:rPr lang="en-US" altLang="en-US" dirty="0"/>
              <a:t>Entities may also be devices in the middle of the network</a:t>
            </a:r>
          </a:p>
          <a:p>
            <a:pPr lvl="1">
              <a:defRPr/>
            </a:pPr>
            <a:r>
              <a:rPr lang="en-US" altLang="en-US" sz="2800" dirty="0"/>
              <a:t>For example, your </a:t>
            </a:r>
            <a:r>
              <a:rPr lang="en-US" altLang="en-US" sz="2800" dirty="0" err="1"/>
              <a:t>WiFi</a:t>
            </a:r>
            <a:r>
              <a:rPr lang="en-US" altLang="en-US" sz="2800" dirty="0"/>
              <a:t> router</a:t>
            </a:r>
          </a:p>
          <a:p>
            <a:pPr>
              <a:defRPr/>
            </a:pPr>
            <a:r>
              <a:rPr lang="en-US" altLang="en-US" dirty="0"/>
              <a:t>The interconnection between entities is any physical medium capable of carrying information: we call physical media </a:t>
            </a:r>
            <a:r>
              <a:rPr lang="en-US" altLang="en-US" dirty="0">
                <a:solidFill>
                  <a:srgbClr val="C00000"/>
                </a:solidFill>
              </a:rPr>
              <a:t>links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copper wire, lasers (over optic </a:t>
            </a:r>
            <a:r>
              <a:rPr lang="en-US" altLang="en-US" sz="2800" dirty="0" err="1">
                <a:ea typeface="ＭＳ Ｐゴシック" charset="0"/>
              </a:rPr>
              <a:t>fibre</a:t>
            </a:r>
            <a:r>
              <a:rPr lang="en-US" altLang="en-US" sz="2800" dirty="0">
                <a:ea typeface="ＭＳ Ｐゴシック" charset="0"/>
              </a:rPr>
              <a:t>), microwave, cable (coax), satellite link, wireless link (cellular,  802.11, </a:t>
            </a:r>
            <a:r>
              <a:rPr lang="en-US" altLang="en-US" sz="2800" dirty="0" err="1">
                <a:ea typeface="ＭＳ Ｐゴシック" charset="0"/>
              </a:rPr>
              <a:t>bluetooth</a:t>
            </a:r>
            <a:r>
              <a:rPr lang="en-US" altLang="en-US" sz="2800" dirty="0">
                <a:ea typeface="ＭＳ Ｐゴシック" charset="0"/>
              </a:rPr>
              <a:t>)</a:t>
            </a:r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id="{E6B738D9-FC16-954D-B98B-D7F048CA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812ABC-FFFE-8C49-8CB5-E1D8E4E15C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AB9F54-0595-584C-AA9C-92CD4035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a network?</a:t>
            </a:r>
          </a:p>
        </p:txBody>
      </p:sp>
      <p:pic>
        <p:nvPicPr>
          <p:cNvPr id="5" name="Picture 4" descr="ANd9GcTxPLH7geI9YctTbt0tziC9-zZAWvCxFSthtLXwscnWaTnRXLSlcA">
            <a:extLst>
              <a:ext uri="{FF2B5EF4-FFF2-40B4-BE49-F238E27FC236}">
                <a16:creationId xmlns:a16="http://schemas.microsoft.com/office/drawing/2014/main" id="{720EA372-1F24-6245-8586-238354276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481" y="3404599"/>
            <a:ext cx="12192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ANd9GcRPBOggjlkDezYUAVBu7bpZ7WvibrFbTBk14wIRvrsKgiiq1INs_A">
            <a:extLst>
              <a:ext uri="{FF2B5EF4-FFF2-40B4-BE49-F238E27FC236}">
                <a16:creationId xmlns:a16="http://schemas.microsoft.com/office/drawing/2014/main" id="{7A6631F8-3033-CB40-AAAE-3FBE9914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253" y="365125"/>
            <a:ext cx="1320108" cy="124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028794D-0CFA-2340-A4C5-E4A9396C5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951" y="358313"/>
            <a:ext cx="1188835" cy="1664369"/>
          </a:xfrm>
          <a:prstGeom prst="rect">
            <a:avLst/>
          </a:prstGeom>
        </p:spPr>
      </p:pic>
      <p:pic>
        <p:nvPicPr>
          <p:cNvPr id="8" name="Picture 7" descr="A desktop computer sitting on a desk with a monitor keyboard and mouse&#10;&#10;Description automatically generated">
            <a:extLst>
              <a:ext uri="{FF2B5EF4-FFF2-40B4-BE49-F238E27FC236}">
                <a16:creationId xmlns:a16="http://schemas.microsoft.com/office/drawing/2014/main" id="{5FD2D987-D23E-9440-BC2D-D3C4DD343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601" y="2125551"/>
            <a:ext cx="2036699" cy="13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7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B96A07-4A43-0245-AA76-10E505CF7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pitchFamily="2" charset="0"/>
                <a:ea typeface="ＭＳ Ｐゴシック" charset="0"/>
              </a:rPr>
              <a:t>A single link multiple access network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758C1A-FD64-4742-A5DE-369C354E1BF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3957637"/>
            <a:ext cx="10684042" cy="28606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MS PGothic" pitchFamily="34" charset="-128"/>
              </a:rPr>
              <a:t>Send bits of data in </a:t>
            </a:r>
            <a:r>
              <a:rPr lang="en-US" altLang="en-US" sz="2400" i="1" dirty="0">
                <a:solidFill>
                  <a:srgbClr val="C00000"/>
                </a:solidFill>
                <a:ea typeface="MS PGothic" pitchFamily="34" charset="-128"/>
              </a:rPr>
              <a:t>packets</a:t>
            </a:r>
            <a:r>
              <a:rPr lang="en-US" altLang="en-US" sz="2400" dirty="0">
                <a:ea typeface="MS PGothic" pitchFamily="34" charset="-128"/>
              </a:rPr>
              <a:t> or </a:t>
            </a:r>
            <a:r>
              <a:rPr lang="en-US" altLang="en-US" sz="2400" i="1" dirty="0">
                <a:ea typeface="MS PGothic" pitchFamily="34" charset="-128"/>
              </a:rPr>
              <a:t>frames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MS PGothic" pitchFamily="34" charset="-128"/>
              </a:rPr>
              <a:t>How do we differentiate among many receivers?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MS PGothic" pitchFamily="34" charset="-128"/>
              </a:rPr>
              <a:t>Every endpoint as a link level </a:t>
            </a:r>
            <a:r>
              <a:rPr lang="en-US" altLang="en-US" sz="2400" i="1" dirty="0">
                <a:solidFill>
                  <a:srgbClr val="C00000"/>
                </a:solidFill>
                <a:ea typeface="MS PGothic" pitchFamily="34" charset="-128"/>
              </a:rPr>
              <a:t>address</a:t>
            </a:r>
            <a:r>
              <a:rPr lang="en-US" altLang="en-US" sz="2400" dirty="0">
                <a:ea typeface="MS PGothic" pitchFamily="34" charset="-128"/>
              </a:rPr>
              <a:t>: also called a </a:t>
            </a:r>
            <a:r>
              <a:rPr lang="en-US" altLang="en-US" sz="2400" i="1" dirty="0">
                <a:ea typeface="MS PGothic" pitchFamily="34" charset="-128"/>
              </a:rPr>
              <a:t>MAC </a:t>
            </a:r>
            <a:r>
              <a:rPr lang="en-US" altLang="en-US" sz="2400" dirty="0">
                <a:ea typeface="MS PGothic" pitchFamily="34" charset="-128"/>
              </a:rPr>
              <a:t>address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MS PGothic" pitchFamily="34" charset="-128"/>
              </a:rPr>
              <a:t>Packets have a destination address on them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MS PGothic" pitchFamily="34" charset="-128"/>
              </a:rPr>
              <a:t>However, can’t have every computer in the world on the same link!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200" dirty="0">
                <a:ea typeface="MS PGothic" pitchFamily="34" charset="-128"/>
              </a:rPr>
              <a:t>Physical limits on power / distance over which info travels over a single link</a:t>
            </a:r>
          </a:p>
        </p:txBody>
      </p:sp>
      <p:pic>
        <p:nvPicPr>
          <p:cNvPr id="7172" name="Picture 4" descr="ANd9GcTxPLH7geI9YctTbt0tziC9-zZAWvCxFSthtLXwscnWaTnRXLSlcA">
            <a:extLst>
              <a:ext uri="{FF2B5EF4-FFF2-40B4-BE49-F238E27FC236}">
                <a16:creationId xmlns:a16="http://schemas.microsoft.com/office/drawing/2014/main" id="{248622CE-5144-EF4E-B368-8696E1FB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1"/>
            <a:ext cx="12192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ANd9GcTXHm9XcH9T0I0EOJrLBOGANosV-xO3mlldiVZue4LYNHmLIOt0">
            <a:extLst>
              <a:ext uri="{FF2B5EF4-FFF2-40B4-BE49-F238E27FC236}">
                <a16:creationId xmlns:a16="http://schemas.microsoft.com/office/drawing/2014/main" id="{5DEF3CED-3BAA-C740-B1DF-30C8223B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13360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Line 6">
            <a:extLst>
              <a:ext uri="{FF2B5EF4-FFF2-40B4-BE49-F238E27FC236}">
                <a16:creationId xmlns:a16="http://schemas.microsoft.com/office/drawing/2014/main" id="{2FC61C45-2458-BE4E-A4A2-17B9B9ACF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175" name="Picture 8" descr="ANd9GcRPBOggjlkDezYUAVBu7bpZ7WvibrFbTBk14wIRvrsKgiiq1INs_A">
            <a:extLst>
              <a:ext uri="{FF2B5EF4-FFF2-40B4-BE49-F238E27FC236}">
                <a16:creationId xmlns:a16="http://schemas.microsoft.com/office/drawing/2014/main" id="{F2DBFC4E-1C31-3F48-901E-FE1A4297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676401"/>
            <a:ext cx="8223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0" descr="ANd9GcT-AU0hIOYODb2Z48BszMBdWk4gA_rB7HzxLAFgYsiggLEbl6eK">
            <a:extLst>
              <a:ext uri="{FF2B5EF4-FFF2-40B4-BE49-F238E27FC236}">
                <a16:creationId xmlns:a16="http://schemas.microsoft.com/office/drawing/2014/main" id="{E335FC78-844C-D24F-B977-C1945F4E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Line 11">
            <a:extLst>
              <a:ext uri="{FF2B5EF4-FFF2-40B4-BE49-F238E27FC236}">
                <a16:creationId xmlns:a16="http://schemas.microsoft.com/office/drawing/2014/main" id="{AA71855A-8B53-834B-8D5B-595E166E9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8" name="Line 12">
            <a:extLst>
              <a:ext uri="{FF2B5EF4-FFF2-40B4-BE49-F238E27FC236}">
                <a16:creationId xmlns:a16="http://schemas.microsoft.com/office/drawing/2014/main" id="{2E352D79-0202-3F43-AF27-AAB9DADBF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lide Number Placeholder 1">
            <a:extLst>
              <a:ext uri="{FF2B5EF4-FFF2-40B4-BE49-F238E27FC236}">
                <a16:creationId xmlns:a16="http://schemas.microsoft.com/office/drawing/2014/main" id="{A0B330E5-7319-174F-B656-11BB63CF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8084-8EB3-054F-8451-23865DF019D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B96A07-4A43-0245-AA76-10E505CF7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pitchFamily="2" charset="0"/>
                <a:ea typeface="ＭＳ Ｐゴシック" charset="0"/>
              </a:rPr>
              <a:t>A single link multiple access network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758C1A-FD64-4742-A5DE-369C354E1BF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3955203"/>
            <a:ext cx="10996863" cy="26066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dirty="0">
                <a:ea typeface="MS PGothic" pitchFamily="34" charset="-128"/>
              </a:rPr>
              <a:t>Even on a single link, you need to worry about a few things: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ea typeface="MS PGothic" pitchFamily="34" charset="-128"/>
              </a:rPr>
              <a:t>Converting digital data to physical signals over the medium (encode/decode)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ea typeface="MS PGothic" pitchFamily="34" charset="-128"/>
              </a:rPr>
              <a:t>How do we decide who speaks? (</a:t>
            </a:r>
            <a:r>
              <a:rPr lang="en-US" altLang="en-US" i="1" dirty="0">
                <a:solidFill>
                  <a:srgbClr val="C00000"/>
                </a:solidFill>
                <a:ea typeface="MS PGothic" pitchFamily="34" charset="-128"/>
              </a:rPr>
              <a:t>medium access control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problem)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Detecting and correcting errors</a:t>
            </a:r>
          </a:p>
        </p:txBody>
      </p:sp>
      <p:pic>
        <p:nvPicPr>
          <p:cNvPr id="7172" name="Picture 4" descr="ANd9GcTxPLH7geI9YctTbt0tziC9-zZAWvCxFSthtLXwscnWaTnRXLSlcA">
            <a:extLst>
              <a:ext uri="{FF2B5EF4-FFF2-40B4-BE49-F238E27FC236}">
                <a16:creationId xmlns:a16="http://schemas.microsoft.com/office/drawing/2014/main" id="{248622CE-5144-EF4E-B368-8696E1FB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1"/>
            <a:ext cx="12192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ANd9GcTXHm9XcH9T0I0EOJrLBOGANosV-xO3mlldiVZue4LYNHmLIOt0">
            <a:extLst>
              <a:ext uri="{FF2B5EF4-FFF2-40B4-BE49-F238E27FC236}">
                <a16:creationId xmlns:a16="http://schemas.microsoft.com/office/drawing/2014/main" id="{5DEF3CED-3BAA-C740-B1DF-30C8223B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13360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Line 6">
            <a:extLst>
              <a:ext uri="{FF2B5EF4-FFF2-40B4-BE49-F238E27FC236}">
                <a16:creationId xmlns:a16="http://schemas.microsoft.com/office/drawing/2014/main" id="{2FC61C45-2458-BE4E-A4A2-17B9B9ACF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175" name="Picture 8" descr="ANd9GcRPBOggjlkDezYUAVBu7bpZ7WvibrFbTBk14wIRvrsKgiiq1INs_A">
            <a:extLst>
              <a:ext uri="{FF2B5EF4-FFF2-40B4-BE49-F238E27FC236}">
                <a16:creationId xmlns:a16="http://schemas.microsoft.com/office/drawing/2014/main" id="{F2DBFC4E-1C31-3F48-901E-FE1A4297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676401"/>
            <a:ext cx="8223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0" descr="ANd9GcT-AU0hIOYODb2Z48BszMBdWk4gA_rB7HzxLAFgYsiggLEbl6eK">
            <a:extLst>
              <a:ext uri="{FF2B5EF4-FFF2-40B4-BE49-F238E27FC236}">
                <a16:creationId xmlns:a16="http://schemas.microsoft.com/office/drawing/2014/main" id="{E335FC78-844C-D24F-B977-C1945F4E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Line 11">
            <a:extLst>
              <a:ext uri="{FF2B5EF4-FFF2-40B4-BE49-F238E27FC236}">
                <a16:creationId xmlns:a16="http://schemas.microsoft.com/office/drawing/2014/main" id="{AA71855A-8B53-834B-8D5B-595E166E9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8" name="Line 12">
            <a:extLst>
              <a:ext uri="{FF2B5EF4-FFF2-40B4-BE49-F238E27FC236}">
                <a16:creationId xmlns:a16="http://schemas.microsoft.com/office/drawing/2014/main" id="{2E352D79-0202-3F43-AF27-AAB9DADBF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lide Number Placeholder 1">
            <a:extLst>
              <a:ext uri="{FF2B5EF4-FFF2-40B4-BE49-F238E27FC236}">
                <a16:creationId xmlns:a16="http://schemas.microsoft.com/office/drawing/2014/main" id="{A0B330E5-7319-174F-B656-11BB63CF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8084-8EB3-054F-8451-23865DF019D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A5734-2A1E-E044-A42C-125868F43E3A}"/>
              </a:ext>
            </a:extLst>
          </p:cNvPr>
          <p:cNvGrpSpPr/>
          <p:nvPr/>
        </p:nvGrpSpPr>
        <p:grpSpPr>
          <a:xfrm>
            <a:off x="8929948" y="6099918"/>
            <a:ext cx="748442" cy="712560"/>
            <a:chOff x="8846820" y="6008915"/>
            <a:chExt cx="748442" cy="7125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10B636-FECF-8E42-A0F2-4B05FD630439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0F40B3-8DF8-0A44-8EDC-32138C4F5B2A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12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2">
            <a:extLst>
              <a:ext uri="{FF2B5EF4-FFF2-40B4-BE49-F238E27FC236}">
                <a16:creationId xmlns:a16="http://schemas.microsoft.com/office/drawing/2014/main" id="{32D44DE0-D1E4-E64F-9BDC-D21E37DD7DA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4114799"/>
            <a:ext cx="10363200" cy="26225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Connect multiple links via </a:t>
            </a:r>
            <a:r>
              <a:rPr lang="en-US" i="1" dirty="0">
                <a:ea typeface="ＭＳ Ｐゴシック" charset="0"/>
              </a:rPr>
              <a:t>routers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Need to figure out how to move packets from one host to another host, e.g., how to reach </a:t>
            </a:r>
            <a:r>
              <a:rPr lang="en-US" dirty="0" err="1">
                <a:ea typeface="ＭＳ Ｐゴシック" charset="0"/>
              </a:rPr>
              <a:t>google.com</a:t>
            </a:r>
            <a:r>
              <a:rPr lang="en-US" dirty="0">
                <a:ea typeface="ＭＳ Ｐゴシック" charset="0"/>
              </a:rPr>
              <a:t> from your laptop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Known as the </a:t>
            </a:r>
            <a:r>
              <a:rPr lang="en-US" i="1" dirty="0">
                <a:solidFill>
                  <a:srgbClr val="C00000"/>
                </a:solidFill>
                <a:ea typeface="ＭＳ Ｐゴシック" charset="0"/>
              </a:rPr>
              <a:t>routing </a:t>
            </a:r>
            <a:r>
              <a:rPr lang="en-US" dirty="0">
                <a:ea typeface="ＭＳ Ｐゴシック" charset="0"/>
              </a:rPr>
              <a:t>problem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Key Q: How should packets be moved from A to reach B?</a:t>
            </a:r>
          </a:p>
        </p:txBody>
      </p:sp>
      <p:sp>
        <p:nvSpPr>
          <p:cNvPr id="8196" name="AutoShape 5" descr="2Q==">
            <a:extLst>
              <a:ext uri="{FF2B5EF4-FFF2-40B4-BE49-F238E27FC236}">
                <a16:creationId xmlns:a16="http://schemas.microsoft.com/office/drawing/2014/main" id="{463E77EB-6EB9-FD49-9D84-9F4F8F47B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7" name="AutoShape 7" descr="2Q==">
            <a:extLst>
              <a:ext uri="{FF2B5EF4-FFF2-40B4-BE49-F238E27FC236}">
                <a16:creationId xmlns:a16="http://schemas.microsoft.com/office/drawing/2014/main" id="{B324EB81-58C5-B24C-BD99-E1B2AD9AE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8" name="AutoShape 9" descr="2Q==">
            <a:extLst>
              <a:ext uri="{FF2B5EF4-FFF2-40B4-BE49-F238E27FC236}">
                <a16:creationId xmlns:a16="http://schemas.microsoft.com/office/drawing/2014/main" id="{28964441-3E1F-AE4E-BFB6-C45F01D4C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9" name="AutoShape 14" descr="2Q==">
            <a:extLst>
              <a:ext uri="{FF2B5EF4-FFF2-40B4-BE49-F238E27FC236}">
                <a16:creationId xmlns:a16="http://schemas.microsoft.com/office/drawing/2014/main" id="{42BD3E38-6C70-F245-9669-5CFA49509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8200" name="Picture 18" descr="Router Clip Art">
            <a:extLst>
              <a:ext uri="{FF2B5EF4-FFF2-40B4-BE49-F238E27FC236}">
                <a16:creationId xmlns:a16="http://schemas.microsoft.com/office/drawing/2014/main" id="{BBBFBB98-9F78-CC44-8BE6-D733613A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6220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9" descr="Router Clip Art">
            <a:extLst>
              <a:ext uri="{FF2B5EF4-FFF2-40B4-BE49-F238E27FC236}">
                <a16:creationId xmlns:a16="http://schemas.microsoft.com/office/drawing/2014/main" id="{EC11F0D2-4764-164C-A142-FEEABF60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1940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20" descr="Router Clip Art">
            <a:extLst>
              <a:ext uri="{FF2B5EF4-FFF2-40B4-BE49-F238E27FC236}">
                <a16:creationId xmlns:a16="http://schemas.microsoft.com/office/drawing/2014/main" id="{3EEAD241-8A30-8C4A-9F62-62B28558D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Line 21">
            <a:extLst>
              <a:ext uri="{FF2B5EF4-FFF2-40B4-BE49-F238E27FC236}">
                <a16:creationId xmlns:a16="http://schemas.microsoft.com/office/drawing/2014/main" id="{AC0B9E6D-EF36-BA43-8156-4F1171017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4" name="Line 22">
            <a:extLst>
              <a:ext uri="{FF2B5EF4-FFF2-40B4-BE49-F238E27FC236}">
                <a16:creationId xmlns:a16="http://schemas.microsoft.com/office/drawing/2014/main" id="{4EA568BA-1D17-A044-8380-64AB02225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6670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5" name="Line 23">
            <a:extLst>
              <a:ext uri="{FF2B5EF4-FFF2-40B4-BE49-F238E27FC236}">
                <a16:creationId xmlns:a16="http://schemas.microsoft.com/office/drawing/2014/main" id="{35965116-5886-914D-8BF3-9B9A1B62C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6" name="Line 24">
            <a:extLst>
              <a:ext uri="{FF2B5EF4-FFF2-40B4-BE49-F238E27FC236}">
                <a16:creationId xmlns:a16="http://schemas.microsoft.com/office/drawing/2014/main" id="{29AC4E33-5B53-7448-AC87-6BA114540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7" name="Line 25">
            <a:extLst>
              <a:ext uri="{FF2B5EF4-FFF2-40B4-BE49-F238E27FC236}">
                <a16:creationId xmlns:a16="http://schemas.microsoft.com/office/drawing/2014/main" id="{CC13AF92-09D2-7646-B191-42668F51F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13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8" name="Line 26">
            <a:extLst>
              <a:ext uri="{FF2B5EF4-FFF2-40B4-BE49-F238E27FC236}">
                <a16:creationId xmlns:a16="http://schemas.microsoft.com/office/drawing/2014/main" id="{FA927762-FBB8-3648-96C0-45525E0AD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74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209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4589CB1B-998F-984A-8947-C247979E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28" descr="ANd9GcTxPLH7geI9YctTbt0tziC9-zZAWvCxFSthtLXwscnWaTnRXLSlcA">
            <a:extLst>
              <a:ext uri="{FF2B5EF4-FFF2-40B4-BE49-F238E27FC236}">
                <a16:creationId xmlns:a16="http://schemas.microsoft.com/office/drawing/2014/main" id="{FBF54ECE-51A4-FE46-A0FE-2D986035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600200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64E90D14-7794-A240-8459-425AA74A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200400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2B7B7CF8-472B-574A-980C-69F2634B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752600"/>
            <a:ext cx="609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32" descr="ANd9GcT-AU0hIOYODb2Z48BszMBdWk4gA_rB7HzxLAFgYsiggLEbl6eK">
            <a:extLst>
              <a:ext uri="{FF2B5EF4-FFF2-40B4-BE49-F238E27FC236}">
                <a16:creationId xmlns:a16="http://schemas.microsoft.com/office/drawing/2014/main" id="{A3A6C74C-CA10-5542-9E14-BD8F677D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Line 33">
            <a:extLst>
              <a:ext uri="{FF2B5EF4-FFF2-40B4-BE49-F238E27FC236}">
                <a16:creationId xmlns:a16="http://schemas.microsoft.com/office/drawing/2014/main" id="{5788CAED-F46E-1745-B9B4-98C38BFF8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15" name="Text Box 34">
            <a:extLst>
              <a:ext uri="{FF2B5EF4-FFF2-40B4-BE49-F238E27FC236}">
                <a16:creationId xmlns:a16="http://schemas.microsoft.com/office/drawing/2014/main" id="{9FC1ED70-AB44-6F4F-933D-83F139F7B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6" y="1870075"/>
            <a:ext cx="1109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8216" name="Text Box 35">
            <a:extLst>
              <a:ext uri="{FF2B5EF4-FFF2-40B4-BE49-F238E27FC236}">
                <a16:creationId xmlns:a16="http://schemas.microsoft.com/office/drawing/2014/main" id="{C39ECC5F-1EF3-A049-B3AF-A607BE361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1524000"/>
            <a:ext cx="1109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Helvetica" pitchFamily="2" charset="0"/>
              </a:rPr>
              <a:t>Router</a:t>
            </a:r>
          </a:p>
        </p:txBody>
      </p:sp>
      <p:sp>
        <p:nvSpPr>
          <p:cNvPr id="8217" name="Text Box 36">
            <a:extLst>
              <a:ext uri="{FF2B5EF4-FFF2-40B4-BE49-F238E27FC236}">
                <a16:creationId xmlns:a16="http://schemas.microsoft.com/office/drawing/2014/main" id="{1540F55A-4264-0E46-8B69-900FDEAF8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3657600"/>
            <a:ext cx="1109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8218" name="Slide Number Placeholder 1">
            <a:extLst>
              <a:ext uri="{FF2B5EF4-FFF2-40B4-BE49-F238E27FC236}">
                <a16:creationId xmlns:a16="http://schemas.microsoft.com/office/drawing/2014/main" id="{1D778CBA-BAB9-AE4F-8F44-720FFF4F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161FC4-0543-5042-974D-BE759DFA20A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4A1FD-3381-5140-A81E-4A0883E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ＭＳ Ｐゴシック" charset="0"/>
              </a:rPr>
              <a:t>A multi-link network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CB911-6058-864A-B65D-349190865F63}"/>
              </a:ext>
            </a:extLst>
          </p:cNvPr>
          <p:cNvGrpSpPr/>
          <p:nvPr/>
        </p:nvGrpSpPr>
        <p:grpSpPr>
          <a:xfrm>
            <a:off x="328551" y="5426073"/>
            <a:ext cx="748442" cy="712560"/>
            <a:chOff x="8846820" y="6008915"/>
            <a:chExt cx="748442" cy="71256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CBE22B-E78D-E34B-8B56-ECA9C00AEDA5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B4AB7E-AEF6-424D-AAC2-8DF224791141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19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In general, networks give no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Packets may be lost, corrupted, reordered, on the way to the destination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Best effort </a:t>
            </a:r>
            <a:r>
              <a:rPr lang="en-US" dirty="0"/>
              <a:t>delivery</a:t>
            </a:r>
          </a:p>
          <a:p>
            <a:endParaRPr lang="en-US" dirty="0"/>
          </a:p>
          <a:p>
            <a:r>
              <a:rPr lang="en-US" dirty="0"/>
              <a:t>Advantage: The network becomes very simple to build</a:t>
            </a:r>
          </a:p>
          <a:p>
            <a:pPr lvl="1"/>
            <a:r>
              <a:rPr lang="en-US" dirty="0"/>
              <a:t>Don’t have to make it reliable</a:t>
            </a:r>
          </a:p>
          <a:p>
            <a:pPr lvl="1"/>
            <a:r>
              <a:rPr lang="en-US" dirty="0"/>
              <a:t>Don’t need to implement any performance guarantees</a:t>
            </a:r>
          </a:p>
          <a:p>
            <a:pPr lvl="1"/>
            <a:r>
              <a:rPr lang="en-US" dirty="0"/>
              <a:t>Don’t need to maintain packet ordering</a:t>
            </a:r>
          </a:p>
          <a:p>
            <a:pPr lvl="1"/>
            <a:r>
              <a:rPr lang="en-US" dirty="0"/>
              <a:t>Almost any medium can deliver individual packets</a:t>
            </a:r>
          </a:p>
          <a:p>
            <a:pPr lvl="2"/>
            <a:r>
              <a:rPr lang="en-US" altLang="en-US" sz="2200" dirty="0"/>
              <a:t>RFC 1149: “IP Datagrams over Avian Carriers”</a:t>
            </a:r>
          </a:p>
          <a:p>
            <a:pPr lvl="2"/>
            <a:endParaRPr lang="en-US" altLang="en-US" sz="2200" dirty="0"/>
          </a:p>
          <a:p>
            <a:r>
              <a:rPr lang="en-US" altLang="en-US" dirty="0"/>
              <a:t>The early Internet thrived since (transient) disruptions are okay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5" descr="180px-Homing_pige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93" y="2427204"/>
            <a:ext cx="2174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2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for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How should endpoints provide guarantees to applications?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Transport </a:t>
            </a:r>
            <a:r>
              <a:rPr lang="en-US" dirty="0"/>
              <a:t>software on the endpoint oversees implementing guarantees on top of an unreliable network</a:t>
            </a:r>
          </a:p>
          <a:p>
            <a:r>
              <a:rPr lang="en-US" dirty="0"/>
              <a:t>Two important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 of data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4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into a multi-link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25072"/>
          </a:xfrm>
        </p:spPr>
        <p:txBody>
          <a:bodyPr>
            <a:normAutofit/>
          </a:bodyPr>
          <a:lstStyle/>
          <a:p>
            <a:r>
              <a:rPr lang="en-US" dirty="0"/>
              <a:t>How quickly should endpoints send data into a network?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Known as the </a:t>
            </a:r>
            <a:r>
              <a:rPr lang="en-US" dirty="0">
                <a:solidFill>
                  <a:srgbClr val="C00000"/>
                </a:solidFill>
              </a:rPr>
              <a:t>congestion control </a:t>
            </a:r>
            <a:r>
              <a:rPr lang="en-US" dirty="0"/>
              <a:t>problem</a:t>
            </a:r>
          </a:p>
          <a:p>
            <a:r>
              <a:rPr lang="en-US" dirty="0"/>
              <a:t>Congestion control algorithms at source endpoints react to remote network congestion. Part of the transport </a:t>
            </a:r>
            <a:r>
              <a:rPr lang="en-US" dirty="0" err="1"/>
              <a:t>sw</a:t>
            </a:r>
            <a:r>
              <a:rPr lang="en-US" dirty="0"/>
              <a:t>/</a:t>
            </a:r>
            <a:r>
              <a:rPr lang="en-US" dirty="0" err="1"/>
              <a:t>hw</a:t>
            </a:r>
            <a:r>
              <a:rPr lang="en-US" dirty="0"/>
              <a:t> stack.</a:t>
            </a:r>
          </a:p>
          <a:p>
            <a:r>
              <a:rPr lang="en-US" dirty="0"/>
              <a:t>Key question: How to vary the sending rate based on network signals?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44" y="303593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Nd9GcTXHm9XcH9T0I0EOJrLBOGANosV-xO3mlldiVZue4LYNHmLIOt0">
            <a:extLst>
              <a:ext uri="{FF2B5EF4-FFF2-40B4-BE49-F238E27FC236}">
                <a16:creationId xmlns:a16="http://schemas.microsoft.com/office/drawing/2014/main" id="{EAFE4CF1-1BB4-6E48-9E0D-DC81BF81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76" y="242871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249A1E-5ED7-3546-AA3B-CC5E7CEFD812}"/>
              </a:ext>
            </a:extLst>
          </p:cNvPr>
          <p:cNvCxnSpPr>
            <a:cxnSpLocks/>
          </p:cNvCxnSpPr>
          <p:nvPr/>
        </p:nvCxnSpPr>
        <p:spPr>
          <a:xfrm>
            <a:off x="5350487" y="2793992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 flipV="1">
            <a:off x="3639312" y="3699888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51" y="300522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9419752" y="3608310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flower&#10;&#10;Description automatically generated">
            <a:extLst>
              <a:ext uri="{FF2B5EF4-FFF2-40B4-BE49-F238E27FC236}">
                <a16:creationId xmlns:a16="http://schemas.microsoft.com/office/drawing/2014/main" id="{EA3F1645-A245-5045-9842-875ABC94A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013" y="3005220"/>
            <a:ext cx="939800" cy="1016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C0D78D-AB13-F143-88C2-C3192C8FB010}"/>
              </a:ext>
            </a:extLst>
          </p:cNvPr>
          <p:cNvGrpSpPr/>
          <p:nvPr/>
        </p:nvGrpSpPr>
        <p:grpSpPr>
          <a:xfrm>
            <a:off x="89758" y="3770184"/>
            <a:ext cx="748442" cy="712560"/>
            <a:chOff x="8846820" y="6008915"/>
            <a:chExt cx="748442" cy="7125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4430A3-25ED-DB44-B60E-7F13910AC026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348DAC-5984-C548-ACE9-3B26FF31E674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47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into a multi-link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25072"/>
          </a:xfrm>
        </p:spPr>
        <p:txBody>
          <a:bodyPr>
            <a:normAutofit/>
          </a:bodyPr>
          <a:lstStyle/>
          <a:p>
            <a:r>
              <a:rPr lang="en-US" dirty="0"/>
              <a:t>How should a router transmit packets when network resources are scarce?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Known as the </a:t>
            </a:r>
            <a:r>
              <a:rPr lang="en-US" dirty="0">
                <a:solidFill>
                  <a:srgbClr val="C00000"/>
                </a:solidFill>
              </a:rPr>
              <a:t>packet scheduling </a:t>
            </a:r>
            <a:r>
              <a:rPr lang="en-US" dirty="0"/>
              <a:t>problem</a:t>
            </a:r>
          </a:p>
          <a:p>
            <a:r>
              <a:rPr lang="en-US" dirty="0"/>
              <a:t>Key question: which packet to transmit over a constrained network link, and when?</a:t>
            </a:r>
          </a:p>
          <a:p>
            <a:pPr lvl="1"/>
            <a:r>
              <a:rPr lang="en-US" dirty="0"/>
              <a:t>Related: the </a:t>
            </a:r>
            <a:r>
              <a:rPr lang="en-US" dirty="0">
                <a:solidFill>
                  <a:srgbClr val="C00000"/>
                </a:solidFill>
              </a:rPr>
              <a:t>buffer management</a:t>
            </a:r>
            <a:r>
              <a:rPr lang="en-US" dirty="0"/>
              <a:t> problem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44" y="303593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Nd9GcTXHm9XcH9T0I0EOJrLBOGANosV-xO3mlldiVZue4LYNHmLIOt0">
            <a:extLst>
              <a:ext uri="{FF2B5EF4-FFF2-40B4-BE49-F238E27FC236}">
                <a16:creationId xmlns:a16="http://schemas.microsoft.com/office/drawing/2014/main" id="{EAFE4CF1-1BB4-6E48-9E0D-DC81BF81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76" y="242871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249A1E-5ED7-3546-AA3B-CC5E7CEFD812}"/>
              </a:ext>
            </a:extLst>
          </p:cNvPr>
          <p:cNvCxnSpPr>
            <a:cxnSpLocks/>
          </p:cNvCxnSpPr>
          <p:nvPr/>
        </p:nvCxnSpPr>
        <p:spPr>
          <a:xfrm>
            <a:off x="5350487" y="2793992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 flipV="1">
            <a:off x="3639312" y="3699888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51" y="300522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9419752" y="3608310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flower&#10;&#10;Description automatically generated">
            <a:extLst>
              <a:ext uri="{FF2B5EF4-FFF2-40B4-BE49-F238E27FC236}">
                <a16:creationId xmlns:a16="http://schemas.microsoft.com/office/drawing/2014/main" id="{EA3F1645-A245-5045-9842-875ABC94A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013" y="3005220"/>
            <a:ext cx="939800" cy="1016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C0D78D-AB13-F143-88C2-C3192C8FB010}"/>
              </a:ext>
            </a:extLst>
          </p:cNvPr>
          <p:cNvGrpSpPr/>
          <p:nvPr/>
        </p:nvGrpSpPr>
        <p:grpSpPr>
          <a:xfrm>
            <a:off x="89758" y="3770184"/>
            <a:ext cx="748442" cy="712560"/>
            <a:chOff x="8846820" y="6008915"/>
            <a:chExt cx="748442" cy="7125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4430A3-25ED-DB44-B60E-7F13910AC026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348DAC-5984-C548-ACE9-3B26FF31E674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mirror, propeller&#10;&#10;Description automatically generated">
            <a:extLst>
              <a:ext uri="{FF2B5EF4-FFF2-40B4-BE49-F238E27FC236}">
                <a16:creationId xmlns:a16="http://schemas.microsoft.com/office/drawing/2014/main" id="{2C1A5698-6EA0-D643-A1C0-9E3FAABDF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668" y="2739363"/>
            <a:ext cx="1818168" cy="18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5001</TotalTime>
  <Words>761</Words>
  <Application>Microsoft Macintosh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Helvetica</vt:lpstr>
      <vt:lpstr>Times New Roman</vt:lpstr>
      <vt:lpstr>Office Theme</vt:lpstr>
      <vt:lpstr>552: Six Foundational Problems in Networking</vt:lpstr>
      <vt:lpstr>What is a network?</vt:lpstr>
      <vt:lpstr>A single link multiple access network</vt:lpstr>
      <vt:lpstr>A single link multiple access network</vt:lpstr>
      <vt:lpstr>A multi-link network</vt:lpstr>
      <vt:lpstr>In general, networks give no guarantees</vt:lpstr>
      <vt:lpstr>Guarantees for applications</vt:lpstr>
      <vt:lpstr>Sending data into a multi-link network</vt:lpstr>
      <vt:lpstr>Sending data into a multi-link network</vt:lpstr>
      <vt:lpstr>Building a high-speed network</vt:lpstr>
      <vt:lpstr>Operating a high-speed network</vt:lpstr>
      <vt:lpstr>Two “meta”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986</cp:revision>
  <dcterms:created xsi:type="dcterms:W3CDTF">2018-09-05T17:47:04Z</dcterms:created>
  <dcterms:modified xsi:type="dcterms:W3CDTF">2020-09-15T23:15:02Z</dcterms:modified>
</cp:coreProperties>
</file>