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607" r:id="rId2"/>
    <p:sldId id="876" r:id="rId3"/>
    <p:sldId id="893" r:id="rId4"/>
    <p:sldId id="858" r:id="rId5"/>
    <p:sldId id="781" r:id="rId6"/>
    <p:sldId id="782" r:id="rId7"/>
    <p:sldId id="785" r:id="rId8"/>
    <p:sldId id="786" r:id="rId9"/>
    <p:sldId id="783" r:id="rId10"/>
    <p:sldId id="797" r:id="rId11"/>
    <p:sldId id="798" r:id="rId12"/>
    <p:sldId id="788" r:id="rId13"/>
    <p:sldId id="789" r:id="rId14"/>
    <p:sldId id="790" r:id="rId15"/>
    <p:sldId id="791" r:id="rId16"/>
    <p:sldId id="792" r:id="rId17"/>
    <p:sldId id="859" r:id="rId18"/>
    <p:sldId id="374" r:id="rId19"/>
    <p:sldId id="860" r:id="rId20"/>
    <p:sldId id="3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6"/>
    <p:restoredTop sz="94664"/>
  </p:normalViewPr>
  <p:slideViewPr>
    <p:cSldViewPr snapToGrid="0" snapToObjects="1">
      <p:cViewPr varScale="1">
        <p:scale>
          <a:sx n="109" d="100"/>
          <a:sy n="109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601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62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29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71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627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612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249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1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52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2105173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Link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Addressing, Error Detection, &amp; Correction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19,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85EEE09-E426-47BB-B097-52B5293A9799}" type="slidenum">
              <a:rPr lang="en-US" altLang="en-US" sz="10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500"/>
              <a:t>Encoding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772400" cy="4114800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2100" dirty="0"/>
              <a:t>Signals propagate over a physical medium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modulate electromagnetic waves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e.g., vary voltage</a:t>
            </a:r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100" dirty="0"/>
              <a:t>Encode binary data onto signals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e.g., 0 as low signal and 1 as high signal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known as Non-Return to zero (NRZ)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Problem: consecutive 1s and 0s, noise levels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2209800" y="4670427"/>
            <a:ext cx="6362700" cy="1120775"/>
            <a:chOff x="912" y="3024"/>
            <a:chExt cx="4008" cy="706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1009" y="3024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Bits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912" y="3557"/>
              <a:ext cx="2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NRZ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4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164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18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20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23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25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2746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296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318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340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36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>
              <a:off x="384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40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42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45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47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>
              <a:off x="135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>
              <a:off x="1583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>
              <a:off x="1803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>
              <a:off x="2019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>
              <a:off x="2244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>
              <a:off x="2460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9"/>
            <p:cNvSpPr>
              <a:spLocks noChangeShapeType="1"/>
            </p:cNvSpPr>
            <p:nvPr/>
          </p:nvSpPr>
          <p:spPr bwMode="auto">
            <a:xfrm>
              <a:off x="2685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>
              <a:off x="2905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>
              <a:off x="3121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32"/>
            <p:cNvSpPr>
              <a:spLocks noChangeShapeType="1"/>
            </p:cNvSpPr>
            <p:nvPr/>
          </p:nvSpPr>
          <p:spPr bwMode="auto">
            <a:xfrm>
              <a:off x="334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>
              <a:off x="356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>
              <a:off x="3788" y="3212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35"/>
            <p:cNvSpPr>
              <a:spLocks noChangeShapeType="1"/>
            </p:cNvSpPr>
            <p:nvPr/>
          </p:nvSpPr>
          <p:spPr bwMode="auto">
            <a:xfrm>
              <a:off x="4028" y="3212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6"/>
            <p:cNvSpPr>
              <a:spLocks noChangeShapeType="1"/>
            </p:cNvSpPr>
            <p:nvPr/>
          </p:nvSpPr>
          <p:spPr bwMode="auto">
            <a:xfrm>
              <a:off x="4223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37"/>
            <p:cNvSpPr>
              <a:spLocks noChangeShapeType="1"/>
            </p:cNvSpPr>
            <p:nvPr/>
          </p:nvSpPr>
          <p:spPr bwMode="auto">
            <a:xfrm>
              <a:off x="444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38"/>
            <p:cNvSpPr>
              <a:spLocks noChangeShapeType="1"/>
            </p:cNvSpPr>
            <p:nvPr/>
          </p:nvSpPr>
          <p:spPr bwMode="auto">
            <a:xfrm>
              <a:off x="4664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39"/>
            <p:cNvSpPr>
              <a:spLocks noChangeShapeType="1"/>
            </p:cNvSpPr>
            <p:nvPr/>
          </p:nvSpPr>
          <p:spPr bwMode="auto">
            <a:xfrm>
              <a:off x="4880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40"/>
            <p:cNvSpPr>
              <a:spLocks/>
            </p:cNvSpPr>
            <p:nvPr/>
          </p:nvSpPr>
          <p:spPr bwMode="auto">
            <a:xfrm>
              <a:off x="1322" y="3438"/>
              <a:ext cx="3598" cy="221"/>
            </a:xfrm>
            <a:custGeom>
              <a:avLst/>
              <a:gdLst>
                <a:gd name="T0" fmla="*/ 3598 w 3598"/>
                <a:gd name="T1" fmla="*/ 221 h 221"/>
                <a:gd name="T2" fmla="*/ 3346 w 3598"/>
                <a:gd name="T3" fmla="*/ 221 h 221"/>
                <a:gd name="T4" fmla="*/ 3346 w 3598"/>
                <a:gd name="T5" fmla="*/ 0 h 221"/>
                <a:gd name="T6" fmla="*/ 3126 w 3598"/>
                <a:gd name="T7" fmla="*/ 0 h 221"/>
                <a:gd name="T8" fmla="*/ 3126 w 3598"/>
                <a:gd name="T9" fmla="*/ 221 h 221"/>
                <a:gd name="T10" fmla="*/ 2240 w 3598"/>
                <a:gd name="T11" fmla="*/ 221 h 221"/>
                <a:gd name="T12" fmla="*/ 2240 w 3598"/>
                <a:gd name="T13" fmla="*/ 221 h 221"/>
                <a:gd name="T14" fmla="*/ 2240 w 3598"/>
                <a:gd name="T15" fmla="*/ 0 h 221"/>
                <a:gd name="T16" fmla="*/ 2020 w 3598"/>
                <a:gd name="T17" fmla="*/ 0 h 221"/>
                <a:gd name="T18" fmla="*/ 2020 w 3598"/>
                <a:gd name="T19" fmla="*/ 221 h 221"/>
                <a:gd name="T20" fmla="*/ 1803 w 3598"/>
                <a:gd name="T21" fmla="*/ 221 h 221"/>
                <a:gd name="T22" fmla="*/ 1803 w 3598"/>
                <a:gd name="T23" fmla="*/ 221 h 221"/>
                <a:gd name="T24" fmla="*/ 1803 w 3598"/>
                <a:gd name="T25" fmla="*/ 0 h 221"/>
                <a:gd name="T26" fmla="*/ 922 w 3598"/>
                <a:gd name="T27" fmla="*/ 0 h 221"/>
                <a:gd name="T28" fmla="*/ 922 w 3598"/>
                <a:gd name="T29" fmla="*/ 221 h 221"/>
                <a:gd name="T30" fmla="*/ 701 w 3598"/>
                <a:gd name="T31" fmla="*/ 221 h 221"/>
                <a:gd name="T32" fmla="*/ 701 w 3598"/>
                <a:gd name="T33" fmla="*/ 221 h 221"/>
                <a:gd name="T34" fmla="*/ 701 w 3598"/>
                <a:gd name="T35" fmla="*/ 0 h 221"/>
                <a:gd name="T36" fmla="*/ 485 w 3598"/>
                <a:gd name="T37" fmla="*/ 0 h 221"/>
                <a:gd name="T38" fmla="*/ 485 w 3598"/>
                <a:gd name="T39" fmla="*/ 221 h 221"/>
                <a:gd name="T40" fmla="*/ 0 w 3598"/>
                <a:gd name="T41" fmla="*/ 221 h 2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598"/>
                <a:gd name="T64" fmla="*/ 0 h 221"/>
                <a:gd name="T65" fmla="*/ 3598 w 3598"/>
                <a:gd name="T66" fmla="*/ 221 h 2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598" h="221">
                  <a:moveTo>
                    <a:pt x="3598" y="221"/>
                  </a:moveTo>
                  <a:lnTo>
                    <a:pt x="3346" y="221"/>
                  </a:lnTo>
                  <a:lnTo>
                    <a:pt x="3346" y="0"/>
                  </a:lnTo>
                  <a:lnTo>
                    <a:pt x="3126" y="0"/>
                  </a:lnTo>
                  <a:lnTo>
                    <a:pt x="3126" y="221"/>
                  </a:lnTo>
                  <a:lnTo>
                    <a:pt x="2240" y="221"/>
                  </a:lnTo>
                  <a:lnTo>
                    <a:pt x="2240" y="0"/>
                  </a:lnTo>
                  <a:lnTo>
                    <a:pt x="2020" y="0"/>
                  </a:lnTo>
                  <a:lnTo>
                    <a:pt x="2020" y="221"/>
                  </a:lnTo>
                  <a:lnTo>
                    <a:pt x="1803" y="221"/>
                  </a:lnTo>
                  <a:lnTo>
                    <a:pt x="1803" y="0"/>
                  </a:lnTo>
                  <a:lnTo>
                    <a:pt x="922" y="0"/>
                  </a:lnTo>
                  <a:lnTo>
                    <a:pt x="922" y="221"/>
                  </a:lnTo>
                  <a:lnTo>
                    <a:pt x="701" y="221"/>
                  </a:lnTo>
                  <a:lnTo>
                    <a:pt x="701" y="0"/>
                  </a:lnTo>
                  <a:lnTo>
                    <a:pt x="485" y="0"/>
                  </a:lnTo>
                  <a:lnTo>
                    <a:pt x="485" y="221"/>
                  </a:lnTo>
                  <a:lnTo>
                    <a:pt x="0" y="22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5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615C7F9-1112-4E06-AF0C-C4D57735FEE9}" type="slidenum">
              <a:rPr lang="en-US" altLang="en-US" sz="10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Encodings (cont’d)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2300290" y="2162175"/>
            <a:ext cx="7204075" cy="3213100"/>
            <a:chOff x="489" y="1362"/>
            <a:chExt cx="4538" cy="2024"/>
          </a:xfrm>
        </p:grpSpPr>
        <p:sp>
          <p:nvSpPr>
            <p:cNvPr id="7175" name="Rectangle 4"/>
            <p:cNvSpPr>
              <a:spLocks noChangeArrowheads="1"/>
            </p:cNvSpPr>
            <p:nvPr/>
          </p:nvSpPr>
          <p:spPr bwMode="auto">
            <a:xfrm>
              <a:off x="1016" y="1362"/>
              <a:ext cx="25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Bits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76" name="Rectangle 5"/>
            <p:cNvSpPr>
              <a:spLocks noChangeArrowheads="1"/>
            </p:cNvSpPr>
            <p:nvPr/>
          </p:nvSpPr>
          <p:spPr bwMode="auto">
            <a:xfrm>
              <a:off x="915" y="1879"/>
              <a:ext cx="31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NRZ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77" name="Rectangle 6"/>
            <p:cNvSpPr>
              <a:spLocks noChangeArrowheads="1"/>
            </p:cNvSpPr>
            <p:nvPr/>
          </p:nvSpPr>
          <p:spPr bwMode="auto">
            <a:xfrm>
              <a:off x="874" y="2337"/>
              <a:ext cx="3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Clock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489" y="2758"/>
              <a:ext cx="80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Manchester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79" name="Rectangle 8"/>
            <p:cNvSpPr>
              <a:spLocks noChangeArrowheads="1"/>
            </p:cNvSpPr>
            <p:nvPr/>
          </p:nvSpPr>
          <p:spPr bwMode="auto">
            <a:xfrm>
              <a:off x="865" y="3202"/>
              <a:ext cx="35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NRZI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80" name="Freeform 9"/>
            <p:cNvSpPr>
              <a:spLocks/>
            </p:cNvSpPr>
            <p:nvPr/>
          </p:nvSpPr>
          <p:spPr bwMode="auto">
            <a:xfrm>
              <a:off x="1364" y="2676"/>
              <a:ext cx="233" cy="224"/>
            </a:xfrm>
            <a:custGeom>
              <a:avLst/>
              <a:gdLst>
                <a:gd name="T0" fmla="*/ 0 w 233"/>
                <a:gd name="T1" fmla="*/ 224 h 224"/>
                <a:gd name="T2" fmla="*/ 119 w 233"/>
                <a:gd name="T3" fmla="*/ 224 h 224"/>
                <a:gd name="T4" fmla="*/ 119 w 233"/>
                <a:gd name="T5" fmla="*/ 0 h 224"/>
                <a:gd name="T6" fmla="*/ 233 w 233"/>
                <a:gd name="T7" fmla="*/ 0 h 224"/>
                <a:gd name="T8" fmla="*/ 233 w 233"/>
                <a:gd name="T9" fmla="*/ 224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4"/>
                <a:gd name="T17" fmla="*/ 233 w 233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4">
                  <a:moveTo>
                    <a:pt x="0" y="224"/>
                  </a:moveTo>
                  <a:lnTo>
                    <a:pt x="119" y="224"/>
                  </a:lnTo>
                  <a:lnTo>
                    <a:pt x="119" y="0"/>
                  </a:lnTo>
                  <a:lnTo>
                    <a:pt x="233" y="0"/>
                  </a:lnTo>
                  <a:lnTo>
                    <a:pt x="233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Freeform 10"/>
            <p:cNvSpPr>
              <a:spLocks/>
            </p:cNvSpPr>
            <p:nvPr/>
          </p:nvSpPr>
          <p:spPr bwMode="auto">
            <a:xfrm>
              <a:off x="1597" y="2676"/>
              <a:ext cx="810" cy="224"/>
            </a:xfrm>
            <a:custGeom>
              <a:avLst/>
              <a:gdLst>
                <a:gd name="T0" fmla="*/ 806 w 810"/>
                <a:gd name="T1" fmla="*/ 224 h 224"/>
                <a:gd name="T2" fmla="*/ 810 w 810"/>
                <a:gd name="T3" fmla="*/ 0 h 224"/>
                <a:gd name="T4" fmla="*/ 572 w 810"/>
                <a:gd name="T5" fmla="*/ 0 h 224"/>
                <a:gd name="T6" fmla="*/ 572 w 810"/>
                <a:gd name="T7" fmla="*/ 224 h 224"/>
                <a:gd name="T8" fmla="*/ 343 w 810"/>
                <a:gd name="T9" fmla="*/ 224 h 224"/>
                <a:gd name="T10" fmla="*/ 343 w 810"/>
                <a:gd name="T11" fmla="*/ 224 h 224"/>
                <a:gd name="T12" fmla="*/ 343 w 810"/>
                <a:gd name="T13" fmla="*/ 0 h 224"/>
                <a:gd name="T14" fmla="*/ 115 w 810"/>
                <a:gd name="T15" fmla="*/ 0 h 224"/>
                <a:gd name="T16" fmla="*/ 115 w 810"/>
                <a:gd name="T17" fmla="*/ 224 h 224"/>
                <a:gd name="T18" fmla="*/ 0 w 810"/>
                <a:gd name="T19" fmla="*/ 224 h 2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0"/>
                <a:gd name="T31" fmla="*/ 0 h 224"/>
                <a:gd name="T32" fmla="*/ 810 w 810"/>
                <a:gd name="T33" fmla="*/ 224 h 2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0" h="224">
                  <a:moveTo>
                    <a:pt x="806" y="224"/>
                  </a:moveTo>
                  <a:lnTo>
                    <a:pt x="810" y="0"/>
                  </a:lnTo>
                  <a:lnTo>
                    <a:pt x="572" y="0"/>
                  </a:lnTo>
                  <a:lnTo>
                    <a:pt x="572" y="224"/>
                  </a:lnTo>
                  <a:lnTo>
                    <a:pt x="343" y="224"/>
                  </a:lnTo>
                  <a:lnTo>
                    <a:pt x="343" y="0"/>
                  </a:lnTo>
                  <a:lnTo>
                    <a:pt x="115" y="0"/>
                  </a:lnTo>
                  <a:lnTo>
                    <a:pt x="115" y="224"/>
                  </a:lnTo>
                  <a:lnTo>
                    <a:pt x="0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Freeform 11"/>
            <p:cNvSpPr>
              <a:spLocks/>
            </p:cNvSpPr>
            <p:nvPr/>
          </p:nvSpPr>
          <p:spPr bwMode="auto">
            <a:xfrm>
              <a:off x="2403" y="2676"/>
              <a:ext cx="339" cy="224"/>
            </a:xfrm>
            <a:custGeom>
              <a:avLst/>
              <a:gdLst>
                <a:gd name="T0" fmla="*/ 0 w 339"/>
                <a:gd name="T1" fmla="*/ 224 h 224"/>
                <a:gd name="T2" fmla="*/ 110 w 339"/>
                <a:gd name="T3" fmla="*/ 224 h 224"/>
                <a:gd name="T4" fmla="*/ 110 w 339"/>
                <a:gd name="T5" fmla="*/ 0 h 224"/>
                <a:gd name="T6" fmla="*/ 224 w 339"/>
                <a:gd name="T7" fmla="*/ 0 h 224"/>
                <a:gd name="T8" fmla="*/ 224 w 339"/>
                <a:gd name="T9" fmla="*/ 224 h 224"/>
                <a:gd name="T10" fmla="*/ 339 w 339"/>
                <a:gd name="T11" fmla="*/ 224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224"/>
                <a:gd name="T20" fmla="*/ 339 w 339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224">
                  <a:moveTo>
                    <a:pt x="0" y="224"/>
                  </a:moveTo>
                  <a:lnTo>
                    <a:pt x="110" y="224"/>
                  </a:lnTo>
                  <a:lnTo>
                    <a:pt x="110" y="0"/>
                  </a:lnTo>
                  <a:lnTo>
                    <a:pt x="224" y="0"/>
                  </a:lnTo>
                  <a:lnTo>
                    <a:pt x="224" y="224"/>
                  </a:lnTo>
                  <a:lnTo>
                    <a:pt x="339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Freeform 12"/>
            <p:cNvSpPr>
              <a:spLocks/>
            </p:cNvSpPr>
            <p:nvPr/>
          </p:nvSpPr>
          <p:spPr bwMode="auto">
            <a:xfrm>
              <a:off x="2742" y="2676"/>
              <a:ext cx="796" cy="224"/>
            </a:xfrm>
            <a:custGeom>
              <a:avLst/>
              <a:gdLst>
                <a:gd name="T0" fmla="*/ 796 w 796"/>
                <a:gd name="T1" fmla="*/ 224 h 224"/>
                <a:gd name="T2" fmla="*/ 796 w 796"/>
                <a:gd name="T3" fmla="*/ 0 h 224"/>
                <a:gd name="T4" fmla="*/ 572 w 796"/>
                <a:gd name="T5" fmla="*/ 0 h 224"/>
                <a:gd name="T6" fmla="*/ 572 w 796"/>
                <a:gd name="T7" fmla="*/ 224 h 224"/>
                <a:gd name="T8" fmla="*/ 348 w 796"/>
                <a:gd name="T9" fmla="*/ 224 h 224"/>
                <a:gd name="T10" fmla="*/ 343 w 796"/>
                <a:gd name="T11" fmla="*/ 224 h 224"/>
                <a:gd name="T12" fmla="*/ 343 w 796"/>
                <a:gd name="T13" fmla="*/ 0 h 224"/>
                <a:gd name="T14" fmla="*/ 233 w 796"/>
                <a:gd name="T15" fmla="*/ 0 h 224"/>
                <a:gd name="T16" fmla="*/ 233 w 796"/>
                <a:gd name="T17" fmla="*/ 224 h 224"/>
                <a:gd name="T18" fmla="*/ 233 w 796"/>
                <a:gd name="T19" fmla="*/ 224 h 224"/>
                <a:gd name="T20" fmla="*/ 119 w 796"/>
                <a:gd name="T21" fmla="*/ 224 h 224"/>
                <a:gd name="T22" fmla="*/ 119 w 796"/>
                <a:gd name="T23" fmla="*/ 0 h 224"/>
                <a:gd name="T24" fmla="*/ 0 w 796"/>
                <a:gd name="T25" fmla="*/ 0 h 224"/>
                <a:gd name="T26" fmla="*/ 0 w 796"/>
                <a:gd name="T27" fmla="*/ 224 h 224"/>
                <a:gd name="T28" fmla="*/ 0 w 796"/>
                <a:gd name="T29" fmla="*/ 224 h 2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6"/>
                <a:gd name="T46" fmla="*/ 0 h 224"/>
                <a:gd name="T47" fmla="*/ 796 w 796"/>
                <a:gd name="T48" fmla="*/ 224 h 2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6" h="224">
                  <a:moveTo>
                    <a:pt x="796" y="224"/>
                  </a:moveTo>
                  <a:lnTo>
                    <a:pt x="796" y="0"/>
                  </a:lnTo>
                  <a:lnTo>
                    <a:pt x="572" y="0"/>
                  </a:lnTo>
                  <a:lnTo>
                    <a:pt x="572" y="224"/>
                  </a:lnTo>
                  <a:lnTo>
                    <a:pt x="348" y="224"/>
                  </a:lnTo>
                  <a:lnTo>
                    <a:pt x="343" y="224"/>
                  </a:lnTo>
                  <a:lnTo>
                    <a:pt x="343" y="0"/>
                  </a:lnTo>
                  <a:lnTo>
                    <a:pt x="233" y="0"/>
                  </a:lnTo>
                  <a:lnTo>
                    <a:pt x="233" y="224"/>
                  </a:lnTo>
                  <a:lnTo>
                    <a:pt x="119" y="224"/>
                  </a:lnTo>
                  <a:lnTo>
                    <a:pt x="119" y="0"/>
                  </a:lnTo>
                  <a:lnTo>
                    <a:pt x="0" y="0"/>
                  </a:lnTo>
                  <a:lnTo>
                    <a:pt x="0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13"/>
            <p:cNvSpPr>
              <a:spLocks/>
            </p:cNvSpPr>
            <p:nvPr/>
          </p:nvSpPr>
          <p:spPr bwMode="auto">
            <a:xfrm>
              <a:off x="3538" y="2676"/>
              <a:ext cx="467" cy="224"/>
            </a:xfrm>
            <a:custGeom>
              <a:avLst/>
              <a:gdLst>
                <a:gd name="T0" fmla="*/ 0 w 467"/>
                <a:gd name="T1" fmla="*/ 224 h 224"/>
                <a:gd name="T2" fmla="*/ 234 w 467"/>
                <a:gd name="T3" fmla="*/ 224 h 224"/>
                <a:gd name="T4" fmla="*/ 234 w 467"/>
                <a:gd name="T5" fmla="*/ 0 h 224"/>
                <a:gd name="T6" fmla="*/ 348 w 467"/>
                <a:gd name="T7" fmla="*/ 0 h 224"/>
                <a:gd name="T8" fmla="*/ 348 w 467"/>
                <a:gd name="T9" fmla="*/ 224 h 224"/>
                <a:gd name="T10" fmla="*/ 467 w 467"/>
                <a:gd name="T11" fmla="*/ 224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7"/>
                <a:gd name="T19" fmla="*/ 0 h 224"/>
                <a:gd name="T20" fmla="*/ 467 w 467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7" h="224">
                  <a:moveTo>
                    <a:pt x="0" y="224"/>
                  </a:moveTo>
                  <a:lnTo>
                    <a:pt x="234" y="224"/>
                  </a:lnTo>
                  <a:lnTo>
                    <a:pt x="234" y="0"/>
                  </a:lnTo>
                  <a:lnTo>
                    <a:pt x="348" y="0"/>
                  </a:lnTo>
                  <a:lnTo>
                    <a:pt x="348" y="224"/>
                  </a:lnTo>
                  <a:lnTo>
                    <a:pt x="467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14"/>
            <p:cNvSpPr>
              <a:spLocks/>
            </p:cNvSpPr>
            <p:nvPr/>
          </p:nvSpPr>
          <p:spPr bwMode="auto">
            <a:xfrm>
              <a:off x="4005" y="2676"/>
              <a:ext cx="1021" cy="228"/>
            </a:xfrm>
            <a:custGeom>
              <a:avLst/>
              <a:gdLst>
                <a:gd name="T0" fmla="*/ 1021 w 1021"/>
                <a:gd name="T1" fmla="*/ 228 h 228"/>
                <a:gd name="T2" fmla="*/ 1021 w 1021"/>
                <a:gd name="T3" fmla="*/ 0 h 228"/>
                <a:gd name="T4" fmla="*/ 911 w 1021"/>
                <a:gd name="T5" fmla="*/ 0 h 228"/>
                <a:gd name="T6" fmla="*/ 911 w 1021"/>
                <a:gd name="T7" fmla="*/ 224 h 228"/>
                <a:gd name="T8" fmla="*/ 797 w 1021"/>
                <a:gd name="T9" fmla="*/ 224 h 228"/>
                <a:gd name="T10" fmla="*/ 682 w 1021"/>
                <a:gd name="T11" fmla="*/ 224 h 228"/>
                <a:gd name="T12" fmla="*/ 682 w 1021"/>
                <a:gd name="T13" fmla="*/ 0 h 228"/>
                <a:gd name="T14" fmla="*/ 454 w 1021"/>
                <a:gd name="T15" fmla="*/ 0 h 228"/>
                <a:gd name="T16" fmla="*/ 454 w 1021"/>
                <a:gd name="T17" fmla="*/ 224 h 228"/>
                <a:gd name="T18" fmla="*/ 339 w 1021"/>
                <a:gd name="T19" fmla="*/ 224 h 228"/>
                <a:gd name="T20" fmla="*/ 339 w 1021"/>
                <a:gd name="T21" fmla="*/ 0 h 228"/>
                <a:gd name="T22" fmla="*/ 229 w 1021"/>
                <a:gd name="T23" fmla="*/ 0 h 228"/>
                <a:gd name="T24" fmla="*/ 229 w 1021"/>
                <a:gd name="T25" fmla="*/ 224 h 228"/>
                <a:gd name="T26" fmla="*/ 229 w 1021"/>
                <a:gd name="T27" fmla="*/ 224 h 228"/>
                <a:gd name="T28" fmla="*/ 115 w 1021"/>
                <a:gd name="T29" fmla="*/ 224 h 228"/>
                <a:gd name="T30" fmla="*/ 115 w 1021"/>
                <a:gd name="T31" fmla="*/ 0 h 228"/>
                <a:gd name="T32" fmla="*/ 0 w 1021"/>
                <a:gd name="T33" fmla="*/ 0 h 228"/>
                <a:gd name="T34" fmla="*/ 0 w 1021"/>
                <a:gd name="T35" fmla="*/ 224 h 2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21"/>
                <a:gd name="T55" fmla="*/ 0 h 228"/>
                <a:gd name="T56" fmla="*/ 1021 w 1021"/>
                <a:gd name="T57" fmla="*/ 228 h 2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21" h="228">
                  <a:moveTo>
                    <a:pt x="1021" y="228"/>
                  </a:moveTo>
                  <a:lnTo>
                    <a:pt x="1021" y="0"/>
                  </a:lnTo>
                  <a:lnTo>
                    <a:pt x="911" y="0"/>
                  </a:lnTo>
                  <a:lnTo>
                    <a:pt x="911" y="224"/>
                  </a:lnTo>
                  <a:lnTo>
                    <a:pt x="797" y="224"/>
                  </a:lnTo>
                  <a:lnTo>
                    <a:pt x="682" y="224"/>
                  </a:lnTo>
                  <a:lnTo>
                    <a:pt x="682" y="0"/>
                  </a:lnTo>
                  <a:lnTo>
                    <a:pt x="454" y="0"/>
                  </a:lnTo>
                  <a:lnTo>
                    <a:pt x="454" y="224"/>
                  </a:lnTo>
                  <a:lnTo>
                    <a:pt x="339" y="224"/>
                  </a:lnTo>
                  <a:lnTo>
                    <a:pt x="339" y="0"/>
                  </a:lnTo>
                  <a:lnTo>
                    <a:pt x="229" y="0"/>
                  </a:lnTo>
                  <a:lnTo>
                    <a:pt x="229" y="224"/>
                  </a:lnTo>
                  <a:lnTo>
                    <a:pt x="115" y="224"/>
                  </a:lnTo>
                  <a:lnTo>
                    <a:pt x="115" y="0"/>
                  </a:lnTo>
                  <a:lnTo>
                    <a:pt x="0" y="0"/>
                  </a:lnTo>
                  <a:lnTo>
                    <a:pt x="0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Rectangle 15"/>
            <p:cNvSpPr>
              <a:spLocks noChangeArrowheads="1"/>
            </p:cNvSpPr>
            <p:nvPr/>
          </p:nvSpPr>
          <p:spPr bwMode="auto">
            <a:xfrm>
              <a:off x="1437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87" name="Rectangle 16"/>
            <p:cNvSpPr>
              <a:spLocks noChangeArrowheads="1"/>
            </p:cNvSpPr>
            <p:nvPr/>
          </p:nvSpPr>
          <p:spPr bwMode="auto">
            <a:xfrm>
              <a:off x="1666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88" name="Rectangle 17"/>
            <p:cNvSpPr>
              <a:spLocks noChangeArrowheads="1"/>
            </p:cNvSpPr>
            <p:nvPr/>
          </p:nvSpPr>
          <p:spPr bwMode="auto">
            <a:xfrm>
              <a:off x="1895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89" name="Rectangle 18"/>
            <p:cNvSpPr>
              <a:spLocks noChangeArrowheads="1"/>
            </p:cNvSpPr>
            <p:nvPr/>
          </p:nvSpPr>
          <p:spPr bwMode="auto">
            <a:xfrm>
              <a:off x="2124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2353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1" name="Rectangle 20"/>
            <p:cNvSpPr>
              <a:spLocks noChangeArrowheads="1"/>
            </p:cNvSpPr>
            <p:nvPr/>
          </p:nvSpPr>
          <p:spPr bwMode="auto">
            <a:xfrm>
              <a:off x="2581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2810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3" name="Rectangle 22"/>
            <p:cNvSpPr>
              <a:spLocks noChangeArrowheads="1"/>
            </p:cNvSpPr>
            <p:nvPr/>
          </p:nvSpPr>
          <p:spPr bwMode="auto">
            <a:xfrm>
              <a:off x="3039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4" name="Rectangle 23"/>
            <p:cNvSpPr>
              <a:spLocks noChangeArrowheads="1"/>
            </p:cNvSpPr>
            <p:nvPr/>
          </p:nvSpPr>
          <p:spPr bwMode="auto">
            <a:xfrm>
              <a:off x="3268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5" name="Rectangle 24"/>
            <p:cNvSpPr>
              <a:spLocks noChangeArrowheads="1"/>
            </p:cNvSpPr>
            <p:nvPr/>
          </p:nvSpPr>
          <p:spPr bwMode="auto">
            <a:xfrm>
              <a:off x="3497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6" name="Rectangle 25"/>
            <p:cNvSpPr>
              <a:spLocks noChangeArrowheads="1"/>
            </p:cNvSpPr>
            <p:nvPr/>
          </p:nvSpPr>
          <p:spPr bwMode="auto">
            <a:xfrm>
              <a:off x="3726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7" name="Rectangle 26"/>
            <p:cNvSpPr>
              <a:spLocks noChangeArrowheads="1"/>
            </p:cNvSpPr>
            <p:nvPr/>
          </p:nvSpPr>
          <p:spPr bwMode="auto">
            <a:xfrm>
              <a:off x="3955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8" name="Rectangle 27"/>
            <p:cNvSpPr>
              <a:spLocks noChangeArrowheads="1"/>
            </p:cNvSpPr>
            <p:nvPr/>
          </p:nvSpPr>
          <p:spPr bwMode="auto">
            <a:xfrm>
              <a:off x="4184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9" name="Rectangle 28"/>
            <p:cNvSpPr>
              <a:spLocks noChangeArrowheads="1"/>
            </p:cNvSpPr>
            <p:nvPr/>
          </p:nvSpPr>
          <p:spPr bwMode="auto">
            <a:xfrm>
              <a:off x="4413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200" name="Rectangle 29"/>
            <p:cNvSpPr>
              <a:spLocks noChangeArrowheads="1"/>
            </p:cNvSpPr>
            <p:nvPr/>
          </p:nvSpPr>
          <p:spPr bwMode="auto">
            <a:xfrm>
              <a:off x="4642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201" name="Rectangle 30"/>
            <p:cNvSpPr>
              <a:spLocks noChangeArrowheads="1"/>
            </p:cNvSpPr>
            <p:nvPr/>
          </p:nvSpPr>
          <p:spPr bwMode="auto">
            <a:xfrm>
              <a:off x="4871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202" name="Freeform 31"/>
            <p:cNvSpPr>
              <a:spLocks/>
            </p:cNvSpPr>
            <p:nvPr/>
          </p:nvSpPr>
          <p:spPr bwMode="auto">
            <a:xfrm>
              <a:off x="1368" y="1783"/>
              <a:ext cx="3658" cy="225"/>
            </a:xfrm>
            <a:custGeom>
              <a:avLst/>
              <a:gdLst>
                <a:gd name="T0" fmla="*/ 3658 w 3658"/>
                <a:gd name="T1" fmla="*/ 225 h 225"/>
                <a:gd name="T2" fmla="*/ 3434 w 3658"/>
                <a:gd name="T3" fmla="*/ 225 h 225"/>
                <a:gd name="T4" fmla="*/ 3434 w 3658"/>
                <a:gd name="T5" fmla="*/ 0 h 225"/>
                <a:gd name="T6" fmla="*/ 3210 w 3658"/>
                <a:gd name="T7" fmla="*/ 0 h 225"/>
                <a:gd name="T8" fmla="*/ 3210 w 3658"/>
                <a:gd name="T9" fmla="*/ 225 h 225"/>
                <a:gd name="T10" fmla="*/ 2289 w 3658"/>
                <a:gd name="T11" fmla="*/ 225 h 225"/>
                <a:gd name="T12" fmla="*/ 2289 w 3658"/>
                <a:gd name="T13" fmla="*/ 0 h 225"/>
                <a:gd name="T14" fmla="*/ 2056 w 3658"/>
                <a:gd name="T15" fmla="*/ 0 h 225"/>
                <a:gd name="T16" fmla="*/ 2056 w 3658"/>
                <a:gd name="T17" fmla="*/ 225 h 225"/>
                <a:gd name="T18" fmla="*/ 1832 w 3658"/>
                <a:gd name="T19" fmla="*/ 225 h 225"/>
                <a:gd name="T20" fmla="*/ 1832 w 3658"/>
                <a:gd name="T21" fmla="*/ 225 h 225"/>
                <a:gd name="T22" fmla="*/ 1832 w 3658"/>
                <a:gd name="T23" fmla="*/ 0 h 225"/>
                <a:gd name="T24" fmla="*/ 920 w 3658"/>
                <a:gd name="T25" fmla="*/ 0 h 225"/>
                <a:gd name="T26" fmla="*/ 920 w 3658"/>
                <a:gd name="T27" fmla="*/ 225 h 225"/>
                <a:gd name="T28" fmla="*/ 687 w 3658"/>
                <a:gd name="T29" fmla="*/ 225 h 225"/>
                <a:gd name="T30" fmla="*/ 687 w 3658"/>
                <a:gd name="T31" fmla="*/ 225 h 225"/>
                <a:gd name="T32" fmla="*/ 687 w 3658"/>
                <a:gd name="T33" fmla="*/ 0 h 225"/>
                <a:gd name="T34" fmla="*/ 463 w 3658"/>
                <a:gd name="T35" fmla="*/ 0 h 225"/>
                <a:gd name="T36" fmla="*/ 463 w 3658"/>
                <a:gd name="T37" fmla="*/ 225 h 225"/>
                <a:gd name="T38" fmla="*/ 0 w 3658"/>
                <a:gd name="T39" fmla="*/ 225 h 2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8"/>
                <a:gd name="T61" fmla="*/ 0 h 225"/>
                <a:gd name="T62" fmla="*/ 3658 w 3658"/>
                <a:gd name="T63" fmla="*/ 225 h 2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8" h="225">
                  <a:moveTo>
                    <a:pt x="3658" y="225"/>
                  </a:moveTo>
                  <a:lnTo>
                    <a:pt x="3434" y="225"/>
                  </a:lnTo>
                  <a:lnTo>
                    <a:pt x="3434" y="0"/>
                  </a:lnTo>
                  <a:lnTo>
                    <a:pt x="3210" y="0"/>
                  </a:lnTo>
                  <a:lnTo>
                    <a:pt x="3210" y="225"/>
                  </a:lnTo>
                  <a:lnTo>
                    <a:pt x="2289" y="225"/>
                  </a:lnTo>
                  <a:lnTo>
                    <a:pt x="2289" y="0"/>
                  </a:lnTo>
                  <a:lnTo>
                    <a:pt x="2056" y="0"/>
                  </a:lnTo>
                  <a:lnTo>
                    <a:pt x="2056" y="225"/>
                  </a:lnTo>
                  <a:lnTo>
                    <a:pt x="1832" y="225"/>
                  </a:lnTo>
                  <a:lnTo>
                    <a:pt x="1832" y="0"/>
                  </a:lnTo>
                  <a:lnTo>
                    <a:pt x="920" y="0"/>
                  </a:lnTo>
                  <a:lnTo>
                    <a:pt x="920" y="225"/>
                  </a:lnTo>
                  <a:lnTo>
                    <a:pt x="687" y="225"/>
                  </a:lnTo>
                  <a:lnTo>
                    <a:pt x="687" y="0"/>
                  </a:lnTo>
                  <a:lnTo>
                    <a:pt x="463" y="0"/>
                  </a:lnTo>
                  <a:lnTo>
                    <a:pt x="463" y="225"/>
                  </a:lnTo>
                  <a:lnTo>
                    <a:pt x="0" y="22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32"/>
            <p:cNvSpPr>
              <a:spLocks/>
            </p:cNvSpPr>
            <p:nvPr/>
          </p:nvSpPr>
          <p:spPr bwMode="auto">
            <a:xfrm>
              <a:off x="1364" y="3106"/>
              <a:ext cx="3662" cy="229"/>
            </a:xfrm>
            <a:custGeom>
              <a:avLst/>
              <a:gdLst>
                <a:gd name="T0" fmla="*/ 3662 w 3662"/>
                <a:gd name="T1" fmla="*/ 0 h 229"/>
                <a:gd name="T2" fmla="*/ 3328 w 3662"/>
                <a:gd name="T3" fmla="*/ 0 h 229"/>
                <a:gd name="T4" fmla="*/ 3328 w 3662"/>
                <a:gd name="T5" fmla="*/ 229 h 229"/>
                <a:gd name="T6" fmla="*/ 2179 w 3662"/>
                <a:gd name="T7" fmla="*/ 229 h 229"/>
                <a:gd name="T8" fmla="*/ 2179 w 3662"/>
                <a:gd name="T9" fmla="*/ 0 h 229"/>
                <a:gd name="T10" fmla="*/ 1726 w 3662"/>
                <a:gd name="T11" fmla="*/ 0 h 229"/>
                <a:gd name="T12" fmla="*/ 1726 w 3662"/>
                <a:gd name="T13" fmla="*/ 229 h 229"/>
                <a:gd name="T14" fmla="*/ 1497 w 3662"/>
                <a:gd name="T15" fmla="*/ 229 h 229"/>
                <a:gd name="T16" fmla="*/ 1497 w 3662"/>
                <a:gd name="T17" fmla="*/ 0 h 229"/>
                <a:gd name="T18" fmla="*/ 1263 w 3662"/>
                <a:gd name="T19" fmla="*/ 0 h 229"/>
                <a:gd name="T20" fmla="*/ 1263 w 3662"/>
                <a:gd name="T21" fmla="*/ 229 h 229"/>
                <a:gd name="T22" fmla="*/ 1039 w 3662"/>
                <a:gd name="T23" fmla="*/ 229 h 229"/>
                <a:gd name="T24" fmla="*/ 1039 w 3662"/>
                <a:gd name="T25" fmla="*/ 0 h 229"/>
                <a:gd name="T26" fmla="*/ 586 w 3662"/>
                <a:gd name="T27" fmla="*/ 0 h 229"/>
                <a:gd name="T28" fmla="*/ 586 w 3662"/>
                <a:gd name="T29" fmla="*/ 229 h 229"/>
                <a:gd name="T30" fmla="*/ 467 w 3662"/>
                <a:gd name="T31" fmla="*/ 229 h 229"/>
                <a:gd name="T32" fmla="*/ 0 w 3662"/>
                <a:gd name="T33" fmla="*/ 229 h 2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62"/>
                <a:gd name="T52" fmla="*/ 0 h 229"/>
                <a:gd name="T53" fmla="*/ 3662 w 3662"/>
                <a:gd name="T54" fmla="*/ 229 h 2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62" h="229">
                  <a:moveTo>
                    <a:pt x="3662" y="0"/>
                  </a:moveTo>
                  <a:lnTo>
                    <a:pt x="3328" y="0"/>
                  </a:lnTo>
                  <a:lnTo>
                    <a:pt x="3328" y="229"/>
                  </a:lnTo>
                  <a:lnTo>
                    <a:pt x="2179" y="229"/>
                  </a:lnTo>
                  <a:lnTo>
                    <a:pt x="2179" y="0"/>
                  </a:lnTo>
                  <a:lnTo>
                    <a:pt x="1726" y="0"/>
                  </a:lnTo>
                  <a:lnTo>
                    <a:pt x="1726" y="229"/>
                  </a:lnTo>
                  <a:lnTo>
                    <a:pt x="1497" y="229"/>
                  </a:lnTo>
                  <a:lnTo>
                    <a:pt x="1497" y="0"/>
                  </a:lnTo>
                  <a:lnTo>
                    <a:pt x="1263" y="0"/>
                  </a:lnTo>
                  <a:lnTo>
                    <a:pt x="1263" y="229"/>
                  </a:lnTo>
                  <a:lnTo>
                    <a:pt x="1039" y="229"/>
                  </a:lnTo>
                  <a:lnTo>
                    <a:pt x="1039" y="0"/>
                  </a:lnTo>
                  <a:lnTo>
                    <a:pt x="586" y="0"/>
                  </a:lnTo>
                  <a:lnTo>
                    <a:pt x="586" y="229"/>
                  </a:lnTo>
                  <a:lnTo>
                    <a:pt x="467" y="229"/>
                  </a:lnTo>
                  <a:lnTo>
                    <a:pt x="0" y="229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Freeform 33"/>
            <p:cNvSpPr>
              <a:spLocks/>
            </p:cNvSpPr>
            <p:nvPr/>
          </p:nvSpPr>
          <p:spPr bwMode="auto">
            <a:xfrm>
              <a:off x="1364" y="2255"/>
              <a:ext cx="233" cy="228"/>
            </a:xfrm>
            <a:custGeom>
              <a:avLst/>
              <a:gdLst>
                <a:gd name="T0" fmla="*/ 0 w 233"/>
                <a:gd name="T1" fmla="*/ 224 h 228"/>
                <a:gd name="T2" fmla="*/ 119 w 233"/>
                <a:gd name="T3" fmla="*/ 228 h 228"/>
                <a:gd name="T4" fmla="*/ 119 w 233"/>
                <a:gd name="T5" fmla="*/ 0 h 228"/>
                <a:gd name="T6" fmla="*/ 233 w 233"/>
                <a:gd name="T7" fmla="*/ 0 h 228"/>
                <a:gd name="T8" fmla="*/ 233 w 233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8"/>
                <a:gd name="T17" fmla="*/ 233 w 233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8">
                  <a:moveTo>
                    <a:pt x="0" y="224"/>
                  </a:moveTo>
                  <a:lnTo>
                    <a:pt x="119" y="228"/>
                  </a:lnTo>
                  <a:lnTo>
                    <a:pt x="119" y="0"/>
                  </a:lnTo>
                  <a:lnTo>
                    <a:pt x="233" y="0"/>
                  </a:lnTo>
                  <a:lnTo>
                    <a:pt x="233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Freeform 34"/>
            <p:cNvSpPr>
              <a:spLocks/>
            </p:cNvSpPr>
            <p:nvPr/>
          </p:nvSpPr>
          <p:spPr bwMode="auto">
            <a:xfrm>
              <a:off x="1597" y="2255"/>
              <a:ext cx="234" cy="228"/>
            </a:xfrm>
            <a:custGeom>
              <a:avLst/>
              <a:gdLst>
                <a:gd name="T0" fmla="*/ 0 w 234"/>
                <a:gd name="T1" fmla="*/ 224 h 228"/>
                <a:gd name="T2" fmla="*/ 110 w 234"/>
                <a:gd name="T3" fmla="*/ 228 h 228"/>
                <a:gd name="T4" fmla="*/ 110 w 234"/>
                <a:gd name="T5" fmla="*/ 0 h 228"/>
                <a:gd name="T6" fmla="*/ 234 w 234"/>
                <a:gd name="T7" fmla="*/ 0 h 228"/>
                <a:gd name="T8" fmla="*/ 234 w 23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28"/>
                <a:gd name="T17" fmla="*/ 234 w 23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28">
                  <a:moveTo>
                    <a:pt x="0" y="224"/>
                  </a:moveTo>
                  <a:lnTo>
                    <a:pt x="110" y="228"/>
                  </a:lnTo>
                  <a:lnTo>
                    <a:pt x="110" y="0"/>
                  </a:lnTo>
                  <a:lnTo>
                    <a:pt x="234" y="0"/>
                  </a:lnTo>
                  <a:lnTo>
                    <a:pt x="23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Freeform 35"/>
            <p:cNvSpPr>
              <a:spLocks/>
            </p:cNvSpPr>
            <p:nvPr/>
          </p:nvSpPr>
          <p:spPr bwMode="auto">
            <a:xfrm>
              <a:off x="1826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4 w 229"/>
                <a:gd name="T3" fmla="*/ 228 h 228"/>
                <a:gd name="T4" fmla="*/ 114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Freeform 36"/>
            <p:cNvSpPr>
              <a:spLocks/>
            </p:cNvSpPr>
            <p:nvPr/>
          </p:nvSpPr>
          <p:spPr bwMode="auto">
            <a:xfrm>
              <a:off x="2055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4 w 229"/>
                <a:gd name="T3" fmla="*/ 228 h 228"/>
                <a:gd name="T4" fmla="*/ 114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Freeform 37"/>
            <p:cNvSpPr>
              <a:spLocks/>
            </p:cNvSpPr>
            <p:nvPr/>
          </p:nvSpPr>
          <p:spPr bwMode="auto">
            <a:xfrm>
              <a:off x="2284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0 w 229"/>
                <a:gd name="T3" fmla="*/ 228 h 228"/>
                <a:gd name="T4" fmla="*/ 110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0" y="228"/>
                  </a:lnTo>
                  <a:lnTo>
                    <a:pt x="110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38"/>
            <p:cNvSpPr>
              <a:spLocks/>
            </p:cNvSpPr>
            <p:nvPr/>
          </p:nvSpPr>
          <p:spPr bwMode="auto">
            <a:xfrm>
              <a:off x="2508" y="2255"/>
              <a:ext cx="234" cy="228"/>
            </a:xfrm>
            <a:custGeom>
              <a:avLst/>
              <a:gdLst>
                <a:gd name="T0" fmla="*/ 0 w 234"/>
                <a:gd name="T1" fmla="*/ 224 h 228"/>
                <a:gd name="T2" fmla="*/ 119 w 234"/>
                <a:gd name="T3" fmla="*/ 228 h 228"/>
                <a:gd name="T4" fmla="*/ 119 w 234"/>
                <a:gd name="T5" fmla="*/ 0 h 228"/>
                <a:gd name="T6" fmla="*/ 234 w 234"/>
                <a:gd name="T7" fmla="*/ 0 h 228"/>
                <a:gd name="T8" fmla="*/ 234 w 23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28"/>
                <a:gd name="T17" fmla="*/ 234 w 23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28">
                  <a:moveTo>
                    <a:pt x="0" y="224"/>
                  </a:moveTo>
                  <a:lnTo>
                    <a:pt x="119" y="228"/>
                  </a:lnTo>
                  <a:lnTo>
                    <a:pt x="119" y="0"/>
                  </a:lnTo>
                  <a:lnTo>
                    <a:pt x="234" y="0"/>
                  </a:lnTo>
                  <a:lnTo>
                    <a:pt x="23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2742" y="2255"/>
              <a:ext cx="233" cy="228"/>
            </a:xfrm>
            <a:custGeom>
              <a:avLst/>
              <a:gdLst>
                <a:gd name="T0" fmla="*/ 0 w 233"/>
                <a:gd name="T1" fmla="*/ 224 h 228"/>
                <a:gd name="T2" fmla="*/ 114 w 233"/>
                <a:gd name="T3" fmla="*/ 228 h 228"/>
                <a:gd name="T4" fmla="*/ 114 w 233"/>
                <a:gd name="T5" fmla="*/ 0 h 228"/>
                <a:gd name="T6" fmla="*/ 233 w 233"/>
                <a:gd name="T7" fmla="*/ 0 h 228"/>
                <a:gd name="T8" fmla="*/ 233 w 233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8"/>
                <a:gd name="T17" fmla="*/ 233 w 233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33" y="0"/>
                  </a:lnTo>
                  <a:lnTo>
                    <a:pt x="233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2971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4 w 229"/>
                <a:gd name="T3" fmla="*/ 228 h 228"/>
                <a:gd name="T4" fmla="*/ 114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3200" y="2255"/>
              <a:ext cx="224" cy="228"/>
            </a:xfrm>
            <a:custGeom>
              <a:avLst/>
              <a:gdLst>
                <a:gd name="T0" fmla="*/ 0 w 224"/>
                <a:gd name="T1" fmla="*/ 224 h 228"/>
                <a:gd name="T2" fmla="*/ 114 w 224"/>
                <a:gd name="T3" fmla="*/ 228 h 228"/>
                <a:gd name="T4" fmla="*/ 114 w 224"/>
                <a:gd name="T5" fmla="*/ 0 h 228"/>
                <a:gd name="T6" fmla="*/ 224 w 224"/>
                <a:gd name="T7" fmla="*/ 0 h 228"/>
                <a:gd name="T8" fmla="*/ 224 w 22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"/>
                <a:gd name="T16" fmla="*/ 0 h 228"/>
                <a:gd name="T17" fmla="*/ 224 w 22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4" y="0"/>
                  </a:lnTo>
                  <a:lnTo>
                    <a:pt x="22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3424" y="2255"/>
              <a:ext cx="233" cy="228"/>
            </a:xfrm>
            <a:custGeom>
              <a:avLst/>
              <a:gdLst>
                <a:gd name="T0" fmla="*/ 0 w 233"/>
                <a:gd name="T1" fmla="*/ 224 h 228"/>
                <a:gd name="T2" fmla="*/ 114 w 233"/>
                <a:gd name="T3" fmla="*/ 228 h 228"/>
                <a:gd name="T4" fmla="*/ 114 w 233"/>
                <a:gd name="T5" fmla="*/ 0 h 228"/>
                <a:gd name="T6" fmla="*/ 233 w 233"/>
                <a:gd name="T7" fmla="*/ 0 h 228"/>
                <a:gd name="T8" fmla="*/ 233 w 233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8"/>
                <a:gd name="T17" fmla="*/ 233 w 233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33" y="0"/>
                  </a:lnTo>
                  <a:lnTo>
                    <a:pt x="233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3653" y="2255"/>
              <a:ext cx="233" cy="228"/>
            </a:xfrm>
            <a:custGeom>
              <a:avLst/>
              <a:gdLst>
                <a:gd name="T0" fmla="*/ 0 w 233"/>
                <a:gd name="T1" fmla="*/ 224 h 228"/>
                <a:gd name="T2" fmla="*/ 114 w 233"/>
                <a:gd name="T3" fmla="*/ 228 h 228"/>
                <a:gd name="T4" fmla="*/ 114 w 233"/>
                <a:gd name="T5" fmla="*/ 0 h 228"/>
                <a:gd name="T6" fmla="*/ 233 w 233"/>
                <a:gd name="T7" fmla="*/ 0 h 228"/>
                <a:gd name="T8" fmla="*/ 233 w 233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8"/>
                <a:gd name="T17" fmla="*/ 233 w 233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33" y="0"/>
                  </a:lnTo>
                  <a:lnTo>
                    <a:pt x="233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3882" y="2255"/>
              <a:ext cx="238" cy="228"/>
            </a:xfrm>
            <a:custGeom>
              <a:avLst/>
              <a:gdLst>
                <a:gd name="T0" fmla="*/ 0 w 238"/>
                <a:gd name="T1" fmla="*/ 224 h 228"/>
                <a:gd name="T2" fmla="*/ 114 w 238"/>
                <a:gd name="T3" fmla="*/ 228 h 228"/>
                <a:gd name="T4" fmla="*/ 114 w 238"/>
                <a:gd name="T5" fmla="*/ 0 h 228"/>
                <a:gd name="T6" fmla="*/ 238 w 238"/>
                <a:gd name="T7" fmla="*/ 0 h 228"/>
                <a:gd name="T8" fmla="*/ 238 w 238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228"/>
                <a:gd name="T17" fmla="*/ 238 w 238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38" y="0"/>
                  </a:lnTo>
                  <a:lnTo>
                    <a:pt x="238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Freeform 45"/>
            <p:cNvSpPr>
              <a:spLocks/>
            </p:cNvSpPr>
            <p:nvPr/>
          </p:nvSpPr>
          <p:spPr bwMode="auto">
            <a:xfrm>
              <a:off x="4120" y="2255"/>
              <a:ext cx="224" cy="228"/>
            </a:xfrm>
            <a:custGeom>
              <a:avLst/>
              <a:gdLst>
                <a:gd name="T0" fmla="*/ 0 w 224"/>
                <a:gd name="T1" fmla="*/ 224 h 228"/>
                <a:gd name="T2" fmla="*/ 110 w 224"/>
                <a:gd name="T3" fmla="*/ 228 h 228"/>
                <a:gd name="T4" fmla="*/ 110 w 224"/>
                <a:gd name="T5" fmla="*/ 0 h 228"/>
                <a:gd name="T6" fmla="*/ 224 w 224"/>
                <a:gd name="T7" fmla="*/ 0 h 228"/>
                <a:gd name="T8" fmla="*/ 224 w 22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"/>
                <a:gd name="T16" fmla="*/ 0 h 228"/>
                <a:gd name="T17" fmla="*/ 224 w 22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" h="228">
                  <a:moveTo>
                    <a:pt x="0" y="224"/>
                  </a:moveTo>
                  <a:lnTo>
                    <a:pt x="110" y="228"/>
                  </a:lnTo>
                  <a:lnTo>
                    <a:pt x="110" y="0"/>
                  </a:lnTo>
                  <a:lnTo>
                    <a:pt x="224" y="0"/>
                  </a:lnTo>
                  <a:lnTo>
                    <a:pt x="22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Freeform 46"/>
            <p:cNvSpPr>
              <a:spLocks/>
            </p:cNvSpPr>
            <p:nvPr/>
          </p:nvSpPr>
          <p:spPr bwMode="auto">
            <a:xfrm>
              <a:off x="4344" y="2255"/>
              <a:ext cx="234" cy="228"/>
            </a:xfrm>
            <a:custGeom>
              <a:avLst/>
              <a:gdLst>
                <a:gd name="T0" fmla="*/ 0 w 234"/>
                <a:gd name="T1" fmla="*/ 224 h 228"/>
                <a:gd name="T2" fmla="*/ 115 w 234"/>
                <a:gd name="T3" fmla="*/ 228 h 228"/>
                <a:gd name="T4" fmla="*/ 115 w 234"/>
                <a:gd name="T5" fmla="*/ 0 h 228"/>
                <a:gd name="T6" fmla="*/ 234 w 234"/>
                <a:gd name="T7" fmla="*/ 0 h 228"/>
                <a:gd name="T8" fmla="*/ 234 w 23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28"/>
                <a:gd name="T17" fmla="*/ 234 w 23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28">
                  <a:moveTo>
                    <a:pt x="0" y="224"/>
                  </a:moveTo>
                  <a:lnTo>
                    <a:pt x="115" y="228"/>
                  </a:lnTo>
                  <a:lnTo>
                    <a:pt x="115" y="0"/>
                  </a:lnTo>
                  <a:lnTo>
                    <a:pt x="234" y="0"/>
                  </a:lnTo>
                  <a:lnTo>
                    <a:pt x="23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Freeform 47"/>
            <p:cNvSpPr>
              <a:spLocks/>
            </p:cNvSpPr>
            <p:nvPr/>
          </p:nvSpPr>
          <p:spPr bwMode="auto">
            <a:xfrm>
              <a:off x="4573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4 w 229"/>
                <a:gd name="T3" fmla="*/ 228 h 228"/>
                <a:gd name="T4" fmla="*/ 114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Freeform 48"/>
            <p:cNvSpPr>
              <a:spLocks/>
            </p:cNvSpPr>
            <p:nvPr/>
          </p:nvSpPr>
          <p:spPr bwMode="auto">
            <a:xfrm>
              <a:off x="4797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9 w 229"/>
                <a:gd name="T3" fmla="*/ 228 h 228"/>
                <a:gd name="T4" fmla="*/ 119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9" y="228"/>
                  </a:lnTo>
                  <a:lnTo>
                    <a:pt x="119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Line 49"/>
            <p:cNvSpPr>
              <a:spLocks noChangeShapeType="1"/>
            </p:cNvSpPr>
            <p:nvPr/>
          </p:nvSpPr>
          <p:spPr bwMode="auto">
            <a:xfrm>
              <a:off x="1364" y="1559"/>
              <a:ext cx="4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Line 50"/>
            <p:cNvSpPr>
              <a:spLocks noChangeShapeType="1"/>
            </p:cNvSpPr>
            <p:nvPr/>
          </p:nvSpPr>
          <p:spPr bwMode="auto">
            <a:xfrm>
              <a:off x="1597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Line 51"/>
            <p:cNvSpPr>
              <a:spLocks noChangeShapeType="1"/>
            </p:cNvSpPr>
            <p:nvPr/>
          </p:nvSpPr>
          <p:spPr bwMode="auto">
            <a:xfrm>
              <a:off x="2508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Line 52"/>
            <p:cNvSpPr>
              <a:spLocks noChangeShapeType="1"/>
            </p:cNvSpPr>
            <p:nvPr/>
          </p:nvSpPr>
          <p:spPr bwMode="auto">
            <a:xfrm>
              <a:off x="2742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Line 53"/>
            <p:cNvSpPr>
              <a:spLocks noChangeShapeType="1"/>
            </p:cNvSpPr>
            <p:nvPr/>
          </p:nvSpPr>
          <p:spPr bwMode="auto">
            <a:xfrm>
              <a:off x="2971" y="1559"/>
              <a:ext cx="4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Line 54"/>
            <p:cNvSpPr>
              <a:spLocks noChangeShapeType="1"/>
            </p:cNvSpPr>
            <p:nvPr/>
          </p:nvSpPr>
          <p:spPr bwMode="auto">
            <a:xfrm>
              <a:off x="3200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Line 55"/>
            <p:cNvSpPr>
              <a:spLocks noChangeShapeType="1"/>
            </p:cNvSpPr>
            <p:nvPr/>
          </p:nvSpPr>
          <p:spPr bwMode="auto">
            <a:xfrm>
              <a:off x="3424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Line 56"/>
            <p:cNvSpPr>
              <a:spLocks noChangeShapeType="1"/>
            </p:cNvSpPr>
            <p:nvPr/>
          </p:nvSpPr>
          <p:spPr bwMode="auto">
            <a:xfrm>
              <a:off x="3653" y="1559"/>
              <a:ext cx="4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8" name="Line 57"/>
            <p:cNvSpPr>
              <a:spLocks noChangeShapeType="1"/>
            </p:cNvSpPr>
            <p:nvPr/>
          </p:nvSpPr>
          <p:spPr bwMode="auto">
            <a:xfrm>
              <a:off x="3886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9" name="Line 58"/>
            <p:cNvSpPr>
              <a:spLocks noChangeShapeType="1"/>
            </p:cNvSpPr>
            <p:nvPr/>
          </p:nvSpPr>
          <p:spPr bwMode="auto">
            <a:xfrm>
              <a:off x="4115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Line 59"/>
            <p:cNvSpPr>
              <a:spLocks noChangeShapeType="1"/>
            </p:cNvSpPr>
            <p:nvPr/>
          </p:nvSpPr>
          <p:spPr bwMode="auto">
            <a:xfrm>
              <a:off x="4344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Line 60"/>
            <p:cNvSpPr>
              <a:spLocks noChangeShapeType="1"/>
            </p:cNvSpPr>
            <p:nvPr/>
          </p:nvSpPr>
          <p:spPr bwMode="auto">
            <a:xfrm>
              <a:off x="4573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Line 61"/>
            <p:cNvSpPr>
              <a:spLocks noChangeShapeType="1"/>
            </p:cNvSpPr>
            <p:nvPr/>
          </p:nvSpPr>
          <p:spPr bwMode="auto">
            <a:xfrm>
              <a:off x="4797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Line 62"/>
            <p:cNvSpPr>
              <a:spLocks noChangeShapeType="1"/>
            </p:cNvSpPr>
            <p:nvPr/>
          </p:nvSpPr>
          <p:spPr bwMode="auto">
            <a:xfrm>
              <a:off x="5026" y="1559"/>
              <a:ext cx="1" cy="18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Line 63"/>
            <p:cNvSpPr>
              <a:spLocks noChangeShapeType="1"/>
            </p:cNvSpPr>
            <p:nvPr/>
          </p:nvSpPr>
          <p:spPr bwMode="auto">
            <a:xfrm>
              <a:off x="1826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Line 64"/>
            <p:cNvSpPr>
              <a:spLocks noChangeShapeType="1"/>
            </p:cNvSpPr>
            <p:nvPr/>
          </p:nvSpPr>
          <p:spPr bwMode="auto">
            <a:xfrm>
              <a:off x="2055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Line 65"/>
            <p:cNvSpPr>
              <a:spLocks noChangeShapeType="1"/>
            </p:cNvSpPr>
            <p:nvPr/>
          </p:nvSpPr>
          <p:spPr bwMode="auto">
            <a:xfrm>
              <a:off x="2284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3" name="Rectangle 66"/>
          <p:cNvSpPr>
            <a:spLocks noChangeArrowheads="1"/>
          </p:cNvSpPr>
          <p:nvPr/>
        </p:nvSpPr>
        <p:spPr bwMode="auto">
          <a:xfrm>
            <a:off x="2590800" y="4876800"/>
            <a:ext cx="7391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" pitchFamily="18" charset="0"/>
            </a:endParaRPr>
          </a:p>
        </p:txBody>
      </p:sp>
      <p:sp>
        <p:nvSpPr>
          <p:cNvPr id="7174" name="Text Box 67"/>
          <p:cNvSpPr txBox="1">
            <a:spLocks noChangeArrowheads="1"/>
          </p:cNvSpPr>
          <p:nvPr/>
        </p:nvSpPr>
        <p:spPr bwMode="auto">
          <a:xfrm>
            <a:off x="2346325" y="5757865"/>
            <a:ext cx="66640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Helvetica" pitchFamily="2" charset="0"/>
              </a:rPr>
              <a:t>Manchester encoding: +</a:t>
            </a:r>
            <a:r>
              <a:rPr lang="en-US" altLang="en-US" sz="1800" dirty="0" err="1">
                <a:latin typeface="Helvetica" pitchFamily="2" charset="0"/>
              </a:rPr>
              <a:t>ve</a:t>
            </a:r>
            <a:r>
              <a:rPr lang="en-US" altLang="en-US" sz="1800" dirty="0">
                <a:latin typeface="Helvetica" pitchFamily="2" charset="0"/>
              </a:rPr>
              <a:t> transition </a:t>
            </a:r>
            <a:r>
              <a:rPr lang="en-US" altLang="en-US" sz="1800" dirty="0">
                <a:latin typeface="Helvetica" pitchFamily="2" charset="0"/>
                <a:sym typeface="Wingdings" pitchFamily="2" charset="2"/>
              </a:rPr>
              <a:t> 0; -</a:t>
            </a:r>
            <a:r>
              <a:rPr lang="en-US" altLang="en-US" sz="1800" dirty="0" err="1">
                <a:latin typeface="Helvetica" pitchFamily="2" charset="0"/>
                <a:sym typeface="Wingdings" pitchFamily="2" charset="2"/>
              </a:rPr>
              <a:t>ve</a:t>
            </a:r>
            <a:r>
              <a:rPr lang="en-US" altLang="en-US" sz="1800" dirty="0">
                <a:latin typeface="Helvetica" pitchFamily="2" charset="0"/>
                <a:sym typeface="Wingdings" pitchFamily="2" charset="2"/>
              </a:rPr>
              <a:t> transition  1 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Helvetica" pitchFamily="2" charset="0"/>
                <a:sym typeface="Wingdings" pitchFamily="2" charset="2"/>
              </a:rPr>
              <a:t>XOR(</a:t>
            </a:r>
            <a:r>
              <a:rPr lang="en-US" altLang="en-US" sz="1800" dirty="0" err="1">
                <a:latin typeface="Helvetica" pitchFamily="2" charset="0"/>
                <a:sym typeface="Wingdings" pitchFamily="2" charset="2"/>
              </a:rPr>
              <a:t>bit,clock</a:t>
            </a:r>
            <a:r>
              <a:rPr lang="en-US" altLang="en-US" sz="1800" dirty="0">
                <a:latin typeface="Helvetica" pitchFamily="2" charset="0"/>
                <a:sym typeface="Wingdings" pitchFamily="2" charset="2"/>
              </a:rPr>
              <a:t>)</a:t>
            </a:r>
            <a:endParaRPr lang="en-US" alt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/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36835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2057400" y="1312864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Helvetica" pitchFamily="2" charset="0"/>
              </a:rPr>
              <a:t>EDC = Error Detection and Correction bits (redundancy)</a:t>
            </a:r>
          </a:p>
          <a:p>
            <a:pPr>
              <a:defRPr/>
            </a:pPr>
            <a:r>
              <a:rPr lang="en-US" sz="2000" i="0" dirty="0">
                <a:latin typeface="Helvetica" pitchFamily="2" charset="0"/>
              </a:rPr>
              <a:t>D    = Data protected by error checking, may include header fields </a:t>
            </a:r>
            <a:br>
              <a:rPr lang="en-US" sz="2000" i="0" dirty="0">
                <a:latin typeface="Helvetica" pitchFamily="2" charset="0"/>
              </a:rPr>
            </a:br>
            <a:endParaRPr lang="en-US" sz="2000" i="0" dirty="0">
              <a:latin typeface="Helvetica" pitchFamily="2" charset="0"/>
            </a:endParaRPr>
          </a:p>
          <a:p>
            <a:pPr>
              <a:buFontTx/>
              <a:buChar char="•"/>
              <a:defRPr/>
            </a:pPr>
            <a:r>
              <a:rPr lang="en-US" sz="2000" i="0" dirty="0">
                <a:latin typeface="Helvetica" pitchFamily="2" charset="0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Helvetica" pitchFamily="2" charset="0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Helvetica" pitchFamily="2" charset="0"/>
              </a:rPr>
              <a:t> larger EDC field yields better detection and correction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908801" y="3916364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6297614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otherwise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3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2185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single bit parity:</a:t>
            </a:r>
            <a:r>
              <a:rPr lang="en-US" sz="2400" b="1" dirty="0">
                <a:solidFill>
                  <a:srgbClr val="CC0000"/>
                </a:solidFill>
                <a:latin typeface="Helvetica" pitchFamily="2" charset="0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Helvetica" pitchFamily="2" charset="0"/>
              </a:rPr>
              <a:t>detect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5349876" y="1409701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Helvetica" pitchFamily="2" charset="0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6096001" y="5338764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7772400" y="5334001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6027739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7686676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8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/>
              <a:t>Internet checksum </a:t>
            </a:r>
            <a:r>
              <a:rPr lang="en-US" sz="3600" dirty="0"/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6625" y="2519364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checksum: addition (1</a:t>
            </a:r>
            <a:r>
              <a:rPr lang="ja-JP" altLang="en-US" sz="2400"/>
              <a:t>’</a:t>
            </a:r>
            <a:r>
              <a:rPr lang="en-US" sz="2400" dirty="0"/>
              <a:t>s complement sum) of segment contents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endParaRPr lang="en-US" dirty="0"/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552701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YES - no error detected. </a:t>
            </a:r>
            <a:r>
              <a:rPr lang="en-US" i="1" dirty="0"/>
              <a:t>But maybe errors nonetheless?</a:t>
            </a:r>
            <a:r>
              <a:rPr lang="en-US" dirty="0"/>
              <a:t> </a:t>
            </a:r>
            <a:endParaRPr lang="en-US" sz="2000" dirty="0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2219325" y="1457326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goal:</a:t>
            </a:r>
            <a:r>
              <a:rPr lang="en-US" sz="2400" dirty="0">
                <a:latin typeface="Helvetica" pitchFamily="2" charset="0"/>
              </a:rPr>
              <a:t> detect 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sz="2400" dirty="0">
                <a:latin typeface="Helvetica" pitchFamily="2" charset="0"/>
              </a:rPr>
              <a:t>errors</a:t>
            </a:r>
            <a:r>
              <a:rPr lang="ja-JP" altLang="en-US" sz="2400">
                <a:latin typeface="Helvetica" pitchFamily="2" charset="0"/>
              </a:rPr>
              <a:t>”</a:t>
            </a:r>
            <a:r>
              <a:rPr lang="en-US" sz="2400" dirty="0">
                <a:latin typeface="Helvetica" pitchFamily="2" charset="0"/>
              </a:rPr>
              <a:t> (e.g., flipped bits) in transmitted packet (note: used at transport layer only)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2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725" y="211139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Cyclic redundancy check</a:t>
            </a:r>
            <a:endParaRPr lang="en-US" sz="4800" dirty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1688" y="1319214"/>
            <a:ext cx="7772400" cy="33607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more powerful error-detection coding</a:t>
            </a:r>
          </a:p>
          <a:p>
            <a:pPr>
              <a:defRPr/>
            </a:pPr>
            <a:r>
              <a:rPr lang="en-US" sz="2400" dirty="0"/>
              <a:t>view data bits, </a:t>
            </a:r>
            <a:r>
              <a:rPr lang="en-US" sz="2400" dirty="0">
                <a:solidFill>
                  <a:srgbClr val="CC0000"/>
                </a:solidFill>
              </a:rPr>
              <a:t>D</a:t>
            </a:r>
            <a:r>
              <a:rPr lang="en-US" sz="2400" dirty="0"/>
              <a:t>, as a binary number</a:t>
            </a:r>
          </a:p>
          <a:p>
            <a:pPr>
              <a:defRPr/>
            </a:pPr>
            <a:r>
              <a:rPr lang="en-US" sz="2400" dirty="0"/>
              <a:t>choose r+1 bit pattern (generator), </a:t>
            </a:r>
            <a:r>
              <a:rPr lang="en-US" sz="2400" dirty="0">
                <a:solidFill>
                  <a:srgbClr val="CC0000"/>
                </a:solidFill>
              </a:rPr>
              <a:t>G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goal: choose r CRC bits, </a:t>
            </a:r>
            <a:r>
              <a:rPr lang="en-US" sz="2400" dirty="0">
                <a:solidFill>
                  <a:srgbClr val="CC0000"/>
                </a:solidFill>
              </a:rPr>
              <a:t>R</a:t>
            </a:r>
            <a:r>
              <a:rPr lang="en-US" sz="2400" dirty="0"/>
              <a:t>, such that</a:t>
            </a:r>
          </a:p>
          <a:p>
            <a:pPr lvl="1">
              <a:defRPr/>
            </a:pPr>
            <a:r>
              <a:rPr lang="en-US" sz="2000" dirty="0"/>
              <a:t> &lt;D,R&gt; exactly divisible by G (modulo 2) </a:t>
            </a:r>
          </a:p>
          <a:p>
            <a:pPr lvl="1">
              <a:defRPr/>
            </a:pPr>
            <a:r>
              <a:rPr lang="en-US" sz="2000" dirty="0"/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/>
              <a:t>can detect all burst errors less than r+1 bits</a:t>
            </a:r>
          </a:p>
          <a:p>
            <a:pPr>
              <a:defRPr/>
            </a:pPr>
            <a:r>
              <a:rPr lang="en-US" sz="2400" dirty="0"/>
              <a:t>widely used in practice (Ethernet, 802.11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87" y="4777548"/>
            <a:ext cx="6430782" cy="17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CRC example</a:t>
            </a:r>
            <a:endParaRPr lang="en-US" dirty="0"/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9848" y="1447800"/>
            <a:ext cx="5026152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want:</a:t>
            </a:r>
            <a:endParaRPr lang="en-US" sz="3200" dirty="0">
              <a:solidFill>
                <a:srgbClr val="000099"/>
              </a:solidFill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/>
              <a:t>D</a:t>
            </a:r>
            <a:r>
              <a:rPr lang="en-US" sz="2800" baseline="26000" dirty="0"/>
              <a:t>.</a:t>
            </a:r>
            <a:r>
              <a:rPr lang="en-US" sz="2800" dirty="0"/>
              <a:t>2</a:t>
            </a:r>
            <a:r>
              <a:rPr lang="en-US" sz="2800" baseline="30000" dirty="0"/>
              <a:t>r</a:t>
            </a:r>
            <a:r>
              <a:rPr lang="en-US" sz="2800" dirty="0"/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equivalently:</a:t>
            </a:r>
            <a:endParaRPr lang="en-US" sz="3200" dirty="0">
              <a:solidFill>
                <a:srgbClr val="000099"/>
              </a:solidFill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/>
              <a:t>D</a:t>
            </a:r>
            <a:r>
              <a:rPr lang="en-US" sz="2800" baseline="26000" dirty="0"/>
              <a:t>.</a:t>
            </a:r>
            <a:r>
              <a:rPr lang="en-US" sz="2800" dirty="0"/>
              <a:t>2</a:t>
            </a:r>
            <a:r>
              <a:rPr lang="en-US" sz="2800" baseline="30000" dirty="0"/>
              <a:t>r</a:t>
            </a:r>
            <a:r>
              <a:rPr lang="en-US" sz="2800" dirty="0"/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equivalently:</a:t>
            </a:r>
            <a:r>
              <a:rPr lang="en-US" dirty="0"/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/>
              <a:t>    if we divide D</a:t>
            </a:r>
            <a:r>
              <a:rPr lang="en-US" baseline="26000" dirty="0"/>
              <a:t>.</a:t>
            </a:r>
            <a:r>
              <a:rPr lang="en-US" dirty="0"/>
              <a:t>2</a:t>
            </a:r>
            <a:r>
              <a:rPr lang="en-US" baseline="30000" dirty="0"/>
              <a:t>r</a:t>
            </a:r>
            <a:r>
              <a:rPr lang="en-US" dirty="0"/>
              <a:t> by G, want remainder R to satisfy:</a:t>
            </a:r>
            <a:endParaRPr lang="en-US" sz="3200" dirty="0"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2751139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Helvetica" pitchFamily="2" charset="0"/>
              </a:rPr>
              <a:t>R</a:t>
            </a:r>
            <a:r>
              <a:rPr lang="en-US" dirty="0">
                <a:latin typeface="Helvetica" pitchFamily="2" charset="0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4165601" y="4797426"/>
            <a:ext cx="1336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Helvetica" pitchFamily="2" charset="0"/>
              </a:rPr>
              <a:t>D</a:t>
            </a:r>
            <a:r>
              <a:rPr lang="en-US" sz="2400" baseline="26000" dirty="0">
                <a:latin typeface="Helvetica" pitchFamily="2" charset="0"/>
              </a:rPr>
              <a:t>.</a:t>
            </a:r>
            <a:r>
              <a:rPr lang="en-US" sz="2400" dirty="0">
                <a:latin typeface="Helvetica" pitchFamily="2" charset="0"/>
              </a:rPr>
              <a:t>2</a:t>
            </a:r>
            <a:r>
              <a:rPr lang="en-US" sz="2400" baseline="30000" dirty="0">
                <a:latin typeface="Helvetica" pitchFamily="2" charset="0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Helvetica" pitchFamily="2" charset="0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4508501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2579689" y="4622801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6861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3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6A51-6A37-524C-A061-7FB3E3EC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2FCAB-276A-554A-9D11-F00BDEDA1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get a MAC address for an IP address?</a:t>
            </a:r>
          </a:p>
        </p:txBody>
      </p:sp>
    </p:spTree>
    <p:extLst>
      <p:ext uri="{BB962C8B-B14F-4D97-AF65-F5344CB8AC3E}">
        <p14:creationId xmlns:p14="http://schemas.microsoft.com/office/powerpoint/2010/main" val="415325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55ECFE10-6604-4045-BE67-2265804E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2F6B05-680C-1E45-9F8C-66CEE4804C3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4BAAC43-48CC-664D-891A-C8CB695EA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ARP: Address Resolution Protocol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1010EBC-6390-CD49-BE71-CEB9CF23A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8037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By default, NICs only pass on packets destined to their destination MAC address to the higher layers</a:t>
            </a:r>
          </a:p>
          <a:p>
            <a:r>
              <a:rPr lang="en-US" altLang="en-US" dirty="0"/>
              <a:t>In a broadcast-based LAN, each source needs to know its destination’s MAC address</a:t>
            </a:r>
          </a:p>
          <a:p>
            <a:r>
              <a:rPr lang="en-US" altLang="en-US" dirty="0"/>
              <a:t>After a packet reaches a router, the link layer header needs to be added to reflect the destination host on that link</a:t>
            </a:r>
          </a:p>
          <a:p>
            <a:r>
              <a:rPr lang="en-US" altLang="en-US" dirty="0"/>
              <a:t>ARP returns a link layer address when given an Internet address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Communication requires IP </a:t>
            </a:r>
            <a:r>
              <a:rPr lang="en-US" altLang="en-US" dirty="0">
                <a:solidFill>
                  <a:srgbClr val="C00000"/>
                </a:solidFill>
                <a:sym typeface="Wingdings" pitchFamily="2" charset="2"/>
              </a:rPr>
              <a:t> MAC address translation</a:t>
            </a:r>
            <a:endParaRPr lang="en-US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97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A9E-CB64-094D-9D2D-B2729B7A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packet format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95444D-BC54-1746-89A8-74433CE0E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18" y="1382091"/>
            <a:ext cx="4407026" cy="51107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0F437B-C8E8-C045-8442-80790BC11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64921"/>
            <a:ext cx="521208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Hardware type: ex: Ethernet (1)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Hardware address length: 6 octets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Protocol Type: ex: IPv4 0x0800 (requesting IPv4 </a:t>
            </a:r>
            <a:r>
              <a:rPr lang="en-US" altLang="en-US" sz="2400" dirty="0" err="1">
                <a:latin typeface="Times New Roman" panose="02020603050405020304" pitchFamily="18" charset="0"/>
              </a:rPr>
              <a:t>addr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Protocol address length: 4 octets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Opcode ARP request:1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Opcode ARP reply:2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6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2C07-C761-7546-8834-4B3D2ECC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0CF7-DAF7-554A-9A47-9C6EBB25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410"/>
          </a:xfrm>
        </p:spPr>
        <p:txBody>
          <a:bodyPr>
            <a:normAutofit/>
          </a:bodyPr>
          <a:lstStyle/>
          <a:p>
            <a:r>
              <a:rPr lang="en-US" dirty="0"/>
              <a:t>Project 3 released</a:t>
            </a:r>
          </a:p>
          <a:p>
            <a:r>
              <a:rPr lang="en-US" dirty="0"/>
              <a:t>Ensure you attend recitation this week</a:t>
            </a:r>
          </a:p>
          <a:p>
            <a:pPr lvl="1"/>
            <a:r>
              <a:rPr lang="en-US" dirty="0"/>
              <a:t>Avoid setup issues by walking together with the TA</a:t>
            </a:r>
          </a:p>
          <a:p>
            <a:pPr lvl="1"/>
            <a:r>
              <a:rPr lang="en-US" dirty="0"/>
              <a:t>Resolve any issues by asking TAs right there</a:t>
            </a:r>
          </a:p>
          <a:p>
            <a:pPr lvl="1"/>
            <a:r>
              <a:rPr lang="en-US" dirty="0"/>
              <a:t>Download (large) </a:t>
            </a:r>
            <a:r>
              <a:rPr lang="en-US" dirty="0" err="1"/>
              <a:t>mininet</a:t>
            </a:r>
            <a:r>
              <a:rPr lang="en-US" dirty="0"/>
              <a:t> VM and install VirtualBox </a:t>
            </a:r>
            <a:r>
              <a:rPr lang="en-US" dirty="0">
                <a:solidFill>
                  <a:srgbClr val="C00000"/>
                </a:solidFill>
              </a:rPr>
              <a:t>before</a:t>
            </a:r>
            <a:r>
              <a:rPr lang="en-US" dirty="0"/>
              <a:t> the recitation</a:t>
            </a:r>
          </a:p>
          <a:p>
            <a:r>
              <a:rPr lang="en-US" dirty="0"/>
              <a:t>Quiz 7 due next Tuesday</a:t>
            </a:r>
          </a:p>
          <a:p>
            <a:r>
              <a:rPr lang="en-US" dirty="0"/>
              <a:t>Final exam dates shifted slightly</a:t>
            </a:r>
          </a:p>
          <a:p>
            <a:pPr lvl="1"/>
            <a:r>
              <a:rPr lang="en-US" dirty="0"/>
              <a:t>The exam window is now May 7 @ 7 PM to May 12 @ 7 PM</a:t>
            </a:r>
          </a:p>
          <a:p>
            <a:pPr lvl="1"/>
            <a:r>
              <a:rPr lang="en-US" dirty="0"/>
              <a:t>Conditions and honor code same as mid-term 2</a:t>
            </a:r>
          </a:p>
          <a:p>
            <a:pPr lvl="1"/>
            <a:r>
              <a:rPr lang="en-US" dirty="0"/>
              <a:t>Covers all lectures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All multiple-choice questions</a:t>
            </a:r>
          </a:p>
        </p:txBody>
      </p:sp>
    </p:spTree>
    <p:extLst>
      <p:ext uri="{BB962C8B-B14F-4D97-AF65-F5344CB8AC3E}">
        <p14:creationId xmlns:p14="http://schemas.microsoft.com/office/powerpoint/2010/main" val="290019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9357BF38-6134-294E-B36D-D10F44E3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A4FF92-94E5-A742-9285-753553B4872D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57544F3-AAE4-3E4B-A3B3-7683E184D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ARP operation</a:t>
            </a:r>
            <a:endParaRPr lang="en-US" altLang="en-US" sz="3200" i="1" dirty="0"/>
          </a:p>
        </p:txBody>
      </p:sp>
      <p:sp>
        <p:nvSpPr>
          <p:cNvPr id="69636" name="Line 3">
            <a:extLst>
              <a:ext uri="{FF2B5EF4-FFF2-40B4-BE49-F238E27FC236}">
                <a16:creationId xmlns:a16="http://schemas.microsoft.com/office/drawing/2014/main" id="{29E2A89E-37B8-7541-9467-6BDC2DD8A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352800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A7021A57-0D00-8C41-B798-9B83E1B06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3282950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38" name="Rectangle 5">
            <a:extLst>
              <a:ext uri="{FF2B5EF4-FFF2-40B4-BE49-F238E27FC236}">
                <a16:creationId xmlns:a16="http://schemas.microsoft.com/office/drawing/2014/main" id="{EED0DDCF-2658-6A41-99B4-385EFA7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350" y="3282950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39" name="Line 6">
            <a:extLst>
              <a:ext uri="{FF2B5EF4-FFF2-40B4-BE49-F238E27FC236}">
                <a16:creationId xmlns:a16="http://schemas.microsoft.com/office/drawing/2014/main" id="{049482E6-9C59-9442-84DC-FB8245A51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352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40" name="Rectangle 7">
            <a:extLst>
              <a:ext uri="{FF2B5EF4-FFF2-40B4-BE49-F238E27FC236}">
                <a16:creationId xmlns:a16="http://schemas.microsoft.com/office/drawing/2014/main" id="{E0E1983C-150C-2847-87F0-9F26AB954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892550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41" name="Line 8">
            <a:extLst>
              <a:ext uri="{FF2B5EF4-FFF2-40B4-BE49-F238E27FC236}">
                <a16:creationId xmlns:a16="http://schemas.microsoft.com/office/drawing/2014/main" id="{02232D8C-A4CB-F54C-9EC9-833C8454C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352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42" name="Rectangle 9">
            <a:extLst>
              <a:ext uri="{FF2B5EF4-FFF2-40B4-BE49-F238E27FC236}">
                <a16:creationId xmlns:a16="http://schemas.microsoft.com/office/drawing/2014/main" id="{5F800F5A-CA15-E04B-9F93-F9CC33EF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3892550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43" name="Line 10">
            <a:extLst>
              <a:ext uri="{FF2B5EF4-FFF2-40B4-BE49-F238E27FC236}">
                <a16:creationId xmlns:a16="http://schemas.microsoft.com/office/drawing/2014/main" id="{538D2CA0-DBFF-B242-A629-366652804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352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44" name="Rectangle 11">
            <a:extLst>
              <a:ext uri="{FF2B5EF4-FFF2-40B4-BE49-F238E27FC236}">
                <a16:creationId xmlns:a16="http://schemas.microsoft.com/office/drawing/2014/main" id="{C7D7ED80-1654-E645-A7FD-7FE9B4F8B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3892550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45" name="Rectangle 12">
            <a:extLst>
              <a:ext uri="{FF2B5EF4-FFF2-40B4-BE49-F238E27FC236}">
                <a16:creationId xmlns:a16="http://schemas.microsoft.com/office/drawing/2014/main" id="{F5865189-77BC-3140-9B8D-93715391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395789"/>
            <a:ext cx="2014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05:23:f4:3d:e1:04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128.195.1.20</a:t>
            </a:r>
          </a:p>
        </p:txBody>
      </p:sp>
      <p:sp>
        <p:nvSpPr>
          <p:cNvPr id="69646" name="Rectangle 13">
            <a:extLst>
              <a:ext uri="{FF2B5EF4-FFF2-40B4-BE49-F238E27FC236}">
                <a16:creationId xmlns:a16="http://schemas.microsoft.com/office/drawing/2014/main" id="{583616DD-29C7-6C4D-8EF8-EC8673D65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4395789"/>
            <a:ext cx="2014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98:22:ee:f1:90:1a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128.195.1.38</a:t>
            </a:r>
          </a:p>
        </p:txBody>
      </p:sp>
      <p:sp>
        <p:nvSpPr>
          <p:cNvPr id="69647" name="Rectangle 14">
            <a:extLst>
              <a:ext uri="{FF2B5EF4-FFF2-40B4-BE49-F238E27FC236}">
                <a16:creationId xmlns:a16="http://schemas.microsoft.com/office/drawing/2014/main" id="{15A1A6F1-4960-7E42-A806-62FFD7D60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4395789"/>
            <a:ext cx="2014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12:04:2c:6e:11:9c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128.195.1.122</a:t>
            </a:r>
          </a:p>
        </p:txBody>
      </p:sp>
      <p:sp>
        <p:nvSpPr>
          <p:cNvPr id="69648" name="Rectangle 15">
            <a:extLst>
              <a:ext uri="{FF2B5EF4-FFF2-40B4-BE49-F238E27FC236}">
                <a16:creationId xmlns:a16="http://schemas.microsoft.com/office/drawing/2014/main" id="{100897B2-8A3D-2742-B126-E1284FAD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663950"/>
            <a:ext cx="2959100" cy="2806700"/>
          </a:xfrm>
          <a:prstGeom prst="rect">
            <a:avLst/>
          </a:prstGeom>
          <a:noFill/>
          <a:ln w="12700">
            <a:solidFill>
              <a:schemeClr val="fol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49" name="Rectangle 16">
            <a:extLst>
              <a:ext uri="{FF2B5EF4-FFF2-40B4-BE49-F238E27FC236}">
                <a16:creationId xmlns:a16="http://schemas.microsoft.com/office/drawing/2014/main" id="{98624C34-46A7-6E49-A1C2-50672F5BE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5691188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Helvetica" pitchFamily="2" charset="0"/>
              </a:rPr>
              <a:t>Wants to transmit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Helvetica" pitchFamily="2" charset="0"/>
              </a:rPr>
              <a:t>to 128.195.1.38</a:t>
            </a:r>
          </a:p>
        </p:txBody>
      </p:sp>
      <p:sp>
        <p:nvSpPr>
          <p:cNvPr id="69650" name="Freeform 17">
            <a:extLst>
              <a:ext uri="{FF2B5EF4-FFF2-40B4-BE49-F238E27FC236}">
                <a16:creationId xmlns:a16="http://schemas.microsoft.com/office/drawing/2014/main" id="{FB51D1A5-8CDC-3C46-AE43-E6145ECCF2D8}"/>
              </a:ext>
            </a:extLst>
          </p:cNvPr>
          <p:cNvSpPr>
            <a:spLocks/>
          </p:cNvSpPr>
          <p:nvPr/>
        </p:nvSpPr>
        <p:spPr bwMode="auto">
          <a:xfrm>
            <a:off x="3657600" y="3200400"/>
            <a:ext cx="2439988" cy="687388"/>
          </a:xfrm>
          <a:custGeom>
            <a:avLst/>
            <a:gdLst>
              <a:gd name="T0" fmla="*/ 0 w 1537"/>
              <a:gd name="T1" fmla="*/ 2147483646 h 433"/>
              <a:gd name="T2" fmla="*/ 0 w 1537"/>
              <a:gd name="T3" fmla="*/ 0 h 433"/>
              <a:gd name="T4" fmla="*/ 2147483646 w 1537"/>
              <a:gd name="T5" fmla="*/ 0 h 433"/>
              <a:gd name="T6" fmla="*/ 2147483646 w 1537"/>
              <a:gd name="T7" fmla="*/ 2147483646 h 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7" h="433">
                <a:moveTo>
                  <a:pt x="0" y="432"/>
                </a:moveTo>
                <a:lnTo>
                  <a:pt x="0" y="0"/>
                </a:lnTo>
                <a:lnTo>
                  <a:pt x="1536" y="0"/>
                </a:lnTo>
                <a:lnTo>
                  <a:pt x="1536" y="432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1" name="Freeform 18">
            <a:extLst>
              <a:ext uri="{FF2B5EF4-FFF2-40B4-BE49-F238E27FC236}">
                <a16:creationId xmlns:a16="http://schemas.microsoft.com/office/drawing/2014/main" id="{9850798F-E45C-1643-8211-D490A6DC73E7}"/>
              </a:ext>
            </a:extLst>
          </p:cNvPr>
          <p:cNvSpPr>
            <a:spLocks/>
          </p:cNvSpPr>
          <p:nvPr/>
        </p:nvSpPr>
        <p:spPr bwMode="auto">
          <a:xfrm>
            <a:off x="6096000" y="3200400"/>
            <a:ext cx="2363788" cy="687388"/>
          </a:xfrm>
          <a:custGeom>
            <a:avLst/>
            <a:gdLst>
              <a:gd name="T0" fmla="*/ 0 w 1489"/>
              <a:gd name="T1" fmla="*/ 0 h 433"/>
              <a:gd name="T2" fmla="*/ 2147483646 w 1489"/>
              <a:gd name="T3" fmla="*/ 0 h 433"/>
              <a:gd name="T4" fmla="*/ 2147483646 w 1489"/>
              <a:gd name="T5" fmla="*/ 2147483646 h 4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9" h="433">
                <a:moveTo>
                  <a:pt x="0" y="0"/>
                </a:moveTo>
                <a:lnTo>
                  <a:pt x="1488" y="0"/>
                </a:lnTo>
                <a:lnTo>
                  <a:pt x="1488" y="432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2" name="Rectangle 19">
            <a:extLst>
              <a:ext uri="{FF2B5EF4-FFF2-40B4-BE49-F238E27FC236}">
                <a16:creationId xmlns:a16="http://schemas.microsoft.com/office/drawing/2014/main" id="{84E44538-3323-6440-888C-5E8E9E45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2978150"/>
            <a:ext cx="596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69653" name="Rectangle 20">
            <a:extLst>
              <a:ext uri="{FF2B5EF4-FFF2-40B4-BE49-F238E27FC236}">
                <a16:creationId xmlns:a16="http://schemas.microsoft.com/office/drawing/2014/main" id="{AD29B396-0341-214A-8789-77D82B84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1957388"/>
            <a:ext cx="2903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ARP packet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containing “128.195.1.38?”</a:t>
            </a:r>
          </a:p>
        </p:txBody>
      </p:sp>
      <p:sp>
        <p:nvSpPr>
          <p:cNvPr id="69654" name="Line 21">
            <a:extLst>
              <a:ext uri="{FF2B5EF4-FFF2-40B4-BE49-F238E27FC236}">
                <a16:creationId xmlns:a16="http://schemas.microsoft.com/office/drawing/2014/main" id="{978A7A21-7B49-B24A-808C-D7A1A5803D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5908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5" name="Rectangle 22">
            <a:extLst>
              <a:ext uri="{FF2B5EF4-FFF2-40B4-BE49-F238E27FC236}">
                <a16:creationId xmlns:a16="http://schemas.microsoft.com/office/drawing/2014/main" id="{5D98D145-06FA-2C4F-8B32-DABC9AD2F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5767388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Helvetica" pitchFamily="2" charset="0"/>
              </a:rPr>
              <a:t>Ignored</a:t>
            </a:r>
          </a:p>
        </p:txBody>
      </p:sp>
      <p:sp>
        <p:nvSpPr>
          <p:cNvPr id="69656" name="Rectangle 23">
            <a:extLst>
              <a:ext uri="{FF2B5EF4-FFF2-40B4-BE49-F238E27FC236}">
                <a16:creationId xmlns:a16="http://schemas.microsoft.com/office/drawing/2014/main" id="{27462865-E28A-AA4A-9F5B-A5757236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5767388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Helvetica" pitchFamily="2" charset="0"/>
              </a:rPr>
              <a:t>Answered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3A2F83-EFF5-4974-9979-DB42CBF54E84}"/>
              </a:ext>
            </a:extLst>
          </p:cNvPr>
          <p:cNvSpPr/>
          <p:nvPr/>
        </p:nvSpPr>
        <p:spPr bwMode="auto">
          <a:xfrm>
            <a:off x="8299451" y="88901"/>
            <a:ext cx="2024063" cy="6143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Helvetica" pitchFamily="2" charset="0"/>
              </a:rPr>
              <a:t>Proto=IPv4</a:t>
            </a:r>
          </a:p>
          <a:p>
            <a:pPr>
              <a:defRPr/>
            </a:pPr>
            <a:r>
              <a:rPr lang="en-US" sz="2000" dirty="0">
                <a:latin typeface="Helvetica" pitchFamily="2" charset="0"/>
              </a:rPr>
              <a:t>0x0800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965924-477D-45D3-BEBB-F3E378781FA2}"/>
              </a:ext>
            </a:extLst>
          </p:cNvPr>
          <p:cNvSpPr/>
          <p:nvPr/>
        </p:nvSpPr>
        <p:spPr bwMode="auto">
          <a:xfrm>
            <a:off x="8320089" y="1185863"/>
            <a:ext cx="2022475" cy="501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>
                <a:latin typeface="Helvetica" pitchFamily="2" charset="0"/>
              </a:rPr>
              <a:t>Sender H/W address</a:t>
            </a:r>
          </a:p>
          <a:p>
            <a:pPr>
              <a:defRPr/>
            </a:pPr>
            <a:r>
              <a:rPr lang="en-US" sz="1400" dirty="0">
                <a:latin typeface="Helvetica" pitchFamily="2" charset="0"/>
              </a:rPr>
              <a:t>Sender IP 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7C15BD-0171-48A7-A77C-58B04B79C97D}"/>
              </a:ext>
            </a:extLst>
          </p:cNvPr>
          <p:cNvSpPr/>
          <p:nvPr/>
        </p:nvSpPr>
        <p:spPr bwMode="auto">
          <a:xfrm>
            <a:off x="8331201" y="1708150"/>
            <a:ext cx="2003425" cy="501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rgbClr val="C00000"/>
                </a:solidFill>
                <a:latin typeface="Helvetica" pitchFamily="2" charset="0"/>
              </a:rPr>
              <a:t>Target  H/W address</a:t>
            </a:r>
          </a:p>
          <a:p>
            <a:pPr>
              <a:defRPr/>
            </a:pPr>
            <a:r>
              <a:rPr lang="en-US" sz="1400" dirty="0">
                <a:latin typeface="Helvetica" pitchFamily="2" charset="0"/>
              </a:rPr>
              <a:t>target IP address</a:t>
            </a:r>
          </a:p>
          <a:p>
            <a:pPr>
              <a:defRPr/>
            </a:pPr>
            <a:endParaRPr lang="en-US" sz="1400" dirty="0">
              <a:latin typeface="Helvetica" pitchFamily="2" charset="0"/>
            </a:endParaRPr>
          </a:p>
          <a:p>
            <a:pPr>
              <a:defRPr/>
            </a:pPr>
            <a:endParaRPr lang="en-US" sz="1400" dirty="0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40A239-53A2-4867-80D8-B37C961CFAD4}"/>
              </a:ext>
            </a:extLst>
          </p:cNvPr>
          <p:cNvSpPr/>
          <p:nvPr/>
        </p:nvSpPr>
        <p:spPr bwMode="auto">
          <a:xfrm>
            <a:off x="8299451" y="703263"/>
            <a:ext cx="2024063" cy="501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err="1">
                <a:latin typeface="Helvetica" pitchFamily="2" charset="0"/>
              </a:rPr>
              <a:t>Oper</a:t>
            </a:r>
            <a:r>
              <a:rPr lang="en-US" b="1" dirty="0">
                <a:latin typeface="Helvetica" pitchFamily="2" charset="0"/>
              </a:rPr>
              <a:t>=1</a:t>
            </a:r>
          </a:p>
        </p:txBody>
      </p:sp>
      <p:cxnSp>
        <p:nvCxnSpPr>
          <p:cNvPr id="69661" name="Straight Arrow Connector 4">
            <a:extLst>
              <a:ext uri="{FF2B5EF4-FFF2-40B4-BE49-F238E27FC236}">
                <a16:creationId xmlns:a16="http://schemas.microsoft.com/office/drawing/2014/main" id="{B131FFA3-D829-3044-B15C-944E3B61F88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18126" y="88901"/>
            <a:ext cx="2981325" cy="1870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62" name="Straight Arrow Connector 6">
            <a:extLst>
              <a:ext uri="{FF2B5EF4-FFF2-40B4-BE49-F238E27FC236}">
                <a16:creationId xmlns:a16="http://schemas.microsoft.com/office/drawing/2014/main" id="{A5CF7420-1EE7-744B-92C4-2F00F0B8388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3376" y="2209800"/>
            <a:ext cx="2917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254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F5F9-EDF4-3446-9FA2-0118D838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A478-8184-EA4C-9EA1-AECB4F18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88149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network layer provides connectivity between Internet hosts</a:t>
            </a:r>
          </a:p>
          <a:p>
            <a:pPr lvl="1"/>
            <a:r>
              <a:rPr lang="en-US" dirty="0"/>
              <a:t>Split into control plane and data plane</a:t>
            </a:r>
          </a:p>
          <a:p>
            <a:r>
              <a:rPr lang="en-US" dirty="0"/>
              <a:t>Data plane: the IP protocol</a:t>
            </a:r>
          </a:p>
          <a:p>
            <a:pPr lvl="1"/>
            <a:r>
              <a:rPr lang="en-US" dirty="0"/>
              <a:t>Supported by DHCP, ICMP, NATs</a:t>
            </a:r>
          </a:p>
          <a:p>
            <a:pPr lvl="1"/>
            <a:r>
              <a:rPr lang="en-US" dirty="0"/>
              <a:t>Routers implement data plane through ports + fabric + queues</a:t>
            </a:r>
          </a:p>
          <a:p>
            <a:r>
              <a:rPr lang="en-US" dirty="0"/>
              <a:t>Control plane: routing protocols</a:t>
            </a:r>
          </a:p>
          <a:p>
            <a:pPr lvl="1"/>
            <a:r>
              <a:rPr lang="en-US" dirty="0"/>
              <a:t>Link state: flooding + centralized information + independent computations across routers</a:t>
            </a:r>
          </a:p>
          <a:p>
            <a:pPr lvl="1"/>
            <a:r>
              <a:rPr lang="en-US" dirty="0"/>
              <a:t>Distance vector: neighbor exchange + decentralized + dependent computations across routers</a:t>
            </a:r>
          </a:p>
          <a:p>
            <a:pPr lvl="1"/>
            <a:r>
              <a:rPr lang="en-US" dirty="0"/>
              <a:t>Path vector: flooding  + decentralized + policy-based dependent computations across routers</a:t>
            </a:r>
          </a:p>
          <a:p>
            <a:r>
              <a:rPr lang="en-US" dirty="0"/>
              <a:t>Quality of service: isolation, work conservation</a:t>
            </a:r>
          </a:p>
          <a:p>
            <a:pPr lvl="1"/>
            <a:r>
              <a:rPr lang="en-US" dirty="0"/>
              <a:t>Shaping vs. policing; leaky buckets vs. token buckets</a:t>
            </a:r>
          </a:p>
        </p:txBody>
      </p:sp>
    </p:spTree>
    <p:extLst>
      <p:ext uri="{BB962C8B-B14F-4D97-AF65-F5344CB8AC3E}">
        <p14:creationId xmlns:p14="http://schemas.microsoft.com/office/powerpoint/2010/main" val="351018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Link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 layer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5D878-FB68-2C45-BBAF-9DDD69051F06}"/>
              </a:ext>
            </a:extLst>
          </p:cNvPr>
          <p:cNvSpPr txBox="1"/>
          <p:nvPr/>
        </p:nvSpPr>
        <p:spPr>
          <a:xfrm>
            <a:off x="7031594" y="589694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A191C3-4C17-AD49-8A8A-6AB37615A2A2}"/>
              </a:ext>
            </a:extLst>
          </p:cNvPr>
          <p:cNvCxnSpPr/>
          <p:nvPr/>
        </p:nvCxnSpPr>
        <p:spPr>
          <a:xfrm flipH="1" flipV="1">
            <a:off x="7058583" y="5247702"/>
            <a:ext cx="271463" cy="565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ABD1D1-5903-D045-9486-2FB2022AE504}"/>
              </a:ext>
            </a:extLst>
          </p:cNvPr>
          <p:cNvCxnSpPr>
            <a:cxnSpLocks/>
          </p:cNvCxnSpPr>
          <p:nvPr/>
        </p:nvCxnSpPr>
        <p:spPr>
          <a:xfrm flipV="1">
            <a:off x="7705722" y="5265215"/>
            <a:ext cx="398461" cy="530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ece of cake on a plate&#10;&#10;Description automatically generated">
            <a:extLst>
              <a:ext uri="{FF2B5EF4-FFF2-40B4-BE49-F238E27FC236}">
                <a16:creationId xmlns:a16="http://schemas.microsoft.com/office/drawing/2014/main" id="{5289667F-FAD4-7043-97DE-1FDF6B3F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" y="4877814"/>
            <a:ext cx="2265987" cy="1699490"/>
          </a:xfrm>
          <a:prstGeom prst="rect">
            <a:avLst/>
          </a:prstGeom>
        </p:spPr>
      </p:pic>
      <p:pic>
        <p:nvPicPr>
          <p:cNvPr id="49" name="Picture 48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5A2D54A9-41BB-484A-90F2-B1927C37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45" y="510214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5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6275" y="1330326"/>
            <a:ext cx="4267200" cy="3802063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terminology:</a:t>
            </a:r>
          </a:p>
          <a:p>
            <a:pPr>
              <a:defRPr/>
            </a:pPr>
            <a:r>
              <a:rPr lang="en-US" sz="2400" dirty="0"/>
              <a:t>hosts and routers: </a:t>
            </a:r>
            <a:r>
              <a:rPr lang="en-US" sz="2400" dirty="0">
                <a:solidFill>
                  <a:srgbClr val="CC0000"/>
                </a:solidFill>
              </a:rPr>
              <a:t>nodes</a:t>
            </a:r>
          </a:p>
          <a:p>
            <a:pPr>
              <a:defRPr/>
            </a:pPr>
            <a:r>
              <a:rPr lang="en-US" sz="2400" dirty="0"/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</a:rPr>
              <a:t>links</a:t>
            </a:r>
          </a:p>
          <a:p>
            <a:pPr lvl="1">
              <a:defRPr/>
            </a:pPr>
            <a:r>
              <a:rPr lang="en-US" dirty="0"/>
              <a:t>wired links</a:t>
            </a:r>
          </a:p>
          <a:p>
            <a:pPr lvl="1">
              <a:defRPr/>
            </a:pPr>
            <a:r>
              <a:rPr lang="en-US" dirty="0"/>
              <a:t>wireless links</a:t>
            </a:r>
          </a:p>
          <a:p>
            <a:pPr lvl="1">
              <a:defRPr/>
            </a:pPr>
            <a:r>
              <a:rPr lang="en-US" dirty="0"/>
              <a:t>LANs</a:t>
            </a:r>
            <a:endParaRPr lang="en-US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dirty="0"/>
              <a:t>layer-2 packet: </a:t>
            </a:r>
            <a:r>
              <a:rPr lang="en-US" sz="2400" dirty="0">
                <a:solidFill>
                  <a:srgbClr val="CC0000"/>
                </a:solidFill>
              </a:rPr>
              <a:t>frame,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1920876" y="5299076"/>
            <a:ext cx="5373587" cy="104060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data-link layer</a:t>
            </a:r>
            <a:r>
              <a:rPr lang="en-US" sz="2400" i="0" dirty="0">
                <a:latin typeface="Helvetica" pitchFamily="2" charset="0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to 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physically adjacent</a:t>
            </a:r>
            <a:r>
              <a:rPr lang="en-US" sz="2400" i="0" dirty="0">
                <a:latin typeface="Helvetica" pitchFamily="2" charset="0"/>
              </a:rPr>
              <a:t> node over a link</a:t>
            </a:r>
            <a:endParaRPr lang="en-US" i="0" dirty="0">
              <a:latin typeface="Helvetica" pitchFamily="2" charset="0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8528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8547101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6726239" y="1709739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6802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8920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9017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9253539" y="3819526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7951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8247064" y="2587626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7021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9369426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9731750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8882064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8261351" y="4684714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8304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7624764" y="4773614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7366000" y="4952399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7802768" y="5070475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8119003" y="5008501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8215914" y="5003402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7805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9101139" y="2492376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8929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9101139" y="2562226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9466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9120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7415214" y="3733801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9674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8820151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9412289" y="2933701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8796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7299326" y="4533901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6981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7459664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8074026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15" y="1803459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7137401" y="1546226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9869488" y="2855913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7135813" y="3500439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8656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7414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9764713" y="5002214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9448800" y="5303839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51958" y="2291591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6996855" y="2136805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88" y="2142159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7060929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6993738" y="2130349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7267756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6992765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7277689" y="2160739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6993154" y="2291749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6988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7157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6852153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6852348" y="2356466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6852542" y="2295528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6862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7151877" y="2354577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8396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2" y="3105641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037879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7132891" y="3175800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57" y="3179809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7174907" y="3171202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7130849" y="3170966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7310530" y="3192544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7130210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7317042" y="3193723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7130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7127273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7238121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7038007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7038135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7038262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7044520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7234546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7519500" y="3253644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8831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8843" y="2078790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02" y="3071518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9" y="3011925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7131472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6800469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8019174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8082107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7280887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6982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7140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8678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8823377" y="5413894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8405892" y="5484201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7389010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7850174" y="2477053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8701349" y="2476442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9210788" y="2399328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9276480" y="2760840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8725005" y="2760230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8607692" y="3627283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8948812" y="3896991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9264429" y="3636267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7580634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8494247" y="4493118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7784655" y="4818928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9217291" y="4813218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80070A7-C345-6F4E-A3A9-84CE682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233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863" y="244476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6263" y="1547813"/>
            <a:ext cx="4151312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/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/>
              <a:t>each link protocol provides different services</a:t>
            </a:r>
          </a:p>
          <a:p>
            <a:pPr lvl="1">
              <a:defRPr/>
            </a:pPr>
            <a:r>
              <a:rPr lang="en-US" dirty="0"/>
              <a:t>e.g., may or may not provide reliability over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42038" y="1479550"/>
            <a:ext cx="4781065" cy="481192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transportation analogy:</a:t>
            </a:r>
          </a:p>
          <a:p>
            <a:pPr>
              <a:defRPr/>
            </a:pPr>
            <a:r>
              <a:rPr lang="en-US" sz="2000" dirty="0"/>
              <a:t>trip from Piscataway to Lausanne</a:t>
            </a:r>
          </a:p>
          <a:p>
            <a:pPr lvl="1">
              <a:defRPr/>
            </a:pPr>
            <a:r>
              <a:rPr lang="en-US" sz="2000" dirty="0"/>
              <a:t>limo: Piscataway to JFK</a:t>
            </a:r>
          </a:p>
          <a:p>
            <a:pPr lvl="1">
              <a:defRPr/>
            </a:pPr>
            <a:r>
              <a:rPr lang="en-US" sz="2000" dirty="0"/>
              <a:t>plane: JFK to Geneva</a:t>
            </a:r>
          </a:p>
          <a:p>
            <a:pPr lvl="1">
              <a:defRPr/>
            </a:pPr>
            <a:r>
              <a:rPr lang="en-US" sz="2000" dirty="0"/>
              <a:t>train: Geneva to Lausanne</a:t>
            </a:r>
          </a:p>
          <a:p>
            <a:pPr>
              <a:defRPr/>
            </a:pPr>
            <a:r>
              <a:rPr lang="en-US" sz="2400" dirty="0"/>
              <a:t>tourist = </a:t>
            </a:r>
            <a:r>
              <a:rPr lang="en-US" sz="2400" dirty="0">
                <a:solidFill>
                  <a:srgbClr val="CC0000"/>
                </a:solidFill>
              </a:rPr>
              <a:t>datagram</a:t>
            </a:r>
          </a:p>
          <a:p>
            <a:pPr>
              <a:defRPr/>
            </a:pPr>
            <a:r>
              <a:rPr lang="en-US" sz="2400" dirty="0"/>
              <a:t>transport segment (road/flight/rail) = </a:t>
            </a:r>
            <a:r>
              <a:rPr lang="en-US" sz="2400" dirty="0">
                <a:solidFill>
                  <a:srgbClr val="CC0000"/>
                </a:solidFill>
              </a:rPr>
              <a:t>communication link</a:t>
            </a:r>
          </a:p>
          <a:p>
            <a:pPr>
              <a:defRPr/>
            </a:pPr>
            <a:r>
              <a:rPr lang="en-US" sz="2400" dirty="0"/>
              <a:t>transportation mode (car/plane/train) = </a:t>
            </a:r>
            <a:r>
              <a:rPr lang="en-US" sz="2400" dirty="0">
                <a:solidFill>
                  <a:srgbClr val="CC0000"/>
                </a:solidFill>
              </a:rPr>
              <a:t>link layer protocol</a:t>
            </a:r>
          </a:p>
          <a:p>
            <a:pPr>
              <a:defRPr/>
            </a:pPr>
            <a:r>
              <a:rPr lang="en-US" sz="2400" dirty="0"/>
              <a:t>travel agent = </a:t>
            </a:r>
            <a:r>
              <a:rPr lang="en-US" sz="2400" dirty="0">
                <a:solidFill>
                  <a:srgbClr val="CC0000"/>
                </a:solidFill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7180264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751" y="134939"/>
            <a:ext cx="1007364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01417" y="1243012"/>
            <a:ext cx="4596158" cy="5356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in </a:t>
            </a:r>
            <a:r>
              <a:rPr lang="en-US" sz="2400" dirty="0">
                <a:solidFill>
                  <a:srgbClr val="C00000"/>
                </a:solidFill>
              </a:rPr>
              <a:t>every host</a:t>
            </a:r>
          </a:p>
          <a:p>
            <a:pPr>
              <a:defRPr/>
            </a:pPr>
            <a:r>
              <a:rPr lang="en-US" sz="2400" dirty="0"/>
              <a:t>link layer implemented in </a:t>
            </a:r>
            <a:r>
              <a:rPr lang="ja-JP" altLang="en-US" sz="2400"/>
              <a:t>“</a:t>
            </a:r>
            <a:r>
              <a:rPr lang="en-US" sz="2400" dirty="0"/>
              <a:t>adapter</a:t>
            </a:r>
            <a:r>
              <a:rPr lang="ja-JP" altLang="en-US" sz="2400" dirty="0"/>
              <a:t>”</a:t>
            </a:r>
            <a:r>
              <a:rPr lang="en-US" sz="2400" dirty="0"/>
              <a:t> (aka </a:t>
            </a:r>
            <a:r>
              <a:rPr lang="en-US" sz="2400" i="1" dirty="0">
                <a:solidFill>
                  <a:srgbClr val="CC0000"/>
                </a:solidFill>
              </a:rPr>
              <a:t>network interface card</a:t>
            </a:r>
            <a:r>
              <a:rPr lang="en-US" sz="2400" dirty="0"/>
              <a:t> NIC) or on a chip</a:t>
            </a:r>
          </a:p>
          <a:p>
            <a:pPr lvl="1">
              <a:defRPr/>
            </a:pPr>
            <a:r>
              <a:rPr lang="en-US" dirty="0"/>
              <a:t>Ethernet card, 802.11 card; Ethernet chipset</a:t>
            </a:r>
          </a:p>
          <a:p>
            <a:pPr lvl="1">
              <a:defRPr/>
            </a:pPr>
            <a:r>
              <a:rPr lang="en-US" dirty="0"/>
              <a:t>implements link, physical layer</a:t>
            </a:r>
          </a:p>
          <a:p>
            <a:pPr>
              <a:defRPr/>
            </a:pPr>
            <a:r>
              <a:rPr lang="en-US" sz="2400" dirty="0"/>
              <a:t>Adapter attaches into host’s system buses (PCI)</a:t>
            </a:r>
          </a:p>
          <a:p>
            <a:pPr>
              <a:defRPr/>
            </a:pPr>
            <a:r>
              <a:rPr lang="en-US" sz="2400" dirty="0"/>
              <a:t>Link layer: a combination of hardware, software, firmware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7653339" y="2614614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8102600" y="4552951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8102601" y="3965576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Helvetica" pitchFamily="2" charset="0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latin typeface="Helvetica" pitchFamily="2" charset="0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latin typeface="Helvetica" pitchFamily="2" charset="0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8154989" y="3484564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8020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8415338" y="3665539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7908926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Helvetica" pitchFamily="2" charset="0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8728076" y="2968626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Helvetica" pitchFamily="2" charset="0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8212139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9085264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8415338" y="4273551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8413750" y="4806951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9210675" y="3662364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9028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7875588" y="3854451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latin typeface="Helvetica" pitchFamily="2" charset="0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Helvetica" pitchFamily="2" charset="0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Helvetica" pitchFamily="2" charset="0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517" y="190501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1" y="4273550"/>
            <a:ext cx="4067175" cy="22488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sending side:</a:t>
            </a:r>
          </a:p>
          <a:p>
            <a:pPr lvl="1">
              <a:defRPr/>
            </a:pPr>
            <a:r>
              <a:rPr lang="en-US" dirty="0"/>
              <a:t>encapsulates datagram in frame</a:t>
            </a:r>
          </a:p>
          <a:p>
            <a:pPr lvl="1">
              <a:defRPr/>
            </a:pPr>
            <a:r>
              <a:rPr lang="en-US" dirty="0"/>
              <a:t>adds reliability/error checking bits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2499" y="4273551"/>
            <a:ext cx="5019813" cy="23260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receiving side</a:t>
            </a:r>
          </a:p>
          <a:p>
            <a:pPr lvl="1">
              <a:defRPr/>
            </a:pPr>
            <a:r>
              <a:rPr lang="en-US" dirty="0"/>
              <a:t>Check for errors</a:t>
            </a:r>
          </a:p>
          <a:p>
            <a:pPr lvl="1">
              <a:defRPr/>
            </a:pPr>
            <a:r>
              <a:rPr lang="en-US" dirty="0"/>
              <a:t>extracts datagram, passes to upper layer at receiving side (usually: link layer address must match)</a:t>
            </a: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5637214" y="3394076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3481389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3576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3717925" y="221297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3959225" y="2773364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3959226" y="230187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3870326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4287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3752851" y="150177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4619626" y="150336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4075114" y="1917701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4999038" y="192087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7356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7593013" y="223202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7834313" y="2792414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7834314" y="232092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7745414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8162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7627939" y="152082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8494714" y="152241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7950200" y="1936751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8874125" y="193992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3459164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7251701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3036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3000375" y="1922464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7485063" y="1870076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6946901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6910389" y="1941514"/>
            <a:ext cx="83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4292601" y="2903539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6205538" y="3419476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6178551" y="3375026"/>
            <a:ext cx="83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7178676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3768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4397375" y="3575051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4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536" y="1464945"/>
            <a:ext cx="10963656" cy="4648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Encoding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200" dirty="0"/>
              <a:t>convert bits to signals and recover bits from received signals</a:t>
            </a:r>
            <a:endParaRPr lang="en-US" i="1" dirty="0">
              <a:solidFill>
                <a:srgbClr val="CC0000"/>
              </a:solidFill>
            </a:endParaRP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framing, link access:</a:t>
            </a:r>
            <a:r>
              <a:rPr lang="en-US" sz="3200" dirty="0"/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/>
              <a:t>“</a:t>
            </a:r>
            <a:r>
              <a:rPr lang="en-US" dirty="0"/>
              <a:t>MAC</a:t>
            </a:r>
            <a:r>
              <a:rPr lang="ja-JP" altLang="en-US" dirty="0"/>
              <a:t>”</a:t>
            </a:r>
            <a:r>
              <a:rPr lang="en-US" dirty="0"/>
              <a:t> addresses used in frame headers to identify source, destination 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dirty="0"/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we learned how to do this already (chapter 3)!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</a:rPr>
              <a:t>Q:</a:t>
            </a:r>
            <a:r>
              <a:rPr lang="en-US" sz="2400" dirty="0"/>
              <a:t> why both link-level and end-end reliability?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4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1284</Words>
  <Application>Microsoft Macintosh PowerPoint</Application>
  <PresentationFormat>Widescreen</PresentationFormat>
  <Paragraphs>290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Helvetica</vt:lpstr>
      <vt:lpstr>Tahoma</vt:lpstr>
      <vt:lpstr>Times</vt:lpstr>
      <vt:lpstr>Times New Roman</vt:lpstr>
      <vt:lpstr>Wingdings</vt:lpstr>
      <vt:lpstr>Office Theme</vt:lpstr>
      <vt:lpstr>The Link Layer: Addressing, Error Detection, &amp; Correction</vt:lpstr>
      <vt:lpstr>Course announcements</vt:lpstr>
      <vt:lpstr>Network layer: the big picture</vt:lpstr>
      <vt:lpstr>The Link layer</vt:lpstr>
      <vt:lpstr>Link layer: introduction</vt:lpstr>
      <vt:lpstr>Link layer: context</vt:lpstr>
      <vt:lpstr>Where is the link layer implemented?</vt:lpstr>
      <vt:lpstr>Adapters communicating</vt:lpstr>
      <vt:lpstr>Link layer services</vt:lpstr>
      <vt:lpstr>Encoding</vt:lpstr>
      <vt:lpstr>Encodings (cont’d)</vt:lpstr>
      <vt:lpstr>Error detection</vt:lpstr>
      <vt:lpstr>Parity checking</vt:lpstr>
      <vt:lpstr>Internet checksum (review)</vt:lpstr>
      <vt:lpstr>Cyclic redundancy check</vt:lpstr>
      <vt:lpstr>CRC example</vt:lpstr>
      <vt:lpstr>ARP</vt:lpstr>
      <vt:lpstr>ARP: Address Resolution Protocol</vt:lpstr>
      <vt:lpstr>ARP packet format</vt:lpstr>
      <vt:lpstr>ARP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3232</cp:revision>
  <cp:lastPrinted>2019-02-15T23:29:10Z</cp:lastPrinted>
  <dcterms:created xsi:type="dcterms:W3CDTF">2019-01-23T03:40:12Z</dcterms:created>
  <dcterms:modified xsi:type="dcterms:W3CDTF">2020-04-15T14:21:02Z</dcterms:modified>
</cp:coreProperties>
</file>