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0" r:id="rId2"/>
    <p:sldMasterId id="2147483652" r:id="rId3"/>
  </p:sldMasterIdLst>
  <p:notesMasterIdLst>
    <p:notesMasterId r:id="rId22"/>
  </p:notesMasterIdLst>
  <p:handoutMasterIdLst>
    <p:handoutMasterId r:id="rId23"/>
  </p:handoutMasterIdLst>
  <p:sldIdLst>
    <p:sldId id="383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9" r:id="rId17"/>
    <p:sldId id="548" r:id="rId18"/>
    <p:sldId id="550" r:id="rId19"/>
    <p:sldId id="382" r:id="rId20"/>
    <p:sldId id="551" r:id="rId21"/>
  </p:sldIdLst>
  <p:sldSz cx="1219517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CC9900"/>
      </a:buClr>
      <a:buFont typeface="Wingdings" panose="05000000000000000000" pitchFamily="2" charset="2"/>
      <a:buChar char="n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CC9900"/>
      </a:buClr>
      <a:buFont typeface="Wingdings" panose="05000000000000000000" pitchFamily="2" charset="2"/>
      <a:buChar char="n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CC9900"/>
      </a:buClr>
      <a:buFont typeface="Wingdings" panose="05000000000000000000" pitchFamily="2" charset="2"/>
      <a:buChar char="n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CC9900"/>
      </a:buClr>
      <a:buFont typeface="Wingdings" panose="05000000000000000000" pitchFamily="2" charset="2"/>
      <a:buChar char="n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CC9900"/>
      </a:buClr>
      <a:buFont typeface="Wingdings" panose="05000000000000000000" pitchFamily="2" charset="2"/>
      <a:buChar char="n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zhu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ECFF"/>
    <a:srgbClr val="CCCCFF"/>
    <a:srgbClr val="3399FF"/>
    <a:srgbClr val="66CCFF"/>
    <a:srgbClr val="6600FF"/>
    <a:srgbClr val="6699FF"/>
    <a:srgbClr val="669900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8427" autoAdjust="0"/>
  </p:normalViewPr>
  <p:slideViewPr>
    <p:cSldViewPr snapToGrid="0">
      <p:cViewPr varScale="1">
        <p:scale>
          <a:sx n="85" d="100"/>
          <a:sy n="85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082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082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/>
            </a:lvl1pPr>
          </a:lstStyle>
          <a:p>
            <a:fld id="{647F5074-9171-44B0-9E10-E6E950EF38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917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/>
            </a:lvl1pPr>
          </a:lstStyle>
          <a:p>
            <a:fld id="{56314BDC-14B1-453A-AA26-2A2DF919D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16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677B276-83A7-46E2-8178-6CB638933012}" type="datetime1">
              <a:rPr lang="zh-CN" altLang="en-US" smtClean="0"/>
              <a:t>2020/8/18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1F0AAC-852A-4D8B-8023-7C0D5347A3A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2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 smtClean="0"/>
              <a:t>X:</a:t>
            </a:r>
            <a:r>
              <a:rPr lang="en-CA" altLang="zh-CN" baseline="0" dirty="0" smtClean="0"/>
              <a:t> input features, L: is expected labels that encode network intent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2CC7FF-3861-4BB0-ACBC-FD2E45F5157A}" type="datetime1">
              <a:rPr lang="zh-CN" altLang="en-US" smtClean="0"/>
              <a:t>2020/8/18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1F0AAC-852A-4D8B-8023-7C0D5347A3A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28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277EB-0C37-433D-8A62-4F023002F15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228600" indent="-22860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97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7175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916143"/>
      </p:ext>
    </p:extLst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517489"/>
      </p:ext>
    </p:extLst>
  </p:cSld>
  <p:clrMapOvr>
    <a:masterClrMapping/>
  </p:clrMapOvr>
  <p:transition advClick="0" advTm="8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70925" y="1825625"/>
            <a:ext cx="2686050" cy="43513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5625"/>
            <a:ext cx="7908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620173"/>
      </p:ext>
    </p:extLst>
  </p:cSld>
  <p:clrMapOvr>
    <a:masterClrMapping/>
  </p:clrMapOvr>
  <p:transition advClick="0" advTm="800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71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A91FC1E1-2B19-417D-A020-B912953E22CB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074805"/>
      </p:ext>
    </p:extLst>
  </p:cSld>
  <p:clrMapOvr>
    <a:masterClrMapping/>
  </p:clrMapOvr>
  <p:transition advClick="0" advTm="800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FACCE667-B6E6-4A41-9358-A82806030FA0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60007276"/>
      </p:ext>
    </p:extLst>
  </p:cSld>
  <p:clrMapOvr>
    <a:masterClrMapping/>
  </p:clrMapOvr>
  <p:transition advClick="0" advTm="8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10F3822E-AEA9-483F-A792-7F357E35E85A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32237056"/>
      </p:ext>
    </p:extLst>
  </p:cSld>
  <p:clrMapOvr>
    <a:masterClrMapping/>
  </p:clrMapOvr>
  <p:transition advClick="0" advTm="800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1787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2BB30ACA-218B-4C35-96EC-FB7AA01DCA6A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93444670"/>
      </p:ext>
    </p:extLst>
  </p:cSld>
  <p:clrMapOvr>
    <a:masterClrMapping/>
  </p:clrMapOvr>
  <p:transition advClick="0" advTm="800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FAFF97CA-551E-490B-8E15-6632B3372004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03881403"/>
      </p:ext>
    </p:extLst>
  </p:cSld>
  <p:clrMapOvr>
    <a:masterClrMapping/>
  </p:clrMapOvr>
  <p:transition advClick="0" advTm="800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96E5354C-5B15-4DB4-A8DD-B275A05E4537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5440721"/>
      </p:ext>
    </p:extLst>
  </p:cSld>
  <p:clrMapOvr>
    <a:masterClrMapping/>
  </p:clrMapOvr>
  <p:transition advClick="0" advTm="800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6A44C9B9-CB12-41D5-9FC0-A0C2EC2A3771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65149214"/>
      </p:ext>
    </p:extLst>
  </p:cSld>
  <p:clrMapOvr>
    <a:masterClrMapping/>
  </p:clrMapOvr>
  <p:transition advClick="0" advTm="800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AAF690B5-DB9E-42FD-96DD-180D470D59C0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2539333"/>
      </p:ext>
    </p:extLst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88808"/>
      </p:ext>
    </p:extLst>
  </p:cSld>
  <p:clrMapOvr>
    <a:masterClrMapping/>
  </p:clrMapOvr>
  <p:transition advClick="0" advTm="800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997649B4-E198-44BA-8257-1D82B6A95204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21474869"/>
      </p:ext>
    </p:extLst>
  </p:cSld>
  <p:clrMapOvr>
    <a:masterClrMapping/>
  </p:clrMapOvr>
  <p:transition advClick="0" advTm="800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7BF45C61-7932-40A6-8B0B-D9A46B483D19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03059613"/>
      </p:ext>
    </p:extLst>
  </p:cSld>
  <p:clrMapOvr>
    <a:masterClrMapping/>
  </p:clrMapOvr>
  <p:transition advClick="0" advTm="800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2375" y="274638"/>
            <a:ext cx="27432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0375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D5F267CE-ECA1-479A-8EB9-5BBA8958BCDA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99024907"/>
      </p:ext>
    </p:extLst>
  </p:cSld>
  <p:clrMapOvr>
    <a:masterClrMapping/>
  </p:clrMapOvr>
  <p:transition advClick="0" advTm="8000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75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7175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72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6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124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825625"/>
            <a:ext cx="518318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20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81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86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12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2897"/>
      </p:ext>
    </p:extLst>
  </p:cSld>
  <p:clrMapOvr>
    <a:masterClrMapping/>
  </p:clrMapOvr>
  <p:transition advClick="0" advTm="8000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56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444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79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8075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747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5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825625"/>
            <a:ext cx="518318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269134"/>
      </p:ext>
    </p:extLst>
  </p:cSld>
  <p:clrMapOvr>
    <a:masterClrMapping/>
  </p:clrMapOvr>
  <p:transition advClick="0" advTm="8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118679"/>
      </p:ext>
    </p:extLst>
  </p:cSld>
  <p:clrMapOvr>
    <a:masterClrMapping/>
  </p:clrMapOvr>
  <p:transition advClick="0" advTm="8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211082"/>
      </p:ext>
    </p:extLst>
  </p:cSld>
  <p:clrMapOvr>
    <a:masterClrMapping/>
  </p:clrMapOvr>
  <p:transition advClick="0" advTm="8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06719"/>
      </p:ext>
    </p:extLst>
  </p:cSld>
  <p:clrMapOvr>
    <a:masterClrMapping/>
  </p:clrMapOvr>
  <p:transition advClick="0" advTm="8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534659"/>
      </p:ext>
    </p:extLst>
  </p:cSld>
  <p:clrMapOvr>
    <a:masterClrMapping/>
  </p:clrMapOvr>
  <p:transition advClick="0" advTm="8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747746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3" name="Text Box 23"/>
          <p:cNvSpPr txBox="1">
            <a:spLocks noChangeArrowheads="1"/>
          </p:cNvSpPr>
          <p:nvPr/>
        </p:nvSpPr>
        <p:spPr bwMode="auto">
          <a:xfrm>
            <a:off x="804863" y="6192838"/>
            <a:ext cx="305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1400" b="0">
                <a:latin typeface="FrutigerNext LT Bold" pitchFamily="1" charset="0"/>
                <a:ea typeface="ＭＳ Ｐゴシック" panose="020B0600070205080204" pitchFamily="34" charset="-128"/>
              </a:rPr>
              <a:t>HUAWEI TECHNOLOGIES CO., LTD.</a:t>
            </a:r>
          </a:p>
        </p:txBody>
      </p:sp>
      <p:pic>
        <p:nvPicPr>
          <p:cNvPr id="1085464" name="Picture 24" descr="演示文稿1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388"/>
            <a:ext cx="12195175" cy="38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66" name="Text Box 26"/>
          <p:cNvSpPr txBox="1">
            <a:spLocks noChangeArrowheads="1"/>
          </p:cNvSpPr>
          <p:nvPr/>
        </p:nvSpPr>
        <p:spPr bwMode="auto">
          <a:xfrm>
            <a:off x="9512300" y="3984625"/>
            <a:ext cx="197643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89" tIns="45296" rIns="90589" bIns="45296"/>
          <a:lstStyle>
            <a:lvl1pPr algn="ctr">
              <a:spcBef>
                <a:spcPct val="20000"/>
              </a:spcBef>
              <a:defRPr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b="0"/>
              <a:t>www.huawei.com</a:t>
            </a:r>
          </a:p>
        </p:txBody>
      </p:sp>
      <p:pic>
        <p:nvPicPr>
          <p:cNvPr id="1085467" name="Picture 27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50" y="5568950"/>
            <a:ext cx="8191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68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025650"/>
            <a:ext cx="745648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85472" name="Rectangle 32"/>
          <p:cNvSpPr>
            <a:spLocks noChangeArrowheads="1"/>
          </p:cNvSpPr>
          <p:nvPr/>
        </p:nvSpPr>
        <p:spPr bwMode="auto">
          <a:xfrm>
            <a:off x="4502150" y="6186488"/>
            <a:ext cx="18843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62" tIns="43879" rIns="87762" bIns="43879">
            <a:spAutoFit/>
          </a:bodyPr>
          <a:lstStyle>
            <a:lvl1pPr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39738"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77888"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16038"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775"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2975" defTabSz="877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70175" defTabSz="877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27375" defTabSz="877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84575" defTabSz="877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400" b="0">
                <a:latin typeface="FrutigerNext LT Bold" pitchFamily="1" charset="0"/>
                <a:ea typeface="ＭＳ Ｐゴシック" panose="020B0600070205080204" pitchFamily="34" charset="-128"/>
              </a:rPr>
              <a:t>Huawei Confidential</a:t>
            </a:r>
            <a:r>
              <a:rPr lang="en-US" altLang="zh-CN" sz="1300" b="0">
                <a:latin typeface="FrutigerNext LT Bold" pitchFamily="1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85473" name="Rectangle 33"/>
          <p:cNvSpPr>
            <a:spLocks noChangeArrowheads="1"/>
          </p:cNvSpPr>
          <p:nvPr/>
        </p:nvSpPr>
        <p:spPr bwMode="auto">
          <a:xfrm>
            <a:off x="7675563" y="260350"/>
            <a:ext cx="14906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62" tIns="43879" rIns="87762" bIns="43879">
            <a:spAutoFit/>
          </a:bodyPr>
          <a:lstStyle>
            <a:lvl1pPr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39738"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77888"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16038"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775" defTabSz="877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2975" defTabSz="877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70175" defTabSz="877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27375" defTabSz="877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84575" defTabSz="8778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500">
                <a:solidFill>
                  <a:srgbClr val="666666"/>
                </a:solidFill>
                <a:latin typeface="FrutigerNext LT Regular" pitchFamily="34" charset="0"/>
                <a:ea typeface="ＭＳ Ｐゴシック" panose="020B0600070205080204" pitchFamily="34" charset="-128"/>
              </a:rPr>
              <a:t>Security Level: </a:t>
            </a:r>
          </a:p>
        </p:txBody>
      </p:sp>
      <p:sp>
        <p:nvSpPr>
          <p:cNvPr id="1085475" name="Rectangle 3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73113" y="296863"/>
            <a:ext cx="24114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14" tIns="43906" rIns="87814" bIns="43906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buClrTx/>
              <a:buFontTx/>
              <a:buNone/>
              <a:defRPr sz="1300" b="0">
                <a:latin typeface="FrutigerNext LT Regular" pitchFamily="34" charset="0"/>
                <a:ea typeface="ＭＳ Ｐゴシック" panose="020B0600070205080204" pitchFamily="34" charset="-128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advClick="0" advTm="8000"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35" name="Text Box 19"/>
          <p:cNvSpPr txBox="1">
            <a:spLocks noChangeArrowheads="1"/>
          </p:cNvSpPr>
          <p:nvPr/>
        </p:nvSpPr>
        <p:spPr bwMode="auto">
          <a:xfrm>
            <a:off x="869950" y="6467475"/>
            <a:ext cx="21986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60" tIns="39180" rIns="78360" bIns="39180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211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200" b="0">
                <a:latin typeface="FrutigerNext LT Bold" pitchFamily="1" charset="0"/>
                <a:ea typeface="ＭＳ Ｐゴシック" panose="020B0600070205080204" pitchFamily="34" charset="-128"/>
              </a:rPr>
              <a:t>HISILICON SEMICONDUCTOR</a:t>
            </a:r>
          </a:p>
        </p:txBody>
      </p:sp>
      <p:sp>
        <p:nvSpPr>
          <p:cNvPr id="108443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0513" y="6402388"/>
            <a:ext cx="14097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784225" eaLnBrk="0" hangingPunct="0">
              <a:lnSpc>
                <a:spcPct val="85000"/>
              </a:lnSpc>
              <a:buClrTx/>
              <a:buFontTx/>
              <a:buNone/>
              <a:defRPr sz="1000" b="0">
                <a:latin typeface="FrutigerNext LT Medium" pitchFamily="34" charset="0"/>
                <a:ea typeface="ＭＳ Ｐゴシック" panose="020B0600070205080204" pitchFamily="34" charset="-128"/>
              </a:defRPr>
            </a:lvl1pPr>
          </a:lstStyle>
          <a:p>
            <a:endParaRPr lang="de-DE" altLang="zh-CN"/>
          </a:p>
          <a:p>
            <a:r>
              <a:rPr lang="de-DE" altLang="zh-CN"/>
              <a:t>Page </a:t>
            </a:r>
            <a:fld id="{1B589AFB-73BB-49DF-83A2-C66EF7D53B35}" type="slidenum">
              <a:rPr lang="de-DE" altLang="zh-CN"/>
              <a:pPr/>
              <a:t>‹#›</a:t>
            </a:fld>
            <a:endParaRPr lang="en-GB" altLang="zh-CN"/>
          </a:p>
        </p:txBody>
      </p:sp>
      <p:grpSp>
        <p:nvGrpSpPr>
          <p:cNvPr id="1084437" name="Group 21"/>
          <p:cNvGrpSpPr>
            <a:grpSpLocks/>
          </p:cNvGrpSpPr>
          <p:nvPr/>
        </p:nvGrpSpPr>
        <p:grpSpPr bwMode="auto">
          <a:xfrm>
            <a:off x="0" y="6216650"/>
            <a:ext cx="12195175" cy="635000"/>
            <a:chOff x="0" y="3920"/>
            <a:chExt cx="7682" cy="400"/>
          </a:xfrm>
        </p:grpSpPr>
        <p:pic>
          <p:nvPicPr>
            <p:cNvPr id="1084438" name="Picture 22" descr="图片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439" name="Picture 23" descr="图片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440" name="Picture 24" descr="图片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4441" name="Text Box 25"/>
          <p:cNvSpPr txBox="1">
            <a:spLocks noChangeArrowheads="1"/>
          </p:cNvSpPr>
          <p:nvPr/>
        </p:nvSpPr>
        <p:spPr bwMode="auto">
          <a:xfrm>
            <a:off x="869950" y="6457950"/>
            <a:ext cx="2776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60" tIns="39180" rIns="78360" bIns="39180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211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200">
                <a:ea typeface="ＭＳ Ｐゴシック" panose="020B0600070205080204" pitchFamily="34" charset="-128"/>
              </a:rPr>
              <a:t>HUAWEI TECHNOLOGIES CO., LTD.</a:t>
            </a:r>
          </a:p>
        </p:txBody>
      </p:sp>
      <p:sp>
        <p:nvSpPr>
          <p:cNvPr id="1084442" name="Rectangle 26"/>
          <p:cNvSpPr>
            <a:spLocks noChangeArrowheads="1"/>
          </p:cNvSpPr>
          <p:nvPr/>
        </p:nvSpPr>
        <p:spPr bwMode="auto">
          <a:xfrm>
            <a:off x="7910513" y="6396038"/>
            <a:ext cx="14097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211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buClrTx/>
              <a:buFontTx/>
              <a:buNone/>
            </a:pPr>
            <a:endParaRPr lang="de-DE" altLang="zh-CN" sz="1000" b="0">
              <a:ea typeface="ＭＳ Ｐゴシック" panose="020B0600070205080204" pitchFamily="34" charset="-128"/>
            </a:endParaRP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de-DE" altLang="zh-CN" sz="1000" b="0">
                <a:ea typeface="ＭＳ Ｐゴシック" panose="020B0600070205080204" pitchFamily="34" charset="-128"/>
              </a:rPr>
              <a:t>Page </a:t>
            </a:r>
            <a:fld id="{9D235CF6-FEF8-44AE-A814-1C63BF71005E}" type="slidenum">
              <a:rPr lang="de-DE" altLang="zh-CN" sz="1000" b="0">
                <a:ea typeface="ＭＳ Ｐゴシック" panose="020B0600070205080204" pitchFamily="34" charset="-128"/>
              </a:rPr>
              <a:pPr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altLang="zh-CN" sz="1000" b="0">
              <a:ea typeface="ＭＳ Ｐゴシック" panose="020B0600070205080204" pitchFamily="34" charset="-128"/>
            </a:endParaRPr>
          </a:p>
        </p:txBody>
      </p:sp>
      <p:pic>
        <p:nvPicPr>
          <p:cNvPr id="1084443" name="Picture 27" descr="图片3副本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6386513"/>
            <a:ext cx="12954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444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5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84445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59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4446" name="Rectangle 30"/>
          <p:cNvSpPr>
            <a:spLocks noChangeArrowheads="1"/>
          </p:cNvSpPr>
          <p:nvPr/>
        </p:nvSpPr>
        <p:spPr bwMode="auto">
          <a:xfrm>
            <a:off x="12320588" y="3409950"/>
            <a:ext cx="919162" cy="3490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1084447" name="Group 31"/>
          <p:cNvGrpSpPr>
            <a:grpSpLocks/>
          </p:cNvGrpSpPr>
          <p:nvPr/>
        </p:nvGrpSpPr>
        <p:grpSpPr bwMode="auto">
          <a:xfrm>
            <a:off x="12406313" y="3786188"/>
            <a:ext cx="739775" cy="182562"/>
            <a:chOff x="5893" y="2387"/>
            <a:chExt cx="466" cy="115"/>
          </a:xfrm>
        </p:grpSpPr>
        <p:sp>
          <p:nvSpPr>
            <p:cNvPr id="1084448" name="Rectangle 3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49" name="Rectangle 3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50" name="Rectangle 3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51" name="Rectangle 3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52" name="Group 36"/>
          <p:cNvGrpSpPr>
            <a:grpSpLocks/>
          </p:cNvGrpSpPr>
          <p:nvPr/>
        </p:nvGrpSpPr>
        <p:grpSpPr bwMode="auto">
          <a:xfrm>
            <a:off x="12406313" y="4002088"/>
            <a:ext cx="739775" cy="182562"/>
            <a:chOff x="5893" y="2523"/>
            <a:chExt cx="466" cy="115"/>
          </a:xfrm>
        </p:grpSpPr>
        <p:sp>
          <p:nvSpPr>
            <p:cNvPr id="1084453" name="Rectangle 3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54" name="Rectangle 3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55" name="Rectangle 3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56" name="Rectangle 4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57" name="Group 41"/>
          <p:cNvGrpSpPr>
            <a:grpSpLocks/>
          </p:cNvGrpSpPr>
          <p:nvPr/>
        </p:nvGrpSpPr>
        <p:grpSpPr bwMode="auto">
          <a:xfrm>
            <a:off x="12406313" y="4217988"/>
            <a:ext cx="739775" cy="182562"/>
            <a:chOff x="5893" y="2659"/>
            <a:chExt cx="466" cy="115"/>
          </a:xfrm>
        </p:grpSpPr>
        <p:sp>
          <p:nvSpPr>
            <p:cNvPr id="1084458" name="Rectangle 4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59" name="Rectangle 4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60" name="Rectangle 4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61" name="Rectangle 4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62" name="Group 46"/>
          <p:cNvGrpSpPr>
            <a:grpSpLocks/>
          </p:cNvGrpSpPr>
          <p:nvPr/>
        </p:nvGrpSpPr>
        <p:grpSpPr bwMode="auto">
          <a:xfrm>
            <a:off x="12406313" y="3570288"/>
            <a:ext cx="739775" cy="188912"/>
            <a:chOff x="5893" y="2251"/>
            <a:chExt cx="466" cy="119"/>
          </a:xfrm>
        </p:grpSpPr>
        <p:sp>
          <p:nvSpPr>
            <p:cNvPr id="1084463" name="Rectangle 4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64" name="Rectangle 4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65" name="Rectangle 4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66" name="Rectangle 5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67" name="Group 51"/>
          <p:cNvGrpSpPr>
            <a:grpSpLocks/>
          </p:cNvGrpSpPr>
          <p:nvPr/>
        </p:nvGrpSpPr>
        <p:grpSpPr bwMode="auto">
          <a:xfrm>
            <a:off x="12406313" y="4578350"/>
            <a:ext cx="739775" cy="182563"/>
            <a:chOff x="5893" y="2886"/>
            <a:chExt cx="466" cy="115"/>
          </a:xfrm>
        </p:grpSpPr>
        <p:sp>
          <p:nvSpPr>
            <p:cNvPr id="1084468" name="Rectangle 5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69" name="Rectangle 5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70" name="Rectangle 5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71" name="Rectangle 5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72" name="Group 56"/>
          <p:cNvGrpSpPr>
            <a:grpSpLocks/>
          </p:cNvGrpSpPr>
          <p:nvPr/>
        </p:nvGrpSpPr>
        <p:grpSpPr bwMode="auto">
          <a:xfrm>
            <a:off x="12406313" y="4794250"/>
            <a:ext cx="739775" cy="182563"/>
            <a:chOff x="5893" y="3022"/>
            <a:chExt cx="466" cy="115"/>
          </a:xfrm>
        </p:grpSpPr>
        <p:sp>
          <p:nvSpPr>
            <p:cNvPr id="1084473" name="Rectangle 5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74" name="Rectangle 5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75" name="Rectangle 5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76" name="Rectangle 6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77" name="Group 61"/>
          <p:cNvGrpSpPr>
            <a:grpSpLocks/>
          </p:cNvGrpSpPr>
          <p:nvPr/>
        </p:nvGrpSpPr>
        <p:grpSpPr bwMode="auto">
          <a:xfrm>
            <a:off x="12406313" y="5010150"/>
            <a:ext cx="739775" cy="182563"/>
            <a:chOff x="5893" y="3158"/>
            <a:chExt cx="466" cy="115"/>
          </a:xfrm>
        </p:grpSpPr>
        <p:sp>
          <p:nvSpPr>
            <p:cNvPr id="1084478" name="Rectangle 6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79" name="Rectangle 6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80" name="Rectangle 6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81" name="Rectangle 6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82" name="Group 66"/>
          <p:cNvGrpSpPr>
            <a:grpSpLocks/>
          </p:cNvGrpSpPr>
          <p:nvPr/>
        </p:nvGrpSpPr>
        <p:grpSpPr bwMode="auto">
          <a:xfrm>
            <a:off x="12406313" y="5370513"/>
            <a:ext cx="739775" cy="182562"/>
            <a:chOff x="5893" y="3385"/>
            <a:chExt cx="466" cy="115"/>
          </a:xfrm>
        </p:grpSpPr>
        <p:sp>
          <p:nvSpPr>
            <p:cNvPr id="1084483" name="Rectangle 6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84" name="Rectangle 6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85" name="Rectangle 6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86" name="Rectangle 7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87" name="Group 71"/>
          <p:cNvGrpSpPr>
            <a:grpSpLocks/>
          </p:cNvGrpSpPr>
          <p:nvPr/>
        </p:nvGrpSpPr>
        <p:grpSpPr bwMode="auto">
          <a:xfrm>
            <a:off x="12406313" y="5586413"/>
            <a:ext cx="739775" cy="182562"/>
            <a:chOff x="5893" y="3521"/>
            <a:chExt cx="466" cy="115"/>
          </a:xfrm>
        </p:grpSpPr>
        <p:sp>
          <p:nvSpPr>
            <p:cNvPr id="1084488" name="Rectangle 7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89" name="Rectangle 7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90" name="Rectangle 7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91" name="Rectangle 7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92" name="Group 76"/>
          <p:cNvGrpSpPr>
            <a:grpSpLocks/>
          </p:cNvGrpSpPr>
          <p:nvPr/>
        </p:nvGrpSpPr>
        <p:grpSpPr bwMode="auto">
          <a:xfrm>
            <a:off x="12406313" y="5802313"/>
            <a:ext cx="739775" cy="182562"/>
            <a:chOff x="5893" y="3657"/>
            <a:chExt cx="466" cy="115"/>
          </a:xfrm>
        </p:grpSpPr>
        <p:sp>
          <p:nvSpPr>
            <p:cNvPr id="1084493" name="Rectangle 7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94" name="Rectangle 7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95" name="Rectangle 7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96" name="Rectangle 8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497" name="Group 81"/>
          <p:cNvGrpSpPr>
            <a:grpSpLocks/>
          </p:cNvGrpSpPr>
          <p:nvPr/>
        </p:nvGrpSpPr>
        <p:grpSpPr bwMode="auto">
          <a:xfrm>
            <a:off x="12406313" y="6162675"/>
            <a:ext cx="739775" cy="182563"/>
            <a:chOff x="5893" y="3884"/>
            <a:chExt cx="466" cy="115"/>
          </a:xfrm>
        </p:grpSpPr>
        <p:sp>
          <p:nvSpPr>
            <p:cNvPr id="1084498" name="Rectangle 8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99" name="Rectangle 8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500" name="Rectangle 8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501" name="Rectangle 8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502" name="Group 86"/>
          <p:cNvGrpSpPr>
            <a:grpSpLocks/>
          </p:cNvGrpSpPr>
          <p:nvPr/>
        </p:nvGrpSpPr>
        <p:grpSpPr bwMode="auto">
          <a:xfrm>
            <a:off x="12406313" y="6388100"/>
            <a:ext cx="739775" cy="182563"/>
            <a:chOff x="5893" y="4026"/>
            <a:chExt cx="466" cy="115"/>
          </a:xfrm>
        </p:grpSpPr>
        <p:sp>
          <p:nvSpPr>
            <p:cNvPr id="1084503" name="Rectangle 8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504" name="Rectangle 8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505" name="Rectangle 8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506" name="Rectangle 9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4507" name="Group 91"/>
          <p:cNvGrpSpPr>
            <a:grpSpLocks/>
          </p:cNvGrpSpPr>
          <p:nvPr/>
        </p:nvGrpSpPr>
        <p:grpSpPr bwMode="auto">
          <a:xfrm>
            <a:off x="12406313" y="6611938"/>
            <a:ext cx="739775" cy="182562"/>
            <a:chOff x="5893" y="4167"/>
            <a:chExt cx="466" cy="115"/>
          </a:xfrm>
        </p:grpSpPr>
        <p:sp>
          <p:nvSpPr>
            <p:cNvPr id="1084508" name="Rectangle 9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509" name="Rectangle 9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510" name="Rectangle 9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511" name="Rectangle 9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advClick="0" advTm="8000">
    <p:fade thruBlk="1"/>
  </p:transition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99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673" name="Picture 9" descr="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6575"/>
            <a:ext cx="1219517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3674" name="Text Box 10"/>
          <p:cNvSpPr txBox="1">
            <a:spLocks noChangeArrowheads="1"/>
          </p:cNvSpPr>
          <p:nvPr/>
        </p:nvSpPr>
        <p:spPr bwMode="auto">
          <a:xfrm>
            <a:off x="4579938" y="2605088"/>
            <a:ext cx="30353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4800" b="0">
                <a:solidFill>
                  <a:srgbClr val="990000"/>
                </a:solidFill>
                <a:ea typeface="ＭＳ Ｐゴシック" panose="020B0600070205080204" pitchFamily="34" charset="-128"/>
              </a:rPr>
              <a:t>Thank you</a:t>
            </a:r>
          </a:p>
        </p:txBody>
      </p:sp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4627563" y="3403600"/>
            <a:ext cx="2955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2800" b="0">
                <a:solidFill>
                  <a:srgbClr val="666666"/>
                </a:solidFill>
                <a:ea typeface="ＭＳ Ｐゴシック" panose="020B0600070205080204" pitchFamily="34" charset="-128"/>
              </a:rPr>
              <a:t>www.huawei.com</a:t>
            </a:r>
            <a:endParaRPr lang="en-US" altLang="zh-CN" sz="2300" b="0">
              <a:solidFill>
                <a:srgbClr val="990000"/>
              </a:solidFill>
              <a:ea typeface="ＭＳ Ｐゴシック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02" name="Rectangle 30"/>
          <p:cNvSpPr>
            <a:spLocks noGrp="1" noChangeArrowheads="1"/>
          </p:cNvSpPr>
          <p:nvPr>
            <p:ph type="title"/>
          </p:nvPr>
        </p:nvSpPr>
        <p:spPr>
          <a:xfrm>
            <a:off x="528917" y="977154"/>
            <a:ext cx="8283388" cy="2028451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DeepBGP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Machine Learning Approach for BGP Configuration Synthesis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3" name="Rectangle 30"/>
          <p:cNvSpPr txBox="1">
            <a:spLocks noChangeArrowheads="1"/>
          </p:cNvSpPr>
          <p:nvPr/>
        </p:nvSpPr>
        <p:spPr bwMode="auto">
          <a:xfrm>
            <a:off x="233081" y="3350377"/>
            <a:ext cx="8283388" cy="105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Mahmoud Bahnasy			</a:t>
            </a:r>
            <a:r>
              <a:rPr lang="en-CA" altLang="zh-CN" sz="2800" b="0" dirty="0" err="1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Fenglin</a:t>
            </a:r>
            <a:r>
              <a:rPr lang="en-CA" altLang="zh-CN" sz="2800" b="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CA" altLang="zh-CN" sz="2800" b="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</a:t>
            </a:r>
            <a:r>
              <a:rPr lang="en-CA" altLang="zh-CN" sz="2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CA" altLang="zh-CN" sz="28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CA" altLang="zh-CN" sz="28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CA" altLang="zh-CN" sz="2800" b="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Shihan Xiao					</a:t>
            </a:r>
            <a:r>
              <a:rPr lang="en-CA" altLang="zh-CN" sz="2800" b="0" dirty="0" err="1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Xiangle</a:t>
            </a:r>
            <a:r>
              <a:rPr lang="en-CA" altLang="zh-CN" sz="2800" b="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Cheng</a:t>
            </a:r>
            <a:r>
              <a:rPr lang="en-CA" altLang="zh-CN" sz="28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zh-CN" altLang="zh-CN" sz="2800" b="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ectangle 30"/>
          <p:cNvSpPr txBox="1">
            <a:spLocks noChangeArrowheads="1"/>
          </p:cNvSpPr>
          <p:nvPr/>
        </p:nvSpPr>
        <p:spPr bwMode="auto">
          <a:xfrm>
            <a:off x="233081" y="4752984"/>
            <a:ext cx="8283388" cy="58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CA" altLang="zh-CN" sz="2000" b="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ACM </a:t>
            </a:r>
            <a:r>
              <a:rPr lang="en-CA" altLang="zh-CN" sz="2000" b="0" dirty="0" err="1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NetAI</a:t>
            </a:r>
            <a:r>
              <a:rPr lang="en-CA" altLang="zh-CN" sz="2000" b="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2020, Woodstock, NW, US</a:t>
            </a:r>
          </a:p>
          <a:p>
            <a:pPr>
              <a:buClrTx/>
              <a:buFontTx/>
              <a:buNone/>
            </a:pPr>
            <a:r>
              <a:rPr lang="en-CA" altLang="zh-CN" sz="2000" b="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June, 2020</a:t>
            </a:r>
            <a:endParaRPr lang="zh-CN" altLang="zh-CN" sz="2000" b="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725" y="1174792"/>
            <a:ext cx="3037222" cy="18523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21" y="1332393"/>
            <a:ext cx="3145170" cy="1887847"/>
          </a:xfr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CA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intent:</a:t>
            </a:r>
          </a:p>
          <a:p>
            <a:pPr marL="0" indent="0">
              <a:buNone/>
            </a:pPr>
            <a:r>
              <a:rPr lang="en-CA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reachability: # AS1 can reach all nodes</a:t>
            </a:r>
            <a:endParaRPr lang="en-CA" altLang="zh-C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687" lvl="1" indent="0">
              <a:buNone/>
            </a:pP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2]</a:t>
            </a:r>
          </a:p>
          <a:p>
            <a:pPr marL="442913" lvl="1" indent="0">
              <a:buNone/>
            </a:pP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3]</a:t>
            </a:r>
          </a:p>
          <a:p>
            <a:pPr marL="442913" lvl="1" indent="0">
              <a:buNone/>
            </a:pP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</a:t>
            </a: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</a:t>
            </a:r>
          </a:p>
          <a:p>
            <a:pPr marL="176213" lvl="1" indent="0">
              <a:buNone/>
            </a:pPr>
            <a:r>
              <a:rPr lang="en-CA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isolation: # AS3 can’t reach AS4</a:t>
            </a:r>
            <a:endParaRPr lang="en-US" altLang="zh-CN" sz="1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913" lvl="1" indent="-150813">
              <a:buNone/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[3, 4</a:t>
            </a: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9814" y="3014600"/>
            <a:ext cx="245577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None/>
            </a:pPr>
            <a:r>
              <a:rPr lang="en-CA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 is trained to match these labels and generate missing labels (for link nodes)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14664" y="3984692"/>
            <a:ext cx="3101153" cy="2404441"/>
            <a:chOff x="6176314" y="4119159"/>
            <a:chExt cx="3101153" cy="2404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6176314" y="4119159"/>
                  <a:ext cx="2915991" cy="2404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400" i="1" kern="0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CA" altLang="zh-CN" sz="1400" i="1" kern="0" baseline="-2500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CA" altLang="zh-CN" sz="1400" i="1" ker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altLang="zh-CN" sz="14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altLang="zh-CN" sz="14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1→</m:t>
                                      </m:r>
                                      <m:r>
                                        <a:rPr lang="en-CA" altLang="zh-CN" sz="1400" b="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CA" altLang="zh-CN" sz="1400" b="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CA" altLang="zh-CN" sz="1400" b="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CA" altLang="zh-CN" sz="1400" b="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CA" altLang="zh-CN" sz="1400" b="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CA" altLang="zh-CN" sz="1400" b="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sz="1400" b="1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en-CA" altLang="zh-CN" sz="1400" b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en-CA" altLang="zh-CN" sz="140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4→</m:t>
                                      </m:r>
                                      <m:r>
                                        <a:rPr lang="en-CA" altLang="zh-CN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314" y="4119159"/>
                  <a:ext cx="2915991" cy="2404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/>
            <p:cNvSpPr txBox="1"/>
            <p:nvPr/>
          </p:nvSpPr>
          <p:spPr>
            <a:xfrm>
              <a:off x="8953660" y="4135162"/>
              <a:ext cx="323807" cy="23698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defRPr sz="1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AS1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AS2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AS3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AS4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  a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  b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  c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  d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  e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400" dirty="0">
                  <a:solidFill>
                    <a:srgbClr val="00B050"/>
                  </a:solidFill>
                </a:rPr>
                <a:t>  f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Mechanism: </a:t>
            </a:r>
            <a:r>
              <a:rPr lang="en-CA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5672" y="3493749"/>
            <a:ext cx="5945301" cy="2808062"/>
            <a:chOff x="1647714" y="1176794"/>
            <a:chExt cx="5945301" cy="2808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ontent Placeholder 2"/>
                <p:cNvSpPr txBox="1">
                  <a:spLocks/>
                </p:cNvSpPr>
                <p:nvPr/>
              </p:nvSpPr>
              <p:spPr bwMode="auto">
                <a:xfrm>
                  <a:off x="5359425" y="2550920"/>
                  <a:ext cx="2128150" cy="1362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marL="252413" indent="-252413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n"/>
                    <a:defRPr sz="16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6100" indent="-209550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–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839788" indent="-168275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•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174750" indent="-168275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–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09713" indent="-166688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1966913" indent="-166688" algn="l" defTabSz="671513" rtl="0" fontAlgn="base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424113" indent="-166688" algn="l" defTabSz="671513" rtl="0" fontAlgn="base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2881313" indent="-166688" algn="l" defTabSz="671513" rtl="0" fontAlgn="base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338513" indent="-166688" algn="l" defTabSz="671513" rtl="0" fontAlgn="base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CA" altLang="zh-CN" sz="1400" kern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CA" altLang="zh-CN" sz="1400" i="1" ker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altLang="zh-CN" sz="1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zh-CN" sz="14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zh-CN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59425" y="2550920"/>
                  <a:ext cx="2128150" cy="13621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1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ontent Placeholder 2"/>
                <p:cNvSpPr txBox="1">
                  <a:spLocks/>
                </p:cNvSpPr>
                <p:nvPr/>
              </p:nvSpPr>
              <p:spPr bwMode="auto">
                <a:xfrm>
                  <a:off x="4692790" y="1183097"/>
                  <a:ext cx="2900225" cy="1252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marL="252413" indent="-252413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n"/>
                    <a:defRPr sz="16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6100" indent="-209550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–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839788" indent="-168275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•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174750" indent="-168275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–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09713" indent="-166688" algn="l" defTabSz="671513" rtl="0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1966913" indent="-166688" algn="l" defTabSz="671513" rtl="0" fontAlgn="base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424113" indent="-166688" algn="l" defTabSz="671513" rtl="0" fontAlgn="base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2881313" indent="-166688" algn="l" defTabSz="671513" rtl="0" fontAlgn="base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338513" indent="-166688" algn="l" defTabSz="671513" rtl="0" fontAlgn="base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har char="»"/>
                    <a:defRPr sz="19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400" i="1" ker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altLang="zh-CN" sz="1400" i="1" ker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400" i="1" ker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altLang="zh-CN" sz="14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altLang="zh-CN" sz="14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altLang="zh-CN" sz="14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2790" y="1183097"/>
                  <a:ext cx="2900225" cy="12524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4970945" y="1320764"/>
              <a:ext cx="205370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None/>
              </a:pPr>
              <a:r>
                <a:rPr lang="en-CA" altLang="zh-CN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 reach: AS1  AS2  AS3  AS4</a:t>
              </a:r>
              <a:endPara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17668" y="2846836"/>
              <a:ext cx="272510" cy="8125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defRPr sz="1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10000"/>
                </a:lnSpc>
                <a:buNone/>
              </a:pPr>
              <a:r>
                <a:rPr lang="en-CA" altLang="zh-CN" sz="1200" dirty="0">
                  <a:solidFill>
                    <a:srgbClr val="00B050"/>
                  </a:solidFill>
                </a:rPr>
                <a:t>AS1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200" dirty="0">
                  <a:solidFill>
                    <a:srgbClr val="00B050"/>
                  </a:solidFill>
                </a:rPr>
                <a:t>AS2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200" dirty="0">
                  <a:solidFill>
                    <a:srgbClr val="00B050"/>
                  </a:solidFill>
                </a:rPr>
                <a:t>AS3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200" dirty="0">
                  <a:solidFill>
                    <a:srgbClr val="00B050"/>
                  </a:solidFill>
                </a:rPr>
                <a:t>AS4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1506" y="1509875"/>
              <a:ext cx="272510" cy="8125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defRPr sz="1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10000"/>
                </a:lnSpc>
                <a:buNone/>
              </a:pPr>
              <a:r>
                <a:rPr lang="en-CA" altLang="zh-CN" sz="1200" dirty="0">
                  <a:solidFill>
                    <a:srgbClr val="00B050"/>
                  </a:solidFill>
                </a:rPr>
                <a:t>AS1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200" dirty="0">
                  <a:solidFill>
                    <a:srgbClr val="00B050"/>
                  </a:solidFill>
                </a:rPr>
                <a:t>AS2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200" dirty="0">
                  <a:solidFill>
                    <a:srgbClr val="00B050"/>
                  </a:solidFill>
                </a:rPr>
                <a:t>AS3</a:t>
              </a:r>
            </a:p>
            <a:p>
              <a:pPr>
                <a:lnSpc>
                  <a:spcPct val="110000"/>
                </a:lnSpc>
                <a:buNone/>
              </a:pPr>
              <a:r>
                <a:rPr lang="en-CA" altLang="zh-CN" sz="1200" dirty="0">
                  <a:solidFill>
                    <a:srgbClr val="00B050"/>
                  </a:solidFill>
                </a:rPr>
                <a:t>AS4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675403" y="1701109"/>
              <a:ext cx="3265063" cy="1757265"/>
              <a:chOff x="149815" y="1031261"/>
              <a:chExt cx="3265063" cy="1757265"/>
            </a:xfrm>
          </p:grpSpPr>
          <p:sp>
            <p:nvSpPr>
              <p:cNvPr id="7" name="Cloud 6"/>
              <p:cNvSpPr/>
              <p:nvPr/>
            </p:nvSpPr>
            <p:spPr bwMode="auto">
              <a:xfrm rot="40123">
                <a:off x="1578587" y="1791182"/>
                <a:ext cx="632785" cy="381882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625" eaLnBrk="0" hangingPunct="0">
                  <a:buNone/>
                </a:pPr>
                <a:r>
                  <a:rPr lang="en-CA" altLang="zh-CN" sz="1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AS2</a:t>
                </a:r>
                <a:endParaRPr lang="zh-CN" altLang="en-US" sz="1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Cloud 7"/>
              <p:cNvSpPr/>
              <p:nvPr/>
            </p:nvSpPr>
            <p:spPr bwMode="auto">
              <a:xfrm rot="338238">
                <a:off x="149815" y="1733674"/>
                <a:ext cx="616604" cy="413786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625" eaLnBrk="0" hangingPunct="0">
                  <a:buNone/>
                </a:pPr>
                <a:r>
                  <a:rPr lang="en-CA" altLang="zh-CN" sz="1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AS1</a:t>
                </a:r>
                <a:endParaRPr lang="zh-CN" altLang="en-US" sz="1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loud 21"/>
              <p:cNvSpPr/>
              <p:nvPr/>
            </p:nvSpPr>
            <p:spPr bwMode="auto">
              <a:xfrm rot="40123">
                <a:off x="2716658" y="1031261"/>
                <a:ext cx="632785" cy="381882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625" eaLnBrk="0" hangingPunct="0">
                  <a:buNone/>
                </a:pPr>
                <a:r>
                  <a:rPr lang="en-CA" altLang="zh-CN" sz="1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AS3</a:t>
                </a:r>
                <a:endParaRPr lang="zh-CN" altLang="en-US" sz="1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Cloud 22"/>
              <p:cNvSpPr/>
              <p:nvPr/>
            </p:nvSpPr>
            <p:spPr bwMode="auto">
              <a:xfrm rot="40123">
                <a:off x="2782093" y="2406644"/>
                <a:ext cx="632785" cy="381882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625" eaLnBrk="0" hangingPunct="0">
                  <a:buNone/>
                </a:pPr>
                <a:r>
                  <a:rPr lang="en-CA" altLang="zh-CN" sz="1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AS4</a:t>
                </a:r>
                <a:endParaRPr lang="zh-CN" altLang="en-US" sz="1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24676" y="1667805"/>
                <a:ext cx="893135" cy="203969"/>
              </a:xfrm>
              <a:custGeom>
                <a:avLst/>
                <a:gdLst>
                  <a:gd name="connsiteX0" fmla="*/ 893135 w 893135"/>
                  <a:gd name="connsiteY0" fmla="*/ 203969 h 203969"/>
                  <a:gd name="connsiteX1" fmla="*/ 38277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457199 w 893135"/>
                  <a:gd name="connsiteY1" fmla="*/ 1950 h 203969"/>
                  <a:gd name="connsiteX2" fmla="*/ 0 w 893135"/>
                  <a:gd name="connsiteY2" fmla="*/ 118908 h 20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3135" h="203969">
                    <a:moveTo>
                      <a:pt x="893135" y="203969"/>
                    </a:moveTo>
                    <a:cubicBezTo>
                      <a:pt x="723014" y="46252"/>
                      <a:pt x="606055" y="16127"/>
                      <a:pt x="457199" y="1950"/>
                    </a:cubicBezTo>
                    <a:cubicBezTo>
                      <a:pt x="308343" y="-12227"/>
                      <a:pt x="116958" y="53340"/>
                      <a:pt x="0" y="118908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buNone/>
                </a:pP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10976193">
                <a:off x="743433" y="1968306"/>
                <a:ext cx="893135" cy="203969"/>
              </a:xfrm>
              <a:custGeom>
                <a:avLst/>
                <a:gdLst>
                  <a:gd name="connsiteX0" fmla="*/ 893135 w 893135"/>
                  <a:gd name="connsiteY0" fmla="*/ 203969 h 203969"/>
                  <a:gd name="connsiteX1" fmla="*/ 38277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457199 w 893135"/>
                  <a:gd name="connsiteY1" fmla="*/ 1950 h 203969"/>
                  <a:gd name="connsiteX2" fmla="*/ 0 w 893135"/>
                  <a:gd name="connsiteY2" fmla="*/ 118908 h 20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3135" h="203969">
                    <a:moveTo>
                      <a:pt x="893135" y="203969"/>
                    </a:moveTo>
                    <a:cubicBezTo>
                      <a:pt x="723014" y="46252"/>
                      <a:pt x="606055" y="16127"/>
                      <a:pt x="457199" y="1950"/>
                    </a:cubicBezTo>
                    <a:cubicBezTo>
                      <a:pt x="308343" y="-12227"/>
                      <a:pt x="116958" y="53340"/>
                      <a:pt x="0" y="118908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buNone/>
                </a:pP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8862927">
                <a:off x="1989578" y="1438583"/>
                <a:ext cx="893135" cy="203969"/>
              </a:xfrm>
              <a:custGeom>
                <a:avLst/>
                <a:gdLst>
                  <a:gd name="connsiteX0" fmla="*/ 893135 w 893135"/>
                  <a:gd name="connsiteY0" fmla="*/ 203969 h 203969"/>
                  <a:gd name="connsiteX1" fmla="*/ 38277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457199 w 893135"/>
                  <a:gd name="connsiteY1" fmla="*/ 1950 h 203969"/>
                  <a:gd name="connsiteX2" fmla="*/ 0 w 893135"/>
                  <a:gd name="connsiteY2" fmla="*/ 118908 h 20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3135" h="203969">
                    <a:moveTo>
                      <a:pt x="893135" y="203969"/>
                    </a:moveTo>
                    <a:cubicBezTo>
                      <a:pt x="723014" y="46252"/>
                      <a:pt x="606055" y="16127"/>
                      <a:pt x="457199" y="1950"/>
                    </a:cubicBezTo>
                    <a:cubicBezTo>
                      <a:pt x="308343" y="-12227"/>
                      <a:pt x="116958" y="53340"/>
                      <a:pt x="0" y="118908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buNone/>
                </a:pP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8034477">
                <a:off x="2125449" y="1594177"/>
                <a:ext cx="893135" cy="203969"/>
              </a:xfrm>
              <a:custGeom>
                <a:avLst/>
                <a:gdLst>
                  <a:gd name="connsiteX0" fmla="*/ 893135 w 893135"/>
                  <a:gd name="connsiteY0" fmla="*/ 203969 h 203969"/>
                  <a:gd name="connsiteX1" fmla="*/ 38277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457199 w 893135"/>
                  <a:gd name="connsiteY1" fmla="*/ 1950 h 203969"/>
                  <a:gd name="connsiteX2" fmla="*/ 0 w 893135"/>
                  <a:gd name="connsiteY2" fmla="*/ 118908 h 20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3135" h="203969">
                    <a:moveTo>
                      <a:pt x="893135" y="203969"/>
                    </a:moveTo>
                    <a:cubicBezTo>
                      <a:pt x="723014" y="46252"/>
                      <a:pt x="606055" y="16127"/>
                      <a:pt x="457199" y="1950"/>
                    </a:cubicBezTo>
                    <a:cubicBezTo>
                      <a:pt x="308343" y="-12227"/>
                      <a:pt x="116958" y="53340"/>
                      <a:pt x="0" y="118908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buNone/>
                </a:pP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602587">
                <a:off x="2052970" y="2163612"/>
                <a:ext cx="893135" cy="203969"/>
              </a:xfrm>
              <a:custGeom>
                <a:avLst/>
                <a:gdLst>
                  <a:gd name="connsiteX0" fmla="*/ 893135 w 893135"/>
                  <a:gd name="connsiteY0" fmla="*/ 203969 h 203969"/>
                  <a:gd name="connsiteX1" fmla="*/ 38277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457199 w 893135"/>
                  <a:gd name="connsiteY1" fmla="*/ 1950 h 203969"/>
                  <a:gd name="connsiteX2" fmla="*/ 0 w 893135"/>
                  <a:gd name="connsiteY2" fmla="*/ 118908 h 20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3135" h="203969">
                    <a:moveTo>
                      <a:pt x="893135" y="203969"/>
                    </a:moveTo>
                    <a:cubicBezTo>
                      <a:pt x="723014" y="46252"/>
                      <a:pt x="606055" y="16127"/>
                      <a:pt x="457199" y="1950"/>
                    </a:cubicBezTo>
                    <a:cubicBezTo>
                      <a:pt x="308343" y="-12227"/>
                      <a:pt x="116958" y="53340"/>
                      <a:pt x="0" y="118908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buNone/>
                </a:pP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2578780">
                <a:off x="1916566" y="2342467"/>
                <a:ext cx="893135" cy="203969"/>
              </a:xfrm>
              <a:custGeom>
                <a:avLst/>
                <a:gdLst>
                  <a:gd name="connsiteX0" fmla="*/ 893135 w 893135"/>
                  <a:gd name="connsiteY0" fmla="*/ 203969 h 203969"/>
                  <a:gd name="connsiteX1" fmla="*/ 38277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510362 w 893135"/>
                  <a:gd name="connsiteY1" fmla="*/ 1950 h 203969"/>
                  <a:gd name="connsiteX2" fmla="*/ 0 w 893135"/>
                  <a:gd name="connsiteY2" fmla="*/ 118908 h 203969"/>
                  <a:gd name="connsiteX0" fmla="*/ 893135 w 893135"/>
                  <a:gd name="connsiteY0" fmla="*/ 203969 h 203969"/>
                  <a:gd name="connsiteX1" fmla="*/ 457199 w 893135"/>
                  <a:gd name="connsiteY1" fmla="*/ 1950 h 203969"/>
                  <a:gd name="connsiteX2" fmla="*/ 0 w 893135"/>
                  <a:gd name="connsiteY2" fmla="*/ 118908 h 20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3135" h="203969">
                    <a:moveTo>
                      <a:pt x="893135" y="203969"/>
                    </a:moveTo>
                    <a:cubicBezTo>
                      <a:pt x="723014" y="46252"/>
                      <a:pt x="606055" y="16127"/>
                      <a:pt x="457199" y="1950"/>
                    </a:cubicBezTo>
                    <a:cubicBezTo>
                      <a:pt x="308343" y="-12227"/>
                      <a:pt x="116958" y="53340"/>
                      <a:pt x="0" y="118908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>
                  <a:buNone/>
                </a:pP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 rot="20609384">
                <a:off x="2667022" y="1511567"/>
                <a:ext cx="174308" cy="1943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>
                  <a:buNone/>
                </a:pP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 rot="23321">
                <a:off x="2652424" y="2267106"/>
                <a:ext cx="174308" cy="1943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>
                  <a:buNone/>
                </a:pP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 rot="23321">
                <a:off x="2060414" y="2240981"/>
                <a:ext cx="174308" cy="1943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>
                  <a:buNone/>
                </a:pP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799464" y="1959957"/>
                <a:ext cx="174308" cy="1943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>
                  <a:buNone/>
                </a:pP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1380981" y="1672952"/>
                <a:ext cx="174308" cy="1943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>
                  <a:buNone/>
                </a:pP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04697" y="1402652"/>
                <a:ext cx="99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:r>
                  <a:rPr lang="en-CA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0794" y="2126807"/>
                <a:ext cx="897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:r>
                  <a:rPr lang="en-CA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92524" y="1371623"/>
                <a:ext cx="801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:r>
                  <a:rPr lang="en-CA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56915" y="1529720"/>
                <a:ext cx="99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:r>
                  <a:rPr lang="en-CA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23321">
                <a:off x="2837899" y="2094403"/>
                <a:ext cx="593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:r>
                  <a:rPr lang="en-CA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23321">
                <a:off x="1925887" y="2206375"/>
                <a:ext cx="801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:r>
                  <a:rPr lang="en-CA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 rot="20609384">
                <a:off x="2141422" y="1546000"/>
                <a:ext cx="174308" cy="1943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>
                  <a:buNone/>
                </a:pP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647714" y="1695465"/>
                  <a:ext cx="741292" cy="772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CA" altLang="zh-CN" sz="1200" i="1" ker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i="1" ker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714" y="1695465"/>
                  <a:ext cx="741292" cy="77271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2732271" y="2745530"/>
                  <a:ext cx="741292" cy="772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CA" altLang="zh-CN" sz="1200" i="1" ker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i="1" ker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2271" y="2745530"/>
                  <a:ext cx="741292" cy="77271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544423" y="1176794"/>
                  <a:ext cx="856708" cy="772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CA" altLang="zh-CN" sz="1200" i="1" ker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i="1" ker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altLang="zh-CN" sz="12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423" y="1176794"/>
                  <a:ext cx="856708" cy="77271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392727" y="3212144"/>
                  <a:ext cx="856708" cy="772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CA" altLang="zh-CN" sz="1200" i="1" ker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i="1" ker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altLang="zh-CN" sz="12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i="1" ker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727" y="3212144"/>
                  <a:ext cx="856708" cy="77271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/>
          <p:cNvSpPr txBox="1"/>
          <p:nvPr/>
        </p:nvSpPr>
        <p:spPr>
          <a:xfrm>
            <a:off x="8551097" y="914566"/>
            <a:ext cx="1398859" cy="369332"/>
          </a:xfrm>
          <a:prstGeom prst="rect">
            <a:avLst/>
          </a:prstGeom>
          <a:solidFill>
            <a:srgbClr val="CCEC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CA" altLang="zh-CN" sz="900" dirty="0">
                <a:solidFill>
                  <a:srgbClr val="002060"/>
                </a:solidFill>
              </a:rPr>
              <a:t>Label Matrix</a:t>
            </a:r>
          </a:p>
          <a:p>
            <a:pPr>
              <a:buNone/>
            </a:pPr>
            <a:r>
              <a:rPr lang="en-CA" altLang="zh-CN" sz="900" dirty="0">
                <a:solidFill>
                  <a:srgbClr val="002060"/>
                </a:solidFill>
              </a:rPr>
              <a:t>(one vector per node)</a:t>
            </a:r>
            <a:endParaRPr lang="zh-CN" altLang="en-US" sz="900" dirty="0">
              <a:solidFill>
                <a:srgbClr val="002060"/>
              </a:solidFill>
            </a:endParaRPr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 flipH="1">
            <a:off x="7785621" y="1283898"/>
            <a:ext cx="1464906" cy="58939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7" idx="2"/>
          </p:cNvCxnSpPr>
          <p:nvPr/>
        </p:nvCxnSpPr>
        <p:spPr>
          <a:xfrm flipH="1">
            <a:off x="8374607" y="1283898"/>
            <a:ext cx="875920" cy="53990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</p:cNvCxnSpPr>
          <p:nvPr/>
        </p:nvCxnSpPr>
        <p:spPr>
          <a:xfrm flipH="1">
            <a:off x="8374607" y="1283898"/>
            <a:ext cx="875920" cy="94158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</p:cNvCxnSpPr>
          <p:nvPr/>
        </p:nvCxnSpPr>
        <p:spPr>
          <a:xfrm flipH="1">
            <a:off x="7900289" y="1283898"/>
            <a:ext cx="1350238" cy="113948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864031" y="1842630"/>
                <a:ext cx="290143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1600" i="1" ker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CA" altLang="zh-CN" sz="1600" i="1" kern="0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31" y="1842630"/>
                <a:ext cx="290143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12500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 rot="5400000">
            <a:off x="9131166" y="2011584"/>
            <a:ext cx="12426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CA" altLang="zh-CN" sz="800" dirty="0">
                <a:solidFill>
                  <a:srgbClr val="0000FF"/>
                </a:solidFill>
              </a:rPr>
              <a:t>Edge State Matric  (V)</a:t>
            </a:r>
            <a:endParaRPr lang="zh-CN" altLang="en-US" sz="800" dirty="0">
              <a:solidFill>
                <a:srgbClr val="0000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616995" y="931706"/>
            <a:ext cx="900290" cy="37566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None/>
            </a:pPr>
            <a:r>
              <a:rPr lang="en-CA" altLang="zh-CN" sz="900" dirty="0">
                <a:solidFill>
                  <a:srgbClr val="002060"/>
                </a:solidFill>
              </a:rPr>
              <a:t>Intent from YAML file</a:t>
            </a:r>
            <a:endParaRPr lang="zh-CN" altLang="en-US" sz="900" dirty="0">
              <a:solidFill>
                <a:srgbClr val="002060"/>
              </a:solidFill>
            </a:endParaRPr>
          </a:p>
        </p:txBody>
      </p:sp>
      <p:sp>
        <p:nvSpPr>
          <p:cNvPr id="65" name="Cloud 64"/>
          <p:cNvSpPr/>
          <p:nvPr/>
        </p:nvSpPr>
        <p:spPr bwMode="auto">
          <a:xfrm rot="40123">
            <a:off x="5174191" y="2151482"/>
            <a:ext cx="632785" cy="381882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7625" eaLnBrk="0" hangingPunct="0">
              <a:buNone/>
            </a:pPr>
            <a:r>
              <a:rPr lang="en-CA" altLang="zh-CN" sz="1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AS2</a:t>
            </a:r>
            <a:endParaRPr lang="zh-CN" altLang="en-US" sz="1400" baseline="-25000" dirty="0">
              <a:solidFill>
                <a:srgbClr val="00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6" name="Cloud 65"/>
          <p:cNvSpPr/>
          <p:nvPr/>
        </p:nvSpPr>
        <p:spPr bwMode="auto">
          <a:xfrm rot="338238">
            <a:off x="3745419" y="2093974"/>
            <a:ext cx="616604" cy="413786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7625" eaLnBrk="0" hangingPunct="0">
              <a:buNone/>
            </a:pPr>
            <a:r>
              <a:rPr lang="en-CA" altLang="zh-CN" sz="1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AS1</a:t>
            </a:r>
            <a:endParaRPr lang="zh-CN" altLang="en-US" sz="1400" baseline="-25000" dirty="0">
              <a:solidFill>
                <a:srgbClr val="00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7" name="Cloud 66"/>
          <p:cNvSpPr/>
          <p:nvPr/>
        </p:nvSpPr>
        <p:spPr bwMode="auto">
          <a:xfrm rot="40123">
            <a:off x="6312262" y="1391561"/>
            <a:ext cx="632785" cy="381882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7625" eaLnBrk="0" hangingPunct="0">
              <a:buNone/>
            </a:pPr>
            <a:r>
              <a:rPr lang="en-CA" altLang="zh-CN" sz="1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AS3</a:t>
            </a:r>
            <a:endParaRPr lang="zh-CN" altLang="en-US" sz="1400" baseline="-25000" dirty="0">
              <a:solidFill>
                <a:srgbClr val="00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8" name="Cloud 67"/>
          <p:cNvSpPr/>
          <p:nvPr/>
        </p:nvSpPr>
        <p:spPr bwMode="auto">
          <a:xfrm rot="40123">
            <a:off x="6377697" y="2766944"/>
            <a:ext cx="632785" cy="381882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7625" eaLnBrk="0" hangingPunct="0">
              <a:buNone/>
            </a:pPr>
            <a:r>
              <a:rPr lang="en-CA" altLang="zh-CN" sz="1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AS4</a:t>
            </a:r>
            <a:endParaRPr lang="zh-CN" altLang="en-US" sz="1400" baseline="-25000" dirty="0">
              <a:solidFill>
                <a:srgbClr val="00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>
            <a:endCxn id="65" idx="2"/>
          </p:cNvCxnSpPr>
          <p:nvPr/>
        </p:nvCxnSpPr>
        <p:spPr>
          <a:xfrm>
            <a:off x="4273762" y="2219083"/>
            <a:ext cx="902413" cy="1196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767689" y="1687642"/>
            <a:ext cx="642862" cy="53074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8" idx="2"/>
          </p:cNvCxnSpPr>
          <p:nvPr/>
        </p:nvCxnSpPr>
        <p:spPr>
          <a:xfrm>
            <a:off x="5655371" y="2483094"/>
            <a:ext cx="724310" cy="4711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26571" y="2827538"/>
            <a:ext cx="16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CA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Topology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iped Right Arrow 24"/>
          <p:cNvSpPr/>
          <p:nvPr/>
        </p:nvSpPr>
        <p:spPr bwMode="auto">
          <a:xfrm>
            <a:off x="6299140" y="3778206"/>
            <a:ext cx="1427098" cy="976510"/>
          </a:xfrm>
          <a:prstGeom prst="stripedRightArrow">
            <a:avLst/>
          </a:prstGeom>
          <a:solidFill>
            <a:srgbClr val="CCCCFF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CA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Training labels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3630" y="5922277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CA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Encode network intent.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32796" y="6147922"/>
            <a:ext cx="1573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CA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Train the GNN.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121463" y="5740782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CA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Validate the result.</a:t>
            </a:r>
          </a:p>
          <a:p>
            <a:pPr>
              <a:buNone/>
            </a:pPr>
            <a:r>
              <a:rPr lang="en-CA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 Invoke the ES module.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79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Mechanism: </a:t>
            </a:r>
            <a:r>
              <a:rPr lang="en-CA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5975" cy="394094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mechanism summary:</a:t>
            </a:r>
          </a:p>
          <a:p>
            <a:pPr marL="679450" lvl="1" indent="-342900">
              <a:lnSpc>
                <a:spcPct val="120000"/>
              </a:lnSpc>
              <a:buFont typeface="Microsoft JhengHei" panose="020B0604030504040204" pitchFamily="34" charset="-120"/>
              <a:buChar char="-"/>
            </a:pPr>
            <a:r>
              <a:rPr lang="en-CA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two graphs one for IGP and another for EGP.</a:t>
            </a:r>
          </a:p>
          <a:p>
            <a:pPr marL="679450" lvl="1" indent="-342900">
              <a:lnSpc>
                <a:spcPct val="120000"/>
              </a:lnSpc>
              <a:buFont typeface="Microsoft JhengHei" panose="020B0604030504040204" pitchFamily="34" charset="-120"/>
              <a:buChar char="-"/>
            </a:pPr>
            <a:r>
              <a:rPr lang="en-CA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intermediate nodes are added to represent links in both directions.</a:t>
            </a:r>
          </a:p>
          <a:p>
            <a:pPr marL="679450" lvl="1" indent="-342900">
              <a:lnSpc>
                <a:spcPct val="120000"/>
              </a:lnSpc>
              <a:buFont typeface="Microsoft JhengHei" panose="020B0604030504040204" pitchFamily="34" charset="-120"/>
              <a:buChar char="-"/>
            </a:pPr>
            <a:r>
              <a:rPr lang="en-CA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CA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intent is encoded into the Graph Neural Network (GNN).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lvl="1" indent="-342900">
              <a:lnSpc>
                <a:spcPct val="120000"/>
              </a:lnSpc>
              <a:buFont typeface="Microsoft JhengHei" panose="020B0604030504040204" pitchFamily="34" charset="-120"/>
              <a:buChar char="-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features are extracted as a representation of BGP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</a:t>
            </a:r>
            <a:endParaRPr lang="en-CA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lvl="1" indent="-342900">
              <a:lnSpc>
                <a:spcPct val="120000"/>
              </a:lnSpc>
              <a:buFont typeface="Microsoft JhengHei" panose="020B0604030504040204" pitchFamily="34" charset="-120"/>
              <a:buChar char="-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unit is used to verify if all requirements are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fulfilled.</a:t>
            </a:r>
          </a:p>
          <a:p>
            <a:pPr marL="679450" lvl="1" indent="-342900">
              <a:lnSpc>
                <a:spcPct val="120000"/>
              </a:lnSpc>
              <a:buFont typeface="Microsoft JhengHei" panose="020B0604030504040204" pitchFamily="34" charset="-120"/>
              <a:buChar char="-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calculates a reward based on which an Evolution Strategies (ES) optimizer updates neural network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79450" lvl="1" indent="-342900">
              <a:lnSpc>
                <a:spcPct val="120000"/>
              </a:lnSpc>
              <a:buFont typeface="Microsoft JhengHei" panose="020B0604030504040204" pitchFamily="34" charset="-120"/>
              <a:buChar char="-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Once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 optimum solution is achieved, the final output is converted into device-based configuration using the Configuration Writer. </a:t>
            </a:r>
          </a:p>
        </p:txBody>
      </p:sp>
    </p:spTree>
    <p:extLst>
      <p:ext uri="{BB962C8B-B14F-4D97-AF65-F5344CB8AC3E}">
        <p14:creationId xmlns:p14="http://schemas.microsoft.com/office/powerpoint/2010/main" val="13241940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68132" y="-16782"/>
            <a:ext cx="3620811" cy="2527654"/>
            <a:chOff x="7243986" y="2703832"/>
            <a:chExt cx="4695418" cy="3639799"/>
          </a:xfrm>
        </p:grpSpPr>
        <p:sp>
          <p:nvSpPr>
            <p:cNvPr id="6" name="Rectangle 5"/>
            <p:cNvSpPr/>
            <p:nvPr/>
          </p:nvSpPr>
          <p:spPr bwMode="auto">
            <a:xfrm>
              <a:off x="7678423" y="3375212"/>
              <a:ext cx="3279138" cy="244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25" tIns="45712" rIns="91425" bIns="45712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defTabSz="877888" eaLnBrk="0" hangingPunct="0">
                <a:buClrTx/>
                <a:buNone/>
              </a:pPr>
              <a:r>
                <a:rPr lang="en-CA" altLang="zh-CN" sz="1600" b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AS500</a:t>
              </a:r>
              <a:endPara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endCxn id="21" idx="3"/>
            </p:cNvCxnSpPr>
            <p:nvPr/>
          </p:nvCxnSpPr>
          <p:spPr bwMode="auto">
            <a:xfrm flipH="1">
              <a:off x="7599812" y="5617429"/>
              <a:ext cx="279310" cy="16310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>
              <a:off x="8220623" y="3963841"/>
              <a:ext cx="2273625" cy="143807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Cloud 8"/>
            <p:cNvSpPr/>
            <p:nvPr/>
          </p:nvSpPr>
          <p:spPr bwMode="auto">
            <a:xfrm rot="3013757">
              <a:off x="10922260" y="2879484"/>
              <a:ext cx="914468" cy="563164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AS300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>
              <a:stCxn id="9" idx="1"/>
            </p:cNvCxnSpPr>
            <p:nvPr/>
          </p:nvCxnSpPr>
          <p:spPr bwMode="auto">
            <a:xfrm flipH="1">
              <a:off x="10810418" y="3360667"/>
              <a:ext cx="353110" cy="25563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0623" y="3803050"/>
              <a:ext cx="227362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072638" y="3968450"/>
              <a:ext cx="0" cy="143346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0623" y="5523495"/>
              <a:ext cx="227362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0663197" y="3968450"/>
              <a:ext cx="0" cy="143346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6" idx="1"/>
            </p:cNvCxnSpPr>
            <p:nvPr/>
          </p:nvCxnSpPr>
          <p:spPr bwMode="auto">
            <a:xfrm flipV="1">
              <a:off x="8072638" y="3135081"/>
              <a:ext cx="1306755" cy="42955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Cloud 15"/>
            <p:cNvSpPr/>
            <p:nvPr/>
          </p:nvSpPr>
          <p:spPr bwMode="auto">
            <a:xfrm rot="40123">
              <a:off x="9006345" y="2753618"/>
              <a:ext cx="750625" cy="381882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AS200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981" y="5137561"/>
              <a:ext cx="788431" cy="77186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423" y="3417116"/>
              <a:ext cx="788431" cy="77186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981" y="3417116"/>
              <a:ext cx="788431" cy="77186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423" y="5137561"/>
              <a:ext cx="788431" cy="771867"/>
            </a:xfrm>
            <a:prstGeom prst="rect">
              <a:avLst/>
            </a:prstGeom>
          </p:spPr>
        </p:pic>
        <p:sp>
          <p:nvSpPr>
            <p:cNvPr id="21" name="Cloud 20"/>
            <p:cNvSpPr/>
            <p:nvPr/>
          </p:nvSpPr>
          <p:spPr bwMode="auto">
            <a:xfrm rot="3262190">
              <a:off x="7006317" y="5692175"/>
              <a:ext cx="889125" cy="413788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AS100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Cloud 21"/>
            <p:cNvSpPr/>
            <p:nvPr/>
          </p:nvSpPr>
          <p:spPr bwMode="auto">
            <a:xfrm rot="299832">
              <a:off x="11167537" y="4102101"/>
              <a:ext cx="771867" cy="563165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AS400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 flipH="1" flipV="1">
              <a:off x="10852553" y="3855086"/>
              <a:ext cx="490800" cy="28901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16" idx="1"/>
            </p:cNvCxnSpPr>
            <p:nvPr/>
          </p:nvCxnSpPr>
          <p:spPr bwMode="auto">
            <a:xfrm flipH="1" flipV="1">
              <a:off x="9379393" y="3135081"/>
              <a:ext cx="1283806" cy="44795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7702438" y="4930853"/>
              <a:ext cx="407852" cy="443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64215" y="3893944"/>
              <a:ext cx="395380" cy="443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7049" y="3997635"/>
              <a:ext cx="407852" cy="443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23670" y="5034544"/>
              <a:ext cx="407852" cy="443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782788" y="2385631"/>
            <a:ext cx="37214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buNone/>
            </a:pPr>
            <a:r>
              <a:rPr lang="en-CA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Intent</a:t>
            </a:r>
          </a:p>
          <a:p>
            <a:pPr marL="0" lvl="1">
              <a:buNone/>
            </a:pPr>
            <a:r>
              <a:rPr lang="en-CA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AS100 </a:t>
            </a:r>
            <a:r>
              <a:rPr lang="en-CA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  AS200 &gt;&gt; </a:t>
            </a:r>
            <a:r>
              <a:rPr lang="en-CA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AS100 </a:t>
            </a:r>
            <a:r>
              <a:rPr lang="en-CA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  AS200.</a:t>
            </a:r>
          </a:p>
          <a:p>
            <a:pPr marL="0" lvl="1">
              <a:buNone/>
            </a:pPr>
            <a:r>
              <a:rPr lang="en-CA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!AS200  AS300, !AS200  AS400,</a:t>
            </a:r>
          </a:p>
          <a:p>
            <a:pPr marL="0" lvl="1">
              <a:buNone/>
            </a:pPr>
            <a:r>
              <a:rPr lang="en-CA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!AS300  AS200, !AS300  AS400,</a:t>
            </a:r>
          </a:p>
          <a:p>
            <a:pPr marL="0" lvl="1">
              <a:buNone/>
            </a:pPr>
            <a:r>
              <a:rPr lang="en-CA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!AS400  AS200, !AS400  AS300.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47276" y="2220500"/>
            <a:ext cx="2880320" cy="4322821"/>
            <a:chOff x="449872" y="1530273"/>
            <a:chExt cx="2880320" cy="4322821"/>
          </a:xfrm>
        </p:grpSpPr>
        <p:pic>
          <p:nvPicPr>
            <p:cNvPr id="3" name="Picture 2" descr="DeepBGP: A Machine Learning Approach for BGP Configuration Synthesis - Foxit Reader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5" t="15326" r="45275" b="3769"/>
            <a:stretch/>
          </p:blipFill>
          <p:spPr>
            <a:xfrm>
              <a:off x="449872" y="1820645"/>
              <a:ext cx="2880320" cy="403244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838020" y="1530273"/>
              <a:ext cx="2104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CA" altLang="zh-CN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YAML file snippet</a:t>
              </a:r>
              <a:r>
                <a:rPr lang="en-CA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75471" y="4625709"/>
            <a:ext cx="3096344" cy="2004502"/>
            <a:chOff x="5732593" y="4354539"/>
            <a:chExt cx="3096344" cy="2004502"/>
          </a:xfrm>
        </p:grpSpPr>
        <p:pic>
          <p:nvPicPr>
            <p:cNvPr id="34" name="Picture 33" descr="DeepBGP: A Machine Learning Approach for BGP Configuration Synthesis - Foxit Reader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4" t="23995" r="8264" b="41332"/>
            <a:stretch/>
          </p:blipFill>
          <p:spPr>
            <a:xfrm>
              <a:off x="5732593" y="4630848"/>
              <a:ext cx="3096344" cy="1728193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5772309" y="4354539"/>
              <a:ext cx="30169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BGP routing table at routers B and C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8623"/>
              </p:ext>
            </p:extLst>
          </p:nvPr>
        </p:nvGraphicFramePr>
        <p:xfrm>
          <a:off x="7719690" y="2385631"/>
          <a:ext cx="3001440" cy="3992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01440"/>
              </a:tblGrid>
              <a:tr h="3318790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# output Configuration for node A</a:t>
                      </a:r>
                    </a:p>
                    <a:p>
                      <a:r>
                        <a:rPr lang="en-US" altLang="zh-CN" sz="800" b="0" dirty="0" smtClean="0"/>
                        <a:t>system-view</a:t>
                      </a:r>
                    </a:p>
                    <a:p>
                      <a:r>
                        <a:rPr lang="en-US" altLang="zh-CN" sz="800" b="0" dirty="0" err="1" smtClean="0"/>
                        <a:t>ip</a:t>
                      </a:r>
                      <a:r>
                        <a:rPr lang="en-US" altLang="zh-CN" sz="800" b="0" dirty="0" smtClean="0"/>
                        <a:t> </a:t>
                      </a:r>
                      <a:r>
                        <a:rPr lang="en-US" altLang="zh-CN" sz="800" b="0" dirty="0" err="1" smtClean="0"/>
                        <a:t>ip</a:t>
                      </a:r>
                      <a:r>
                        <a:rPr lang="en-US" altLang="zh-CN" sz="800" b="0" dirty="0" smtClean="0"/>
                        <a:t>-prefix IP_PREFIX_1_100 index 10 permit 192.168.16.0 24</a:t>
                      </a:r>
                    </a:p>
                    <a:p>
                      <a:r>
                        <a:rPr lang="en-US" altLang="zh-CN" sz="800" b="0" dirty="0" err="1" smtClean="0"/>
                        <a:t>ip</a:t>
                      </a:r>
                      <a:r>
                        <a:rPr lang="en-US" altLang="zh-CN" sz="800" b="0" dirty="0" smtClean="0"/>
                        <a:t> </a:t>
                      </a:r>
                      <a:r>
                        <a:rPr lang="en-US" altLang="zh-CN" sz="800" b="0" dirty="0" err="1" smtClean="0"/>
                        <a:t>ip</a:t>
                      </a:r>
                      <a:r>
                        <a:rPr lang="en-US" altLang="zh-CN" sz="800" b="0" dirty="0" smtClean="0"/>
                        <a:t>-prefix IP_PREFIX_1_100 index 20 permit 10.10.2.0 24</a:t>
                      </a:r>
                    </a:p>
                    <a:p>
                      <a:r>
                        <a:rPr lang="en-US" altLang="zh-CN" sz="800" b="0" dirty="0" err="1" smtClean="0"/>
                        <a:t>ip</a:t>
                      </a:r>
                      <a:r>
                        <a:rPr lang="en-US" altLang="zh-CN" sz="800" b="0" dirty="0" smtClean="0"/>
                        <a:t> </a:t>
                      </a:r>
                      <a:r>
                        <a:rPr lang="en-US" altLang="zh-CN" sz="800" b="0" dirty="0" err="1" smtClean="0"/>
                        <a:t>ip</a:t>
                      </a:r>
                      <a:r>
                        <a:rPr lang="en-US" altLang="zh-CN" sz="800" b="0" dirty="0" smtClean="0"/>
                        <a:t>-prefix IP_PREFIX_1_100 index 30 permit 10.10.3.0 24</a:t>
                      </a:r>
                    </a:p>
                    <a:p>
                      <a:r>
                        <a:rPr lang="en-US" altLang="zh-CN" sz="800" b="0" dirty="0" err="1" smtClean="0"/>
                        <a:t>ip</a:t>
                      </a:r>
                      <a:r>
                        <a:rPr lang="en-US" altLang="zh-CN" sz="800" b="0" dirty="0" smtClean="0"/>
                        <a:t> </a:t>
                      </a:r>
                      <a:r>
                        <a:rPr lang="en-US" altLang="zh-CN" sz="800" b="0" dirty="0" err="1" smtClean="0"/>
                        <a:t>ip</a:t>
                      </a:r>
                      <a:r>
                        <a:rPr lang="en-US" altLang="zh-CN" sz="800" b="0" dirty="0" smtClean="0"/>
                        <a:t>-prefix IP_PREFIX_1_100 index 40 permit 10.10.4.0 24</a:t>
                      </a:r>
                    </a:p>
                    <a:p>
                      <a:endParaRPr lang="en-US" sz="800" b="0" dirty="0" smtClean="0"/>
                    </a:p>
                    <a:p>
                      <a:r>
                        <a:rPr lang="en-US" sz="800" b="0" dirty="0" smtClean="0"/>
                        <a:t>route-policy ROUTE_POLICY_1_100 permit node 10</a:t>
                      </a:r>
                    </a:p>
                    <a:p>
                      <a:r>
                        <a:rPr lang="en-US" sz="800" b="0" dirty="0" smtClean="0"/>
                        <a:t>if-match </a:t>
                      </a:r>
                      <a:r>
                        <a:rPr lang="en-US" sz="800" b="0" dirty="0" err="1" smtClean="0"/>
                        <a:t>ip</a:t>
                      </a:r>
                      <a:r>
                        <a:rPr lang="en-US" sz="800" b="0" dirty="0" smtClean="0"/>
                        <a:t>-prefix IP_PREFIX_1_100</a:t>
                      </a:r>
                    </a:p>
                    <a:p>
                      <a:r>
                        <a:rPr lang="en-US" sz="800" b="0" dirty="0" smtClean="0"/>
                        <a:t>quit</a:t>
                      </a:r>
                    </a:p>
                    <a:p>
                      <a:r>
                        <a:rPr lang="en-US" sz="800" b="0" dirty="0" err="1" smtClean="0"/>
                        <a:t>ip</a:t>
                      </a:r>
                      <a:r>
                        <a:rPr lang="en-US" sz="800" b="0" dirty="0" smtClean="0"/>
                        <a:t> </a:t>
                      </a:r>
                      <a:r>
                        <a:rPr lang="en-US" sz="800" b="0" dirty="0" err="1" smtClean="0"/>
                        <a:t>ip</a:t>
                      </a:r>
                      <a:r>
                        <a:rPr lang="en-US" sz="800" b="0" dirty="0" smtClean="0"/>
                        <a:t>-prefix IP_PREFIX_1_2 index 50 permit 10.10.1.0 24</a:t>
                      </a:r>
                    </a:p>
                    <a:p>
                      <a:endParaRPr lang="en-US" sz="800" b="0" dirty="0" smtClean="0"/>
                    </a:p>
                    <a:p>
                      <a:r>
                        <a:rPr lang="en-US" sz="800" b="0" dirty="0" smtClean="0"/>
                        <a:t>route-policy ROUTE_POLICY_1_2 permit node 10</a:t>
                      </a:r>
                    </a:p>
                    <a:p>
                      <a:r>
                        <a:rPr lang="en-US" sz="800" b="0" dirty="0" smtClean="0"/>
                        <a:t>if-match </a:t>
                      </a:r>
                      <a:r>
                        <a:rPr lang="en-US" sz="800" b="0" dirty="0" err="1" smtClean="0"/>
                        <a:t>ip</a:t>
                      </a:r>
                      <a:r>
                        <a:rPr lang="en-US" sz="800" b="0" dirty="0" smtClean="0"/>
                        <a:t>-prefix IP_PREFIX_1_2</a:t>
                      </a:r>
                    </a:p>
                    <a:p>
                      <a:r>
                        <a:rPr lang="en-US" sz="800" b="0" dirty="0" smtClean="0"/>
                        <a:t>quit</a:t>
                      </a:r>
                    </a:p>
                    <a:p>
                      <a:r>
                        <a:rPr lang="en-US" sz="800" b="0" dirty="0" err="1" smtClean="0"/>
                        <a:t>ip</a:t>
                      </a:r>
                      <a:r>
                        <a:rPr lang="en-US" sz="800" b="0" dirty="0" smtClean="0"/>
                        <a:t> </a:t>
                      </a:r>
                      <a:r>
                        <a:rPr lang="en-US" sz="800" b="0" dirty="0" err="1" smtClean="0"/>
                        <a:t>ip</a:t>
                      </a:r>
                      <a:r>
                        <a:rPr lang="en-US" sz="800" b="0" dirty="0" smtClean="0"/>
                        <a:t>-prefix IP_PREFIX_1_3 index 50 permit 10.10.1.0 24</a:t>
                      </a:r>
                    </a:p>
                    <a:p>
                      <a:endParaRPr lang="en-US" sz="800" b="0" dirty="0" smtClean="0"/>
                    </a:p>
                    <a:p>
                      <a:r>
                        <a:rPr lang="en-US" sz="800" b="0" dirty="0" smtClean="0"/>
                        <a:t>route-policy ROUTE_POLICY_1_3 permit node 10</a:t>
                      </a:r>
                    </a:p>
                    <a:p>
                      <a:r>
                        <a:rPr lang="en-US" sz="800" b="0" dirty="0" smtClean="0"/>
                        <a:t>if-match </a:t>
                      </a:r>
                      <a:r>
                        <a:rPr lang="en-US" sz="800" b="0" dirty="0" err="1" smtClean="0"/>
                        <a:t>ip</a:t>
                      </a:r>
                      <a:r>
                        <a:rPr lang="en-US" sz="800" b="0" dirty="0" smtClean="0"/>
                        <a:t>-prefix IP_PREFIX_1_3</a:t>
                      </a:r>
                    </a:p>
                    <a:p>
                      <a:r>
                        <a:rPr lang="en-US" sz="800" b="0" dirty="0" smtClean="0"/>
                        <a:t>quit</a:t>
                      </a:r>
                    </a:p>
                    <a:p>
                      <a:r>
                        <a:rPr lang="en-US" sz="800" b="0" dirty="0" err="1" smtClean="0"/>
                        <a:t>bgp</a:t>
                      </a:r>
                      <a:r>
                        <a:rPr lang="en-US" sz="800" b="0" dirty="0" smtClean="0"/>
                        <a:t> 500</a:t>
                      </a:r>
                    </a:p>
                    <a:p>
                      <a:r>
                        <a:rPr lang="en-US" sz="800" b="0" dirty="0" smtClean="0"/>
                        <a:t>peer 192.168.17.2 as-number 100 </a:t>
                      </a:r>
                    </a:p>
                    <a:p>
                      <a:r>
                        <a:rPr lang="en-US" sz="800" b="0" dirty="0" smtClean="0"/>
                        <a:t>peer 192.168.16.2 as-number 500 </a:t>
                      </a:r>
                    </a:p>
                    <a:p>
                      <a:r>
                        <a:rPr lang="en-US" sz="800" b="0" dirty="0" smtClean="0"/>
                        <a:t>peer 192.168.16.6 as-number 500 </a:t>
                      </a:r>
                    </a:p>
                    <a:p>
                      <a:endParaRPr lang="en-US" sz="800" b="0" dirty="0" smtClean="0"/>
                    </a:p>
                    <a:p>
                      <a:r>
                        <a:rPr lang="en-US" sz="800" b="0" dirty="0" smtClean="0"/>
                        <a:t>peer 192.168.17.2 route-policy ROUTE_POLICY_1_100 export</a:t>
                      </a:r>
                    </a:p>
                    <a:p>
                      <a:r>
                        <a:rPr lang="en-US" sz="800" b="0" dirty="0" smtClean="0"/>
                        <a:t>peer 192.168.16.2 route-policy ROUTE_POLICY_1_2 export</a:t>
                      </a:r>
                    </a:p>
                    <a:p>
                      <a:r>
                        <a:rPr lang="en-US" sz="800" b="0" dirty="0" smtClean="0"/>
                        <a:t>peer 192.168.16.6 route-policy ROUTE_POLICY_1_3 export</a:t>
                      </a:r>
                    </a:p>
                    <a:p>
                      <a:r>
                        <a:rPr lang="en-US" sz="800" b="0" dirty="0" smtClean="0"/>
                        <a:t>ipv4-family unicast</a:t>
                      </a:r>
                    </a:p>
                    <a:p>
                      <a:r>
                        <a:rPr lang="en-US" sz="800" b="0" dirty="0" smtClean="0"/>
                        <a:t>network 192.168.16.0 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B6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715533" y="2138366"/>
            <a:ext cx="2976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CA" altLang="zh-CN" sz="1200" dirty="0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Generated  BGP configuration snippet</a:t>
            </a:r>
            <a:endParaRPr lang="zh-CN" altLang="en-US" sz="1200" dirty="0">
              <a:solidFill>
                <a:srgbClr val="3333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600" y="11477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CA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I - Functionality Evaluation</a:t>
            </a:r>
            <a:r>
              <a:rPr lang="en-CA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demonstrate the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DeepBGP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340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69104" y="310943"/>
            <a:ext cx="5110512" cy="3194703"/>
            <a:chOff x="6097587" y="570924"/>
            <a:chExt cx="5110512" cy="3194703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2"/>
            <a:srcRect b="12281"/>
            <a:stretch/>
          </p:blipFill>
          <p:spPr>
            <a:xfrm>
              <a:off x="6097587" y="570924"/>
              <a:ext cx="5110512" cy="2898417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771108" y="3427073"/>
              <a:ext cx="3763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CA" altLang="zh-CN" sz="1600" b="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Reward vs training step using ES and DQN</a:t>
              </a:r>
              <a:endParaRPr lang="en-CA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09600" y="1147746"/>
            <a:ext cx="5665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I - Functionality Evaluation</a:t>
            </a:r>
            <a:r>
              <a:rPr lang="en-CA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compared between convergence time using ES and DQN.</a:t>
            </a:r>
            <a:r>
              <a:rPr lang="en-CA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4286353"/>
            <a:ext cx="5986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II - Scalability </a:t>
            </a:r>
            <a:r>
              <a:rPr lang="en-CA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scalability of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DeepBGP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testing it on a set of randomly generated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with a different number of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nodes.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CA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show the effect of using hardware accelerator on the training process.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1809" y="3457705"/>
            <a:ext cx="5489575" cy="2939986"/>
            <a:chOff x="6705599" y="3457705"/>
            <a:chExt cx="5489575" cy="2939986"/>
          </a:xfrm>
        </p:grpSpPr>
        <p:pic>
          <p:nvPicPr>
            <p:cNvPr id="16" name="Picture 15" descr="DeepBGP: A Machine Learning Approach for BGP Configuration Synthesis - Foxit Reader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08" t="29185" r="15169" b="18202"/>
            <a:stretch/>
          </p:blipFill>
          <p:spPr>
            <a:xfrm>
              <a:off x="6705599" y="3457705"/>
              <a:ext cx="5489575" cy="263935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087532" y="6059137"/>
              <a:ext cx="2725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CA" altLang="zh-CN" sz="1600" b="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Training steps vs topology size</a:t>
              </a:r>
              <a:endParaRPr lang="en-CA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254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599" y="1390758"/>
            <a:ext cx="10975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III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Detecting Time-Consuming Process: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process is responsible for increasing the training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increases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exponentially.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conducted a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experiment to validate the two main culprits, namely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feedforward time and ii) the validation time.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36541" y="2339788"/>
            <a:ext cx="5818094" cy="3883497"/>
            <a:chOff x="6236541" y="2339788"/>
            <a:chExt cx="5818094" cy="3883497"/>
          </a:xfrm>
        </p:grpSpPr>
        <p:pic>
          <p:nvPicPr>
            <p:cNvPr id="5" name="Picture 4" descr="DeepBGP: A Machine Learning Approach for BGP Configuration Synthesis - Foxit Reader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88" t="38542" r="29504" b="8303"/>
            <a:stretch/>
          </p:blipFill>
          <p:spPr>
            <a:xfrm>
              <a:off x="6236541" y="2339788"/>
              <a:ext cx="5818094" cy="351416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11712" y="5853953"/>
              <a:ext cx="346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CA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Feedforward VS. validation time</a:t>
              </a:r>
              <a:r>
                <a:rPr lang="en-CA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7314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DeepBGP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uses neural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to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with certainty network-wide BGP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demonstrate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neural networks have the potential to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network configuration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illustrated that hardware acceleration and ES enhanced the execution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DeepBGP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larger network topologies is left for future work. 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Accelerating the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 on different intent and network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topologies using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meta-learning is considered for future work. 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Generalizing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DeepBGP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other network configurations,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IGP and Access List Control is also left for future work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527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 smtClean="0"/>
          </a:p>
        </p:txBody>
      </p:sp>
      <p:sp>
        <p:nvSpPr>
          <p:cNvPr id="112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de-DE" altLang="zh-CN" sz="1000">
              <a:latin typeface="FrutigerNext LT Medium" pitchFamily="34" charset="0"/>
              <a:ea typeface="MS PGothic" panose="020B0600070205080204" pitchFamily="34" charset="-128"/>
            </a:endParaRPr>
          </a:p>
          <a:p>
            <a:r>
              <a:rPr lang="de-DE" altLang="zh-CN" sz="1000">
                <a:latin typeface="FrutigerNext LT Medium" pitchFamily="34" charset="0"/>
                <a:ea typeface="MS PGothic" panose="020B0600070205080204" pitchFamily="34" charset="-128"/>
              </a:rPr>
              <a:t>Page </a:t>
            </a:r>
            <a:fld id="{5CF733B1-B5D0-44A0-9898-AAFFA74A8D1E}" type="slidenum">
              <a:rPr lang="de-DE" altLang="zh-CN" sz="1000">
                <a:latin typeface="FrutigerNext LT Medium" pitchFamily="34" charset="0"/>
                <a:ea typeface="MS PGothic" panose="020B0600070205080204" pitchFamily="34" charset="-128"/>
              </a:rPr>
              <a:pPr/>
              <a:t>16</a:t>
            </a:fld>
            <a:endParaRPr lang="en-GB" altLang="zh-CN" sz="100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11268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5975" cy="4708526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Weitz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Woos, D., 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Torlak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Ernst, M. D., Krishnamurthy, A., &amp; 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Tatlock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(2016, October). Scalable verification of border gateway protocol configurations with an SMT solver. In </a:t>
            </a:r>
            <a:r>
              <a:rPr lang="en-CA" altLang="zh-CN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2016 ACM SIGPLAN International Conference on Object-Oriented Programming, Systems, Languages, and Applications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765-780).</a:t>
            </a:r>
          </a:p>
          <a:p>
            <a:pPr>
              <a:buFont typeface="+mj-ea"/>
              <a:buAutoNum type="circleNumDbPlain"/>
            </a:pP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Feamster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&amp;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Balakrishnan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(2005, May). Detecting BGP configuration faults with static analysis. In </a:t>
            </a:r>
            <a:r>
              <a:rPr lang="en-US" altLang="zh-CN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2nd conference on Symposium on Networked Systems Design &amp; Implementation-Volume 2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43-56).</a:t>
            </a:r>
          </a:p>
          <a:p>
            <a:pPr>
              <a:buFont typeface="+mj-ea"/>
              <a:buAutoNum type="circleNumDbPlain"/>
            </a:pP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Gember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-Jacobson, A., Viswanathan, R., 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Akella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Mahajan, R. (2016, August). Fast control plane analysis using an abstract representation. In Proceedings of the 2016 ACM SIGCOMM Conference (pp. 300-313).</a:t>
            </a:r>
          </a:p>
          <a:p>
            <a:pPr>
              <a:buFont typeface="+mj-ea"/>
              <a:buAutoNum type="circleNumDbPlain"/>
            </a:pP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El-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Hassany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Tsankov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Vanbever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&amp; 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Vechev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(2018). 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NetComplete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Practical network-wide configuration synthesis with 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autocompletion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 </a:t>
            </a:r>
            <a:r>
              <a:rPr lang="en-CA" altLang="zh-CN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15th {USENIX} Symposium on Networked Systems Design and Implementation ({NSDI} 18)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579-594).</a:t>
            </a:r>
          </a:p>
          <a:p>
            <a:pPr>
              <a:buFont typeface="+mj-ea"/>
              <a:buAutoNum type="circleNumDbPlain"/>
            </a:pP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Narain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Levin, G., Malik, S., &amp;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Kaul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(2008). Declarative infrastructure configuration synthesis and debugging. </a:t>
            </a:r>
            <a:r>
              <a:rPr lang="en-US" altLang="zh-CN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Network and Systems Management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235-258.</a:t>
            </a:r>
          </a:p>
          <a:p>
            <a:pPr>
              <a:buFont typeface="+mj-ea"/>
              <a:buAutoNum type="circleNumDbPlain"/>
            </a:pP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Beckett, R., Mahajan, R., Millstein, T.,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Padhye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Walker, D. (2016, August). Don't mind the gap: Bridging network-wide objectives and device-level configurations. In Proceedings of the 2016 ACM SIGCOMM Conference (pp. 328-341).</a:t>
            </a:r>
          </a:p>
          <a:p>
            <a:pPr>
              <a:buFont typeface="+mj-ea"/>
              <a:buAutoNum type="circleNumDbPlain"/>
            </a:pP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Beckett, R., Mahajan, R., Millstein, T., </a:t>
            </a:r>
            <a:r>
              <a:rPr lang="en-CA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Padhye</a:t>
            </a:r>
            <a:r>
              <a:rPr lang="en-CA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Walker, D. (2017, June). Network configuration synthesis with abstract topologies. In Proceedings of the 38th ACM SIGPLAN Conference on Programming Language Design and Implementation (pp. 437-451).</a:t>
            </a:r>
          </a:p>
        </p:txBody>
      </p:sp>
    </p:spTree>
    <p:extLst>
      <p:ext uri="{BB962C8B-B14F-4D97-AF65-F5344CB8AC3E}">
        <p14:creationId xmlns:p14="http://schemas.microsoft.com/office/powerpoint/2010/main" val="3613224379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smtClean="0"/>
              <a:t>Appendex: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824391" cy="4525963"/>
              </a:xfrm>
            </p:spPr>
            <p:txBody>
              <a:bodyPr/>
              <a:lstStyle/>
              <a:p>
                <a:r>
                  <a:rPr lang="en-CA" altLang="zh-CN" sz="2000"/>
                  <a:t>How to resolve BGP misconfiguration example:</a:t>
                </a:r>
                <a:endParaRPr lang="en-US" altLang="zh-CN" sz="200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CN" sz="1800" smtClean="0">
                    <a:latin typeface="Times" panose="02020603050405020304" pitchFamily="18" charset="0"/>
                    <a:cs typeface="Times" panose="02020603050405020304" pitchFamily="18" charset="0"/>
                  </a:rPr>
                  <a:t>Upon 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operator’s request to prevent </a:t>
                </a:r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loops, the 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GNN encodes such a request by setting the label at each </a:t>
                </a:r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node for 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prefixes belonging to itself to (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-1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). </a:t>
                </a:r>
                <a:endParaRPr lang="en-US" altLang="zh-CN" sz="18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Therefore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, GNN </a:t>
                </a:r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training process 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blocks all links that reconnect the node prefixes back </a:t>
                </a:r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to itself.</a:t>
                </a:r>
                <a:endParaRPr lang="en-US" altLang="zh-CN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In 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addition, the validator penalizes selecting a state that </a:t>
                </a:r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forwards the 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same prefix in loops which in this case selecting </a:t>
                </a:r>
                <a:r>
                  <a:rPr lang="en-US" altLang="zh-CN" sz="18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all 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in both directions</a:t>
                </a:r>
                <a:r>
                  <a:rPr lang="en-US" altLang="zh-CN" sz="18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  <a:endParaRPr lang="en-CA" altLang="zh-CN" sz="1800" i="1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Thus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, it </a:t>
                </a:r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directs the </a:t>
                </a: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machine learning agent to set the edge state vector at router</a:t>
                </a:r>
                <a:b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altLang="zh-CN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R </a:t>
                </a:r>
                <a:r>
                  <a:rPr lang="en-US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altLang="zh-CN" sz="1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altLang="zh-CN" sz="1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altLang="zh-CN" sz="1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altLang="zh-CN" sz="1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altLang="zh-C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altLang="zh-CN" sz="18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  <a:endParaRPr lang="zh-CN" altLang="en-US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824391" cy="4525963"/>
              </a:xfrm>
              <a:blipFill rotWithShape="0">
                <a:blip r:embed="rId2"/>
                <a:stretch>
                  <a:fillRect l="-507" t="-809" r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 smtClean="0"/>
          </a:p>
          <a:p>
            <a:r>
              <a:rPr lang="de-DE" altLang="zh-CN" smtClean="0"/>
              <a:t>Page </a:t>
            </a:r>
            <a:fld id="{FACCE667-B6E6-4A41-9358-A82806030FA0}" type="slidenum">
              <a:rPr lang="de-DE" altLang="zh-CN" smtClean="0"/>
              <a:pPr/>
              <a:t>18</a:t>
            </a:fld>
            <a:endParaRPr lang="en-GB" altLang="zh-CN"/>
          </a:p>
        </p:txBody>
      </p:sp>
      <p:grpSp>
        <p:nvGrpSpPr>
          <p:cNvPr id="49" name="Group 48"/>
          <p:cNvGrpSpPr/>
          <p:nvPr/>
        </p:nvGrpSpPr>
        <p:grpSpPr>
          <a:xfrm>
            <a:off x="9320213" y="3779926"/>
            <a:ext cx="2821470" cy="2484350"/>
            <a:chOff x="9113490" y="1142178"/>
            <a:chExt cx="2821470" cy="2484350"/>
          </a:xfrm>
        </p:grpSpPr>
        <p:grpSp>
          <p:nvGrpSpPr>
            <p:cNvPr id="16" name="Group 15"/>
            <p:cNvGrpSpPr/>
            <p:nvPr/>
          </p:nvGrpSpPr>
          <p:grpSpPr>
            <a:xfrm>
              <a:off x="10112781" y="1142178"/>
              <a:ext cx="807225" cy="518390"/>
              <a:chOff x="10400243" y="1077958"/>
              <a:chExt cx="807225" cy="51839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0243" y="1077958"/>
                <a:ext cx="807225" cy="51839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0525574" y="1152487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CA" altLang="zh-CN" dirty="0" smtClean="0"/>
                  <a:t>ISP</a:t>
                </a:r>
                <a:endParaRPr lang="zh-CN" altLang="en-US" dirty="0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38" t="66752" r="6278" b="4894"/>
            <a:stretch/>
          </p:blipFill>
          <p:spPr>
            <a:xfrm>
              <a:off x="10210799" y="2303524"/>
              <a:ext cx="611187" cy="34712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7" t="860" r="3335" b="75483"/>
            <a:stretch/>
          </p:blipFill>
          <p:spPr>
            <a:xfrm>
              <a:off x="11452359" y="3418167"/>
              <a:ext cx="482601" cy="20836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7" t="860" r="3335" b="75483"/>
            <a:stretch/>
          </p:blipFill>
          <p:spPr>
            <a:xfrm>
              <a:off x="9893113" y="3418167"/>
              <a:ext cx="482601" cy="20836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7" t="860" r="3335" b="75483"/>
            <a:stretch/>
          </p:blipFill>
          <p:spPr>
            <a:xfrm>
              <a:off x="9113490" y="3418167"/>
              <a:ext cx="482601" cy="20836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7" t="860" r="3335" b="75483"/>
            <a:stretch/>
          </p:blipFill>
          <p:spPr>
            <a:xfrm>
              <a:off x="10672736" y="3418167"/>
              <a:ext cx="482601" cy="208361"/>
            </a:xfrm>
            <a:prstGeom prst="rect">
              <a:avLst/>
            </a:prstGeom>
          </p:spPr>
        </p:pic>
        <p:cxnSp>
          <p:nvCxnSpPr>
            <p:cNvPr id="18" name="Straight Connector 17"/>
            <p:cNvCxnSpPr>
              <a:stCxn id="8" idx="2"/>
              <a:endCxn id="11" idx="0"/>
            </p:cNvCxnSpPr>
            <p:nvPr/>
          </p:nvCxnSpPr>
          <p:spPr bwMode="auto">
            <a:xfrm flipH="1">
              <a:off x="10516393" y="1660568"/>
              <a:ext cx="1" cy="64295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11" idx="2"/>
              <a:endCxn id="10" idx="0"/>
            </p:cNvCxnSpPr>
            <p:nvPr/>
          </p:nvCxnSpPr>
          <p:spPr bwMode="auto">
            <a:xfrm>
              <a:off x="10516393" y="2650645"/>
              <a:ext cx="1177267" cy="7675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11" idx="2"/>
              <a:endCxn id="14" idx="0"/>
            </p:cNvCxnSpPr>
            <p:nvPr/>
          </p:nvCxnSpPr>
          <p:spPr bwMode="auto">
            <a:xfrm>
              <a:off x="10516393" y="2650645"/>
              <a:ext cx="397644" cy="7675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1" idx="2"/>
              <a:endCxn id="12" idx="0"/>
            </p:cNvCxnSpPr>
            <p:nvPr/>
          </p:nvCxnSpPr>
          <p:spPr bwMode="auto">
            <a:xfrm flipH="1">
              <a:off x="10134414" y="2650645"/>
              <a:ext cx="381979" cy="7675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>
              <a:stCxn id="11" idx="2"/>
              <a:endCxn id="13" idx="0"/>
            </p:cNvCxnSpPr>
            <p:nvPr/>
          </p:nvCxnSpPr>
          <p:spPr bwMode="auto">
            <a:xfrm flipH="1">
              <a:off x="9354791" y="2650645"/>
              <a:ext cx="1161602" cy="7675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9782668" y="1612489"/>
                  <a:ext cx="580928" cy="9409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b="1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b="1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b="1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b="1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b="1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altLang="zh-CN" sz="1200" b="1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𝒂𝒍𝒍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2668" y="1612489"/>
                  <a:ext cx="580928" cy="9409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228560" y="3089027"/>
                  <a:ext cx="47192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b="1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b="1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8560" y="3089027"/>
                  <a:ext cx="47192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9773308" y="3152600"/>
                  <a:ext cx="47994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b="1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b="1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308" y="3152600"/>
                  <a:ext cx="47994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0689825" y="3033328"/>
                  <a:ext cx="46551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b="1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b="1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9825" y="3033328"/>
                  <a:ext cx="46551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1227269" y="3021461"/>
                  <a:ext cx="48474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b="1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b="1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7269" y="3021461"/>
                  <a:ext cx="48474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 bwMode="auto">
            <a:xfrm flipV="1">
              <a:off x="9547760" y="2829677"/>
              <a:ext cx="558059" cy="32603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10096154" y="2829677"/>
              <a:ext cx="279560" cy="49050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 bwMode="auto">
            <a:xfrm flipH="1" flipV="1">
              <a:off x="10671468" y="2811227"/>
              <a:ext cx="195455" cy="29958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auto">
            <a:xfrm flipH="1" flipV="1">
              <a:off x="10968239" y="2852124"/>
              <a:ext cx="392553" cy="28113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10299357" y="1897924"/>
              <a:ext cx="0" cy="39925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0618128" y="1660568"/>
              <a:ext cx="0" cy="3992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0490427" y="1677877"/>
                  <a:ext cx="5809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2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altLang="zh-CN" sz="12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sz="12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zh-CN" sz="12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CA" altLang="zh-CN" sz="12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𝒍𝒍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0427" y="1677877"/>
                  <a:ext cx="58092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350481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Configuration synthesis: Background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5975" cy="4708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configuration could be defined as the process of acquiring, organizing, and maintaining information about all the components of a computer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process is often done manually.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huge increase in the number of network devices and the complexity of operator intent, network configuration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became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challenging and error-prone.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configuration is not fully evaluated under various fault conditions, for example:</a:t>
            </a:r>
            <a:endParaRPr lang="en-CA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leaked prefixes that knocked Japan off the Internet in 2017.</a:t>
            </a:r>
          </a:p>
          <a:p>
            <a:pPr lvl="1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NYSE stock market closed after glitch caused major outage in 2017.</a:t>
            </a:r>
          </a:p>
          <a:p>
            <a:pPr lvl="1" eaLnBrk="1" hangingPunct="1"/>
            <a:r>
              <a:rPr lang="en-CA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outage due configuration error in 2015.</a:t>
            </a:r>
          </a:p>
          <a:p>
            <a:pPr lvl="1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Airlines jets grounded by computer router glitch in 2015.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578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84783" y="3158774"/>
            <a:ext cx="5309004" cy="3337538"/>
            <a:chOff x="6886171" y="2810146"/>
            <a:chExt cx="5309004" cy="33375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11798"/>
            <a:stretch/>
          </p:blipFill>
          <p:spPr>
            <a:xfrm>
              <a:off x="6886171" y="2810146"/>
              <a:ext cx="5309004" cy="306173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8078477" y="5809130"/>
              <a:ext cx="32887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457200">
                <a:buNone/>
              </a:pPr>
              <a:r>
                <a:rPr lang="en-CA" altLang="zh-CN" sz="1600" dirty="0" smtClean="0">
                  <a:solidFill>
                    <a:srgbClr val="3333FF"/>
                  </a:solidFill>
                  <a:latin typeface="Times" pitchFamily="18" charset="0"/>
                </a:rPr>
                <a:t>BGP misconfiguration example</a:t>
              </a:r>
              <a:endParaRPr lang="en-US" altLang="zh-CN" sz="1600" dirty="0">
                <a:solidFill>
                  <a:srgbClr val="3333FF"/>
                </a:solidFill>
                <a:latin typeface="Times" pitchFamily="18" charset="0"/>
              </a:endParaRPr>
            </a:p>
          </p:txBody>
        </p:sp>
      </p:grp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2568"/>
            <a:ext cx="10975975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Times" pitchFamily="18" charset="0"/>
                <a:cs typeface="Times New Roman" panose="02020603050405020304" pitchFamily="18" charset="0"/>
              </a:rPr>
              <a:t>BGP misconfiguration example:</a:t>
            </a:r>
            <a:endParaRPr lang="en-US" altLang="zh-CN" b="1" dirty="0" smtClean="0">
              <a:latin typeface="Times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0774"/>
            <a:ext cx="8496300" cy="470118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/>
          <a:p>
            <a:pPr defTabSz="671513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below illustrate a BGP misconfiguration example that causes traffic loop when router fails.</a:t>
            </a: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71513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22300" lvl="1" defTabSz="671513">
              <a:lnSpc>
                <a:spcPct val="140000"/>
              </a:lnSpc>
              <a:spcBef>
                <a:spcPct val="0"/>
              </a:spcBef>
              <a:buFont typeface="Microsoft JhengHei" panose="020B0604030504040204" pitchFamily="34" charset="-120"/>
              <a:buChar char="-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center is allocated IP address space 128.2.0.0/16.</a:t>
            </a:r>
          </a:p>
          <a:p>
            <a:pPr marL="622300" lvl="1" defTabSz="671513">
              <a:lnSpc>
                <a:spcPct val="140000"/>
              </a:lnSpc>
              <a:spcBef>
                <a:spcPct val="0"/>
              </a:spcBef>
              <a:buFont typeface="Microsoft JhengHei" panose="020B0604030504040204" pitchFamily="34" charset="-120"/>
              <a:buChar char="-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announces one aggregated route to the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ISP to increase routing table stability and reduce required memory. 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lvl="1" defTabSz="671513">
              <a:lnSpc>
                <a:spcPct val="140000"/>
              </a:lnSpc>
              <a:spcBef>
                <a:spcPct val="0"/>
              </a:spcBef>
              <a:buFont typeface="Microsoft JhengHei" panose="020B0604030504040204" pitchFamily="34" charset="-120"/>
              <a:buChar char="-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router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a default route from the ISP for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prefixes.</a:t>
            </a:r>
          </a:p>
          <a:p>
            <a:pPr marL="622300" lvl="1" defTabSz="671513">
              <a:lnSpc>
                <a:spcPct val="140000"/>
              </a:lnSpc>
              <a:spcBef>
                <a:spcPct val="0"/>
              </a:spcBef>
              <a:buFont typeface="Microsoft JhengHei" panose="020B0604030504040204" pitchFamily="34" charset="-120"/>
              <a:buChar char="-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128.2.3.0/24 fails, the ISP keeps sending traffic to this prefix through router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lvl="1" defTabSz="671513">
              <a:lnSpc>
                <a:spcPct val="140000"/>
              </a:lnSpc>
              <a:spcBef>
                <a:spcPct val="0"/>
              </a:spcBef>
              <a:buFont typeface="Microsoft JhengHei" panose="020B0604030504040204" pitchFamily="34" charset="-120"/>
              <a:buChar char="-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prefix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128.2.3.0/24 is no longer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available, this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matches 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lvl="1" indent="0" defTabSz="671513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route and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redirected to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ISP.</a:t>
            </a:r>
          </a:p>
          <a:p>
            <a:pPr marL="622300" lvl="1" defTabSz="671513">
              <a:lnSpc>
                <a:spcPct val="140000"/>
              </a:lnSpc>
              <a:spcBef>
                <a:spcPct val="0"/>
              </a:spcBef>
              <a:buFont typeface="Microsoft JhengHei" panose="020B0604030504040204" pitchFamily="34" charset="-120"/>
              <a:buChar char="-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bouncing between the ISP and router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8277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Configuration synthesis Prior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 directions address such a problem in three directions:</a:t>
            </a:r>
          </a:p>
          <a:p>
            <a:pPr marL="679450" lvl="1" indent="-342900">
              <a:buFont typeface="+mj-lt"/>
              <a:buAutoNum type="arabicPeriod"/>
            </a:pP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verifying exiting configuration (e.g. Bagpipe [1], RCC [2], ARC [3])</a:t>
            </a:r>
          </a:p>
          <a:p>
            <a:pPr lvl="2" eaLnBrk="1" hangingPunct="1"/>
            <a:r>
              <a:rPr lang="en-CA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predefined verification scenarios on existing network configuration.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lvl="1" indent="-342900">
              <a:buFont typeface="+mj-lt"/>
              <a:buAutoNum type="arabicPeriod"/>
            </a:pP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filling out existing network templates (e.g. </a:t>
            </a:r>
            <a:r>
              <a:rPr lang="en-CA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NetComplete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[4])</a:t>
            </a:r>
          </a:p>
          <a:p>
            <a:pPr lvl="2" eaLnBrk="1" hangingPunct="1"/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pre-defined template and fill out the blanks in such template.</a:t>
            </a:r>
          </a:p>
          <a:p>
            <a:pPr marL="679450" lvl="1" indent="-342900">
              <a:buFont typeface="+mj-lt"/>
              <a:buAutoNum type="arabicPeriod"/>
            </a:pP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synthesizing network configuration (e.g. </a:t>
            </a:r>
            <a:r>
              <a:rPr lang="en-CA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ConfigAssure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[5], Propane [6], and Propane/AT [7]).</a:t>
            </a:r>
          </a:p>
          <a:p>
            <a:pPr lvl="2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synthesizes high-level user requirements into a network-wide BGP configuration.</a:t>
            </a:r>
          </a:p>
          <a:p>
            <a:pPr lvl="2" eaLnBrk="1" hangingPunct="1"/>
            <a:r>
              <a:rPr lang="en-CA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methods use Satisfiability Modulo Theory (SMT)-based solutions.</a:t>
            </a:r>
          </a:p>
          <a:p>
            <a:pPr lvl="2" eaLnBrk="1" hangingPunct="1"/>
            <a:r>
              <a:rPr lang="en-CA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scale well for large network topologies.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we represent a neural network-based model to synthesis network-wide BGP configuration. </a:t>
            </a:r>
          </a:p>
        </p:txBody>
      </p:sp>
    </p:spTree>
    <p:extLst>
      <p:ext uri="{BB962C8B-B14F-4D97-AF65-F5344CB8AC3E}">
        <p14:creationId xmlns:p14="http://schemas.microsoft.com/office/powerpoint/2010/main" val="3759339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00" y="3037882"/>
            <a:ext cx="6263617" cy="3820118"/>
          </a:xfrm>
          <a:prstGeom prst="rect">
            <a:avLst/>
          </a:prstGeom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DeepBGP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279" y="1417637"/>
            <a:ext cx="10975295" cy="175508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we represent a neural network-based model to synthesis network-wide BGP configuration.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DeepBGP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composed of four main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lvl="1" indent="0">
              <a:buNone/>
            </a:pP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Intent embedding (GNN), ii) Configuration validator, iii) Evolution Strategies (ES) optimizer and iv) Configuration writer.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8752" y="3416673"/>
            <a:ext cx="1938065" cy="523220"/>
          </a:xfrm>
          <a:prstGeom prst="rect">
            <a:avLst/>
          </a:prstGeom>
          <a:solidFill>
            <a:srgbClr val="66CCFF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CA" altLang="zh-CN" sz="1400" dirty="0">
                <a:solidFill>
                  <a:srgbClr val="002060"/>
                </a:solidFill>
              </a:rPr>
              <a:t>Label Matrix</a:t>
            </a:r>
          </a:p>
          <a:p>
            <a:pPr>
              <a:buNone/>
            </a:pPr>
            <a:r>
              <a:rPr lang="en-CA" altLang="zh-CN" sz="1400" dirty="0">
                <a:solidFill>
                  <a:srgbClr val="002060"/>
                </a:solidFill>
              </a:rPr>
              <a:t>(one vector per node)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2517785" y="3939893"/>
            <a:ext cx="1747840" cy="177958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2517785" y="3939893"/>
            <a:ext cx="1522872" cy="56642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2517785" y="3939893"/>
            <a:ext cx="2632376" cy="52322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>
            <a:off x="2517785" y="3939893"/>
            <a:ext cx="2632376" cy="13941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23393" y="4441340"/>
                <a:ext cx="6644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800" i="1" ker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CA" altLang="zh-CN" sz="2800" i="1" kern="0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393" y="4441340"/>
                <a:ext cx="66442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 rot="5400000">
            <a:off x="7730829" y="4928810"/>
            <a:ext cx="15374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altLang="zh-CN" sz="1200" dirty="0">
                <a:solidFill>
                  <a:srgbClr val="0000FF"/>
                </a:solidFill>
              </a:rPr>
              <a:t>Edge State </a:t>
            </a:r>
            <a:r>
              <a:rPr lang="en-CA" altLang="zh-CN" sz="1200" dirty="0" smtClean="0">
                <a:solidFill>
                  <a:srgbClr val="0000FF"/>
                </a:solidFill>
              </a:rPr>
              <a:t>Matric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938509" y="2751240"/>
            <a:ext cx="1585929" cy="553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buNone/>
            </a:pPr>
            <a:r>
              <a:rPr lang="en-CA" altLang="zh-CN" sz="1600" dirty="0">
                <a:solidFill>
                  <a:srgbClr val="002060"/>
                </a:solidFill>
              </a:rPr>
              <a:t>Intent from YAML file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277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CA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Mechanism: Illustrative Example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5563"/>
            <a:ext cx="9736137" cy="7626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Redesign the network and represent it in two layers (IGP plane, and EGP plane).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Second: 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EGP graph, </a:t>
            </a:r>
            <a:r>
              <a:rPr lang="en-CA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DeepBGP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encodes the network intent into node labels.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39" b="12675"/>
          <a:stretch/>
        </p:blipFill>
        <p:spPr>
          <a:xfrm>
            <a:off x="785321" y="4174800"/>
            <a:ext cx="3504651" cy="202907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16157" y="2520548"/>
            <a:ext cx="5853431" cy="4337452"/>
            <a:chOff x="3804142" y="1580068"/>
            <a:chExt cx="5853431" cy="4337452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4709224" y="3512452"/>
              <a:ext cx="4219946" cy="2326603"/>
            </a:xfrm>
            <a:prstGeom prst="parallelogram">
              <a:avLst>
                <a:gd name="adj" fmla="val 39048"/>
              </a:avLst>
            </a:prstGeom>
            <a:solidFill>
              <a:schemeClr val="bg1">
                <a:lumMod val="95000"/>
              </a:schemeClr>
            </a:solidFill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77888" eaLnBrk="0" hangingPunct="0"/>
              <a:endParaRPr lang="zh-CN" altLang="en-US" sz="160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/>
            <p:cNvCxnSpPr>
              <a:stCxn id="32" idx="2"/>
              <a:endCxn id="21" idx="0"/>
            </p:cNvCxnSpPr>
            <p:nvPr/>
          </p:nvCxnSpPr>
          <p:spPr bwMode="auto">
            <a:xfrm flipH="1">
              <a:off x="4418743" y="4567623"/>
              <a:ext cx="395951" cy="76895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H="1">
              <a:off x="5368479" y="3985178"/>
              <a:ext cx="2896674" cy="139808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Cloud 9"/>
            <p:cNvSpPr/>
            <p:nvPr/>
          </p:nvSpPr>
          <p:spPr bwMode="auto">
            <a:xfrm rot="3013757">
              <a:off x="8507637" y="1830734"/>
              <a:ext cx="771867" cy="563164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AS300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>
              <a:stCxn id="30" idx="7"/>
              <a:endCxn id="10" idx="1"/>
            </p:cNvCxnSpPr>
            <p:nvPr/>
          </p:nvCxnSpPr>
          <p:spPr bwMode="auto">
            <a:xfrm flipV="1">
              <a:off x="8351520" y="2292065"/>
              <a:ext cx="326085" cy="337331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978788" y="3811142"/>
              <a:ext cx="227362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>
              <a:off x="5210011" y="4049983"/>
              <a:ext cx="471361" cy="127457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5331428" y="5531587"/>
              <a:ext cx="2273624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7864243" y="4073494"/>
              <a:ext cx="541977" cy="127457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Cloud 15"/>
            <p:cNvSpPr/>
            <p:nvPr/>
          </p:nvSpPr>
          <p:spPr bwMode="auto">
            <a:xfrm rot="40123">
              <a:off x="6512950" y="1580068"/>
              <a:ext cx="632785" cy="381882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AS200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9786" y="5145653"/>
              <a:ext cx="788431" cy="77186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588" y="3425208"/>
              <a:ext cx="788431" cy="77186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98" y="3425208"/>
              <a:ext cx="788431" cy="77186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228" y="5145653"/>
              <a:ext cx="788431" cy="771867"/>
            </a:xfrm>
            <a:prstGeom prst="rect">
              <a:avLst/>
            </a:prstGeom>
          </p:spPr>
        </p:pic>
        <p:sp>
          <p:nvSpPr>
            <p:cNvPr id="21" name="Cloud 20"/>
            <p:cNvSpPr/>
            <p:nvPr/>
          </p:nvSpPr>
          <p:spPr bwMode="auto">
            <a:xfrm rot="338238">
              <a:off x="3804142" y="4407391"/>
              <a:ext cx="616604" cy="413786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AS100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Cloud 21"/>
            <p:cNvSpPr/>
            <p:nvPr/>
          </p:nvSpPr>
          <p:spPr bwMode="auto">
            <a:xfrm rot="299832">
              <a:off x="8885706" y="2637829"/>
              <a:ext cx="771867" cy="563164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AS400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/>
            <p:cNvCxnSpPr>
              <a:stCxn id="30" idx="6"/>
              <a:endCxn id="22" idx="2"/>
            </p:cNvCxnSpPr>
            <p:nvPr/>
          </p:nvCxnSpPr>
          <p:spPr bwMode="auto">
            <a:xfrm>
              <a:off x="8419838" y="2748760"/>
              <a:ext cx="469720" cy="137242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937512" y="548060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82893" y="3525719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15298" y="3542155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19609" y="545724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30" idx="1"/>
              <a:endCxn id="16" idx="1"/>
            </p:cNvCxnSpPr>
            <p:nvPr/>
          </p:nvCxnSpPr>
          <p:spPr bwMode="auto">
            <a:xfrm flipH="1" flipV="1">
              <a:off x="6827119" y="1961530"/>
              <a:ext cx="1194530" cy="667866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" name="Parallelogram 28"/>
            <p:cNvSpPr/>
            <p:nvPr/>
          </p:nvSpPr>
          <p:spPr bwMode="auto">
            <a:xfrm>
              <a:off x="4534669" y="2531130"/>
              <a:ext cx="4219946" cy="2326603"/>
            </a:xfrm>
            <a:prstGeom prst="parallelogram">
              <a:avLst>
                <a:gd name="adj" fmla="val 39048"/>
              </a:avLst>
            </a:prstGeom>
            <a:solidFill>
              <a:schemeClr val="accent5">
                <a:alpha val="45000"/>
              </a:schemeClr>
            </a:solidFill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77888" eaLnBrk="0" hangingPunct="0"/>
              <a:endParaRPr lang="zh-CN" altLang="en-US" sz="160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953331" y="2579954"/>
              <a:ext cx="466507" cy="33761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defTabSz="877888" eaLnBrk="0" hangingPunct="0">
                <a:buClrTx/>
                <a:buNone/>
              </a:pPr>
              <a:r>
                <a:rPr lang="en-CA" altLang="zh-CN" sz="1600" b="0" dirty="0">
                  <a:solidFill>
                    <a:schemeClr val="tx1"/>
                  </a:solidFill>
                  <a:latin typeface="FrutigerNext LT Regular" pitchFamily="34" charset="0"/>
                  <a:ea typeface="ＭＳ Ｐゴシック" pitchFamily="34" charset="-128"/>
                </a:rPr>
                <a:t>C’</a:t>
              </a:r>
              <a:endParaRPr lang="zh-CN" altLang="en-US" sz="1600" b="0" dirty="0">
                <a:solidFill>
                  <a:schemeClr val="tx1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512281" y="2595744"/>
              <a:ext cx="466507" cy="33761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877888" eaLnBrk="0" hangingPunct="0">
                <a:buNone/>
              </a:pPr>
              <a:r>
                <a:rPr lang="en-CA" altLang="zh-CN" sz="1600" dirty="0">
                  <a:solidFill>
                    <a:schemeClr val="tx1"/>
                  </a:solidFill>
                  <a:latin typeface="FrutigerNext LT Regular" pitchFamily="34" charset="0"/>
                  <a:ea typeface="ＭＳ Ｐゴシック" pitchFamily="34" charset="-128"/>
                </a:rPr>
                <a:t>B’</a:t>
              </a:r>
              <a:endParaRPr lang="zh-CN" altLang="en-US" sz="1600" dirty="0">
                <a:solidFill>
                  <a:schemeClr val="tx1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814694" y="4398817"/>
              <a:ext cx="466507" cy="33761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877888" eaLnBrk="0" hangingPunct="0">
                <a:buNone/>
              </a:pPr>
              <a:r>
                <a:rPr lang="en-CA" altLang="zh-CN" sz="1600" dirty="0">
                  <a:solidFill>
                    <a:schemeClr val="tx1"/>
                  </a:solidFill>
                  <a:latin typeface="FrutigerNext LT Regular" pitchFamily="34" charset="0"/>
                  <a:ea typeface="ＭＳ Ｐゴシック" pitchFamily="34" charset="-128"/>
                </a:rPr>
                <a:t>A’</a:t>
              </a:r>
              <a:endParaRPr lang="zh-CN" altLang="en-US" sz="1600" dirty="0">
                <a:solidFill>
                  <a:schemeClr val="tx1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220283" y="4370710"/>
              <a:ext cx="466507" cy="33761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877888" eaLnBrk="0" hangingPunct="0">
                <a:buNone/>
              </a:pPr>
              <a:r>
                <a:rPr lang="en-CA" altLang="zh-CN" sz="1600" dirty="0">
                  <a:solidFill>
                    <a:schemeClr val="tx1"/>
                  </a:solidFill>
                  <a:latin typeface="FrutigerNext LT Regular" pitchFamily="34" charset="0"/>
                  <a:ea typeface="ＭＳ Ｐゴシック" pitchFamily="34" charset="-128"/>
                </a:rPr>
                <a:t>D’</a:t>
              </a:r>
              <a:endParaRPr lang="zh-CN" altLang="en-US" sz="1600" dirty="0">
                <a:solidFill>
                  <a:schemeClr val="tx1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cxnSp>
          <p:nvCxnSpPr>
            <p:cNvPr id="34" name="Straight Arrow Connector 33"/>
            <p:cNvCxnSpPr>
              <a:stCxn id="31" idx="7"/>
              <a:endCxn id="16" idx="1"/>
            </p:cNvCxnSpPr>
            <p:nvPr/>
          </p:nvCxnSpPr>
          <p:spPr bwMode="auto">
            <a:xfrm flipV="1">
              <a:off x="5910470" y="1961530"/>
              <a:ext cx="916649" cy="683656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5" name="Straight Arrow Connector 34"/>
            <p:cNvCxnSpPr>
              <a:stCxn id="30" idx="2"/>
              <a:endCxn id="31" idx="6"/>
            </p:cNvCxnSpPr>
            <p:nvPr/>
          </p:nvCxnSpPr>
          <p:spPr bwMode="auto">
            <a:xfrm flipH="1">
              <a:off x="5978788" y="2748760"/>
              <a:ext cx="1974543" cy="1579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6" name="Straight Arrow Connector 35"/>
            <p:cNvCxnSpPr>
              <a:stCxn id="30" idx="4"/>
              <a:endCxn id="33" idx="0"/>
            </p:cNvCxnSpPr>
            <p:nvPr/>
          </p:nvCxnSpPr>
          <p:spPr bwMode="auto">
            <a:xfrm flipH="1">
              <a:off x="7453537" y="2917566"/>
              <a:ext cx="733048" cy="145314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" name="Straight Arrow Connector 36"/>
            <p:cNvCxnSpPr>
              <a:stCxn id="30" idx="3"/>
              <a:endCxn id="32" idx="7"/>
            </p:cNvCxnSpPr>
            <p:nvPr/>
          </p:nvCxnSpPr>
          <p:spPr bwMode="auto">
            <a:xfrm flipH="1">
              <a:off x="5212883" y="2868124"/>
              <a:ext cx="2808766" cy="158013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>
              <a:stCxn id="31" idx="5"/>
              <a:endCxn id="33" idx="1"/>
            </p:cNvCxnSpPr>
            <p:nvPr/>
          </p:nvCxnSpPr>
          <p:spPr bwMode="auto">
            <a:xfrm>
              <a:off x="5910470" y="2883914"/>
              <a:ext cx="1378131" cy="1536238"/>
            </a:xfrm>
            <a:prstGeom prst="straightConnector1">
              <a:avLst/>
            </a:prstGeom>
            <a:noFill/>
            <a:ln w="28575" cap="flat" cmpd="sng" algn="ctr">
              <a:solidFill>
                <a:srgbClr val="00863D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stCxn id="32" idx="1"/>
              <a:endCxn id="31" idx="3"/>
            </p:cNvCxnSpPr>
            <p:nvPr/>
          </p:nvCxnSpPr>
          <p:spPr bwMode="auto">
            <a:xfrm flipV="1">
              <a:off x="4883012" y="2883914"/>
              <a:ext cx="697587" cy="1564345"/>
            </a:xfrm>
            <a:prstGeom prst="straightConnector1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3" name="Straight Arrow Connector 42"/>
            <p:cNvCxnSpPr>
              <a:stCxn id="32" idx="6"/>
              <a:endCxn id="33" idx="2"/>
            </p:cNvCxnSpPr>
            <p:nvPr/>
          </p:nvCxnSpPr>
          <p:spPr bwMode="auto">
            <a:xfrm flipV="1">
              <a:off x="5281201" y="4539516"/>
              <a:ext cx="1939082" cy="28107"/>
            </a:xfrm>
            <a:prstGeom prst="straightConnector1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44" name="Striped Right Arrow 43"/>
          <p:cNvSpPr/>
          <p:nvPr/>
        </p:nvSpPr>
        <p:spPr>
          <a:xfrm>
            <a:off x="4374878" y="4349721"/>
            <a:ext cx="1504680" cy="714190"/>
          </a:xfrm>
          <a:prstGeom prst="stripedRightArrow">
            <a:avLst/>
          </a:prstGeom>
          <a:solidFill>
            <a:srgbClr val="6699FF"/>
          </a:solidFill>
          <a:ln>
            <a:solidFill>
              <a:srgbClr val="6600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303899" y="2582938"/>
                <a:ext cx="459421" cy="108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899" y="2582938"/>
                <a:ext cx="459421" cy="10817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050405" y="2053690"/>
                <a:ext cx="594072" cy="108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405" y="2053690"/>
                <a:ext cx="594072" cy="10817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140258" y="2266478"/>
                <a:ext cx="594072" cy="108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258" y="2266478"/>
                <a:ext cx="594072" cy="10817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022991" y="3843952"/>
                <a:ext cx="594072" cy="108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91" y="3843952"/>
                <a:ext cx="594072" cy="10817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554087" y="5250089"/>
                <a:ext cx="459421" cy="108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87" y="5250089"/>
                <a:ext cx="459421" cy="10817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3051510" y="2177207"/>
            <a:ext cx="2405403" cy="17222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6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zh-CN" sz="1000" b="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intent: # Represented in YAML file</a:t>
            </a:r>
          </a:p>
          <a:p>
            <a:pPr marL="293687" lvl="1" indent="0">
              <a:buNone/>
            </a:pPr>
            <a:r>
              <a:rPr lang="en-CA" altLang="zh-CN" sz="1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reachability: # AS1 can reach all nodes</a:t>
            </a:r>
          </a:p>
          <a:p>
            <a:pPr marL="293687" lvl="1" indent="0">
              <a:buNone/>
            </a:pPr>
            <a:r>
              <a:rPr lang="en-US" altLang="zh-CN" sz="1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[1, 2]</a:t>
            </a:r>
          </a:p>
          <a:p>
            <a:pPr marL="293687" lvl="1" indent="0">
              <a:buNone/>
            </a:pPr>
            <a:r>
              <a:rPr lang="en-US" altLang="zh-CN" sz="1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[1, 3]</a:t>
            </a:r>
          </a:p>
          <a:p>
            <a:pPr marL="293687" lvl="1" indent="0">
              <a:buNone/>
            </a:pPr>
            <a:r>
              <a:rPr lang="en-US" altLang="zh-CN" sz="1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[1, 4]</a:t>
            </a:r>
          </a:p>
          <a:p>
            <a:pPr marL="293687" lvl="1" indent="0">
              <a:buNone/>
            </a:pPr>
            <a:r>
              <a:rPr lang="en-US" altLang="zh-CN" sz="1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[1, 5]</a:t>
            </a:r>
            <a:endParaRPr lang="en-CA" altLang="zh-CN" sz="10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687" lvl="1" indent="0">
              <a:buNone/>
            </a:pPr>
            <a:r>
              <a:rPr lang="en-CA" altLang="zh-CN" sz="1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isolation: # AS3 can’t reach AS4</a:t>
            </a:r>
            <a:endParaRPr lang="en-US" altLang="zh-CN" sz="10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687" lvl="1" indent="0">
              <a:buNone/>
            </a:pPr>
            <a:r>
              <a:rPr lang="en-US" altLang="zh-CN" sz="1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[3, 4]</a:t>
            </a:r>
          </a:p>
        </p:txBody>
      </p:sp>
      <p:sp>
        <p:nvSpPr>
          <p:cNvPr id="40" name="Freeform 39"/>
          <p:cNvSpPr/>
          <p:nvPr/>
        </p:nvSpPr>
        <p:spPr>
          <a:xfrm>
            <a:off x="5456564" y="2844931"/>
            <a:ext cx="980388" cy="265915"/>
          </a:xfrm>
          <a:custGeom>
            <a:avLst/>
            <a:gdLst>
              <a:gd name="connsiteX0" fmla="*/ 0 w 980388"/>
              <a:gd name="connsiteY0" fmla="*/ 67952 h 265915"/>
              <a:gd name="connsiteX1" fmla="*/ 480767 w 980388"/>
              <a:gd name="connsiteY1" fmla="*/ 11392 h 265915"/>
              <a:gd name="connsiteX2" fmla="*/ 980388 w 980388"/>
              <a:gd name="connsiteY2" fmla="*/ 265915 h 265915"/>
              <a:gd name="connsiteX3" fmla="*/ 980388 w 980388"/>
              <a:gd name="connsiteY3" fmla="*/ 265915 h 26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388" h="265915">
                <a:moveTo>
                  <a:pt x="0" y="67952"/>
                </a:moveTo>
                <a:cubicBezTo>
                  <a:pt x="158684" y="23175"/>
                  <a:pt x="317369" y="-21602"/>
                  <a:pt x="480767" y="11392"/>
                </a:cubicBezTo>
                <a:cubicBezTo>
                  <a:pt x="644165" y="44386"/>
                  <a:pt x="980388" y="265915"/>
                  <a:pt x="980388" y="265915"/>
                </a:cubicBezTo>
                <a:lnTo>
                  <a:pt x="980388" y="265915"/>
                </a:lnTo>
              </a:path>
            </a:pathLst>
          </a:custGeom>
          <a:ln w="28575"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52"/>
          <p:cNvSpPr/>
          <p:nvPr/>
        </p:nvSpPr>
        <p:spPr>
          <a:xfrm>
            <a:off x="5456563" y="2377388"/>
            <a:ext cx="2722248" cy="516394"/>
          </a:xfrm>
          <a:custGeom>
            <a:avLst/>
            <a:gdLst>
              <a:gd name="connsiteX0" fmla="*/ 0 w 980388"/>
              <a:gd name="connsiteY0" fmla="*/ 67952 h 265915"/>
              <a:gd name="connsiteX1" fmla="*/ 480767 w 980388"/>
              <a:gd name="connsiteY1" fmla="*/ 11392 h 265915"/>
              <a:gd name="connsiteX2" fmla="*/ 980388 w 980388"/>
              <a:gd name="connsiteY2" fmla="*/ 265915 h 265915"/>
              <a:gd name="connsiteX3" fmla="*/ 980388 w 980388"/>
              <a:gd name="connsiteY3" fmla="*/ 265915 h 265915"/>
              <a:gd name="connsiteX0" fmla="*/ 0 w 980388"/>
              <a:gd name="connsiteY0" fmla="*/ 578755 h 578755"/>
              <a:gd name="connsiteX1" fmla="*/ 480767 w 980388"/>
              <a:gd name="connsiteY1" fmla="*/ 6144 h 578755"/>
              <a:gd name="connsiteX2" fmla="*/ 980388 w 980388"/>
              <a:gd name="connsiteY2" fmla="*/ 260667 h 578755"/>
              <a:gd name="connsiteX3" fmla="*/ 980388 w 980388"/>
              <a:gd name="connsiteY3" fmla="*/ 260667 h 578755"/>
              <a:gd name="connsiteX0" fmla="*/ 0 w 980388"/>
              <a:gd name="connsiteY0" fmla="*/ 578755 h 578755"/>
              <a:gd name="connsiteX1" fmla="*/ 480767 w 980388"/>
              <a:gd name="connsiteY1" fmla="*/ 6144 h 578755"/>
              <a:gd name="connsiteX2" fmla="*/ 980388 w 980388"/>
              <a:gd name="connsiteY2" fmla="*/ 260667 h 578755"/>
              <a:gd name="connsiteX3" fmla="*/ 980388 w 980388"/>
              <a:gd name="connsiteY3" fmla="*/ 260667 h 578755"/>
              <a:gd name="connsiteX0" fmla="*/ 0 w 1023175"/>
              <a:gd name="connsiteY0" fmla="*/ 579091 h 579091"/>
              <a:gd name="connsiteX1" fmla="*/ 480767 w 1023175"/>
              <a:gd name="connsiteY1" fmla="*/ 6480 h 579091"/>
              <a:gd name="connsiteX2" fmla="*/ 980388 w 1023175"/>
              <a:gd name="connsiteY2" fmla="*/ 261003 h 579091"/>
              <a:gd name="connsiteX3" fmla="*/ 1000900 w 1023175"/>
              <a:gd name="connsiteY3" fmla="*/ 116636 h 579091"/>
              <a:gd name="connsiteX0" fmla="*/ 0 w 1000900"/>
              <a:gd name="connsiteY0" fmla="*/ 584807 h 584807"/>
              <a:gd name="connsiteX1" fmla="*/ 480767 w 1000900"/>
              <a:gd name="connsiteY1" fmla="*/ 12196 h 584807"/>
              <a:gd name="connsiteX2" fmla="*/ 894922 w 1000900"/>
              <a:gd name="connsiteY2" fmla="*/ 187974 h 584807"/>
              <a:gd name="connsiteX3" fmla="*/ 1000900 w 1000900"/>
              <a:gd name="connsiteY3" fmla="*/ 122352 h 584807"/>
              <a:gd name="connsiteX0" fmla="*/ 0 w 1000900"/>
              <a:gd name="connsiteY0" fmla="*/ 581608 h 581608"/>
              <a:gd name="connsiteX1" fmla="*/ 480767 w 1000900"/>
              <a:gd name="connsiteY1" fmla="*/ 8997 h 581608"/>
              <a:gd name="connsiteX2" fmla="*/ 894922 w 1000900"/>
              <a:gd name="connsiteY2" fmla="*/ 184775 h 581608"/>
              <a:gd name="connsiteX3" fmla="*/ 1000900 w 1000900"/>
              <a:gd name="connsiteY3" fmla="*/ 119153 h 581608"/>
              <a:gd name="connsiteX0" fmla="*/ 0 w 1000900"/>
              <a:gd name="connsiteY0" fmla="*/ 735340 h 735340"/>
              <a:gd name="connsiteX1" fmla="*/ 480767 w 1000900"/>
              <a:gd name="connsiteY1" fmla="*/ 162729 h 735340"/>
              <a:gd name="connsiteX2" fmla="*/ 778688 w 1000900"/>
              <a:gd name="connsiteY2" fmla="*/ 23525 h 735340"/>
              <a:gd name="connsiteX3" fmla="*/ 1000900 w 1000900"/>
              <a:gd name="connsiteY3" fmla="*/ 272885 h 735340"/>
              <a:gd name="connsiteX0" fmla="*/ 0 w 980388"/>
              <a:gd name="connsiteY0" fmla="*/ 712661 h 712661"/>
              <a:gd name="connsiteX1" fmla="*/ 480767 w 980388"/>
              <a:gd name="connsiteY1" fmla="*/ 140050 h 712661"/>
              <a:gd name="connsiteX2" fmla="*/ 778688 w 980388"/>
              <a:gd name="connsiteY2" fmla="*/ 846 h 712661"/>
              <a:gd name="connsiteX3" fmla="*/ 980388 w 980388"/>
              <a:gd name="connsiteY3" fmla="*/ 66465 h 712661"/>
              <a:gd name="connsiteX0" fmla="*/ 0 w 925690"/>
              <a:gd name="connsiteY0" fmla="*/ 711840 h 711840"/>
              <a:gd name="connsiteX1" fmla="*/ 480767 w 925690"/>
              <a:gd name="connsiteY1" fmla="*/ 139229 h 711840"/>
              <a:gd name="connsiteX2" fmla="*/ 778688 w 925690"/>
              <a:gd name="connsiteY2" fmla="*/ 25 h 711840"/>
              <a:gd name="connsiteX3" fmla="*/ 925690 w 925690"/>
              <a:gd name="connsiteY3" fmla="*/ 144390 h 711840"/>
              <a:gd name="connsiteX0" fmla="*/ 0 w 987226"/>
              <a:gd name="connsiteY0" fmla="*/ 713635 h 713635"/>
              <a:gd name="connsiteX1" fmla="*/ 480767 w 987226"/>
              <a:gd name="connsiteY1" fmla="*/ 141024 h 713635"/>
              <a:gd name="connsiteX2" fmla="*/ 778688 w 987226"/>
              <a:gd name="connsiteY2" fmla="*/ 1820 h 713635"/>
              <a:gd name="connsiteX3" fmla="*/ 987226 w 987226"/>
              <a:gd name="connsiteY3" fmla="*/ 41192 h 713635"/>
              <a:gd name="connsiteX0" fmla="*/ 0 w 987226"/>
              <a:gd name="connsiteY0" fmla="*/ 715893 h 715893"/>
              <a:gd name="connsiteX1" fmla="*/ 480767 w 987226"/>
              <a:gd name="connsiteY1" fmla="*/ 143282 h 715893"/>
              <a:gd name="connsiteX2" fmla="*/ 778688 w 987226"/>
              <a:gd name="connsiteY2" fmla="*/ 4078 h 715893"/>
              <a:gd name="connsiteX3" fmla="*/ 987226 w 987226"/>
              <a:gd name="connsiteY3" fmla="*/ 43450 h 715893"/>
              <a:gd name="connsiteX0" fmla="*/ 0 w 987226"/>
              <a:gd name="connsiteY0" fmla="*/ 718938 h 718938"/>
              <a:gd name="connsiteX1" fmla="*/ 480767 w 987226"/>
              <a:gd name="connsiteY1" fmla="*/ 146327 h 718938"/>
              <a:gd name="connsiteX2" fmla="*/ 778688 w 987226"/>
              <a:gd name="connsiteY2" fmla="*/ 7123 h 718938"/>
              <a:gd name="connsiteX3" fmla="*/ 987226 w 987226"/>
              <a:gd name="connsiteY3" fmla="*/ 46495 h 718938"/>
              <a:gd name="connsiteX0" fmla="*/ 0 w 987226"/>
              <a:gd name="connsiteY0" fmla="*/ 718938 h 718938"/>
              <a:gd name="connsiteX1" fmla="*/ 480767 w 987226"/>
              <a:gd name="connsiteY1" fmla="*/ 146327 h 718938"/>
              <a:gd name="connsiteX2" fmla="*/ 747920 w 987226"/>
              <a:gd name="connsiteY2" fmla="*/ 7123 h 718938"/>
              <a:gd name="connsiteX3" fmla="*/ 987226 w 987226"/>
              <a:gd name="connsiteY3" fmla="*/ 46495 h 71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226" h="718938">
                <a:moveTo>
                  <a:pt x="0" y="718938"/>
                </a:moveTo>
                <a:cubicBezTo>
                  <a:pt x="141916" y="481605"/>
                  <a:pt x="356114" y="264963"/>
                  <a:pt x="480767" y="146327"/>
                </a:cubicBezTo>
                <a:cubicBezTo>
                  <a:pt x="605420" y="27691"/>
                  <a:pt x="663510" y="23762"/>
                  <a:pt x="747920" y="7123"/>
                </a:cubicBezTo>
                <a:cubicBezTo>
                  <a:pt x="832330" y="-9516"/>
                  <a:pt x="884667" y="2747"/>
                  <a:pt x="987226" y="46495"/>
                </a:cubicBezTo>
              </a:path>
            </a:pathLst>
          </a:custGeom>
          <a:ln w="28575">
            <a:solidFill>
              <a:srgbClr val="002060"/>
            </a:solidFill>
            <a:prstDash val="dashDot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53"/>
          <p:cNvSpPr/>
          <p:nvPr/>
        </p:nvSpPr>
        <p:spPr>
          <a:xfrm>
            <a:off x="5464429" y="2178091"/>
            <a:ext cx="4747958" cy="708340"/>
          </a:xfrm>
          <a:custGeom>
            <a:avLst/>
            <a:gdLst>
              <a:gd name="connsiteX0" fmla="*/ 0 w 980388"/>
              <a:gd name="connsiteY0" fmla="*/ 67952 h 265915"/>
              <a:gd name="connsiteX1" fmla="*/ 480767 w 980388"/>
              <a:gd name="connsiteY1" fmla="*/ 11392 h 265915"/>
              <a:gd name="connsiteX2" fmla="*/ 980388 w 980388"/>
              <a:gd name="connsiteY2" fmla="*/ 265915 h 265915"/>
              <a:gd name="connsiteX3" fmla="*/ 980388 w 980388"/>
              <a:gd name="connsiteY3" fmla="*/ 265915 h 265915"/>
              <a:gd name="connsiteX0" fmla="*/ 0 w 980388"/>
              <a:gd name="connsiteY0" fmla="*/ 578755 h 578755"/>
              <a:gd name="connsiteX1" fmla="*/ 480767 w 980388"/>
              <a:gd name="connsiteY1" fmla="*/ 6144 h 578755"/>
              <a:gd name="connsiteX2" fmla="*/ 980388 w 980388"/>
              <a:gd name="connsiteY2" fmla="*/ 260667 h 578755"/>
              <a:gd name="connsiteX3" fmla="*/ 980388 w 980388"/>
              <a:gd name="connsiteY3" fmla="*/ 260667 h 578755"/>
              <a:gd name="connsiteX0" fmla="*/ 0 w 980388"/>
              <a:gd name="connsiteY0" fmla="*/ 578755 h 578755"/>
              <a:gd name="connsiteX1" fmla="*/ 480767 w 980388"/>
              <a:gd name="connsiteY1" fmla="*/ 6144 h 578755"/>
              <a:gd name="connsiteX2" fmla="*/ 980388 w 980388"/>
              <a:gd name="connsiteY2" fmla="*/ 260667 h 578755"/>
              <a:gd name="connsiteX3" fmla="*/ 980388 w 980388"/>
              <a:gd name="connsiteY3" fmla="*/ 260667 h 5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388" h="578755">
                <a:moveTo>
                  <a:pt x="0" y="578755"/>
                </a:moveTo>
                <a:cubicBezTo>
                  <a:pt x="141916" y="341422"/>
                  <a:pt x="317369" y="59159"/>
                  <a:pt x="480767" y="6144"/>
                </a:cubicBezTo>
                <a:cubicBezTo>
                  <a:pt x="644165" y="-46871"/>
                  <a:pt x="980388" y="260667"/>
                  <a:pt x="980388" y="260667"/>
                </a:cubicBezTo>
                <a:lnTo>
                  <a:pt x="980388" y="260667"/>
                </a:lnTo>
              </a:path>
            </a:pathLst>
          </a:custGeom>
          <a:ln w="28575">
            <a:solidFill>
              <a:srgbClr val="002060"/>
            </a:solidFill>
            <a:prstDash val="dashDot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4"/>
          <p:cNvSpPr/>
          <p:nvPr/>
        </p:nvSpPr>
        <p:spPr>
          <a:xfrm>
            <a:off x="5456562" y="2804492"/>
            <a:ext cx="4683696" cy="1488399"/>
          </a:xfrm>
          <a:custGeom>
            <a:avLst/>
            <a:gdLst>
              <a:gd name="connsiteX0" fmla="*/ 0 w 980388"/>
              <a:gd name="connsiteY0" fmla="*/ 67952 h 265915"/>
              <a:gd name="connsiteX1" fmla="*/ 480767 w 980388"/>
              <a:gd name="connsiteY1" fmla="*/ 11392 h 265915"/>
              <a:gd name="connsiteX2" fmla="*/ 980388 w 980388"/>
              <a:gd name="connsiteY2" fmla="*/ 265915 h 265915"/>
              <a:gd name="connsiteX3" fmla="*/ 980388 w 980388"/>
              <a:gd name="connsiteY3" fmla="*/ 265915 h 265915"/>
              <a:gd name="connsiteX0" fmla="*/ 0 w 980388"/>
              <a:gd name="connsiteY0" fmla="*/ 578755 h 578755"/>
              <a:gd name="connsiteX1" fmla="*/ 480767 w 980388"/>
              <a:gd name="connsiteY1" fmla="*/ 6144 h 578755"/>
              <a:gd name="connsiteX2" fmla="*/ 980388 w 980388"/>
              <a:gd name="connsiteY2" fmla="*/ 260667 h 578755"/>
              <a:gd name="connsiteX3" fmla="*/ 980388 w 980388"/>
              <a:gd name="connsiteY3" fmla="*/ 260667 h 578755"/>
              <a:gd name="connsiteX0" fmla="*/ 0 w 980388"/>
              <a:gd name="connsiteY0" fmla="*/ 578755 h 578755"/>
              <a:gd name="connsiteX1" fmla="*/ 480767 w 980388"/>
              <a:gd name="connsiteY1" fmla="*/ 6144 h 578755"/>
              <a:gd name="connsiteX2" fmla="*/ 980388 w 980388"/>
              <a:gd name="connsiteY2" fmla="*/ 260667 h 578755"/>
              <a:gd name="connsiteX3" fmla="*/ 980388 w 980388"/>
              <a:gd name="connsiteY3" fmla="*/ 260667 h 578755"/>
              <a:gd name="connsiteX0" fmla="*/ 0 w 1023175"/>
              <a:gd name="connsiteY0" fmla="*/ 579091 h 579091"/>
              <a:gd name="connsiteX1" fmla="*/ 480767 w 1023175"/>
              <a:gd name="connsiteY1" fmla="*/ 6480 h 579091"/>
              <a:gd name="connsiteX2" fmla="*/ 980388 w 1023175"/>
              <a:gd name="connsiteY2" fmla="*/ 261003 h 579091"/>
              <a:gd name="connsiteX3" fmla="*/ 1000900 w 1023175"/>
              <a:gd name="connsiteY3" fmla="*/ 116636 h 579091"/>
              <a:gd name="connsiteX0" fmla="*/ 0 w 1000900"/>
              <a:gd name="connsiteY0" fmla="*/ 584807 h 584807"/>
              <a:gd name="connsiteX1" fmla="*/ 480767 w 1000900"/>
              <a:gd name="connsiteY1" fmla="*/ 12196 h 584807"/>
              <a:gd name="connsiteX2" fmla="*/ 894922 w 1000900"/>
              <a:gd name="connsiteY2" fmla="*/ 187974 h 584807"/>
              <a:gd name="connsiteX3" fmla="*/ 1000900 w 1000900"/>
              <a:gd name="connsiteY3" fmla="*/ 122352 h 584807"/>
              <a:gd name="connsiteX0" fmla="*/ 0 w 1000900"/>
              <a:gd name="connsiteY0" fmla="*/ 581608 h 581608"/>
              <a:gd name="connsiteX1" fmla="*/ 480767 w 1000900"/>
              <a:gd name="connsiteY1" fmla="*/ 8997 h 581608"/>
              <a:gd name="connsiteX2" fmla="*/ 894922 w 1000900"/>
              <a:gd name="connsiteY2" fmla="*/ 184775 h 581608"/>
              <a:gd name="connsiteX3" fmla="*/ 1000900 w 1000900"/>
              <a:gd name="connsiteY3" fmla="*/ 119153 h 581608"/>
              <a:gd name="connsiteX0" fmla="*/ 0 w 1000900"/>
              <a:gd name="connsiteY0" fmla="*/ 735340 h 735340"/>
              <a:gd name="connsiteX1" fmla="*/ 480767 w 1000900"/>
              <a:gd name="connsiteY1" fmla="*/ 162729 h 735340"/>
              <a:gd name="connsiteX2" fmla="*/ 778688 w 1000900"/>
              <a:gd name="connsiteY2" fmla="*/ 23525 h 735340"/>
              <a:gd name="connsiteX3" fmla="*/ 1000900 w 1000900"/>
              <a:gd name="connsiteY3" fmla="*/ 272885 h 735340"/>
              <a:gd name="connsiteX0" fmla="*/ 0 w 980388"/>
              <a:gd name="connsiteY0" fmla="*/ 712661 h 712661"/>
              <a:gd name="connsiteX1" fmla="*/ 480767 w 980388"/>
              <a:gd name="connsiteY1" fmla="*/ 140050 h 712661"/>
              <a:gd name="connsiteX2" fmla="*/ 778688 w 980388"/>
              <a:gd name="connsiteY2" fmla="*/ 846 h 712661"/>
              <a:gd name="connsiteX3" fmla="*/ 980388 w 980388"/>
              <a:gd name="connsiteY3" fmla="*/ 66465 h 712661"/>
              <a:gd name="connsiteX0" fmla="*/ 0 w 925690"/>
              <a:gd name="connsiteY0" fmla="*/ 711840 h 711840"/>
              <a:gd name="connsiteX1" fmla="*/ 480767 w 925690"/>
              <a:gd name="connsiteY1" fmla="*/ 139229 h 711840"/>
              <a:gd name="connsiteX2" fmla="*/ 778688 w 925690"/>
              <a:gd name="connsiteY2" fmla="*/ 25 h 711840"/>
              <a:gd name="connsiteX3" fmla="*/ 925690 w 925690"/>
              <a:gd name="connsiteY3" fmla="*/ 144390 h 711840"/>
              <a:gd name="connsiteX0" fmla="*/ 0 w 987226"/>
              <a:gd name="connsiteY0" fmla="*/ 713635 h 713635"/>
              <a:gd name="connsiteX1" fmla="*/ 480767 w 987226"/>
              <a:gd name="connsiteY1" fmla="*/ 141024 h 713635"/>
              <a:gd name="connsiteX2" fmla="*/ 778688 w 987226"/>
              <a:gd name="connsiteY2" fmla="*/ 1820 h 713635"/>
              <a:gd name="connsiteX3" fmla="*/ 987226 w 987226"/>
              <a:gd name="connsiteY3" fmla="*/ 41192 h 713635"/>
              <a:gd name="connsiteX0" fmla="*/ 0 w 987226"/>
              <a:gd name="connsiteY0" fmla="*/ 715893 h 715893"/>
              <a:gd name="connsiteX1" fmla="*/ 480767 w 987226"/>
              <a:gd name="connsiteY1" fmla="*/ 143282 h 715893"/>
              <a:gd name="connsiteX2" fmla="*/ 778688 w 987226"/>
              <a:gd name="connsiteY2" fmla="*/ 4078 h 715893"/>
              <a:gd name="connsiteX3" fmla="*/ 987226 w 987226"/>
              <a:gd name="connsiteY3" fmla="*/ 43450 h 715893"/>
              <a:gd name="connsiteX0" fmla="*/ 0 w 987226"/>
              <a:gd name="connsiteY0" fmla="*/ 718938 h 718938"/>
              <a:gd name="connsiteX1" fmla="*/ 480767 w 987226"/>
              <a:gd name="connsiteY1" fmla="*/ 146327 h 718938"/>
              <a:gd name="connsiteX2" fmla="*/ 778688 w 987226"/>
              <a:gd name="connsiteY2" fmla="*/ 7123 h 718938"/>
              <a:gd name="connsiteX3" fmla="*/ 987226 w 987226"/>
              <a:gd name="connsiteY3" fmla="*/ 46495 h 718938"/>
              <a:gd name="connsiteX0" fmla="*/ 0 w 987226"/>
              <a:gd name="connsiteY0" fmla="*/ 718938 h 718938"/>
              <a:gd name="connsiteX1" fmla="*/ 480767 w 987226"/>
              <a:gd name="connsiteY1" fmla="*/ 146327 h 718938"/>
              <a:gd name="connsiteX2" fmla="*/ 747920 w 987226"/>
              <a:gd name="connsiteY2" fmla="*/ 7123 h 718938"/>
              <a:gd name="connsiteX3" fmla="*/ 987226 w 987226"/>
              <a:gd name="connsiteY3" fmla="*/ 46495 h 718938"/>
              <a:gd name="connsiteX0" fmla="*/ 0 w 983252"/>
              <a:gd name="connsiteY0" fmla="*/ 948004 h 3686956"/>
              <a:gd name="connsiteX1" fmla="*/ 480767 w 983252"/>
              <a:gd name="connsiteY1" fmla="*/ 375393 h 3686956"/>
              <a:gd name="connsiteX2" fmla="*/ 747920 w 983252"/>
              <a:gd name="connsiteY2" fmla="*/ 236189 h 3686956"/>
              <a:gd name="connsiteX3" fmla="*/ 983252 w 983252"/>
              <a:gd name="connsiteY3" fmla="*/ 3686956 h 3686956"/>
              <a:gd name="connsiteX0" fmla="*/ 0 w 983252"/>
              <a:gd name="connsiteY0" fmla="*/ 948004 h 3686956"/>
              <a:gd name="connsiteX1" fmla="*/ 480767 w 983252"/>
              <a:gd name="connsiteY1" fmla="*/ 375393 h 3686956"/>
              <a:gd name="connsiteX2" fmla="*/ 747920 w 983252"/>
              <a:gd name="connsiteY2" fmla="*/ 236189 h 3686956"/>
              <a:gd name="connsiteX3" fmla="*/ 983252 w 983252"/>
              <a:gd name="connsiteY3" fmla="*/ 3686956 h 3686956"/>
              <a:gd name="connsiteX0" fmla="*/ 0 w 987226"/>
              <a:gd name="connsiteY0" fmla="*/ 976499 h 4100919"/>
              <a:gd name="connsiteX1" fmla="*/ 480767 w 987226"/>
              <a:gd name="connsiteY1" fmla="*/ 403888 h 4100919"/>
              <a:gd name="connsiteX2" fmla="*/ 747920 w 987226"/>
              <a:gd name="connsiteY2" fmla="*/ 264684 h 4100919"/>
              <a:gd name="connsiteX3" fmla="*/ 987226 w 987226"/>
              <a:gd name="connsiteY3" fmla="*/ 4100919 h 4100919"/>
              <a:gd name="connsiteX0" fmla="*/ 0 w 987226"/>
              <a:gd name="connsiteY0" fmla="*/ 976499 h 4100919"/>
              <a:gd name="connsiteX1" fmla="*/ 480767 w 987226"/>
              <a:gd name="connsiteY1" fmla="*/ 403888 h 4100919"/>
              <a:gd name="connsiteX2" fmla="*/ 747920 w 987226"/>
              <a:gd name="connsiteY2" fmla="*/ 264684 h 4100919"/>
              <a:gd name="connsiteX3" fmla="*/ 987226 w 987226"/>
              <a:gd name="connsiteY3" fmla="*/ 4100919 h 4100919"/>
              <a:gd name="connsiteX0" fmla="*/ 0 w 987226"/>
              <a:gd name="connsiteY0" fmla="*/ 955127 h 3790446"/>
              <a:gd name="connsiteX1" fmla="*/ 480767 w 987226"/>
              <a:gd name="connsiteY1" fmla="*/ 382516 h 3790446"/>
              <a:gd name="connsiteX2" fmla="*/ 747920 w 987226"/>
              <a:gd name="connsiteY2" fmla="*/ 243312 h 3790446"/>
              <a:gd name="connsiteX3" fmla="*/ 987226 w 987226"/>
              <a:gd name="connsiteY3" fmla="*/ 3790446 h 3790446"/>
              <a:gd name="connsiteX0" fmla="*/ 0 w 987226"/>
              <a:gd name="connsiteY0" fmla="*/ 955127 h 3790446"/>
              <a:gd name="connsiteX1" fmla="*/ 480767 w 987226"/>
              <a:gd name="connsiteY1" fmla="*/ 382516 h 3790446"/>
              <a:gd name="connsiteX2" fmla="*/ 747920 w 987226"/>
              <a:gd name="connsiteY2" fmla="*/ 243312 h 3790446"/>
              <a:gd name="connsiteX3" fmla="*/ 987226 w 987226"/>
              <a:gd name="connsiteY3" fmla="*/ 3790446 h 3790446"/>
              <a:gd name="connsiteX0" fmla="*/ 0 w 987226"/>
              <a:gd name="connsiteY0" fmla="*/ 794866 h 3630185"/>
              <a:gd name="connsiteX1" fmla="*/ 480767 w 987226"/>
              <a:gd name="connsiteY1" fmla="*/ 222255 h 3630185"/>
              <a:gd name="connsiteX2" fmla="*/ 577040 w 987226"/>
              <a:gd name="connsiteY2" fmla="*/ 295059 h 3630185"/>
              <a:gd name="connsiteX3" fmla="*/ 987226 w 987226"/>
              <a:gd name="connsiteY3" fmla="*/ 3630185 h 3630185"/>
              <a:gd name="connsiteX0" fmla="*/ 0 w 987226"/>
              <a:gd name="connsiteY0" fmla="*/ 650366 h 3485685"/>
              <a:gd name="connsiteX1" fmla="*/ 480767 w 987226"/>
              <a:gd name="connsiteY1" fmla="*/ 77755 h 3485685"/>
              <a:gd name="connsiteX2" fmla="*/ 577040 w 987226"/>
              <a:gd name="connsiteY2" fmla="*/ 150559 h 3485685"/>
              <a:gd name="connsiteX3" fmla="*/ 987226 w 987226"/>
              <a:gd name="connsiteY3" fmla="*/ 3485685 h 3485685"/>
              <a:gd name="connsiteX0" fmla="*/ 0 w 987226"/>
              <a:gd name="connsiteY0" fmla="*/ 576299 h 3411618"/>
              <a:gd name="connsiteX1" fmla="*/ 480767 w 987226"/>
              <a:gd name="connsiteY1" fmla="*/ 3688 h 3411618"/>
              <a:gd name="connsiteX2" fmla="*/ 656519 w 987226"/>
              <a:gd name="connsiteY2" fmla="*/ 847429 h 3411618"/>
              <a:gd name="connsiteX3" fmla="*/ 987226 w 987226"/>
              <a:gd name="connsiteY3" fmla="*/ 3411618 h 3411618"/>
              <a:gd name="connsiteX0" fmla="*/ 0 w 987226"/>
              <a:gd name="connsiteY0" fmla="*/ 211564 h 3046883"/>
              <a:gd name="connsiteX1" fmla="*/ 359562 w 987226"/>
              <a:gd name="connsiteY1" fmla="*/ 24422 h 3046883"/>
              <a:gd name="connsiteX2" fmla="*/ 656519 w 987226"/>
              <a:gd name="connsiteY2" fmla="*/ 482694 h 3046883"/>
              <a:gd name="connsiteX3" fmla="*/ 987226 w 987226"/>
              <a:gd name="connsiteY3" fmla="*/ 3046883 h 3046883"/>
              <a:gd name="connsiteX0" fmla="*/ 0 w 987226"/>
              <a:gd name="connsiteY0" fmla="*/ 237221 h 3072540"/>
              <a:gd name="connsiteX1" fmla="*/ 359562 w 987226"/>
              <a:gd name="connsiteY1" fmla="*/ 50079 h 3072540"/>
              <a:gd name="connsiteX2" fmla="*/ 656519 w 987226"/>
              <a:gd name="connsiteY2" fmla="*/ 508351 h 3072540"/>
              <a:gd name="connsiteX3" fmla="*/ 987226 w 987226"/>
              <a:gd name="connsiteY3" fmla="*/ 3072540 h 3072540"/>
              <a:gd name="connsiteX0" fmla="*/ 0 w 987226"/>
              <a:gd name="connsiteY0" fmla="*/ 250059 h 3085378"/>
              <a:gd name="connsiteX1" fmla="*/ 359562 w 987226"/>
              <a:gd name="connsiteY1" fmla="*/ 62917 h 3085378"/>
              <a:gd name="connsiteX2" fmla="*/ 688311 w 987226"/>
              <a:gd name="connsiteY2" fmla="*/ 1041572 h 3085378"/>
              <a:gd name="connsiteX3" fmla="*/ 987226 w 987226"/>
              <a:gd name="connsiteY3" fmla="*/ 3085378 h 3085378"/>
              <a:gd name="connsiteX0" fmla="*/ 0 w 987226"/>
              <a:gd name="connsiteY0" fmla="*/ 250059 h 3085378"/>
              <a:gd name="connsiteX1" fmla="*/ 359562 w 987226"/>
              <a:gd name="connsiteY1" fmla="*/ 62917 h 3085378"/>
              <a:gd name="connsiteX2" fmla="*/ 688311 w 987226"/>
              <a:gd name="connsiteY2" fmla="*/ 1041572 h 3085378"/>
              <a:gd name="connsiteX3" fmla="*/ 987226 w 987226"/>
              <a:gd name="connsiteY3" fmla="*/ 3085378 h 3085378"/>
              <a:gd name="connsiteX0" fmla="*/ 0 w 987226"/>
              <a:gd name="connsiteY0" fmla="*/ 267180 h 3102499"/>
              <a:gd name="connsiteX1" fmla="*/ 359562 w 987226"/>
              <a:gd name="connsiteY1" fmla="*/ 80038 h 3102499"/>
              <a:gd name="connsiteX2" fmla="*/ 644598 w 987226"/>
              <a:gd name="connsiteY2" fmla="*/ 1289972 h 3102499"/>
              <a:gd name="connsiteX3" fmla="*/ 987226 w 987226"/>
              <a:gd name="connsiteY3" fmla="*/ 3102499 h 3102499"/>
              <a:gd name="connsiteX0" fmla="*/ 0 w 987226"/>
              <a:gd name="connsiteY0" fmla="*/ 248632 h 3083951"/>
              <a:gd name="connsiteX1" fmla="*/ 359562 w 987226"/>
              <a:gd name="connsiteY1" fmla="*/ 61490 h 3083951"/>
              <a:gd name="connsiteX2" fmla="*/ 579028 w 987226"/>
              <a:gd name="connsiteY2" fmla="*/ 1020869 h 3083951"/>
              <a:gd name="connsiteX3" fmla="*/ 987226 w 987226"/>
              <a:gd name="connsiteY3" fmla="*/ 3083951 h 3083951"/>
              <a:gd name="connsiteX0" fmla="*/ 0 w 987226"/>
              <a:gd name="connsiteY0" fmla="*/ 248632 h 3083951"/>
              <a:gd name="connsiteX1" fmla="*/ 359562 w 987226"/>
              <a:gd name="connsiteY1" fmla="*/ 61490 h 3083951"/>
              <a:gd name="connsiteX2" fmla="*/ 579028 w 987226"/>
              <a:gd name="connsiteY2" fmla="*/ 1020869 h 3083951"/>
              <a:gd name="connsiteX3" fmla="*/ 987226 w 987226"/>
              <a:gd name="connsiteY3" fmla="*/ 3083951 h 3083951"/>
              <a:gd name="connsiteX0" fmla="*/ 0 w 987226"/>
              <a:gd name="connsiteY0" fmla="*/ 248632 h 3083951"/>
              <a:gd name="connsiteX1" fmla="*/ 359562 w 987226"/>
              <a:gd name="connsiteY1" fmla="*/ 61490 h 3083951"/>
              <a:gd name="connsiteX2" fmla="*/ 579028 w 987226"/>
              <a:gd name="connsiteY2" fmla="*/ 1020869 h 3083951"/>
              <a:gd name="connsiteX3" fmla="*/ 987226 w 987226"/>
              <a:gd name="connsiteY3" fmla="*/ 3083951 h 3083951"/>
              <a:gd name="connsiteX0" fmla="*/ 0 w 987226"/>
              <a:gd name="connsiteY0" fmla="*/ 207764 h 3043083"/>
              <a:gd name="connsiteX1" fmla="*/ 313862 w 987226"/>
              <a:gd name="connsiteY1" fmla="*/ 78443 h 3043083"/>
              <a:gd name="connsiteX2" fmla="*/ 579028 w 987226"/>
              <a:gd name="connsiteY2" fmla="*/ 980001 h 3043083"/>
              <a:gd name="connsiteX3" fmla="*/ 987226 w 987226"/>
              <a:gd name="connsiteY3" fmla="*/ 3043083 h 304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226" h="3043083">
                <a:moveTo>
                  <a:pt x="0" y="207764"/>
                </a:moveTo>
                <a:cubicBezTo>
                  <a:pt x="141916" y="-29569"/>
                  <a:pt x="217357" y="-50263"/>
                  <a:pt x="313862" y="78443"/>
                </a:cubicBezTo>
                <a:cubicBezTo>
                  <a:pt x="410367" y="207149"/>
                  <a:pt x="466801" y="485894"/>
                  <a:pt x="579028" y="980001"/>
                </a:cubicBezTo>
                <a:cubicBezTo>
                  <a:pt x="691255" y="1474108"/>
                  <a:pt x="906524" y="2459681"/>
                  <a:pt x="987226" y="3043083"/>
                </a:cubicBezTo>
              </a:path>
            </a:pathLst>
          </a:custGeom>
          <a:ln w="28575">
            <a:solidFill>
              <a:srgbClr val="002060"/>
            </a:solidFill>
            <a:prstDash val="dashDot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5"/>
          <p:cNvSpPr/>
          <p:nvPr/>
        </p:nvSpPr>
        <p:spPr>
          <a:xfrm>
            <a:off x="4833864" y="2951914"/>
            <a:ext cx="955600" cy="2307336"/>
          </a:xfrm>
          <a:custGeom>
            <a:avLst/>
            <a:gdLst>
              <a:gd name="connsiteX0" fmla="*/ 0 w 980388"/>
              <a:gd name="connsiteY0" fmla="*/ 67952 h 265915"/>
              <a:gd name="connsiteX1" fmla="*/ 480767 w 980388"/>
              <a:gd name="connsiteY1" fmla="*/ 11392 h 265915"/>
              <a:gd name="connsiteX2" fmla="*/ 980388 w 980388"/>
              <a:gd name="connsiteY2" fmla="*/ 265915 h 265915"/>
              <a:gd name="connsiteX3" fmla="*/ 980388 w 980388"/>
              <a:gd name="connsiteY3" fmla="*/ 265915 h 265915"/>
              <a:gd name="connsiteX0" fmla="*/ 0 w 980388"/>
              <a:gd name="connsiteY0" fmla="*/ 578755 h 578755"/>
              <a:gd name="connsiteX1" fmla="*/ 480767 w 980388"/>
              <a:gd name="connsiteY1" fmla="*/ 6144 h 578755"/>
              <a:gd name="connsiteX2" fmla="*/ 980388 w 980388"/>
              <a:gd name="connsiteY2" fmla="*/ 260667 h 578755"/>
              <a:gd name="connsiteX3" fmla="*/ 980388 w 980388"/>
              <a:gd name="connsiteY3" fmla="*/ 260667 h 578755"/>
              <a:gd name="connsiteX0" fmla="*/ 0 w 980388"/>
              <a:gd name="connsiteY0" fmla="*/ 578755 h 578755"/>
              <a:gd name="connsiteX1" fmla="*/ 480767 w 980388"/>
              <a:gd name="connsiteY1" fmla="*/ 6144 h 578755"/>
              <a:gd name="connsiteX2" fmla="*/ 980388 w 980388"/>
              <a:gd name="connsiteY2" fmla="*/ 260667 h 578755"/>
              <a:gd name="connsiteX3" fmla="*/ 980388 w 980388"/>
              <a:gd name="connsiteY3" fmla="*/ 260667 h 578755"/>
              <a:gd name="connsiteX0" fmla="*/ 0 w 1023175"/>
              <a:gd name="connsiteY0" fmla="*/ 579091 h 579091"/>
              <a:gd name="connsiteX1" fmla="*/ 480767 w 1023175"/>
              <a:gd name="connsiteY1" fmla="*/ 6480 h 579091"/>
              <a:gd name="connsiteX2" fmla="*/ 980388 w 1023175"/>
              <a:gd name="connsiteY2" fmla="*/ 261003 h 579091"/>
              <a:gd name="connsiteX3" fmla="*/ 1000900 w 1023175"/>
              <a:gd name="connsiteY3" fmla="*/ 116636 h 579091"/>
              <a:gd name="connsiteX0" fmla="*/ 0 w 1000900"/>
              <a:gd name="connsiteY0" fmla="*/ 584807 h 584807"/>
              <a:gd name="connsiteX1" fmla="*/ 480767 w 1000900"/>
              <a:gd name="connsiteY1" fmla="*/ 12196 h 584807"/>
              <a:gd name="connsiteX2" fmla="*/ 894922 w 1000900"/>
              <a:gd name="connsiteY2" fmla="*/ 187974 h 584807"/>
              <a:gd name="connsiteX3" fmla="*/ 1000900 w 1000900"/>
              <a:gd name="connsiteY3" fmla="*/ 122352 h 584807"/>
              <a:gd name="connsiteX0" fmla="*/ 0 w 1000900"/>
              <a:gd name="connsiteY0" fmla="*/ 581608 h 581608"/>
              <a:gd name="connsiteX1" fmla="*/ 480767 w 1000900"/>
              <a:gd name="connsiteY1" fmla="*/ 8997 h 581608"/>
              <a:gd name="connsiteX2" fmla="*/ 894922 w 1000900"/>
              <a:gd name="connsiteY2" fmla="*/ 184775 h 581608"/>
              <a:gd name="connsiteX3" fmla="*/ 1000900 w 1000900"/>
              <a:gd name="connsiteY3" fmla="*/ 119153 h 581608"/>
              <a:gd name="connsiteX0" fmla="*/ 0 w 1000900"/>
              <a:gd name="connsiteY0" fmla="*/ 735340 h 735340"/>
              <a:gd name="connsiteX1" fmla="*/ 480767 w 1000900"/>
              <a:gd name="connsiteY1" fmla="*/ 162729 h 735340"/>
              <a:gd name="connsiteX2" fmla="*/ 778688 w 1000900"/>
              <a:gd name="connsiteY2" fmla="*/ 23525 h 735340"/>
              <a:gd name="connsiteX3" fmla="*/ 1000900 w 1000900"/>
              <a:gd name="connsiteY3" fmla="*/ 272885 h 735340"/>
              <a:gd name="connsiteX0" fmla="*/ 0 w 980388"/>
              <a:gd name="connsiteY0" fmla="*/ 712661 h 712661"/>
              <a:gd name="connsiteX1" fmla="*/ 480767 w 980388"/>
              <a:gd name="connsiteY1" fmla="*/ 140050 h 712661"/>
              <a:gd name="connsiteX2" fmla="*/ 778688 w 980388"/>
              <a:gd name="connsiteY2" fmla="*/ 846 h 712661"/>
              <a:gd name="connsiteX3" fmla="*/ 980388 w 980388"/>
              <a:gd name="connsiteY3" fmla="*/ 66465 h 712661"/>
              <a:gd name="connsiteX0" fmla="*/ 0 w 925690"/>
              <a:gd name="connsiteY0" fmla="*/ 711840 h 711840"/>
              <a:gd name="connsiteX1" fmla="*/ 480767 w 925690"/>
              <a:gd name="connsiteY1" fmla="*/ 139229 h 711840"/>
              <a:gd name="connsiteX2" fmla="*/ 778688 w 925690"/>
              <a:gd name="connsiteY2" fmla="*/ 25 h 711840"/>
              <a:gd name="connsiteX3" fmla="*/ 925690 w 925690"/>
              <a:gd name="connsiteY3" fmla="*/ 144390 h 711840"/>
              <a:gd name="connsiteX0" fmla="*/ 0 w 987226"/>
              <a:gd name="connsiteY0" fmla="*/ 713635 h 713635"/>
              <a:gd name="connsiteX1" fmla="*/ 480767 w 987226"/>
              <a:gd name="connsiteY1" fmla="*/ 141024 h 713635"/>
              <a:gd name="connsiteX2" fmla="*/ 778688 w 987226"/>
              <a:gd name="connsiteY2" fmla="*/ 1820 h 713635"/>
              <a:gd name="connsiteX3" fmla="*/ 987226 w 987226"/>
              <a:gd name="connsiteY3" fmla="*/ 41192 h 713635"/>
              <a:gd name="connsiteX0" fmla="*/ 0 w 987226"/>
              <a:gd name="connsiteY0" fmla="*/ 715893 h 715893"/>
              <a:gd name="connsiteX1" fmla="*/ 480767 w 987226"/>
              <a:gd name="connsiteY1" fmla="*/ 143282 h 715893"/>
              <a:gd name="connsiteX2" fmla="*/ 778688 w 987226"/>
              <a:gd name="connsiteY2" fmla="*/ 4078 h 715893"/>
              <a:gd name="connsiteX3" fmla="*/ 987226 w 987226"/>
              <a:gd name="connsiteY3" fmla="*/ 43450 h 715893"/>
              <a:gd name="connsiteX0" fmla="*/ 0 w 987226"/>
              <a:gd name="connsiteY0" fmla="*/ 718938 h 718938"/>
              <a:gd name="connsiteX1" fmla="*/ 480767 w 987226"/>
              <a:gd name="connsiteY1" fmla="*/ 146327 h 718938"/>
              <a:gd name="connsiteX2" fmla="*/ 778688 w 987226"/>
              <a:gd name="connsiteY2" fmla="*/ 7123 h 718938"/>
              <a:gd name="connsiteX3" fmla="*/ 987226 w 987226"/>
              <a:gd name="connsiteY3" fmla="*/ 46495 h 718938"/>
              <a:gd name="connsiteX0" fmla="*/ 0 w 987226"/>
              <a:gd name="connsiteY0" fmla="*/ 718938 h 718938"/>
              <a:gd name="connsiteX1" fmla="*/ 480767 w 987226"/>
              <a:gd name="connsiteY1" fmla="*/ 146327 h 718938"/>
              <a:gd name="connsiteX2" fmla="*/ 747920 w 987226"/>
              <a:gd name="connsiteY2" fmla="*/ 7123 h 718938"/>
              <a:gd name="connsiteX3" fmla="*/ 987226 w 987226"/>
              <a:gd name="connsiteY3" fmla="*/ 46495 h 718938"/>
              <a:gd name="connsiteX0" fmla="*/ 305422 w 1087585"/>
              <a:gd name="connsiteY0" fmla="*/ 975235 h 4082577"/>
              <a:gd name="connsiteX1" fmla="*/ 786189 w 1087585"/>
              <a:gd name="connsiteY1" fmla="*/ 402624 h 4082577"/>
              <a:gd name="connsiteX2" fmla="*/ 1053342 w 1087585"/>
              <a:gd name="connsiteY2" fmla="*/ 263420 h 4082577"/>
              <a:gd name="connsiteX3" fmla="*/ 7239 w 1087585"/>
              <a:gd name="connsiteY3" fmla="*/ 4082577 h 4082577"/>
              <a:gd name="connsiteX0" fmla="*/ 298183 w 1080346"/>
              <a:gd name="connsiteY0" fmla="*/ 975235 h 4082577"/>
              <a:gd name="connsiteX1" fmla="*/ 778950 w 1080346"/>
              <a:gd name="connsiteY1" fmla="*/ 402624 h 4082577"/>
              <a:gd name="connsiteX2" fmla="*/ 1046103 w 1080346"/>
              <a:gd name="connsiteY2" fmla="*/ 263420 h 4082577"/>
              <a:gd name="connsiteX3" fmla="*/ 0 w 1080346"/>
              <a:gd name="connsiteY3" fmla="*/ 4082577 h 4082577"/>
              <a:gd name="connsiteX0" fmla="*/ 298183 w 779022"/>
              <a:gd name="connsiteY0" fmla="*/ 627019 h 3734361"/>
              <a:gd name="connsiteX1" fmla="*/ 778950 w 779022"/>
              <a:gd name="connsiteY1" fmla="*/ 54408 h 3734361"/>
              <a:gd name="connsiteX2" fmla="*/ 263235 w 779022"/>
              <a:gd name="connsiteY2" fmla="*/ 2015086 h 3734361"/>
              <a:gd name="connsiteX3" fmla="*/ 0 w 779022"/>
              <a:gd name="connsiteY3" fmla="*/ 3734361 h 3734361"/>
              <a:gd name="connsiteX0" fmla="*/ 298183 w 298183"/>
              <a:gd name="connsiteY0" fmla="*/ 0 h 3107342"/>
              <a:gd name="connsiteX1" fmla="*/ 263235 w 298183"/>
              <a:gd name="connsiteY1" fmla="*/ 1388067 h 3107342"/>
              <a:gd name="connsiteX2" fmla="*/ 0 w 298183"/>
              <a:gd name="connsiteY2" fmla="*/ 3107342 h 3107342"/>
              <a:gd name="connsiteX0" fmla="*/ 298183 w 364976"/>
              <a:gd name="connsiteY0" fmla="*/ 0 h 3107342"/>
              <a:gd name="connsiteX1" fmla="*/ 352120 w 364976"/>
              <a:gd name="connsiteY1" fmla="*/ 941842 h 3107342"/>
              <a:gd name="connsiteX2" fmla="*/ 0 w 364976"/>
              <a:gd name="connsiteY2" fmla="*/ 3107342 h 3107342"/>
              <a:gd name="connsiteX0" fmla="*/ 298183 w 352161"/>
              <a:gd name="connsiteY0" fmla="*/ 0 h 3107342"/>
              <a:gd name="connsiteX1" fmla="*/ 352120 w 352161"/>
              <a:gd name="connsiteY1" fmla="*/ 941842 h 3107342"/>
              <a:gd name="connsiteX2" fmla="*/ 0 w 352161"/>
              <a:gd name="connsiteY2" fmla="*/ 3107342 h 3107342"/>
              <a:gd name="connsiteX0" fmla="*/ 246903 w 359134"/>
              <a:gd name="connsiteY0" fmla="*/ 0 h 3356704"/>
              <a:gd name="connsiteX1" fmla="*/ 352120 w 359134"/>
              <a:gd name="connsiteY1" fmla="*/ 1191204 h 3356704"/>
              <a:gd name="connsiteX2" fmla="*/ 0 w 359134"/>
              <a:gd name="connsiteY2" fmla="*/ 3356704 h 3356704"/>
              <a:gd name="connsiteX0" fmla="*/ 246903 w 364158"/>
              <a:gd name="connsiteY0" fmla="*/ 0 h 3356704"/>
              <a:gd name="connsiteX1" fmla="*/ 352120 w 364158"/>
              <a:gd name="connsiteY1" fmla="*/ 1191204 h 3356704"/>
              <a:gd name="connsiteX2" fmla="*/ 0 w 364158"/>
              <a:gd name="connsiteY2" fmla="*/ 3356704 h 3356704"/>
              <a:gd name="connsiteX0" fmla="*/ 250322 w 364755"/>
              <a:gd name="connsiteY0" fmla="*/ 0 h 3238586"/>
              <a:gd name="connsiteX1" fmla="*/ 352120 w 364755"/>
              <a:gd name="connsiteY1" fmla="*/ 1073086 h 3238586"/>
              <a:gd name="connsiteX2" fmla="*/ 0 w 364755"/>
              <a:gd name="connsiteY2" fmla="*/ 3238586 h 3238586"/>
              <a:gd name="connsiteX0" fmla="*/ 240066 w 353830"/>
              <a:gd name="connsiteY0" fmla="*/ 0 h 3159840"/>
              <a:gd name="connsiteX1" fmla="*/ 341864 w 353830"/>
              <a:gd name="connsiteY1" fmla="*/ 1073086 h 3159840"/>
              <a:gd name="connsiteX2" fmla="*/ 0 w 353830"/>
              <a:gd name="connsiteY2" fmla="*/ 3159840 h 3159840"/>
              <a:gd name="connsiteX0" fmla="*/ 240066 w 353830"/>
              <a:gd name="connsiteY0" fmla="*/ 0 h 3159840"/>
              <a:gd name="connsiteX1" fmla="*/ 341864 w 353830"/>
              <a:gd name="connsiteY1" fmla="*/ 1073086 h 3159840"/>
              <a:gd name="connsiteX2" fmla="*/ 0 w 353830"/>
              <a:gd name="connsiteY2" fmla="*/ 3159840 h 3159840"/>
              <a:gd name="connsiteX0" fmla="*/ 233229 w 346549"/>
              <a:gd name="connsiteY0" fmla="*/ 0 h 3212337"/>
              <a:gd name="connsiteX1" fmla="*/ 335027 w 346549"/>
              <a:gd name="connsiteY1" fmla="*/ 1073086 h 3212337"/>
              <a:gd name="connsiteX2" fmla="*/ 0 w 346549"/>
              <a:gd name="connsiteY2" fmla="*/ 3212337 h 3212337"/>
              <a:gd name="connsiteX0" fmla="*/ 233229 w 346549"/>
              <a:gd name="connsiteY0" fmla="*/ 0 h 3212337"/>
              <a:gd name="connsiteX1" fmla="*/ 335027 w 346549"/>
              <a:gd name="connsiteY1" fmla="*/ 1073086 h 3212337"/>
              <a:gd name="connsiteX2" fmla="*/ 0 w 346549"/>
              <a:gd name="connsiteY2" fmla="*/ 3212337 h 32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49" h="3212337">
                <a:moveTo>
                  <a:pt x="233229" y="0"/>
                </a:moveTo>
                <a:cubicBezTo>
                  <a:pt x="307995" y="407300"/>
                  <a:pt x="373898" y="537697"/>
                  <a:pt x="335027" y="1073086"/>
                </a:cubicBezTo>
                <a:cubicBezTo>
                  <a:pt x="296156" y="1608475"/>
                  <a:pt x="78629" y="2656743"/>
                  <a:pt x="0" y="3212337"/>
                </a:cubicBezTo>
              </a:path>
            </a:pathLst>
          </a:custGeom>
          <a:ln w="28575">
            <a:solidFill>
              <a:srgbClr val="002060"/>
            </a:solidFill>
            <a:prstDash val="dashDot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641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881" y="2058443"/>
            <a:ext cx="3691612" cy="268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Mechanism: Illustrative Example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8"/>
                <a:ext cx="9736137" cy="497389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CA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Third: Given </a:t>
                </a:r>
                <a:r>
                  <a:rPr lang="en-CA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EGP plane, we add two intermediate nodes per link (one per direction)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CA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Fourth: Collate network </a:t>
                </a:r>
                <a:r>
                  <a:rPr lang="en-CA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intent </a:t>
                </a:r>
                <a:r>
                  <a:rPr lang="en-CA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 into a label matrix </a:t>
                </a:r>
                <a:r>
                  <a:rPr lang="en-CA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follow:</a:t>
                </a:r>
              </a:p>
              <a:p>
                <a:pPr marL="439543" lvl="1" indent="0">
                  <a:buNone/>
                </a:pPr>
                <a:endParaRPr lang="en-CA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9543" lvl="1" indent="0">
                  <a:buNone/>
                </a:pPr>
                <a:endParaRPr lang="en-CA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9543" lvl="1" indent="0">
                  <a:buNone/>
                </a:pPr>
                <a:endParaRPr lang="en-CA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9543" lvl="1" indent="0">
                  <a:buNone/>
                </a:pPr>
                <a:endParaRPr lang="en-CA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9543" lvl="1" indent="0">
                  <a:buNone/>
                </a:pPr>
                <a:endParaRPr lang="en-CA" altLang="zh-CN" sz="2400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82443" lvl="1" indent="-342900">
                  <a:buFont typeface="Wingdings" panose="05000000000000000000" pitchFamily="2" charset="2"/>
                  <a:buChar char="Ø"/>
                </a:pPr>
                <a:endParaRPr lang="en-CA" altLang="zh-CN" sz="2400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CA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</a:t>
                </a:r>
              </a:p>
              <a:p>
                <a:pPr lvl="2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 destined to AS200 prefers router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𝐵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router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𝐶</a:t>
                </a:r>
                <a:r>
                  <a:rPr lang="en-CA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endParaRPr lang="en-CA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6475" lvl="3" indent="0">
                  <a:buNone/>
                </a:pPr>
                <a:r>
                  <a:rPr lang="en-CA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CA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𝐴𝑆</m:t>
                        </m:r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</m:t>
                        </m:r>
                      </m:e>
                    </m:d>
                    <m:r>
                      <a:rPr lang="en-CA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CA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CA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𝐴𝑆</m:t>
                        </m:r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</m:t>
                        </m:r>
                      </m:e>
                    </m:d>
                    <m:r>
                      <a:rPr lang="en-CA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</m:t>
                    </m:r>
                  </m:oMath>
                </a14:m>
                <a:r>
                  <a:rPr lang="en-CA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lvl="2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AS200 </a:t>
                </a:r>
                <a:r>
                  <a:rPr lang="en-CA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Can’t reach AS300 through AS500</a:t>
                </a:r>
                <a:r>
                  <a:rPr lang="en-CA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endParaRPr lang="en-CA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6475" lvl="3" indent="0">
                  <a:buNone/>
                </a:pPr>
                <a:r>
                  <a:rPr lang="en-CA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CA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𝐴𝑆</m:t>
                        </m:r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𝐴𝑆</m:t>
                        </m:r>
                        <m:r>
                          <a:rPr lang="en-CA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300</m:t>
                        </m:r>
                      </m:e>
                    </m:d>
                    <m:r>
                      <a:rPr lang="en-CA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&lt;0.</m:t>
                    </m:r>
                  </m:oMath>
                </a14:m>
                <a:r>
                  <a:rPr lang="en-CA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8"/>
                <a:ext cx="9736137" cy="4973896"/>
              </a:xfrm>
              <a:blipFill rotWithShape="0">
                <a:blip r:embed="rId4"/>
                <a:stretch>
                  <a:fillRect l="-564" t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081896" y="2971059"/>
            <a:ext cx="3033934" cy="3437740"/>
            <a:chOff x="6086094" y="3087604"/>
            <a:chExt cx="3033934" cy="3437740"/>
          </a:xfrm>
        </p:grpSpPr>
        <p:cxnSp>
          <p:nvCxnSpPr>
            <p:cNvPr id="19" name="Straight Connector 18"/>
            <p:cNvCxnSpPr>
              <a:stCxn id="23" idx="2"/>
              <a:endCxn id="21" idx="0"/>
            </p:cNvCxnSpPr>
            <p:nvPr/>
          </p:nvCxnSpPr>
          <p:spPr bwMode="auto">
            <a:xfrm flipH="1" flipV="1">
              <a:off x="6700695" y="6348685"/>
              <a:ext cx="1365238" cy="1769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Cloud 19"/>
            <p:cNvSpPr/>
            <p:nvPr/>
          </p:nvSpPr>
          <p:spPr bwMode="auto">
            <a:xfrm rot="40123">
              <a:off x="8487243" y="3087604"/>
              <a:ext cx="632785" cy="381882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AS200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1" name="Cloud 20"/>
            <p:cNvSpPr/>
            <p:nvPr/>
          </p:nvSpPr>
          <p:spPr bwMode="auto">
            <a:xfrm rot="338238">
              <a:off x="6086094" y="6111558"/>
              <a:ext cx="616604" cy="413786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7625" eaLnBrk="0" hangingPunct="0">
                <a:buNone/>
              </a:pPr>
              <a:r>
                <a:rPr lang="en-CA" altLang="zh-CN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AS100</a:t>
              </a:r>
              <a:endParaRPr lang="zh-CN" alt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8065932" y="4649103"/>
              <a:ext cx="466507" cy="33761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877888" eaLnBrk="0" hangingPunct="0">
                <a:buNone/>
              </a:pPr>
              <a:r>
                <a:rPr lang="en-CA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8065933" y="6181648"/>
              <a:ext cx="466507" cy="33761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877888" eaLnBrk="0" hangingPunct="0">
                <a:buNone/>
              </a:pPr>
              <a:r>
                <a:rPr lang="en-CA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22" idx="0"/>
              <a:endCxn id="20" idx="1"/>
            </p:cNvCxnSpPr>
            <p:nvPr/>
          </p:nvCxnSpPr>
          <p:spPr bwMode="auto">
            <a:xfrm flipV="1">
              <a:off x="8299186" y="3469066"/>
              <a:ext cx="502226" cy="1180037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3" idx="0"/>
              <a:endCxn id="22" idx="4"/>
            </p:cNvCxnSpPr>
            <p:nvPr/>
          </p:nvCxnSpPr>
          <p:spPr bwMode="auto">
            <a:xfrm flipH="1" flipV="1">
              <a:off x="8299186" y="4986715"/>
              <a:ext cx="1" cy="1194933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/>
            <p:cNvGrpSpPr/>
            <p:nvPr/>
          </p:nvGrpSpPr>
          <p:grpSpPr>
            <a:xfrm>
              <a:off x="8616668" y="3551408"/>
              <a:ext cx="221816" cy="247313"/>
              <a:chOff x="8718205" y="3491420"/>
              <a:chExt cx="221816" cy="247313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8718205" y="3491420"/>
                <a:ext cx="221816" cy="247313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8828866" y="3522878"/>
                <a:ext cx="166" cy="18439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8188277" y="5053895"/>
              <a:ext cx="221816" cy="247313"/>
              <a:chOff x="8188277" y="5023693"/>
              <a:chExt cx="221816" cy="247313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8188277" y="5023693"/>
                <a:ext cx="221816" cy="247313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8298938" y="5053491"/>
                <a:ext cx="166" cy="18439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8188277" y="5845983"/>
              <a:ext cx="221816" cy="247313"/>
              <a:chOff x="8188277" y="5798785"/>
              <a:chExt cx="221816" cy="247313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8188277" y="5798785"/>
                <a:ext cx="221816" cy="247313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V="1">
                <a:off x="8301384" y="5834206"/>
                <a:ext cx="166" cy="18439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8272043" y="4305440"/>
              <a:ext cx="221816" cy="247313"/>
              <a:chOff x="8682345" y="4248238"/>
              <a:chExt cx="221816" cy="247313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8682345" y="4248238"/>
                <a:ext cx="221816" cy="247313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8785872" y="4275631"/>
                <a:ext cx="166" cy="18439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804248" y="6231192"/>
              <a:ext cx="221816" cy="247313"/>
              <a:chOff x="6864404" y="6231192"/>
              <a:chExt cx="221816" cy="247313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6864404" y="6231192"/>
                <a:ext cx="221816" cy="247313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rot="5400000" flipV="1">
                <a:off x="6975312" y="6250621"/>
                <a:ext cx="166" cy="18439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742257" y="6235425"/>
              <a:ext cx="221816" cy="247313"/>
              <a:chOff x="7742257" y="6235425"/>
              <a:chExt cx="221816" cy="247313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7742257" y="6235425"/>
                <a:ext cx="221816" cy="247313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16200000" flipV="1">
                <a:off x="7853165" y="6266882"/>
                <a:ext cx="166" cy="18439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9835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Mechanism: Illustrative Example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25792" y="4698756"/>
            <a:ext cx="830695" cy="1265545"/>
          </a:xfrm>
          <a:prstGeom prst="ellipse">
            <a:avLst/>
          </a:prstGeom>
          <a:solidFill>
            <a:srgbClr val="CCCCFF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426182"/>
                <a:ext cx="10331650" cy="330919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CA" altLang="zh-CN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DeepBGP trains a GNN network using unsupervised learning:</a:t>
                </a:r>
              </a:p>
              <a:p>
                <a:pPr marL="0" indent="0">
                  <a:buNone/>
                </a:pPr>
                <a:r>
                  <a:rPr lang="en-CA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CA" altLang="zh-CN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(input: label matrix, output: </a:t>
                </a:r>
                <a:r>
                  <a:rPr lang="en-CA" altLang="zh-CN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eBGP</a:t>
                </a:r>
                <a:r>
                  <a:rPr lang="en-CA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session </a:t>
                </a:r>
                <a:r>
                  <a:rPr lang="en-CA" altLang="zh-CN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matrix).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GNN is a type of neural network that operates on graph 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structures.</a:t>
                </a:r>
                <a:endParaRPr lang="en-CA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GNN, a latent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CA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calculated for 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node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applying 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</a:p>
              <a:p>
                <a:pPr marL="0" indent="0">
                  <a:buNone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18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aggregation </a:t>
                </a:r>
                <a:r>
                  <a:rPr lang="en-US" altLang="zh-CN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altLang="zh-CN" sz="18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(NN) 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neighboring 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vectors.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vector 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each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CA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generated by passing the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CA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node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CA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 another feedforward neural network.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CA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CA" altLang="zh-CN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vector </a:t>
                </a:r>
                <a:r>
                  <a:rPr lang="en-CA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matrix represents all possible BGP sessions between all nodes.</a:t>
                </a:r>
              </a:p>
              <a:p>
                <a:pPr marL="328612" indent="-285750"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validator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used to verify if all requirements are fulfilled.</a:t>
                </a:r>
              </a:p>
              <a:p>
                <a:pPr marL="328612" indent="-285750">
                  <a:buFont typeface="Wingdings" panose="05000000000000000000" pitchFamily="2" charset="2"/>
                  <a:buChar char="Ø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it 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calculates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reward that the ES optimizer uses to update the neural network parameters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28612" indent="-285750">
                  <a:buFont typeface="Wingdings" panose="05000000000000000000" pitchFamily="2" charset="2"/>
                  <a:buChar char="Ø"/>
                </a:pPr>
                <a:endPara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426182"/>
                <a:ext cx="10331650" cy="3309195"/>
              </a:xfrm>
              <a:blipFill rotWithShape="0">
                <a:blip r:embed="rId2"/>
                <a:stretch>
                  <a:fillRect l="-354" t="-1105" b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734397" y="3044100"/>
            <a:ext cx="4628591" cy="3447358"/>
            <a:chOff x="7647127" y="3152255"/>
            <a:chExt cx="4628591" cy="3447358"/>
          </a:xfrm>
        </p:grpSpPr>
        <p:sp>
          <p:nvSpPr>
            <p:cNvPr id="21" name="Freeform 20"/>
            <p:cNvSpPr/>
            <p:nvPr/>
          </p:nvSpPr>
          <p:spPr>
            <a:xfrm>
              <a:off x="8476628" y="5955673"/>
              <a:ext cx="1757104" cy="349788"/>
            </a:xfrm>
            <a:custGeom>
              <a:avLst/>
              <a:gdLst>
                <a:gd name="connsiteX0" fmla="*/ 0 w 5516880"/>
                <a:gd name="connsiteY0" fmla="*/ 37864 h 1927624"/>
                <a:gd name="connsiteX1" fmla="*/ 3962400 w 5516880"/>
                <a:gd name="connsiteY1" fmla="*/ 251224 h 1927624"/>
                <a:gd name="connsiteX2" fmla="*/ 5516880 w 5516880"/>
                <a:gd name="connsiteY2" fmla="*/ 1927624 h 1927624"/>
                <a:gd name="connsiteX0" fmla="*/ 0 w 4632960"/>
                <a:gd name="connsiteY0" fmla="*/ 75079 h 1863239"/>
                <a:gd name="connsiteX1" fmla="*/ 3078480 w 4632960"/>
                <a:gd name="connsiteY1" fmla="*/ 186839 h 1863239"/>
                <a:gd name="connsiteX2" fmla="*/ 4632960 w 4632960"/>
                <a:gd name="connsiteY2" fmla="*/ 1863239 h 1863239"/>
                <a:gd name="connsiteX0" fmla="*/ 0 w 4632960"/>
                <a:gd name="connsiteY0" fmla="*/ 20480 h 1808640"/>
                <a:gd name="connsiteX1" fmla="*/ 3230880 w 4632960"/>
                <a:gd name="connsiteY1" fmla="*/ 294800 h 1808640"/>
                <a:gd name="connsiteX2" fmla="*/ 4632960 w 4632960"/>
                <a:gd name="connsiteY2" fmla="*/ 1808640 h 1808640"/>
                <a:gd name="connsiteX0" fmla="*/ 0 w 4632960"/>
                <a:gd name="connsiteY0" fmla="*/ 27157 h 1815317"/>
                <a:gd name="connsiteX1" fmla="*/ 3230880 w 4632960"/>
                <a:gd name="connsiteY1" fmla="*/ 301477 h 1815317"/>
                <a:gd name="connsiteX2" fmla="*/ 4632960 w 4632960"/>
                <a:gd name="connsiteY2" fmla="*/ 1815317 h 1815317"/>
                <a:gd name="connsiteX0" fmla="*/ 0 w 4632960"/>
                <a:gd name="connsiteY0" fmla="*/ 27157 h 1815317"/>
                <a:gd name="connsiteX1" fmla="*/ 3230880 w 4632960"/>
                <a:gd name="connsiteY1" fmla="*/ 301477 h 1815317"/>
                <a:gd name="connsiteX2" fmla="*/ 4632960 w 4632960"/>
                <a:gd name="connsiteY2" fmla="*/ 1815317 h 1815317"/>
                <a:gd name="connsiteX0" fmla="*/ 0 w 4632960"/>
                <a:gd name="connsiteY0" fmla="*/ 3688 h 1791848"/>
                <a:gd name="connsiteX1" fmla="*/ 3078641 w 4632960"/>
                <a:gd name="connsiteY1" fmla="*/ 776736 h 1791848"/>
                <a:gd name="connsiteX2" fmla="*/ 4632960 w 4632960"/>
                <a:gd name="connsiteY2" fmla="*/ 1791848 h 1791848"/>
                <a:gd name="connsiteX0" fmla="*/ 0 w 4632960"/>
                <a:gd name="connsiteY0" fmla="*/ 0 h 1788160"/>
                <a:gd name="connsiteX1" fmla="*/ 3078641 w 4632960"/>
                <a:gd name="connsiteY1" fmla="*/ 773048 h 1788160"/>
                <a:gd name="connsiteX2" fmla="*/ 4632960 w 4632960"/>
                <a:gd name="connsiteY2" fmla="*/ 1788160 h 1788160"/>
                <a:gd name="connsiteX0" fmla="*/ 0 w 4880345"/>
                <a:gd name="connsiteY0" fmla="*/ 0 h 1854657"/>
                <a:gd name="connsiteX1" fmla="*/ 3326026 w 4880345"/>
                <a:gd name="connsiteY1" fmla="*/ 839545 h 1854657"/>
                <a:gd name="connsiteX2" fmla="*/ 4880345 w 4880345"/>
                <a:gd name="connsiteY2" fmla="*/ 1854657 h 1854657"/>
                <a:gd name="connsiteX0" fmla="*/ 0 w 4880345"/>
                <a:gd name="connsiteY0" fmla="*/ 0 h 1854657"/>
                <a:gd name="connsiteX1" fmla="*/ 2526782 w 4880345"/>
                <a:gd name="connsiteY1" fmla="*/ 640055 h 1854657"/>
                <a:gd name="connsiteX2" fmla="*/ 4880345 w 4880345"/>
                <a:gd name="connsiteY2" fmla="*/ 1854657 h 1854657"/>
                <a:gd name="connsiteX0" fmla="*/ 0 w 4880345"/>
                <a:gd name="connsiteY0" fmla="*/ 0 h 1854657"/>
                <a:gd name="connsiteX1" fmla="*/ 2526782 w 4880345"/>
                <a:gd name="connsiteY1" fmla="*/ 640055 h 1854657"/>
                <a:gd name="connsiteX2" fmla="*/ 4880345 w 4880345"/>
                <a:gd name="connsiteY2" fmla="*/ 1854657 h 1854657"/>
                <a:gd name="connsiteX0" fmla="*/ 0 w 4880345"/>
                <a:gd name="connsiteY0" fmla="*/ 0 h 1854657"/>
                <a:gd name="connsiteX1" fmla="*/ 2526782 w 4880345"/>
                <a:gd name="connsiteY1" fmla="*/ 640055 h 1854657"/>
                <a:gd name="connsiteX2" fmla="*/ 4880345 w 4880345"/>
                <a:gd name="connsiteY2" fmla="*/ 1854657 h 1854657"/>
                <a:gd name="connsiteX0" fmla="*/ 0 w 4880345"/>
                <a:gd name="connsiteY0" fmla="*/ 0 h 1854657"/>
                <a:gd name="connsiteX1" fmla="*/ 2526782 w 4880345"/>
                <a:gd name="connsiteY1" fmla="*/ 640055 h 1854657"/>
                <a:gd name="connsiteX2" fmla="*/ 4880345 w 4880345"/>
                <a:gd name="connsiteY2" fmla="*/ 1854657 h 1854657"/>
                <a:gd name="connsiteX0" fmla="*/ 0 w 4880345"/>
                <a:gd name="connsiteY0" fmla="*/ 0 h 1854657"/>
                <a:gd name="connsiteX1" fmla="*/ 2526782 w 4880345"/>
                <a:gd name="connsiteY1" fmla="*/ 640055 h 1854657"/>
                <a:gd name="connsiteX2" fmla="*/ 4880345 w 4880345"/>
                <a:gd name="connsiteY2" fmla="*/ 1854657 h 1854657"/>
                <a:gd name="connsiteX0" fmla="*/ 0 w 4880345"/>
                <a:gd name="connsiteY0" fmla="*/ 0 h 1854657"/>
                <a:gd name="connsiteX1" fmla="*/ 2526782 w 4880345"/>
                <a:gd name="connsiteY1" fmla="*/ 640055 h 1854657"/>
                <a:gd name="connsiteX2" fmla="*/ 4880345 w 4880345"/>
                <a:gd name="connsiteY2" fmla="*/ 1854657 h 1854657"/>
                <a:gd name="connsiteX0" fmla="*/ 0 w 4880345"/>
                <a:gd name="connsiteY0" fmla="*/ 0 h 1854657"/>
                <a:gd name="connsiteX1" fmla="*/ 2526782 w 4880345"/>
                <a:gd name="connsiteY1" fmla="*/ 640055 h 1854657"/>
                <a:gd name="connsiteX2" fmla="*/ 4880345 w 4880345"/>
                <a:gd name="connsiteY2" fmla="*/ 1854657 h 1854657"/>
                <a:gd name="connsiteX0" fmla="*/ 0 w 4880345"/>
                <a:gd name="connsiteY0" fmla="*/ 0 h 1854657"/>
                <a:gd name="connsiteX1" fmla="*/ 3041009 w 4880345"/>
                <a:gd name="connsiteY1" fmla="*/ 104171 h 1854657"/>
                <a:gd name="connsiteX2" fmla="*/ 4880345 w 4880345"/>
                <a:gd name="connsiteY2" fmla="*/ 1854657 h 1854657"/>
                <a:gd name="connsiteX0" fmla="*/ 0 w 4794640"/>
                <a:gd name="connsiteY0" fmla="*/ 0 h 2569160"/>
                <a:gd name="connsiteX1" fmla="*/ 2955304 w 4794640"/>
                <a:gd name="connsiteY1" fmla="*/ 818674 h 2569160"/>
                <a:gd name="connsiteX2" fmla="*/ 4794640 w 4794640"/>
                <a:gd name="connsiteY2" fmla="*/ 2569160 h 2569160"/>
                <a:gd name="connsiteX0" fmla="*/ 0 w 4766070"/>
                <a:gd name="connsiteY0" fmla="*/ 0 h 2211909"/>
                <a:gd name="connsiteX1" fmla="*/ 2926734 w 4766070"/>
                <a:gd name="connsiteY1" fmla="*/ 461423 h 2211909"/>
                <a:gd name="connsiteX2" fmla="*/ 4766070 w 4766070"/>
                <a:gd name="connsiteY2" fmla="*/ 2211909 h 2211909"/>
                <a:gd name="connsiteX0" fmla="*/ 0 w 4766070"/>
                <a:gd name="connsiteY0" fmla="*/ 0 h 2211909"/>
                <a:gd name="connsiteX1" fmla="*/ 2783894 w 4766070"/>
                <a:gd name="connsiteY1" fmla="*/ 372103 h 2211909"/>
                <a:gd name="connsiteX2" fmla="*/ 4766070 w 4766070"/>
                <a:gd name="connsiteY2" fmla="*/ 2211909 h 2211909"/>
                <a:gd name="connsiteX0" fmla="*/ 0 w 4766070"/>
                <a:gd name="connsiteY0" fmla="*/ 0 h 2211909"/>
                <a:gd name="connsiteX1" fmla="*/ 3355256 w 4766070"/>
                <a:gd name="connsiteY1" fmla="*/ 193482 h 2211909"/>
                <a:gd name="connsiteX2" fmla="*/ 4766070 w 4766070"/>
                <a:gd name="connsiteY2" fmla="*/ 2211909 h 2211909"/>
                <a:gd name="connsiteX0" fmla="*/ 0 w 4766070"/>
                <a:gd name="connsiteY0" fmla="*/ 0 h 2211909"/>
                <a:gd name="connsiteX1" fmla="*/ 3355256 w 4766070"/>
                <a:gd name="connsiteY1" fmla="*/ 193482 h 2211909"/>
                <a:gd name="connsiteX2" fmla="*/ 4766070 w 4766070"/>
                <a:gd name="connsiteY2" fmla="*/ 2211909 h 2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6070" h="2211909">
                  <a:moveTo>
                    <a:pt x="0" y="0"/>
                  </a:moveTo>
                  <a:cubicBezTo>
                    <a:pt x="1711755" y="647419"/>
                    <a:pt x="2107356" y="37683"/>
                    <a:pt x="3355256" y="193482"/>
                  </a:cubicBezTo>
                  <a:cubicBezTo>
                    <a:pt x="4698306" y="282787"/>
                    <a:pt x="4591412" y="1352558"/>
                    <a:pt x="4766070" y="221190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386696" y="3152255"/>
              <a:ext cx="2889022" cy="3447358"/>
              <a:chOff x="6086094" y="3077986"/>
              <a:chExt cx="2889022" cy="3447358"/>
            </a:xfrm>
          </p:grpSpPr>
          <p:cxnSp>
            <p:nvCxnSpPr>
              <p:cNvPr id="35" name="Straight Connector 34"/>
              <p:cNvCxnSpPr>
                <a:stCxn id="39" idx="2"/>
                <a:endCxn id="37" idx="0"/>
              </p:cNvCxnSpPr>
              <p:nvPr/>
            </p:nvCxnSpPr>
            <p:spPr bwMode="auto">
              <a:xfrm flipH="1" flipV="1">
                <a:off x="6700695" y="6348685"/>
                <a:ext cx="1365238" cy="1769"/>
              </a:xfrm>
              <a:prstGeom prst="line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Cloud 35"/>
              <p:cNvSpPr/>
              <p:nvPr/>
            </p:nvSpPr>
            <p:spPr bwMode="auto">
              <a:xfrm rot="40123">
                <a:off x="8342331" y="3077986"/>
                <a:ext cx="632785" cy="381882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625" eaLnBrk="0" hangingPunct="0">
                  <a:buNone/>
                </a:pPr>
                <a:r>
                  <a:rPr lang="en-CA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AS200</a:t>
                </a:r>
                <a:endParaRPr lang="zh-CN" altLang="en-US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Cloud 36"/>
              <p:cNvSpPr/>
              <p:nvPr/>
            </p:nvSpPr>
            <p:spPr bwMode="auto">
              <a:xfrm rot="338238">
                <a:off x="6086094" y="6111558"/>
                <a:ext cx="616604" cy="413786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625" eaLnBrk="0" hangingPunct="0">
                  <a:buNone/>
                </a:pPr>
                <a:r>
                  <a:rPr lang="en-CA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AS100</a:t>
                </a:r>
                <a:endParaRPr lang="zh-CN" altLang="en-US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8065932" y="4649103"/>
                <a:ext cx="466507" cy="33761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>
                  <a:buNone/>
                </a:pPr>
                <a:r>
                  <a:rPr lang="en-CA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8065933" y="6181648"/>
                <a:ext cx="466507" cy="33761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7888" eaLnBrk="0" hangingPunct="0">
                  <a:buNone/>
                </a:pPr>
                <a:r>
                  <a:rPr lang="en-CA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Arrow Connector 39"/>
              <p:cNvCxnSpPr>
                <a:stCxn id="38" idx="0"/>
                <a:endCxn id="36" idx="1"/>
              </p:cNvCxnSpPr>
              <p:nvPr/>
            </p:nvCxnSpPr>
            <p:spPr bwMode="auto">
              <a:xfrm flipV="1">
                <a:off x="8299186" y="3459448"/>
                <a:ext cx="357314" cy="11896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>
                <a:stCxn id="39" idx="0"/>
                <a:endCxn id="38" idx="4"/>
              </p:cNvCxnSpPr>
              <p:nvPr/>
            </p:nvCxnSpPr>
            <p:spPr bwMode="auto">
              <a:xfrm flipH="1" flipV="1">
                <a:off x="8299186" y="4986715"/>
                <a:ext cx="1" cy="1194933"/>
              </a:xfrm>
              <a:prstGeom prst="line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8" name="Group 67"/>
              <p:cNvGrpSpPr/>
              <p:nvPr/>
            </p:nvGrpSpPr>
            <p:grpSpPr>
              <a:xfrm>
                <a:off x="8484187" y="3551900"/>
                <a:ext cx="221816" cy="247313"/>
                <a:chOff x="8585724" y="3491912"/>
                <a:chExt cx="221816" cy="247313"/>
              </a:xfrm>
            </p:grpSpPr>
            <p:sp>
              <p:nvSpPr>
                <p:cNvPr id="84" name="Oval 83"/>
                <p:cNvSpPr/>
                <p:nvPr/>
              </p:nvSpPr>
              <p:spPr bwMode="auto">
                <a:xfrm>
                  <a:off x="8585724" y="3491912"/>
                  <a:ext cx="221816" cy="247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77888" eaLnBrk="0" hangingPunct="0"/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8696385" y="3523370"/>
                  <a:ext cx="166" cy="184398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8188277" y="5053895"/>
                <a:ext cx="221816" cy="247313"/>
                <a:chOff x="8188277" y="5023693"/>
                <a:chExt cx="221816" cy="247313"/>
              </a:xfrm>
            </p:grpSpPr>
            <p:sp>
              <p:nvSpPr>
                <p:cNvPr id="82" name="Oval 81"/>
                <p:cNvSpPr/>
                <p:nvPr/>
              </p:nvSpPr>
              <p:spPr bwMode="auto">
                <a:xfrm>
                  <a:off x="8188277" y="5023693"/>
                  <a:ext cx="221816" cy="247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77888" eaLnBrk="0" hangingPunct="0"/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3" name="Straight Arrow Connector 82"/>
                <p:cNvCxnSpPr/>
                <p:nvPr/>
              </p:nvCxnSpPr>
              <p:spPr>
                <a:xfrm>
                  <a:off x="8298938" y="5053491"/>
                  <a:ext cx="166" cy="184398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8188277" y="5845983"/>
                <a:ext cx="221816" cy="247313"/>
                <a:chOff x="8188277" y="5798785"/>
                <a:chExt cx="221816" cy="247313"/>
              </a:xfrm>
            </p:grpSpPr>
            <p:sp>
              <p:nvSpPr>
                <p:cNvPr id="80" name="Oval 79"/>
                <p:cNvSpPr/>
                <p:nvPr/>
              </p:nvSpPr>
              <p:spPr bwMode="auto">
                <a:xfrm>
                  <a:off x="8188277" y="5798785"/>
                  <a:ext cx="221816" cy="247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77888" eaLnBrk="0" hangingPunct="0"/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1" name="Straight Arrow Connector 80"/>
                <p:cNvCxnSpPr/>
                <p:nvPr/>
              </p:nvCxnSpPr>
              <p:spPr>
                <a:xfrm flipV="1">
                  <a:off x="8301384" y="5834206"/>
                  <a:ext cx="166" cy="184398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8272043" y="4305440"/>
                <a:ext cx="221816" cy="247313"/>
                <a:chOff x="8682345" y="4248238"/>
                <a:chExt cx="221816" cy="247313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8682345" y="4248238"/>
                  <a:ext cx="221816" cy="247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77888" eaLnBrk="0" hangingPunct="0"/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8785872" y="4275631"/>
                  <a:ext cx="166" cy="184398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6804248" y="6231192"/>
                <a:ext cx="221816" cy="247313"/>
                <a:chOff x="6864404" y="6231192"/>
                <a:chExt cx="221816" cy="247313"/>
              </a:xfrm>
            </p:grpSpPr>
            <p:sp>
              <p:nvSpPr>
                <p:cNvPr id="76" name="Oval 75"/>
                <p:cNvSpPr/>
                <p:nvPr/>
              </p:nvSpPr>
              <p:spPr bwMode="auto">
                <a:xfrm>
                  <a:off x="6864404" y="6231192"/>
                  <a:ext cx="221816" cy="247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77888" eaLnBrk="0" hangingPunct="0"/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 rot="5400000" flipV="1">
                  <a:off x="6975312" y="6250621"/>
                  <a:ext cx="166" cy="184398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7742257" y="6235425"/>
                <a:ext cx="221816" cy="247313"/>
                <a:chOff x="7742257" y="6235425"/>
                <a:chExt cx="221816" cy="247313"/>
              </a:xfrm>
            </p:grpSpPr>
            <p:sp>
              <p:nvSpPr>
                <p:cNvPr id="74" name="Oval 73"/>
                <p:cNvSpPr/>
                <p:nvPr/>
              </p:nvSpPr>
              <p:spPr bwMode="auto">
                <a:xfrm>
                  <a:off x="7742257" y="6235425"/>
                  <a:ext cx="221816" cy="247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77888" eaLnBrk="0" hangingPunct="0"/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 rot="16200000" flipV="1">
                  <a:off x="7853165" y="6266882"/>
                  <a:ext cx="166" cy="184398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7647127" y="4930811"/>
                  <a:ext cx="3414524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CA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100</m:t>
                                            </m:r>
                                          </m:sub>
                                          <m:sup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100</m:t>
                                            </m:r>
                                            <m:r>
                                              <a:rPr lang="en-CA" altLang="zh-CN" b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CA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100</m:t>
                                            </m:r>
                                          </m:sub>
                                          <m:sup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CA" altLang="zh-CN" b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200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altLang="zh-CN" b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CA" altLang="zh-CN" b="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100</m:t>
                                      </m:r>
                                    </m:sub>
                                    <m:sup>
                                      <m:r>
                                        <a:rPr lang="en-CA" altLang="zh-CN" b="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CA" altLang="zh-CN" b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CA" altLang="zh-CN" b="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400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CA" altLang="zh-CN" b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CA" altLang="zh-CN" b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CA" altLang="zh-CN" b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CA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500</m:t>
                                            </m:r>
                                          </m:sub>
                                          <m:sup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100</m:t>
                                            </m:r>
                                            <m:r>
                                              <a:rPr lang="en-CA" altLang="zh-CN" b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CA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500</m:t>
                                            </m:r>
                                          </m:sub>
                                          <m:sup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CA" altLang="zh-CN" b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CA" altLang="zh-CN" b="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200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altLang="zh-CN" b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CA" altLang="zh-CN" b="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500</m:t>
                                      </m:r>
                                    </m:sub>
                                    <m:sup>
                                      <m:r>
                                        <a:rPr lang="en-CA" altLang="zh-CN" b="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CA" altLang="zh-CN" b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CA" altLang="zh-CN" b="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400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127" y="4930811"/>
                  <a:ext cx="3414524" cy="9727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881595" y="5119749"/>
            <a:ext cx="1590109" cy="1164817"/>
            <a:chOff x="9461122" y="3191379"/>
            <a:chExt cx="2370440" cy="1579759"/>
          </a:xfrm>
        </p:grpSpPr>
        <p:sp>
          <p:nvSpPr>
            <p:cNvPr id="43" name="Oval 42"/>
            <p:cNvSpPr/>
            <p:nvPr/>
          </p:nvSpPr>
          <p:spPr bwMode="auto">
            <a:xfrm>
              <a:off x="11525580" y="3397622"/>
              <a:ext cx="305982" cy="30598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CA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>
              <a:stCxn id="48" idx="0"/>
              <a:endCxn id="43" idx="4"/>
            </p:cNvCxnSpPr>
            <p:nvPr/>
          </p:nvCxnSpPr>
          <p:spPr bwMode="auto">
            <a:xfrm flipV="1">
              <a:off x="11655568" y="3703605"/>
              <a:ext cx="23004" cy="5463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47" idx="6"/>
              <a:endCxn id="43" idx="2"/>
            </p:cNvCxnSpPr>
            <p:nvPr/>
          </p:nvCxnSpPr>
          <p:spPr bwMode="auto">
            <a:xfrm flipV="1">
              <a:off x="10268824" y="3550615"/>
              <a:ext cx="1256756" cy="5290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/>
            <p:cNvCxnSpPr>
              <a:stCxn id="49" idx="5"/>
              <a:endCxn id="47" idx="0"/>
            </p:cNvCxnSpPr>
            <p:nvPr/>
          </p:nvCxnSpPr>
          <p:spPr bwMode="auto">
            <a:xfrm>
              <a:off x="9722295" y="3452552"/>
              <a:ext cx="393538" cy="4741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46"/>
            <p:cNvSpPr/>
            <p:nvPr/>
          </p:nvSpPr>
          <p:spPr bwMode="auto">
            <a:xfrm>
              <a:off x="9962841" y="3926653"/>
              <a:ext cx="305983" cy="30598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CA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11502576" y="4249918"/>
              <a:ext cx="305982" cy="30598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CA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9461122" y="3191379"/>
              <a:ext cx="305983" cy="30598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CA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>
              <a:stCxn id="51" idx="7"/>
              <a:endCxn id="47" idx="3"/>
            </p:cNvCxnSpPr>
            <p:nvPr/>
          </p:nvCxnSpPr>
          <p:spPr bwMode="auto">
            <a:xfrm flipV="1">
              <a:off x="9799794" y="4187826"/>
              <a:ext cx="207857" cy="3221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/>
            <p:nvPr/>
          </p:nvSpPr>
          <p:spPr bwMode="auto">
            <a:xfrm>
              <a:off x="9538621" y="4465155"/>
              <a:ext cx="305983" cy="30598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CA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rot="16200000">
            <a:off x="3994903" y="4344639"/>
            <a:ext cx="1385189" cy="3003270"/>
            <a:chOff x="4416816" y="2073676"/>
            <a:chExt cx="2064961" cy="4073115"/>
          </a:xfrm>
        </p:grpSpPr>
        <p:sp>
          <p:nvSpPr>
            <p:cNvPr id="53" name="Oval 52"/>
            <p:cNvSpPr/>
            <p:nvPr/>
          </p:nvSpPr>
          <p:spPr bwMode="auto">
            <a:xfrm>
              <a:off x="6058210" y="2073676"/>
              <a:ext cx="305982" cy="3059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CA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164335" y="2100515"/>
              <a:ext cx="305982" cy="3059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CA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415312" y="3128682"/>
              <a:ext cx="697910" cy="268941"/>
            </a:xfrm>
            <a:prstGeom prst="rect">
              <a:avLst/>
            </a:prstGeom>
            <a:solidFill>
              <a:srgbClr val="99CCFF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CA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NN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611275" y="3881843"/>
              <a:ext cx="305983" cy="30598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CA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575069" y="3926652"/>
              <a:ext cx="305983" cy="30598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CA" altLang="zh-CN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898584" y="4954749"/>
              <a:ext cx="697909" cy="268940"/>
            </a:xfrm>
            <a:prstGeom prst="rect">
              <a:avLst/>
            </a:prstGeom>
            <a:solidFill>
              <a:srgbClr val="99CCFF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CA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NN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/>
            <p:cNvCxnSpPr>
              <a:stCxn id="53" idx="4"/>
              <a:endCxn id="55" idx="0"/>
            </p:cNvCxnSpPr>
            <p:nvPr/>
          </p:nvCxnSpPr>
          <p:spPr bwMode="auto">
            <a:xfrm rot="5400000">
              <a:off x="5613222" y="2530703"/>
              <a:ext cx="749024" cy="44693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4"/>
              <a:endCxn id="55" idx="0"/>
            </p:cNvCxnSpPr>
            <p:nvPr/>
          </p:nvCxnSpPr>
          <p:spPr bwMode="auto">
            <a:xfrm rot="5400000" flipV="1">
              <a:off x="5179704" y="2544120"/>
              <a:ext cx="722185" cy="4469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5" idx="2"/>
              <a:endCxn id="56" idx="0"/>
            </p:cNvCxnSpPr>
            <p:nvPr/>
          </p:nvCxnSpPr>
          <p:spPr bwMode="auto">
            <a:xfrm>
              <a:off x="5764267" y="3397623"/>
              <a:ext cx="0" cy="4842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/>
            <p:cNvCxnSpPr>
              <a:stCxn id="56" idx="4"/>
              <a:endCxn id="58" idx="0"/>
            </p:cNvCxnSpPr>
            <p:nvPr/>
          </p:nvCxnSpPr>
          <p:spPr bwMode="auto">
            <a:xfrm rot="5400000">
              <a:off x="5122442" y="4312923"/>
              <a:ext cx="766924" cy="51672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>
              <a:stCxn id="57" idx="4"/>
              <a:endCxn id="58" idx="0"/>
            </p:cNvCxnSpPr>
            <p:nvPr/>
          </p:nvCxnSpPr>
          <p:spPr bwMode="auto">
            <a:xfrm rot="5400000" flipV="1">
              <a:off x="4626743" y="4333953"/>
              <a:ext cx="722114" cy="51947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58" idx="2"/>
              <a:endCxn id="65" idx="0"/>
            </p:cNvCxnSpPr>
            <p:nvPr/>
          </p:nvCxnSpPr>
          <p:spPr bwMode="auto">
            <a:xfrm rot="5400000">
              <a:off x="4936480" y="5529749"/>
              <a:ext cx="617119" cy="49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Oval 64"/>
            <p:cNvSpPr/>
            <p:nvPr/>
          </p:nvSpPr>
          <p:spPr bwMode="auto">
            <a:xfrm>
              <a:off x="5089548" y="5840808"/>
              <a:ext cx="305983" cy="3059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CA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95530" y="5855297"/>
              <a:ext cx="1086247" cy="2504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None/>
              </a:pPr>
              <a:r>
                <a:rPr lang="en-CA" altLang="zh-CN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node</a:t>
              </a:r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30455" y="2537809"/>
              <a:ext cx="1847214" cy="2504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None/>
              </a:pPr>
              <a:r>
                <a:rPr lang="en-CA" altLang="zh-CN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propagation</a:t>
              </a:r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16816" y="4414570"/>
              <a:ext cx="1847215" cy="2504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None/>
              </a:pPr>
              <a:r>
                <a:rPr lang="en-CA" altLang="zh-CN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propagation</a:t>
              </a:r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444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5975" cy="2379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depends on randomly sampling a set of solution candidates (named 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population) in a multidimensional Gaussian distribution.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fitness of these solutions is calculated and used to calculate the gradient.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Thereafter, ES updates the solution candidate distribution.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ES repeats the same process</a:t>
            </a:r>
            <a:r>
              <a:rPr lang="en-CA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resembles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hill-climbing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problem, therefore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does not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 back-propagation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reduces the required computational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compared to Deep Reinforcement Learning (DRL).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17693" y="4159622"/>
            <a:ext cx="7782953" cy="2390681"/>
            <a:chOff x="1454990" y="2997074"/>
            <a:chExt cx="8820150" cy="33248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1831" b="16185"/>
            <a:stretch/>
          </p:blipFill>
          <p:spPr>
            <a:xfrm>
              <a:off x="1454990" y="3318564"/>
              <a:ext cx="8820150" cy="25533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55250" y="3039794"/>
              <a:ext cx="1386450" cy="51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</a:t>
              </a:r>
              <a:r>
                <a:rPr lang="en-CA" altLang="zh-C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39546" y="2997074"/>
              <a:ext cx="1615345" cy="51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i+1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17048" y="3003477"/>
              <a:ext cx="1615345" cy="51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i+2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7498" y="5808258"/>
              <a:ext cx="2425562" cy="51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CA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Evolution strategies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8810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比9PPT模板">
  <a:themeElements>
    <a:clrScheme name="16比9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比9PPT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6比9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2_默认设计模板 13">
      <a:dk1>
        <a:srgbClr val="000000"/>
      </a:dk1>
      <a:lt1>
        <a:srgbClr val="FFFFFF"/>
      </a:lt1>
      <a:dk2>
        <a:srgbClr val="990000"/>
      </a:dk2>
      <a:lt2>
        <a:srgbClr val="969696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6600"/>
      </a:folHlink>
    </a:clrScheme>
    <a:fontScheme name="2_默认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16比9PPT模板</Template>
  <TotalTime>590</TotalTime>
  <Words>1579</Words>
  <Application>Microsoft Office PowerPoint</Application>
  <PresentationFormat>Custom</PresentationFormat>
  <Paragraphs>302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FrutigerNext LT Bold</vt:lpstr>
      <vt:lpstr>FrutigerNext LT Medium</vt:lpstr>
      <vt:lpstr>FrutigerNext LT Regular</vt:lpstr>
      <vt:lpstr>Microsoft JhengHei</vt:lpstr>
      <vt:lpstr>MS PGothic</vt:lpstr>
      <vt:lpstr>MS PGothic</vt:lpstr>
      <vt:lpstr>华文细黑</vt:lpstr>
      <vt:lpstr>宋体</vt:lpstr>
      <vt:lpstr>黑体</vt:lpstr>
      <vt:lpstr>Arial</vt:lpstr>
      <vt:lpstr>Cambria Math</vt:lpstr>
      <vt:lpstr>Times</vt:lpstr>
      <vt:lpstr>Times New Roman</vt:lpstr>
      <vt:lpstr>Wingdings</vt:lpstr>
      <vt:lpstr>16比9PPT模板</vt:lpstr>
      <vt:lpstr>2_默认设计模板</vt:lpstr>
      <vt:lpstr>1_自定义设计方案</vt:lpstr>
      <vt:lpstr>DeepBGP: A Machine Learning Approach for BGP Configuration Synthesis</vt:lpstr>
      <vt:lpstr>Network Configuration synthesis: Background</vt:lpstr>
      <vt:lpstr>BGP misconfiguration example:</vt:lpstr>
      <vt:lpstr>Network Configuration synthesis Prior art</vt:lpstr>
      <vt:lpstr>DeepBGP:</vt:lpstr>
      <vt:lpstr>Work Mechanism: Illustrative Example</vt:lpstr>
      <vt:lpstr>Work Mechanism: Illustrative Example</vt:lpstr>
      <vt:lpstr>Work Mechanism: Illustrative Example</vt:lpstr>
      <vt:lpstr>Evolution strategy</vt:lpstr>
      <vt:lpstr>Work Mechanism: Another Example</vt:lpstr>
      <vt:lpstr>Work Mechanism: Summary</vt:lpstr>
      <vt:lpstr>Experimental Results:</vt:lpstr>
      <vt:lpstr>Experimental Results:</vt:lpstr>
      <vt:lpstr>Experimental Results:</vt:lpstr>
      <vt:lpstr>Conclusion and Future Work</vt:lpstr>
      <vt:lpstr>References</vt:lpstr>
      <vt:lpstr>PowerPoint Presentation</vt:lpstr>
      <vt:lpstr>Appendex: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MOHAMED BAHNASY</dc:creator>
  <cp:lastModifiedBy>MAHMOUD MOHAMED BAHNASY</cp:lastModifiedBy>
  <cp:revision>72</cp:revision>
  <dcterms:created xsi:type="dcterms:W3CDTF">2020-07-28T16:47:39Z</dcterms:created>
  <dcterms:modified xsi:type="dcterms:W3CDTF">2020-08-18T12:32:26Z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1597425739</vt:lpwstr>
  </property>
</Properties>
</file>