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73" r:id="rId9"/>
    <p:sldId id="266" r:id="rId10"/>
    <p:sldId id="263" r:id="rId11"/>
    <p:sldId id="264" r:id="rId12"/>
    <p:sldId id="269" r:id="rId13"/>
    <p:sldId id="270" r:id="rId14"/>
    <p:sldId id="274" r:id="rId15"/>
    <p:sldId id="267" r:id="rId16"/>
    <p:sldId id="268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253"/>
    <p:restoredTop sz="94648"/>
  </p:normalViewPr>
  <p:slideViewPr>
    <p:cSldViewPr snapToGrid="0" snapToObjects="1">
      <p:cViewPr>
        <p:scale>
          <a:sx n="79" d="100"/>
          <a:sy n="79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5ECB-9537-C24F-84EB-8868D8B0F6C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1867B-A37B-A44E-8661-3F848933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226F-AFCD-EB4A-8179-9A4164A125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E767-C978-2049-B20A-66F8A3FD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ymantec.com/connect/blogs/latest-intelligence-july-20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5871"/>
            <a:ext cx="9144000" cy="2387600"/>
          </a:xfrm>
        </p:spPr>
        <p:txBody>
          <a:bodyPr/>
          <a:lstStyle/>
          <a:p>
            <a:r>
              <a:rPr lang="en-US" dirty="0" smtClean="0"/>
              <a:t>Spam/Ham Messages: The hidden insights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134825"/>
            <a:ext cx="2857500" cy="3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76" y="1690688"/>
            <a:ext cx="475854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2532857"/>
            <a:ext cx="3721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/>
          <a:lstStyle/>
          <a:p>
            <a:r>
              <a:rPr lang="en-US" dirty="0" smtClean="0"/>
              <a:t>Bigram modeling: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5851"/>
            <a:ext cx="6542088" cy="269557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39" y="940595"/>
            <a:ext cx="3992562" cy="29860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60589" y="358260"/>
            <a:ext cx="14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SPAM Bigram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38" y="4284941"/>
            <a:ext cx="9385300" cy="1765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16138" y="4629150"/>
            <a:ext cx="9385300" cy="3429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16" y="4326732"/>
            <a:ext cx="73914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/>
          <a:lstStyle/>
          <a:p>
            <a:r>
              <a:rPr lang="en-US" dirty="0" smtClean="0"/>
              <a:t>Bigram modeling: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71" y="1085851"/>
            <a:ext cx="4951745" cy="269557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940595"/>
            <a:ext cx="3338107" cy="29860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60589" y="35826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HAM Bigram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116138" y="4629150"/>
            <a:ext cx="7389978" cy="383382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(CRF) modeling: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8" y="2933700"/>
            <a:ext cx="5740400" cy="1917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37" y="1504950"/>
            <a:ext cx="3022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55" y="482599"/>
            <a:ext cx="6013751" cy="5857081"/>
          </a:xfrm>
        </p:spPr>
      </p:pic>
      <p:sp>
        <p:nvSpPr>
          <p:cNvPr id="5" name="TextBox 4"/>
          <p:cNvSpPr txBox="1"/>
          <p:nvPr/>
        </p:nvSpPr>
        <p:spPr>
          <a:xfrm>
            <a:off x="5549491" y="402116"/>
            <a:ext cx="71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T-SNE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SVM, </a:t>
            </a:r>
            <a:r>
              <a:rPr lang="en-US" dirty="0" err="1" smtClean="0"/>
              <a:t>MultinomialNB</a:t>
            </a:r>
            <a:r>
              <a:rPr lang="en-US" dirty="0" smtClean="0"/>
              <a:t>, Logistic Regression classification: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782899"/>
              </p:ext>
            </p:extLst>
          </p:nvPr>
        </p:nvGraphicFramePr>
        <p:xfrm>
          <a:off x="838200" y="1825625"/>
          <a:ext cx="10515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2771775"/>
                <a:gridCol w="3386138"/>
                <a:gridCol w="2852738"/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with </a:t>
                      </a:r>
                      <a:r>
                        <a:rPr lang="en-US" dirty="0" err="1" smtClean="0"/>
                        <a:t>CounterVector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SVM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Multinomial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Logistic Regression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0.974776240846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0.9884009942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0.979575163399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0.997502081599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0.993338884263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0.998334721066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F1_score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0.986008230453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0.990863787375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0.988865979381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752341"/>
              </p:ext>
            </p:extLst>
          </p:nvPr>
        </p:nvGraphicFramePr>
        <p:xfrm>
          <a:off x="838199" y="4121150"/>
          <a:ext cx="10515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2771775"/>
                <a:gridCol w="3386138"/>
                <a:gridCol w="2852738"/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Tf-idf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Vectorizer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SVM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Multinomial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Logistic Regression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0.987613542527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0.9884009942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0.965350523771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0.995836802664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0.993338884263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0.997502081599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F1_score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0.991708126036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0.990863787375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0.981162981163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95" y="893927"/>
            <a:ext cx="3253020" cy="2671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36" y="890953"/>
            <a:ext cx="3311348" cy="2661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7" y="881019"/>
            <a:ext cx="3287968" cy="2671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36" y="3880392"/>
            <a:ext cx="3270957" cy="2691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28" y="3927446"/>
            <a:ext cx="3034153" cy="2596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7" y="3916582"/>
            <a:ext cx="3206860" cy="26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Kfold</a:t>
            </a:r>
            <a:r>
              <a:rPr lang="en-US" dirty="0" smtClean="0"/>
              <a:t> cross validation: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615743"/>
              </p:ext>
            </p:extLst>
          </p:nvPr>
        </p:nvGraphicFramePr>
        <p:xfrm>
          <a:off x="838199" y="4146793"/>
          <a:ext cx="105156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2771775"/>
                <a:gridCol w="3386138"/>
                <a:gridCol w="2852738"/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Tf-idf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kfold</a:t>
                      </a:r>
                      <a:r>
                        <a:rPr lang="en-US" dirty="0" smtClean="0"/>
                        <a:t> 10 cv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SVM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Multinomial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Logistic Regression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0.984566256765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0.958542306133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0.963209847944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0.983850891612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0.954523236442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0.960356677885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0.998546664708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0.99979338843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0.998744630396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F1_score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0.991138225107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0.976618163439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0.979163841673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24132"/>
              </p:ext>
            </p:extLst>
          </p:nvPr>
        </p:nvGraphicFramePr>
        <p:xfrm>
          <a:off x="838199" y="1503118"/>
          <a:ext cx="105156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2771775"/>
                <a:gridCol w="3386138"/>
                <a:gridCol w="2852738"/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CounterVector</a:t>
                      </a:r>
                      <a:r>
                        <a:rPr lang="en-US" dirty="0" smtClean="0"/>
                        <a:t> with </a:t>
                      </a:r>
                      <a:r>
                        <a:rPr lang="en-US" dirty="0" err="1" smtClean="0"/>
                        <a:t>Kfold</a:t>
                      </a:r>
                      <a:r>
                        <a:rPr lang="en-US" dirty="0" smtClean="0"/>
                        <a:t> 10 cv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SVM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Multinomial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Logistic Regression</a:t>
                      </a:r>
                      <a:endParaRPr lang="en-U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0.983129669311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0.980795737534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0.982052791774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0.983885045682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0.990262170429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0.981644274885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0.99689403043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0.987568098096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0.997938549382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F1_score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0.990334462604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0.988902814053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0.989715783121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4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Motivation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Introduction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Preprocessing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Modeling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Training/Testing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Annoyance</a:t>
            </a:r>
            <a:r>
              <a:rPr lang="en-US" dirty="0" smtClean="0"/>
              <a:t> : varies from small problem –&gt; big problem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Malware spread</a:t>
            </a:r>
            <a:r>
              <a:rPr lang="en-US" dirty="0" smtClean="0"/>
              <a:t>: According </a:t>
            </a:r>
            <a:r>
              <a:rPr lang="en-US" dirty="0">
                <a:hlinkClick r:id="rId2"/>
              </a:rPr>
              <a:t>Symantec's July Intelligence </a:t>
            </a:r>
            <a:r>
              <a:rPr lang="en-US" dirty="0" smtClean="0">
                <a:hlinkClick r:id="rId2"/>
              </a:rPr>
              <a:t>Report</a:t>
            </a:r>
            <a:r>
              <a:rPr lang="en-US" dirty="0" smtClean="0"/>
              <a:t>, in July2017, among 350 emails, one carries a malicious payload.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dataset as large as possible.</a:t>
            </a:r>
          </a:p>
          <a:p>
            <a:r>
              <a:rPr lang="en-US" dirty="0" smtClean="0"/>
              <a:t>Explore the insights of spam/ham messages.</a:t>
            </a:r>
          </a:p>
          <a:p>
            <a:r>
              <a:rPr lang="en-US" dirty="0" smtClean="0"/>
              <a:t>Optimize the training process of classification for new input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Spelling Correct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Lemmatization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Singularize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1971757"/>
            <a:ext cx="6897688" cy="211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2441575"/>
            <a:ext cx="5435600" cy="20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2961482"/>
            <a:ext cx="5016500" cy="20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3481389"/>
            <a:ext cx="7045326" cy="19411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857625" y="2077285"/>
            <a:ext cx="59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57624" y="2526371"/>
            <a:ext cx="59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57623" y="3063082"/>
            <a:ext cx="59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57623" y="3547886"/>
            <a:ext cx="59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6738" y="2441575"/>
            <a:ext cx="828675" cy="2032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29425" y="2953546"/>
            <a:ext cx="757238" cy="211136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43938" y="3481389"/>
            <a:ext cx="485776" cy="194118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449"/>
            <a:ext cx="5248275" cy="3263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13" y="1962449"/>
            <a:ext cx="5118100" cy="326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6510" y="528851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72513" y="5288518"/>
            <a:ext cx="74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SPAM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404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vs Differences: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971675"/>
            <a:ext cx="4660900" cy="3213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2212975"/>
            <a:ext cx="4254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2278063"/>
            <a:ext cx="52705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0"/>
            <a:ext cx="6042025" cy="3263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025" y="2000250"/>
            <a:ext cx="6249989" cy="331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5023" y="52540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64121" y="5264150"/>
            <a:ext cx="74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SPAM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760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213</Words>
  <Application>Microsoft Macintosh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Wingdings</vt:lpstr>
      <vt:lpstr>Arial</vt:lpstr>
      <vt:lpstr>Office Theme</vt:lpstr>
      <vt:lpstr>Spam/Ham Messages: The hidden insights</vt:lpstr>
      <vt:lpstr>Agenda</vt:lpstr>
      <vt:lpstr>Motivation</vt:lpstr>
      <vt:lpstr>Introduction</vt:lpstr>
      <vt:lpstr>Preprocessing:</vt:lpstr>
      <vt:lpstr>Visualization:</vt:lpstr>
      <vt:lpstr>Similarity vs Differences:</vt:lpstr>
      <vt:lpstr>Class Imbalance:</vt:lpstr>
      <vt:lpstr>The differences:</vt:lpstr>
      <vt:lpstr>NER</vt:lpstr>
      <vt:lpstr>Bigram modeling:</vt:lpstr>
      <vt:lpstr>Bigram modeling:</vt:lpstr>
      <vt:lpstr>Conditional Random Field (CRF) modeling:</vt:lpstr>
      <vt:lpstr>PowerPoint Presentation</vt:lpstr>
      <vt:lpstr>SVM, MultinomialNB, Logistic Regression classification:</vt:lpstr>
      <vt:lpstr>PowerPoint Presentation</vt:lpstr>
      <vt:lpstr>Kfold cross validation: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Spam/Ham Messages: The hidden sides</dc:title>
  <dc:creator>Nguyen, Tai</dc:creator>
  <cp:lastModifiedBy>Nguyen, Tai</cp:lastModifiedBy>
  <cp:revision>27</cp:revision>
  <dcterms:created xsi:type="dcterms:W3CDTF">2017-10-16T16:20:47Z</dcterms:created>
  <dcterms:modified xsi:type="dcterms:W3CDTF">2017-10-17T19:10:15Z</dcterms:modified>
</cp:coreProperties>
</file>