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40"/>
  </p:notesMasterIdLst>
  <p:handoutMasterIdLst>
    <p:handoutMasterId r:id="rId41"/>
  </p:handoutMasterIdLst>
  <p:sldIdLst>
    <p:sldId id="256" r:id="rId5"/>
    <p:sldId id="277" r:id="rId6"/>
    <p:sldId id="309" r:id="rId7"/>
    <p:sldId id="262" r:id="rId8"/>
    <p:sldId id="326" r:id="rId9"/>
    <p:sldId id="289" r:id="rId10"/>
    <p:sldId id="264" r:id="rId11"/>
    <p:sldId id="295" r:id="rId12"/>
    <p:sldId id="268" r:id="rId13"/>
    <p:sldId id="293" r:id="rId14"/>
    <p:sldId id="297" r:id="rId15"/>
    <p:sldId id="298" r:id="rId16"/>
    <p:sldId id="260" r:id="rId17"/>
    <p:sldId id="310" r:id="rId18"/>
    <p:sldId id="311" r:id="rId19"/>
    <p:sldId id="312" r:id="rId20"/>
    <p:sldId id="313" r:id="rId21"/>
    <p:sldId id="314" r:id="rId22"/>
    <p:sldId id="315" r:id="rId23"/>
    <p:sldId id="316" r:id="rId24"/>
    <p:sldId id="318" r:id="rId25"/>
    <p:sldId id="317" r:id="rId26"/>
    <p:sldId id="319" r:id="rId27"/>
    <p:sldId id="320" r:id="rId28"/>
    <p:sldId id="321" r:id="rId29"/>
    <p:sldId id="322" r:id="rId30"/>
    <p:sldId id="300" r:id="rId31"/>
    <p:sldId id="323" r:id="rId32"/>
    <p:sldId id="324" r:id="rId33"/>
    <p:sldId id="325" r:id="rId34"/>
    <p:sldId id="261" r:id="rId35"/>
    <p:sldId id="328" r:id="rId36"/>
    <p:sldId id="327" r:id="rId37"/>
    <p:sldId id="329" r:id="rId38"/>
    <p:sldId id="27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3" autoAdjust="0"/>
    <p:restoredTop sz="94609" autoAdjust="0"/>
  </p:normalViewPr>
  <p:slideViewPr>
    <p:cSldViewPr snapToGrid="0">
      <p:cViewPr>
        <p:scale>
          <a:sx n="33" d="100"/>
          <a:sy n="33" d="100"/>
        </p:scale>
        <p:origin x="2760" y="110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12/6/2023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4.png"/><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995014" y="1611210"/>
            <a:ext cx="4941771" cy="1122202"/>
          </a:xfrm>
        </p:spPr>
        <p:txBody>
          <a:bodyPr/>
          <a:lstStyle/>
          <a:p>
            <a:r>
              <a:rPr lang="vi-VN" dirty="0"/>
              <a:t>Báo cáo đồ án</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995015" y="2973789"/>
            <a:ext cx="4941770" cy="396660"/>
          </a:xfrm>
        </p:spPr>
        <p:txBody>
          <a:bodyPr>
            <a:normAutofit/>
          </a:bodyPr>
          <a:lstStyle/>
          <a:p>
            <a:r>
              <a:rPr lang="vi-VN" sz="2000" dirty="0"/>
              <a:t>Phát triển website bán đồ nội thất</a:t>
            </a:r>
            <a:endParaRPr lang="en-US" sz="2000" dirty="0"/>
          </a:p>
        </p:txBody>
      </p:sp>
      <p:pic>
        <p:nvPicPr>
          <p:cNvPr id="4" name="Hình ảnh 1">
            <a:extLst>
              <a:ext uri="{FF2B5EF4-FFF2-40B4-BE49-F238E27FC236}">
                <a16:creationId xmlns:a16="http://schemas.microsoft.com/office/drawing/2014/main" id="{0DBDA47A-9D49-4F49-B545-65B4D3A634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54230" y="1462562"/>
            <a:ext cx="4941770" cy="3718171"/>
          </a:xfrm>
          <a:prstGeom prst="rect">
            <a:avLst/>
          </a:prstGeom>
          <a:noFill/>
          <a:ln>
            <a:noFill/>
          </a:ln>
        </p:spPr>
      </p:pic>
      <p:sp>
        <p:nvSpPr>
          <p:cNvPr id="8" name="TextBox 7">
            <a:extLst>
              <a:ext uri="{FF2B5EF4-FFF2-40B4-BE49-F238E27FC236}">
                <a16:creationId xmlns:a16="http://schemas.microsoft.com/office/drawing/2014/main" id="{12738885-B173-46EC-A056-2D3237950ABA}"/>
              </a:ext>
            </a:extLst>
          </p:cNvPr>
          <p:cNvSpPr txBox="1"/>
          <p:nvPr/>
        </p:nvSpPr>
        <p:spPr>
          <a:xfrm>
            <a:off x="6995014" y="3610348"/>
            <a:ext cx="6094428" cy="876458"/>
          </a:xfrm>
          <a:prstGeom prst="rect">
            <a:avLst/>
          </a:prstGeom>
          <a:noFill/>
        </p:spPr>
        <p:txBody>
          <a:bodyPr wrap="square">
            <a:spAutoFit/>
          </a:bodyPr>
          <a:lstStyle/>
          <a:p>
            <a:pPr>
              <a:lnSpc>
                <a:spcPct val="150000"/>
              </a:lnSpc>
            </a:pPr>
            <a:r>
              <a:rPr lang="en-US" dirty="0" err="1"/>
              <a:t>Lớp</a:t>
            </a:r>
            <a:r>
              <a:rPr lang="en-US" dirty="0"/>
              <a:t>: 71DCTT21</a:t>
            </a:r>
            <a:r>
              <a:rPr lang="vi-VN" dirty="0"/>
              <a:t>      </a:t>
            </a:r>
          </a:p>
          <a:p>
            <a:pPr>
              <a:lnSpc>
                <a:spcPct val="150000"/>
              </a:lnSpc>
            </a:pPr>
            <a:r>
              <a:rPr lang="vi-VN" dirty="0"/>
              <a:t>Nhóm 4</a:t>
            </a:r>
            <a:endParaRPr lang="en-US" dirty="0"/>
          </a:p>
        </p:txBody>
      </p:sp>
      <p:sp>
        <p:nvSpPr>
          <p:cNvPr id="10" name="TextBox 9">
            <a:extLst>
              <a:ext uri="{FF2B5EF4-FFF2-40B4-BE49-F238E27FC236}">
                <a16:creationId xmlns:a16="http://schemas.microsoft.com/office/drawing/2014/main" id="{089B109C-8B23-4120-8DC0-0F73C173435C}"/>
              </a:ext>
            </a:extLst>
          </p:cNvPr>
          <p:cNvSpPr txBox="1"/>
          <p:nvPr/>
        </p:nvSpPr>
        <p:spPr>
          <a:xfrm>
            <a:off x="6995014" y="4486806"/>
            <a:ext cx="6094428" cy="369332"/>
          </a:xfrm>
          <a:prstGeom prst="rect">
            <a:avLst/>
          </a:prstGeom>
          <a:noFill/>
        </p:spPr>
        <p:txBody>
          <a:bodyPr wrap="square">
            <a:spAutoFit/>
          </a:bodyPr>
          <a:lstStyle/>
          <a:p>
            <a:r>
              <a:rPr lang="vi-VN" dirty="0"/>
              <a:t>Giảng viên hướng dẫn: Ths. Phạm Đức Anh</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F4CB334-8A2D-4F51-84FF-69AAAC7948CB}"/>
              </a:ext>
            </a:extLst>
          </p:cNvPr>
          <p:cNvGrpSpPr/>
          <p:nvPr/>
        </p:nvGrpSpPr>
        <p:grpSpPr>
          <a:xfrm>
            <a:off x="8752114" y="0"/>
            <a:ext cx="3439886" cy="1415143"/>
            <a:chOff x="8752114" y="0"/>
            <a:chExt cx="3439886" cy="1415143"/>
          </a:xfrm>
        </p:grpSpPr>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D8CFA227-8678-4A9C-9DD0-C2AEEB136E16}"/>
              </a:ext>
            </a:extLst>
          </p:cNvPr>
          <p:cNvSpPr txBox="1"/>
          <p:nvPr/>
        </p:nvSpPr>
        <p:spPr>
          <a:xfrm>
            <a:off x="1144294" y="225089"/>
            <a:ext cx="6096000" cy="400110"/>
          </a:xfrm>
          <a:prstGeom prst="rect">
            <a:avLst/>
          </a:prstGeom>
          <a:noFill/>
        </p:spPr>
        <p:txBody>
          <a:bodyPr wrap="square">
            <a:spAutoFit/>
          </a:bodyPr>
          <a:lstStyle/>
          <a:p>
            <a:r>
              <a:rPr lang="vi-VN" sz="2000" dirty="0"/>
              <a:t>Sau đây là một số câu hỏi quan trọng cho quản lý:</a:t>
            </a:r>
          </a:p>
        </p:txBody>
      </p:sp>
      <p:graphicFrame>
        <p:nvGraphicFramePr>
          <p:cNvPr id="25" name="Table 25">
            <a:extLst>
              <a:ext uri="{FF2B5EF4-FFF2-40B4-BE49-F238E27FC236}">
                <a16:creationId xmlns:a16="http://schemas.microsoft.com/office/drawing/2014/main" id="{97BB7E37-54F2-46A3-9C6E-5E201EA3353C}"/>
              </a:ext>
            </a:extLst>
          </p:cNvPr>
          <p:cNvGraphicFramePr>
            <a:graphicFrameLocks noGrp="1"/>
          </p:cNvGraphicFramePr>
          <p:nvPr>
            <p:extLst>
              <p:ext uri="{D42A27DB-BD31-4B8C-83A1-F6EECF244321}">
                <p14:modId xmlns:p14="http://schemas.microsoft.com/office/powerpoint/2010/main" val="541759858"/>
              </p:ext>
            </p:extLst>
          </p:nvPr>
        </p:nvGraphicFramePr>
        <p:xfrm>
          <a:off x="1262667" y="707571"/>
          <a:ext cx="9666665" cy="13445476"/>
        </p:xfrm>
        <a:graphic>
          <a:graphicData uri="http://schemas.openxmlformats.org/drawingml/2006/table">
            <a:tbl>
              <a:tblPr firstRow="1" bandRow="1">
                <a:tableStyleId>{FABFCF23-3B69-468F-B69F-88F6DE6A72F2}</a:tableStyleId>
              </a:tblPr>
              <a:tblGrid>
                <a:gridCol w="599185">
                  <a:extLst>
                    <a:ext uri="{9D8B030D-6E8A-4147-A177-3AD203B41FA5}">
                      <a16:colId xmlns:a16="http://schemas.microsoft.com/office/drawing/2014/main" val="2347572759"/>
                    </a:ext>
                  </a:extLst>
                </a:gridCol>
                <a:gridCol w="1890016">
                  <a:extLst>
                    <a:ext uri="{9D8B030D-6E8A-4147-A177-3AD203B41FA5}">
                      <a16:colId xmlns:a16="http://schemas.microsoft.com/office/drawing/2014/main" val="1293542558"/>
                    </a:ext>
                  </a:extLst>
                </a:gridCol>
                <a:gridCol w="7177464">
                  <a:extLst>
                    <a:ext uri="{9D8B030D-6E8A-4147-A177-3AD203B41FA5}">
                      <a16:colId xmlns:a16="http://schemas.microsoft.com/office/drawing/2014/main" val="3120139565"/>
                    </a:ext>
                  </a:extLst>
                </a:gridCol>
              </a:tblGrid>
              <a:tr h="731820">
                <a:tc>
                  <a:txBody>
                    <a:bodyPr/>
                    <a:lstStyle/>
                    <a:p>
                      <a:pPr algn="ctr">
                        <a:lnSpc>
                          <a:spcPct val="130000"/>
                        </a:lnSpc>
                        <a:spcBef>
                          <a:spcPts val="600"/>
                        </a:spcBef>
                      </a:pPr>
                      <a:r>
                        <a:rPr lang="en-US" sz="1400" b="1" dirty="0">
                          <a:effectLst/>
                        </a:rPr>
                        <a:t>STT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pPr>
                      <a:r>
                        <a:rPr lang="en-US" sz="1400" b="1" dirty="0" err="1">
                          <a:effectLst/>
                        </a:rPr>
                        <a:t>Câu</a:t>
                      </a:r>
                      <a:r>
                        <a:rPr lang="en-US" sz="1400" b="1" dirty="0">
                          <a:effectLst/>
                        </a:rPr>
                        <a:t> </a:t>
                      </a:r>
                      <a:r>
                        <a:rPr lang="en-US" sz="1400" b="1" dirty="0" err="1">
                          <a:effectLst/>
                        </a:rPr>
                        <a:t>hỏi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pPr>
                      <a:r>
                        <a:rPr lang="en-US" sz="1400" b="1" dirty="0" err="1">
                          <a:effectLst/>
                        </a:rPr>
                        <a:t>Câu</a:t>
                      </a:r>
                      <a:r>
                        <a:rPr lang="en-US" sz="1400" b="1" dirty="0">
                          <a:effectLst/>
                        </a:rPr>
                        <a:t> </a:t>
                      </a:r>
                      <a:r>
                        <a:rPr lang="en-US" sz="1400" b="1" dirty="0" err="1">
                          <a:effectLst/>
                        </a:rPr>
                        <a:t>trả</a:t>
                      </a:r>
                      <a:r>
                        <a:rPr lang="en-US" sz="1400" b="1" dirty="0">
                          <a:effectLst/>
                        </a:rPr>
                        <a:t> </a:t>
                      </a:r>
                      <a:r>
                        <a:rPr lang="en-US" sz="1400" b="1" dirty="0" err="1">
                          <a:effectLst/>
                        </a:rPr>
                        <a:t>lời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40030860"/>
                  </a:ext>
                </a:extLst>
              </a:tr>
              <a:tr h="731820">
                <a:tc>
                  <a:txBody>
                    <a:bodyPr/>
                    <a:lstStyle/>
                    <a:p>
                      <a:pPr algn="ctr">
                        <a:lnSpc>
                          <a:spcPct val="130000"/>
                        </a:lnSpc>
                        <a:spcBef>
                          <a:spcPts val="600"/>
                        </a:spcBef>
                      </a:pPr>
                      <a:r>
                        <a:rPr lang="en-US" sz="1400">
                          <a:effectLst/>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en-US" sz="1400" dirty="0" err="1">
                          <a:effectLst/>
                        </a:rPr>
                        <a:t>Mục</a:t>
                      </a:r>
                      <a:r>
                        <a:rPr lang="vi-VN" sz="1400" dirty="0">
                          <a:effectLst/>
                        </a:rPr>
                        <a:t> đích của việc xây dựng website bán hàng online?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Tạo một kênh thương mại điện tử buôn bán cho cửa hàng. Mở rộng phạm vi, đối tượng khách hàng.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6727726"/>
                  </a:ext>
                </a:extLst>
              </a:tr>
              <a:tr h="3267941">
                <a:tc>
                  <a:txBody>
                    <a:bodyPr/>
                    <a:lstStyle/>
                    <a:p>
                      <a:pPr algn="ctr">
                        <a:lnSpc>
                          <a:spcPct val="130000"/>
                        </a:lnSpc>
                        <a:spcBef>
                          <a:spcPts val="600"/>
                        </a:spcBef>
                      </a:pPr>
                      <a:r>
                        <a:rPr lang="en-US" sz="1400">
                          <a:effectLst/>
                        </a:rPr>
                        <a:t>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en-US" sz="1400">
                          <a:effectLst/>
                        </a:rPr>
                        <a:t>Yêu</a:t>
                      </a:r>
                      <a:r>
                        <a:rPr lang="vi-VN" sz="1400">
                          <a:effectLst/>
                        </a:rPr>
                        <a:t> cầu đối với website như thế nào?</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Giao diện hấp dẫn, trực quan và dễ sử dụng cho.</a:t>
                      </a:r>
                      <a:endParaRPr lang="en-US" sz="1400" dirty="0">
                        <a:effectLst/>
                      </a:endParaRPr>
                    </a:p>
                    <a:p>
                      <a:pPr algn="just">
                        <a:lnSpc>
                          <a:spcPct val="130000"/>
                        </a:lnSpc>
                        <a:spcBef>
                          <a:spcPts val="600"/>
                        </a:spcBef>
                      </a:pPr>
                      <a:r>
                        <a:rPr lang="vi-VN" sz="1400" dirty="0">
                          <a:effectLst/>
                        </a:rPr>
                        <a:t>Hệ thống quản lý sản phẩm và đơn hàng hiệu quả để giúp quản lý dễ dàng theo dõi và xử lý các giao dịch.</a:t>
                      </a:r>
                      <a:endParaRPr lang="en-US" sz="1400" dirty="0">
                        <a:effectLst/>
                      </a:endParaRPr>
                    </a:p>
                    <a:p>
                      <a:pPr algn="just">
                        <a:lnSpc>
                          <a:spcPct val="130000"/>
                        </a:lnSpc>
                        <a:spcBef>
                          <a:spcPts val="600"/>
                        </a:spcBef>
                      </a:pPr>
                      <a:r>
                        <a:rPr lang="vi-VN" sz="1400" dirty="0">
                          <a:effectLst/>
                        </a:rPr>
                        <a:t>Bảo mật cao đảm bảo an toàn thông tin khách hàng và thanh toán trực tuyến.</a:t>
                      </a:r>
                      <a:endParaRPr lang="en-US" sz="1400" dirty="0">
                        <a:effectLst/>
                      </a:endParaRPr>
                    </a:p>
                    <a:p>
                      <a:pPr algn="just">
                        <a:lnSpc>
                          <a:spcPct val="130000"/>
                        </a:lnSpc>
                        <a:spcBef>
                          <a:spcPts val="600"/>
                        </a:spcBef>
                      </a:pPr>
                      <a:r>
                        <a:rPr lang="vi-VN" sz="1400" dirty="0">
                          <a:effectLst/>
                        </a:rPr>
                        <a:t>Tích hợp các tính năng quảng cáo, khuyến mãi và chăm sóc khách hàng để tăng cường tương tác và tạo lòng tin.</a:t>
                      </a:r>
                      <a:endParaRPr lang="en-US" sz="1400" dirty="0">
                        <a:effectLst/>
                      </a:endParaRPr>
                    </a:p>
                    <a:p>
                      <a:pPr algn="just">
                        <a:lnSpc>
                          <a:spcPct val="130000"/>
                        </a:lnSpc>
                        <a:spcBef>
                          <a:spcPts val="600"/>
                        </a:spcBef>
                      </a:pPr>
                      <a:r>
                        <a:rPr lang="vi-VN" sz="1400" dirty="0">
                          <a:effectLst/>
                        </a:rPr>
                        <a:t>Sẽ gồm 1 số chức năng cơ bản sau :</a:t>
                      </a:r>
                      <a:endParaRPr lang="en-US" sz="1400" dirty="0">
                        <a:effectLst/>
                      </a:endParaRPr>
                    </a:p>
                    <a:p>
                      <a:pPr algn="just">
                        <a:lnSpc>
                          <a:spcPct val="130000"/>
                        </a:lnSpc>
                        <a:spcBef>
                          <a:spcPts val="600"/>
                        </a:spcBef>
                      </a:pPr>
                      <a:r>
                        <a:rPr lang="vi-VN" sz="1400" dirty="0">
                          <a:effectLst/>
                        </a:rPr>
                        <a:t>-Khách hàng có thể tìm kiếm các sản phẩm , thêm, sửa , xóa các sản phẩm trong  giỏ hàng và thanh toán.</a:t>
                      </a:r>
                      <a:endParaRPr lang="en-US" sz="1400" dirty="0">
                        <a:effectLst/>
                      </a:endParaRPr>
                    </a:p>
                    <a:p>
                      <a:pPr algn="just">
                        <a:lnSpc>
                          <a:spcPct val="130000"/>
                        </a:lnSpc>
                        <a:spcBef>
                          <a:spcPts val="600"/>
                        </a:spcBef>
                      </a:pPr>
                      <a:r>
                        <a:rPr lang="vi-VN" sz="1400" dirty="0">
                          <a:effectLst/>
                        </a:rPr>
                        <a:t>-Đối với trang admin thì có thể quản lý thông tin khách hàng, quản lý thông tin nhân viên,  thông kê doanh thu bán hàng, quản lý đơn hàng, quản lý thông tin sản phẩm đang bán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7019699"/>
                  </a:ext>
                </a:extLst>
              </a:tr>
              <a:tr h="2570760">
                <a:tc>
                  <a:txBody>
                    <a:bodyPr/>
                    <a:lstStyle/>
                    <a:p>
                      <a:pPr algn="ctr">
                        <a:lnSpc>
                          <a:spcPct val="130000"/>
                        </a:lnSpc>
                        <a:spcBef>
                          <a:spcPts val="600"/>
                        </a:spcBef>
                      </a:pPr>
                      <a:r>
                        <a:rPr lang="en-US" sz="1400">
                          <a:effectLst/>
                        </a:rPr>
                        <a:t>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en-US" sz="1400">
                          <a:effectLst/>
                        </a:rPr>
                        <a:t>Cửa</a:t>
                      </a:r>
                      <a:r>
                        <a:rPr lang="vi-VN" sz="1400">
                          <a:effectLst/>
                        </a:rPr>
                        <a:t> hàng có các loại sản phẩm nào và quy trình cơ bản trong mua bán với khách hàng?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Đồ nội thất (bàn, ghế, tủ, giường, sofa, vv.).</a:t>
                      </a:r>
                      <a:endParaRPr lang="en-US" sz="1400" dirty="0">
                        <a:effectLst/>
                      </a:endParaRPr>
                    </a:p>
                    <a:p>
                      <a:pPr algn="just">
                        <a:lnSpc>
                          <a:spcPct val="130000"/>
                        </a:lnSpc>
                        <a:spcBef>
                          <a:spcPts val="600"/>
                        </a:spcBef>
                      </a:pPr>
                      <a:r>
                        <a:rPr lang="vi-VN" sz="1400" dirty="0">
                          <a:effectLst/>
                        </a:rPr>
                        <a:t>Đèn chiếu sáng và trang trí nội thất.</a:t>
                      </a:r>
                      <a:endParaRPr lang="en-US" sz="1400" dirty="0">
                        <a:effectLst/>
                      </a:endParaRPr>
                    </a:p>
                    <a:p>
                      <a:pPr algn="just">
                        <a:lnSpc>
                          <a:spcPct val="130000"/>
                        </a:lnSpc>
                        <a:spcBef>
                          <a:spcPts val="600"/>
                        </a:spcBef>
                      </a:pPr>
                      <a:r>
                        <a:rPr lang="vi-VN" sz="1400" dirty="0">
                          <a:effectLst/>
                        </a:rPr>
                        <a:t>Vật liệu xây dựng và trang trí (sàn, gạch, kính, vv.).</a:t>
                      </a:r>
                      <a:endParaRPr lang="en-US" sz="1400" dirty="0">
                        <a:effectLst/>
                      </a:endParaRPr>
                    </a:p>
                    <a:p>
                      <a:pPr algn="just">
                        <a:lnSpc>
                          <a:spcPct val="130000"/>
                        </a:lnSpc>
                        <a:spcBef>
                          <a:spcPts val="600"/>
                        </a:spcBef>
                      </a:pPr>
                      <a:r>
                        <a:rPr lang="vi-VN" sz="1400" dirty="0">
                          <a:effectLst/>
                        </a:rPr>
                        <a:t>- Quy trình cơ bản trong mua bán với khách hàng.</a:t>
                      </a:r>
                      <a:endParaRPr lang="en-US" sz="1400" dirty="0">
                        <a:effectLst/>
                      </a:endParaRPr>
                    </a:p>
                    <a:p>
                      <a:pPr algn="just">
                        <a:lnSpc>
                          <a:spcPct val="130000"/>
                        </a:lnSpc>
                        <a:spcBef>
                          <a:spcPts val="600"/>
                        </a:spcBef>
                      </a:pPr>
                      <a:r>
                        <a:rPr lang="vi-VN" sz="1400" dirty="0">
                          <a:effectLst/>
                        </a:rPr>
                        <a:t>Khách hàng nhận tư vấn và chọn mua sản phẩm</a:t>
                      </a:r>
                      <a:endParaRPr lang="en-US" sz="1400" dirty="0">
                        <a:effectLst/>
                      </a:endParaRPr>
                    </a:p>
                    <a:p>
                      <a:pPr algn="just">
                        <a:lnSpc>
                          <a:spcPct val="130000"/>
                        </a:lnSpc>
                        <a:spcBef>
                          <a:spcPts val="600"/>
                        </a:spcBef>
                      </a:pPr>
                      <a:r>
                        <a:rPr lang="vi-VN" sz="1400" dirty="0">
                          <a:effectLst/>
                        </a:rPr>
                        <a:t>Điền thông tin giao hàng và thanh toán.</a:t>
                      </a:r>
                      <a:endParaRPr lang="en-US" sz="1400" dirty="0">
                        <a:effectLst/>
                      </a:endParaRPr>
                    </a:p>
                    <a:p>
                      <a:pPr algn="just">
                        <a:lnSpc>
                          <a:spcPct val="130000"/>
                        </a:lnSpc>
                        <a:spcBef>
                          <a:spcPts val="600"/>
                        </a:spcBef>
                      </a:pPr>
                      <a:r>
                        <a:rPr lang="vi-VN" sz="1400" dirty="0">
                          <a:effectLst/>
                        </a:rPr>
                        <a:t>Xác nhận đơn hàng và chờ xử lý.</a:t>
                      </a:r>
                      <a:endParaRPr lang="en-US" sz="1400" dirty="0">
                        <a:effectLst/>
                      </a:endParaRPr>
                    </a:p>
                    <a:p>
                      <a:pPr algn="just">
                        <a:lnSpc>
                          <a:spcPct val="130000"/>
                        </a:lnSpc>
                        <a:spcBef>
                          <a:spcPts val="600"/>
                        </a:spcBef>
                      </a:pPr>
                      <a:r>
                        <a:rPr lang="vi-VN" sz="1400" dirty="0">
                          <a:effectLst/>
                        </a:rPr>
                        <a:t>Giao hàng, hỗ trợ lắp đặt và thanh toán.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5751290"/>
                  </a:ext>
                </a:extLst>
              </a:tr>
              <a:tr h="1234369">
                <a:tc>
                  <a:txBody>
                    <a:bodyPr/>
                    <a:lstStyle/>
                    <a:p>
                      <a:pPr algn="ctr">
                        <a:lnSpc>
                          <a:spcPct val="130000"/>
                        </a:lnSpc>
                        <a:spcBef>
                          <a:spcPts val="600"/>
                        </a:spcBef>
                      </a:pPr>
                      <a:r>
                        <a:rPr lang="en-US" sz="1400">
                          <a:effectLst/>
                        </a:rPr>
                        <a:t>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a:effectLst/>
                        </a:rPr>
                        <a:t>Các dịch vụ cho khách hàng?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Dịch vụ tư vấn và hỗ trợ khách hàng trong việc lựa chọn sản phẩm phù hợp.</a:t>
                      </a:r>
                      <a:endParaRPr lang="en-US" sz="1400" dirty="0">
                        <a:effectLst/>
                      </a:endParaRPr>
                    </a:p>
                    <a:p>
                      <a:pPr algn="just">
                        <a:lnSpc>
                          <a:spcPct val="130000"/>
                        </a:lnSpc>
                        <a:spcBef>
                          <a:spcPts val="600"/>
                        </a:spcBef>
                      </a:pPr>
                      <a:r>
                        <a:rPr lang="vi-VN" sz="1400" dirty="0">
                          <a:effectLst/>
                        </a:rPr>
                        <a:t>Dịch vụ giao hàng, lắp đặt nhanh chóng và đảm bảo.</a:t>
                      </a:r>
                      <a:endParaRPr lang="en-US" sz="1400" dirty="0">
                        <a:effectLst/>
                      </a:endParaRPr>
                    </a:p>
                    <a:p>
                      <a:pPr algn="just">
                        <a:lnSpc>
                          <a:spcPct val="130000"/>
                        </a:lnSpc>
                        <a:spcBef>
                          <a:spcPts val="600"/>
                        </a:spcBef>
                      </a:pPr>
                      <a:r>
                        <a:rPr lang="vi-VN" sz="1400" dirty="0">
                          <a:effectLst/>
                        </a:rPr>
                        <a:t>Hỗ trợ thanh toán an toàn và tiện lợi qua các phương thức khác nhau.</a:t>
                      </a:r>
                      <a:endParaRPr lang="en-US" sz="1400" dirty="0">
                        <a:effectLst/>
                      </a:endParaRPr>
                    </a:p>
                    <a:p>
                      <a:pPr algn="just">
                        <a:lnSpc>
                          <a:spcPct val="130000"/>
                        </a:lnSpc>
                        <a:spcBef>
                          <a:spcPts val="600"/>
                        </a:spcBef>
                      </a:pPr>
                      <a:r>
                        <a:rPr lang="vi-VN" sz="1400" dirty="0">
                          <a:effectLst/>
                        </a:rPr>
                        <a:t>Cung cấp thông tin chi tiết về sản phẩm, hướng dẫn sử dụng và bảo hành.</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6218365"/>
                  </a:ext>
                </a:extLst>
              </a:tr>
              <a:tr h="1158091">
                <a:tc>
                  <a:txBody>
                    <a:bodyPr/>
                    <a:lstStyle/>
                    <a:p>
                      <a:pPr algn="ctr">
                        <a:lnSpc>
                          <a:spcPct val="130000"/>
                        </a:lnSpc>
                        <a:spcBef>
                          <a:spcPts val="600"/>
                        </a:spcBef>
                      </a:pPr>
                      <a:r>
                        <a:rPr lang="en-US" sz="1400">
                          <a:effectLst/>
                        </a:rPr>
                        <a:t>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a:effectLst/>
                        </a:rPr>
                        <a:t>Chính sách xử lý sự cố cho khách hàng?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a:effectLst/>
                        </a:rPr>
                        <a:t>Đảm bảo thời gian phản hồi nhanh chóng để giải quyết các vấn đề và sự cố một cách hiệu quả.</a:t>
                      </a:r>
                      <a:endParaRPr lang="en-US" sz="1400">
                        <a:effectLst/>
                      </a:endParaRPr>
                    </a:p>
                    <a:p>
                      <a:pPr algn="just">
                        <a:lnSpc>
                          <a:spcPct val="130000"/>
                        </a:lnSpc>
                        <a:spcBef>
                          <a:spcPts val="600"/>
                        </a:spcBef>
                      </a:pPr>
                      <a:r>
                        <a:rPr lang="vi-VN" sz="1400">
                          <a:effectLst/>
                        </a:rPr>
                        <a:t>Cung cấp sự đền bù hoặc thay thế sản phẩm khi có lỗi kỹ thuật hoặc vấn đề về chất lượng.</a:t>
                      </a:r>
                      <a:endParaRPr lang="en-US" sz="1400">
                        <a:effectLst/>
                      </a:endParaRPr>
                    </a:p>
                    <a:p>
                      <a:pPr algn="just">
                        <a:lnSpc>
                          <a:spcPct val="130000"/>
                        </a:lnSpc>
                        <a:spcBef>
                          <a:spcPts val="600"/>
                        </a:spcBef>
                      </a:pPr>
                      <a:r>
                        <a:rPr lang="vi-VN" sz="1400">
                          <a:effectLst/>
                        </a:rPr>
                        <a:t>Tạo ra trải nghiệm tích cực cho khách hàng và giải quyết các vấn đề một cách công bằng và linh hoạt.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0381987"/>
                  </a:ext>
                </a:extLst>
              </a:tr>
              <a:tr h="1005535">
                <a:tc>
                  <a:txBody>
                    <a:bodyPr/>
                    <a:lstStyle/>
                    <a:p>
                      <a:pPr algn="ctr">
                        <a:lnSpc>
                          <a:spcPct val="130000"/>
                        </a:lnSpc>
                        <a:spcBef>
                          <a:spcPts val="600"/>
                        </a:spcBef>
                      </a:pPr>
                      <a:r>
                        <a:rPr lang="en-US" sz="1400">
                          <a:effectLst/>
                        </a:rPr>
                        <a:t>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a:effectLst/>
                        </a:rPr>
                        <a:t>Đánh giá về hệ thống bán hàng truyền thống hiện tại của cửa hàng?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a:effectLst/>
                        </a:rPr>
                        <a:t>Hệ thống bán hàng truyền thống thường có nhược điểm như giới hạn về khả năng tiếp cận khách hàng, hạn chế thời gian mở cửa, khả năng quản lý hàng tồn kho và đơn hàng không linh hoạt. Ngoài ra, không có khả năng tiếp cận khách hàng từ xa và không thể tạo ra trải nghiệm mua sắm trực tuyến thuận tiện.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144383"/>
                  </a:ext>
                </a:extLst>
              </a:tr>
              <a:tr h="1673731">
                <a:tc>
                  <a:txBody>
                    <a:bodyPr/>
                    <a:lstStyle/>
                    <a:p>
                      <a:pPr algn="ctr">
                        <a:lnSpc>
                          <a:spcPct val="130000"/>
                        </a:lnSpc>
                        <a:spcBef>
                          <a:spcPts val="600"/>
                        </a:spcBef>
                      </a:pPr>
                      <a:r>
                        <a:rPr lang="en-US" sz="1400">
                          <a:effectLst/>
                        </a:rPr>
                        <a:t>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a:effectLst/>
                        </a:rPr>
                        <a:t>Phát triển và thực hiện chiến lược cụ thể nào tại của hàng để cải thiện tình trạng kinh doanh và tăng doanh số?</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Xây dựng và phát triển website bán hàng online để mở rộng phạm vi kinh doanh và tiếp cận khách hàng mới.</a:t>
                      </a:r>
                      <a:endParaRPr lang="en-US" sz="1400" dirty="0">
                        <a:effectLst/>
                      </a:endParaRPr>
                    </a:p>
                    <a:p>
                      <a:pPr algn="just">
                        <a:lnSpc>
                          <a:spcPct val="130000"/>
                        </a:lnSpc>
                        <a:spcBef>
                          <a:spcPts val="600"/>
                        </a:spcBef>
                      </a:pPr>
                      <a:r>
                        <a:rPr lang="vi-VN" sz="1400" dirty="0">
                          <a:effectLst/>
                        </a:rPr>
                        <a:t>Tăng cường hoạt động quảng cáo và marketing trực tuyến để tăng lượng truy cập và nhận diện thương hiệu.</a:t>
                      </a:r>
                      <a:endParaRPr lang="en-US" sz="1400" dirty="0">
                        <a:effectLst/>
                      </a:endParaRPr>
                    </a:p>
                    <a:p>
                      <a:pPr algn="just">
                        <a:lnSpc>
                          <a:spcPct val="130000"/>
                        </a:lnSpc>
                        <a:spcBef>
                          <a:spcPts val="600"/>
                        </a:spcBef>
                      </a:pPr>
                      <a:r>
                        <a:rPr lang="vi-VN" sz="1400" dirty="0">
                          <a:effectLst/>
                        </a:rPr>
                        <a:t>Tăng cường dịch vụ chăm sóc khách hàng và hỗ trợ sau bán hàng để tạo lòng tin và tạo mối quan hệ lâu dài với khách hàng.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4097393"/>
                  </a:ext>
                </a:extLst>
              </a:tr>
            </a:tbl>
          </a:graphicData>
        </a:graphic>
      </p:graphicFrame>
    </p:spTree>
    <p:extLst>
      <p:ext uri="{BB962C8B-B14F-4D97-AF65-F5344CB8AC3E}">
        <p14:creationId xmlns:p14="http://schemas.microsoft.com/office/powerpoint/2010/main" val="47387198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F4CB334-8A2D-4F51-84FF-69AAAC7948CB}"/>
              </a:ext>
            </a:extLst>
          </p:cNvPr>
          <p:cNvGrpSpPr/>
          <p:nvPr/>
        </p:nvGrpSpPr>
        <p:grpSpPr>
          <a:xfrm>
            <a:off x="8752114" y="0"/>
            <a:ext cx="3439886" cy="1415143"/>
            <a:chOff x="8752114" y="0"/>
            <a:chExt cx="3439886" cy="1415143"/>
          </a:xfrm>
        </p:grpSpPr>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D8CFA227-8678-4A9C-9DD0-C2AEEB136E16}"/>
              </a:ext>
            </a:extLst>
          </p:cNvPr>
          <p:cNvSpPr txBox="1"/>
          <p:nvPr/>
        </p:nvSpPr>
        <p:spPr>
          <a:xfrm>
            <a:off x="1144294" y="-3573188"/>
            <a:ext cx="6096000" cy="400110"/>
          </a:xfrm>
          <a:prstGeom prst="rect">
            <a:avLst/>
          </a:prstGeom>
          <a:noFill/>
        </p:spPr>
        <p:txBody>
          <a:bodyPr wrap="square">
            <a:spAutoFit/>
          </a:bodyPr>
          <a:lstStyle/>
          <a:p>
            <a:r>
              <a:rPr lang="vi-VN" sz="2000" dirty="0"/>
              <a:t>Sau đây là một số câu hỏi quan trọng cho quản lý:</a:t>
            </a:r>
          </a:p>
        </p:txBody>
      </p:sp>
      <p:graphicFrame>
        <p:nvGraphicFramePr>
          <p:cNvPr id="25" name="Table 25">
            <a:extLst>
              <a:ext uri="{FF2B5EF4-FFF2-40B4-BE49-F238E27FC236}">
                <a16:creationId xmlns:a16="http://schemas.microsoft.com/office/drawing/2014/main" id="{97BB7E37-54F2-46A3-9C6E-5E201EA3353C}"/>
              </a:ext>
            </a:extLst>
          </p:cNvPr>
          <p:cNvGraphicFramePr>
            <a:graphicFrameLocks noGrp="1"/>
          </p:cNvGraphicFramePr>
          <p:nvPr>
            <p:extLst>
              <p:ext uri="{D42A27DB-BD31-4B8C-83A1-F6EECF244321}">
                <p14:modId xmlns:p14="http://schemas.microsoft.com/office/powerpoint/2010/main" val="1901058583"/>
              </p:ext>
            </p:extLst>
          </p:nvPr>
        </p:nvGraphicFramePr>
        <p:xfrm>
          <a:off x="1262667" y="-3958214"/>
          <a:ext cx="9666665" cy="13445476"/>
        </p:xfrm>
        <a:graphic>
          <a:graphicData uri="http://schemas.openxmlformats.org/drawingml/2006/table">
            <a:tbl>
              <a:tblPr firstRow="1" bandRow="1">
                <a:tableStyleId>{FABFCF23-3B69-468F-B69F-88F6DE6A72F2}</a:tableStyleId>
              </a:tblPr>
              <a:tblGrid>
                <a:gridCol w="599185">
                  <a:extLst>
                    <a:ext uri="{9D8B030D-6E8A-4147-A177-3AD203B41FA5}">
                      <a16:colId xmlns:a16="http://schemas.microsoft.com/office/drawing/2014/main" val="2347572759"/>
                    </a:ext>
                  </a:extLst>
                </a:gridCol>
                <a:gridCol w="1890016">
                  <a:extLst>
                    <a:ext uri="{9D8B030D-6E8A-4147-A177-3AD203B41FA5}">
                      <a16:colId xmlns:a16="http://schemas.microsoft.com/office/drawing/2014/main" val="1293542558"/>
                    </a:ext>
                  </a:extLst>
                </a:gridCol>
                <a:gridCol w="7177464">
                  <a:extLst>
                    <a:ext uri="{9D8B030D-6E8A-4147-A177-3AD203B41FA5}">
                      <a16:colId xmlns:a16="http://schemas.microsoft.com/office/drawing/2014/main" val="3120139565"/>
                    </a:ext>
                  </a:extLst>
                </a:gridCol>
              </a:tblGrid>
              <a:tr h="731820">
                <a:tc>
                  <a:txBody>
                    <a:bodyPr/>
                    <a:lstStyle/>
                    <a:p>
                      <a:pPr algn="ctr">
                        <a:lnSpc>
                          <a:spcPct val="130000"/>
                        </a:lnSpc>
                        <a:spcBef>
                          <a:spcPts val="600"/>
                        </a:spcBef>
                      </a:pPr>
                      <a:r>
                        <a:rPr lang="en-US" sz="1400" b="1" dirty="0">
                          <a:effectLst/>
                        </a:rPr>
                        <a:t>STT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pPr>
                      <a:r>
                        <a:rPr lang="en-US" sz="1400" b="1" dirty="0" err="1">
                          <a:effectLst/>
                        </a:rPr>
                        <a:t>Câu</a:t>
                      </a:r>
                      <a:r>
                        <a:rPr lang="en-US" sz="1400" b="1" dirty="0">
                          <a:effectLst/>
                        </a:rPr>
                        <a:t> </a:t>
                      </a:r>
                      <a:r>
                        <a:rPr lang="en-US" sz="1400" b="1" dirty="0" err="1">
                          <a:effectLst/>
                        </a:rPr>
                        <a:t>hỏi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pPr>
                      <a:r>
                        <a:rPr lang="en-US" sz="1400" b="1" dirty="0" err="1">
                          <a:effectLst/>
                        </a:rPr>
                        <a:t>Câu</a:t>
                      </a:r>
                      <a:r>
                        <a:rPr lang="en-US" sz="1400" b="1" dirty="0">
                          <a:effectLst/>
                        </a:rPr>
                        <a:t> </a:t>
                      </a:r>
                      <a:r>
                        <a:rPr lang="en-US" sz="1400" b="1" dirty="0" err="1">
                          <a:effectLst/>
                        </a:rPr>
                        <a:t>trả</a:t>
                      </a:r>
                      <a:r>
                        <a:rPr lang="en-US" sz="1400" b="1" dirty="0">
                          <a:effectLst/>
                        </a:rPr>
                        <a:t> </a:t>
                      </a:r>
                      <a:r>
                        <a:rPr lang="en-US" sz="1400" b="1" dirty="0" err="1">
                          <a:effectLst/>
                        </a:rPr>
                        <a:t>lời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40030860"/>
                  </a:ext>
                </a:extLst>
              </a:tr>
              <a:tr h="731820">
                <a:tc>
                  <a:txBody>
                    <a:bodyPr/>
                    <a:lstStyle/>
                    <a:p>
                      <a:pPr algn="ctr">
                        <a:lnSpc>
                          <a:spcPct val="130000"/>
                        </a:lnSpc>
                        <a:spcBef>
                          <a:spcPts val="600"/>
                        </a:spcBef>
                      </a:pPr>
                      <a:r>
                        <a:rPr lang="en-US" sz="1400">
                          <a:effectLst/>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en-US" sz="1400">
                          <a:effectLst/>
                        </a:rPr>
                        <a:t>Mục</a:t>
                      </a:r>
                      <a:r>
                        <a:rPr lang="vi-VN" sz="1400">
                          <a:effectLst/>
                        </a:rPr>
                        <a:t> đích của việc xây dựng website bán hàng online?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Tạo một kênh thương mại điện tử buôn bán cho cửa hàng. Mở rộng phạm vi, đối tượng khách hàng.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6727726"/>
                  </a:ext>
                </a:extLst>
              </a:tr>
              <a:tr h="3267941">
                <a:tc>
                  <a:txBody>
                    <a:bodyPr/>
                    <a:lstStyle/>
                    <a:p>
                      <a:pPr algn="ctr">
                        <a:lnSpc>
                          <a:spcPct val="130000"/>
                        </a:lnSpc>
                        <a:spcBef>
                          <a:spcPts val="600"/>
                        </a:spcBef>
                      </a:pPr>
                      <a:r>
                        <a:rPr lang="en-US" sz="1400">
                          <a:effectLst/>
                        </a:rPr>
                        <a:t>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en-US" sz="1400">
                          <a:effectLst/>
                        </a:rPr>
                        <a:t>Yêu</a:t>
                      </a:r>
                      <a:r>
                        <a:rPr lang="vi-VN" sz="1400">
                          <a:effectLst/>
                        </a:rPr>
                        <a:t> cầu đối với website như thế nào?</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Giao diện hấp dẫn, trực quan và dễ sử dụng cho.</a:t>
                      </a:r>
                      <a:endParaRPr lang="en-US" sz="1400" dirty="0">
                        <a:effectLst/>
                      </a:endParaRPr>
                    </a:p>
                    <a:p>
                      <a:pPr algn="just">
                        <a:lnSpc>
                          <a:spcPct val="130000"/>
                        </a:lnSpc>
                        <a:spcBef>
                          <a:spcPts val="600"/>
                        </a:spcBef>
                      </a:pPr>
                      <a:r>
                        <a:rPr lang="vi-VN" sz="1400" dirty="0">
                          <a:effectLst/>
                        </a:rPr>
                        <a:t>Hệ thống quản lý sản phẩm và đơn hàng hiệu quả để giúp quản lý dễ dàng theo dõi và xử lý các giao dịch.</a:t>
                      </a:r>
                      <a:endParaRPr lang="en-US" sz="1400" dirty="0">
                        <a:effectLst/>
                      </a:endParaRPr>
                    </a:p>
                    <a:p>
                      <a:pPr algn="just">
                        <a:lnSpc>
                          <a:spcPct val="130000"/>
                        </a:lnSpc>
                        <a:spcBef>
                          <a:spcPts val="600"/>
                        </a:spcBef>
                      </a:pPr>
                      <a:r>
                        <a:rPr lang="vi-VN" sz="1400" dirty="0">
                          <a:effectLst/>
                        </a:rPr>
                        <a:t>Bảo mật cao đảm bảo an toàn thông tin khách hàng và thanh toán trực tuyến.</a:t>
                      </a:r>
                      <a:endParaRPr lang="en-US" sz="1400" dirty="0">
                        <a:effectLst/>
                      </a:endParaRPr>
                    </a:p>
                    <a:p>
                      <a:pPr algn="just">
                        <a:lnSpc>
                          <a:spcPct val="130000"/>
                        </a:lnSpc>
                        <a:spcBef>
                          <a:spcPts val="600"/>
                        </a:spcBef>
                      </a:pPr>
                      <a:r>
                        <a:rPr lang="vi-VN" sz="1400" dirty="0">
                          <a:effectLst/>
                        </a:rPr>
                        <a:t>Tích hợp các tính năng quảng cáo, khuyến mãi và chăm sóc khách hàng để tăng cường tương tác và tạo lòng tin.</a:t>
                      </a:r>
                      <a:endParaRPr lang="en-US" sz="1400" dirty="0">
                        <a:effectLst/>
                      </a:endParaRPr>
                    </a:p>
                    <a:p>
                      <a:pPr algn="just">
                        <a:lnSpc>
                          <a:spcPct val="130000"/>
                        </a:lnSpc>
                        <a:spcBef>
                          <a:spcPts val="600"/>
                        </a:spcBef>
                      </a:pPr>
                      <a:r>
                        <a:rPr lang="vi-VN" sz="1400" dirty="0">
                          <a:effectLst/>
                        </a:rPr>
                        <a:t>Sẽ gồm 1 số chức năng cơ bản sau :</a:t>
                      </a:r>
                      <a:endParaRPr lang="en-US" sz="1400" dirty="0">
                        <a:effectLst/>
                      </a:endParaRPr>
                    </a:p>
                    <a:p>
                      <a:pPr algn="just">
                        <a:lnSpc>
                          <a:spcPct val="130000"/>
                        </a:lnSpc>
                        <a:spcBef>
                          <a:spcPts val="600"/>
                        </a:spcBef>
                      </a:pPr>
                      <a:r>
                        <a:rPr lang="vi-VN" sz="1400" dirty="0">
                          <a:effectLst/>
                        </a:rPr>
                        <a:t>-Khách hàng có thể tìm kiếm các sản phẩm , thêm, sửa , xóa các sản phẩm trong  giỏ hàng và thanh toán.</a:t>
                      </a:r>
                      <a:endParaRPr lang="en-US" sz="1400" dirty="0">
                        <a:effectLst/>
                      </a:endParaRPr>
                    </a:p>
                    <a:p>
                      <a:pPr algn="just">
                        <a:lnSpc>
                          <a:spcPct val="130000"/>
                        </a:lnSpc>
                        <a:spcBef>
                          <a:spcPts val="600"/>
                        </a:spcBef>
                      </a:pPr>
                      <a:r>
                        <a:rPr lang="vi-VN" sz="1400" dirty="0">
                          <a:effectLst/>
                        </a:rPr>
                        <a:t>-Đối với trang admin thì có thể quản lý thông tin khách hàng, quản lý thông tin nhân viên,  thông kê doanh thu bán hàng, quản lý đơn hàng, quản lý thông tin sản phẩm đang bán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7019699"/>
                  </a:ext>
                </a:extLst>
              </a:tr>
              <a:tr h="2570760">
                <a:tc>
                  <a:txBody>
                    <a:bodyPr/>
                    <a:lstStyle/>
                    <a:p>
                      <a:pPr algn="ctr">
                        <a:lnSpc>
                          <a:spcPct val="130000"/>
                        </a:lnSpc>
                        <a:spcBef>
                          <a:spcPts val="600"/>
                        </a:spcBef>
                      </a:pPr>
                      <a:r>
                        <a:rPr lang="en-US" sz="1400">
                          <a:effectLst/>
                        </a:rPr>
                        <a:t>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en-US" sz="1400">
                          <a:effectLst/>
                        </a:rPr>
                        <a:t>Cửa</a:t>
                      </a:r>
                      <a:r>
                        <a:rPr lang="vi-VN" sz="1400">
                          <a:effectLst/>
                        </a:rPr>
                        <a:t> hàng có các loại sản phẩm nào và quy trình cơ bản trong mua bán với khách hàng?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Đồ nội thất (bàn, ghế, tủ, giường, sofa, vv.).</a:t>
                      </a:r>
                      <a:endParaRPr lang="en-US" sz="1400" dirty="0">
                        <a:effectLst/>
                      </a:endParaRPr>
                    </a:p>
                    <a:p>
                      <a:pPr algn="just">
                        <a:lnSpc>
                          <a:spcPct val="130000"/>
                        </a:lnSpc>
                        <a:spcBef>
                          <a:spcPts val="600"/>
                        </a:spcBef>
                      </a:pPr>
                      <a:r>
                        <a:rPr lang="vi-VN" sz="1400" dirty="0">
                          <a:effectLst/>
                        </a:rPr>
                        <a:t>Đèn chiếu sáng và trang trí nội thất.</a:t>
                      </a:r>
                      <a:endParaRPr lang="en-US" sz="1400" dirty="0">
                        <a:effectLst/>
                      </a:endParaRPr>
                    </a:p>
                    <a:p>
                      <a:pPr algn="just">
                        <a:lnSpc>
                          <a:spcPct val="130000"/>
                        </a:lnSpc>
                        <a:spcBef>
                          <a:spcPts val="600"/>
                        </a:spcBef>
                      </a:pPr>
                      <a:r>
                        <a:rPr lang="vi-VN" sz="1400" dirty="0">
                          <a:effectLst/>
                        </a:rPr>
                        <a:t>Vật liệu xây dựng và trang trí (sàn, gạch, kính, vv.).</a:t>
                      </a:r>
                      <a:endParaRPr lang="en-US" sz="1400" dirty="0">
                        <a:effectLst/>
                      </a:endParaRPr>
                    </a:p>
                    <a:p>
                      <a:pPr algn="just">
                        <a:lnSpc>
                          <a:spcPct val="130000"/>
                        </a:lnSpc>
                        <a:spcBef>
                          <a:spcPts val="600"/>
                        </a:spcBef>
                      </a:pPr>
                      <a:r>
                        <a:rPr lang="vi-VN" sz="1400" dirty="0">
                          <a:effectLst/>
                        </a:rPr>
                        <a:t>- Quy trình cơ bản trong mua bán với khách hàng.</a:t>
                      </a:r>
                      <a:endParaRPr lang="en-US" sz="1400" dirty="0">
                        <a:effectLst/>
                      </a:endParaRPr>
                    </a:p>
                    <a:p>
                      <a:pPr algn="just">
                        <a:lnSpc>
                          <a:spcPct val="130000"/>
                        </a:lnSpc>
                        <a:spcBef>
                          <a:spcPts val="600"/>
                        </a:spcBef>
                      </a:pPr>
                      <a:r>
                        <a:rPr lang="vi-VN" sz="1400" dirty="0">
                          <a:effectLst/>
                        </a:rPr>
                        <a:t>Khách hàng nhận tư vấn và chọn mua sản phẩm</a:t>
                      </a:r>
                      <a:endParaRPr lang="en-US" sz="1400" dirty="0">
                        <a:effectLst/>
                      </a:endParaRPr>
                    </a:p>
                    <a:p>
                      <a:pPr algn="just">
                        <a:lnSpc>
                          <a:spcPct val="130000"/>
                        </a:lnSpc>
                        <a:spcBef>
                          <a:spcPts val="600"/>
                        </a:spcBef>
                      </a:pPr>
                      <a:r>
                        <a:rPr lang="vi-VN" sz="1400" dirty="0">
                          <a:effectLst/>
                        </a:rPr>
                        <a:t>Điền thông tin giao hàng và thanh toán.</a:t>
                      </a:r>
                      <a:endParaRPr lang="en-US" sz="1400" dirty="0">
                        <a:effectLst/>
                      </a:endParaRPr>
                    </a:p>
                    <a:p>
                      <a:pPr algn="just">
                        <a:lnSpc>
                          <a:spcPct val="130000"/>
                        </a:lnSpc>
                        <a:spcBef>
                          <a:spcPts val="600"/>
                        </a:spcBef>
                      </a:pPr>
                      <a:r>
                        <a:rPr lang="vi-VN" sz="1400" dirty="0">
                          <a:effectLst/>
                        </a:rPr>
                        <a:t>Xác nhận đơn hàng và chờ xử lý.</a:t>
                      </a:r>
                      <a:endParaRPr lang="en-US" sz="1400" dirty="0">
                        <a:effectLst/>
                      </a:endParaRPr>
                    </a:p>
                    <a:p>
                      <a:pPr algn="just">
                        <a:lnSpc>
                          <a:spcPct val="130000"/>
                        </a:lnSpc>
                        <a:spcBef>
                          <a:spcPts val="600"/>
                        </a:spcBef>
                      </a:pPr>
                      <a:r>
                        <a:rPr lang="vi-VN" sz="1400" dirty="0">
                          <a:effectLst/>
                        </a:rPr>
                        <a:t>Giao hàng, hỗ trợ lắp đặt và thanh toán.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5751290"/>
                  </a:ext>
                </a:extLst>
              </a:tr>
              <a:tr h="1234369">
                <a:tc>
                  <a:txBody>
                    <a:bodyPr/>
                    <a:lstStyle/>
                    <a:p>
                      <a:pPr algn="ctr">
                        <a:lnSpc>
                          <a:spcPct val="130000"/>
                        </a:lnSpc>
                        <a:spcBef>
                          <a:spcPts val="600"/>
                        </a:spcBef>
                      </a:pPr>
                      <a:r>
                        <a:rPr lang="en-US" sz="1400" dirty="0">
                          <a:effectLst/>
                        </a:rPr>
                        <a:t>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a:effectLst/>
                        </a:rPr>
                        <a:t>Các dịch vụ cho khách hàng?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a:effectLst/>
                        </a:rPr>
                        <a:t>Dịch vụ tư vấn và hỗ trợ khách hàng trong việc lựa chọn sản phẩm phù hợp.</a:t>
                      </a:r>
                      <a:endParaRPr lang="en-US" sz="1400">
                        <a:effectLst/>
                      </a:endParaRPr>
                    </a:p>
                    <a:p>
                      <a:pPr algn="just">
                        <a:lnSpc>
                          <a:spcPct val="130000"/>
                        </a:lnSpc>
                        <a:spcBef>
                          <a:spcPts val="600"/>
                        </a:spcBef>
                      </a:pPr>
                      <a:r>
                        <a:rPr lang="vi-VN" sz="1400">
                          <a:effectLst/>
                        </a:rPr>
                        <a:t>Dịch vụ giao hàng, lắp đặt nhanh chóng và đảm bảo.</a:t>
                      </a:r>
                      <a:endParaRPr lang="en-US" sz="1400">
                        <a:effectLst/>
                      </a:endParaRPr>
                    </a:p>
                    <a:p>
                      <a:pPr algn="just">
                        <a:lnSpc>
                          <a:spcPct val="130000"/>
                        </a:lnSpc>
                        <a:spcBef>
                          <a:spcPts val="600"/>
                        </a:spcBef>
                      </a:pPr>
                      <a:r>
                        <a:rPr lang="vi-VN" sz="1400">
                          <a:effectLst/>
                        </a:rPr>
                        <a:t>Hỗ trợ thanh toán an toàn và tiện lợi qua các phương thức khác nhau.</a:t>
                      </a:r>
                      <a:endParaRPr lang="en-US" sz="1400">
                        <a:effectLst/>
                      </a:endParaRPr>
                    </a:p>
                    <a:p>
                      <a:pPr algn="just">
                        <a:lnSpc>
                          <a:spcPct val="130000"/>
                        </a:lnSpc>
                        <a:spcBef>
                          <a:spcPts val="600"/>
                        </a:spcBef>
                      </a:pPr>
                      <a:r>
                        <a:rPr lang="vi-VN" sz="1400">
                          <a:effectLst/>
                        </a:rPr>
                        <a:t>Cung cấp thông tin chi tiết về sản phẩm, hướng dẫn sử dụng và bảo hành.</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6218365"/>
                  </a:ext>
                </a:extLst>
              </a:tr>
              <a:tr h="1158091">
                <a:tc>
                  <a:txBody>
                    <a:bodyPr/>
                    <a:lstStyle/>
                    <a:p>
                      <a:pPr algn="ctr">
                        <a:lnSpc>
                          <a:spcPct val="130000"/>
                        </a:lnSpc>
                        <a:spcBef>
                          <a:spcPts val="600"/>
                        </a:spcBef>
                      </a:pPr>
                      <a:r>
                        <a:rPr lang="en-US" sz="1400">
                          <a:effectLst/>
                        </a:rPr>
                        <a:t>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a:effectLst/>
                        </a:rPr>
                        <a:t>Chính sách xử lý sự cố cho khách hàng?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Đảm bảo thời gian phản hồi nhanh chóng để giải quyết các vấn đề và sự cố một cách hiệu quả.</a:t>
                      </a:r>
                      <a:endParaRPr lang="en-US" sz="1400" dirty="0">
                        <a:effectLst/>
                      </a:endParaRPr>
                    </a:p>
                    <a:p>
                      <a:pPr algn="just">
                        <a:lnSpc>
                          <a:spcPct val="130000"/>
                        </a:lnSpc>
                        <a:spcBef>
                          <a:spcPts val="600"/>
                        </a:spcBef>
                      </a:pPr>
                      <a:r>
                        <a:rPr lang="vi-VN" sz="1400" dirty="0">
                          <a:effectLst/>
                        </a:rPr>
                        <a:t>Cung cấp sự đền bù hoặc thay thế sản phẩm khi có lỗi kỹ thuật hoặc vấn đề về chất lượng.</a:t>
                      </a:r>
                      <a:endParaRPr lang="en-US" sz="1400" dirty="0">
                        <a:effectLst/>
                      </a:endParaRPr>
                    </a:p>
                    <a:p>
                      <a:pPr algn="just">
                        <a:lnSpc>
                          <a:spcPct val="130000"/>
                        </a:lnSpc>
                        <a:spcBef>
                          <a:spcPts val="600"/>
                        </a:spcBef>
                      </a:pPr>
                      <a:r>
                        <a:rPr lang="vi-VN" sz="1400" dirty="0">
                          <a:effectLst/>
                        </a:rPr>
                        <a:t>Tạo ra trải nghiệm tích cực cho khách hàng và giải quyết các vấn đề một cách công bằng và linh hoạt.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0381987"/>
                  </a:ext>
                </a:extLst>
              </a:tr>
              <a:tr h="1005535">
                <a:tc>
                  <a:txBody>
                    <a:bodyPr/>
                    <a:lstStyle/>
                    <a:p>
                      <a:pPr algn="ctr">
                        <a:lnSpc>
                          <a:spcPct val="130000"/>
                        </a:lnSpc>
                        <a:spcBef>
                          <a:spcPts val="600"/>
                        </a:spcBef>
                      </a:pPr>
                      <a:r>
                        <a:rPr lang="en-US" sz="1400">
                          <a:effectLst/>
                        </a:rPr>
                        <a:t>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a:effectLst/>
                        </a:rPr>
                        <a:t>Đánh giá về hệ thống bán hàng truyền thống hiện tại của cửa hàng?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a:effectLst/>
                        </a:rPr>
                        <a:t>Hệ thống bán hàng truyền thống thường có nhược điểm như giới hạn về khả năng tiếp cận khách hàng, hạn chế thời gian mở cửa, khả năng quản lý hàng tồn kho và đơn hàng không linh hoạt. Ngoài ra, không có khả năng tiếp cận khách hàng từ xa và không thể tạo ra trải nghiệm mua sắm trực tuyến thuận tiện.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144383"/>
                  </a:ext>
                </a:extLst>
              </a:tr>
              <a:tr h="1673731">
                <a:tc>
                  <a:txBody>
                    <a:bodyPr/>
                    <a:lstStyle/>
                    <a:p>
                      <a:pPr algn="ctr">
                        <a:lnSpc>
                          <a:spcPct val="130000"/>
                        </a:lnSpc>
                        <a:spcBef>
                          <a:spcPts val="600"/>
                        </a:spcBef>
                      </a:pPr>
                      <a:r>
                        <a:rPr lang="en-US" sz="1400">
                          <a:effectLst/>
                        </a:rPr>
                        <a:t>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Phát triển và thực hiện chiến lược cụ thể nào tại của hàng để cải thiện tình trạng kinh doanh và tăng doanh số?</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Xây dựng và phát triển website bán hàng online để mở rộng phạm vi kinh doanh và tiếp cận khách hàng mới.</a:t>
                      </a:r>
                      <a:endParaRPr lang="en-US" sz="1400" dirty="0">
                        <a:effectLst/>
                      </a:endParaRPr>
                    </a:p>
                    <a:p>
                      <a:pPr algn="just">
                        <a:lnSpc>
                          <a:spcPct val="130000"/>
                        </a:lnSpc>
                        <a:spcBef>
                          <a:spcPts val="600"/>
                        </a:spcBef>
                      </a:pPr>
                      <a:r>
                        <a:rPr lang="vi-VN" sz="1400" dirty="0">
                          <a:effectLst/>
                        </a:rPr>
                        <a:t>Tăng cường hoạt động quảng cáo và marketing trực tuyến để tăng lượng truy cập và nhận diện thương hiệu.</a:t>
                      </a:r>
                      <a:endParaRPr lang="en-US" sz="1400" dirty="0">
                        <a:effectLst/>
                      </a:endParaRPr>
                    </a:p>
                    <a:p>
                      <a:pPr algn="just">
                        <a:lnSpc>
                          <a:spcPct val="130000"/>
                        </a:lnSpc>
                        <a:spcBef>
                          <a:spcPts val="600"/>
                        </a:spcBef>
                      </a:pPr>
                      <a:r>
                        <a:rPr lang="vi-VN" sz="1400" dirty="0">
                          <a:effectLst/>
                        </a:rPr>
                        <a:t>Tăng cường dịch vụ chăm sóc khách hàng và hỗ trợ sau bán hàng để tạo lòng tin và tạo mối quan hệ lâu dài với khách hàng.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4097393"/>
                  </a:ext>
                </a:extLst>
              </a:tr>
            </a:tbl>
          </a:graphicData>
        </a:graphic>
      </p:graphicFrame>
    </p:spTree>
    <p:extLst>
      <p:ext uri="{BB962C8B-B14F-4D97-AF65-F5344CB8AC3E}">
        <p14:creationId xmlns:p14="http://schemas.microsoft.com/office/powerpoint/2010/main" val="3655107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F4CB334-8A2D-4F51-84FF-69AAAC7948CB}"/>
              </a:ext>
            </a:extLst>
          </p:cNvPr>
          <p:cNvGrpSpPr/>
          <p:nvPr/>
        </p:nvGrpSpPr>
        <p:grpSpPr>
          <a:xfrm>
            <a:off x="8752114" y="0"/>
            <a:ext cx="3439886" cy="1415143"/>
            <a:chOff x="8752114" y="0"/>
            <a:chExt cx="3439886" cy="1415143"/>
          </a:xfrm>
        </p:grpSpPr>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D8CFA227-8678-4A9C-9DD0-C2AEEB136E16}"/>
              </a:ext>
            </a:extLst>
          </p:cNvPr>
          <p:cNvSpPr txBox="1"/>
          <p:nvPr/>
        </p:nvSpPr>
        <p:spPr>
          <a:xfrm>
            <a:off x="1144294" y="-3573188"/>
            <a:ext cx="6096000" cy="400110"/>
          </a:xfrm>
          <a:prstGeom prst="rect">
            <a:avLst/>
          </a:prstGeom>
          <a:noFill/>
        </p:spPr>
        <p:txBody>
          <a:bodyPr wrap="square">
            <a:spAutoFit/>
          </a:bodyPr>
          <a:lstStyle/>
          <a:p>
            <a:r>
              <a:rPr lang="vi-VN" sz="2000" dirty="0"/>
              <a:t>Sau đây là một số câu hỏi quan trọng cho quản lý:</a:t>
            </a:r>
          </a:p>
        </p:txBody>
      </p:sp>
      <p:graphicFrame>
        <p:nvGraphicFramePr>
          <p:cNvPr id="25" name="Table 25">
            <a:extLst>
              <a:ext uri="{FF2B5EF4-FFF2-40B4-BE49-F238E27FC236}">
                <a16:creationId xmlns:a16="http://schemas.microsoft.com/office/drawing/2014/main" id="{97BB7E37-54F2-46A3-9C6E-5E201EA3353C}"/>
              </a:ext>
            </a:extLst>
          </p:cNvPr>
          <p:cNvGraphicFramePr>
            <a:graphicFrameLocks noGrp="1"/>
          </p:cNvGraphicFramePr>
          <p:nvPr>
            <p:extLst>
              <p:ext uri="{D42A27DB-BD31-4B8C-83A1-F6EECF244321}">
                <p14:modId xmlns:p14="http://schemas.microsoft.com/office/powerpoint/2010/main" val="218704736"/>
              </p:ext>
            </p:extLst>
          </p:nvPr>
        </p:nvGraphicFramePr>
        <p:xfrm>
          <a:off x="1262667" y="-6771752"/>
          <a:ext cx="9666665" cy="13445476"/>
        </p:xfrm>
        <a:graphic>
          <a:graphicData uri="http://schemas.openxmlformats.org/drawingml/2006/table">
            <a:tbl>
              <a:tblPr firstRow="1" bandRow="1">
                <a:tableStyleId>{FABFCF23-3B69-468F-B69F-88F6DE6A72F2}</a:tableStyleId>
              </a:tblPr>
              <a:tblGrid>
                <a:gridCol w="599185">
                  <a:extLst>
                    <a:ext uri="{9D8B030D-6E8A-4147-A177-3AD203B41FA5}">
                      <a16:colId xmlns:a16="http://schemas.microsoft.com/office/drawing/2014/main" val="2347572759"/>
                    </a:ext>
                  </a:extLst>
                </a:gridCol>
                <a:gridCol w="1890016">
                  <a:extLst>
                    <a:ext uri="{9D8B030D-6E8A-4147-A177-3AD203B41FA5}">
                      <a16:colId xmlns:a16="http://schemas.microsoft.com/office/drawing/2014/main" val="1293542558"/>
                    </a:ext>
                  </a:extLst>
                </a:gridCol>
                <a:gridCol w="7177464">
                  <a:extLst>
                    <a:ext uri="{9D8B030D-6E8A-4147-A177-3AD203B41FA5}">
                      <a16:colId xmlns:a16="http://schemas.microsoft.com/office/drawing/2014/main" val="3120139565"/>
                    </a:ext>
                  </a:extLst>
                </a:gridCol>
              </a:tblGrid>
              <a:tr h="731820">
                <a:tc>
                  <a:txBody>
                    <a:bodyPr/>
                    <a:lstStyle/>
                    <a:p>
                      <a:pPr algn="ctr">
                        <a:lnSpc>
                          <a:spcPct val="130000"/>
                        </a:lnSpc>
                        <a:spcBef>
                          <a:spcPts val="600"/>
                        </a:spcBef>
                      </a:pPr>
                      <a:r>
                        <a:rPr lang="en-US" sz="1400" b="1" dirty="0">
                          <a:effectLst/>
                        </a:rPr>
                        <a:t>STT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pPr>
                      <a:r>
                        <a:rPr lang="en-US" sz="1400" b="1" dirty="0" err="1">
                          <a:effectLst/>
                        </a:rPr>
                        <a:t>Câu</a:t>
                      </a:r>
                      <a:r>
                        <a:rPr lang="en-US" sz="1400" b="1" dirty="0">
                          <a:effectLst/>
                        </a:rPr>
                        <a:t> </a:t>
                      </a:r>
                      <a:r>
                        <a:rPr lang="en-US" sz="1400" b="1" dirty="0" err="1">
                          <a:effectLst/>
                        </a:rPr>
                        <a:t>hỏi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pPr>
                      <a:r>
                        <a:rPr lang="en-US" sz="1400" b="1" dirty="0" err="1">
                          <a:effectLst/>
                        </a:rPr>
                        <a:t>Câu</a:t>
                      </a:r>
                      <a:r>
                        <a:rPr lang="en-US" sz="1400" b="1" dirty="0">
                          <a:effectLst/>
                        </a:rPr>
                        <a:t> </a:t>
                      </a:r>
                      <a:r>
                        <a:rPr lang="en-US" sz="1400" b="1" dirty="0" err="1">
                          <a:effectLst/>
                        </a:rPr>
                        <a:t>trả</a:t>
                      </a:r>
                      <a:r>
                        <a:rPr lang="en-US" sz="1400" b="1" dirty="0">
                          <a:effectLst/>
                        </a:rPr>
                        <a:t> </a:t>
                      </a:r>
                      <a:r>
                        <a:rPr lang="en-US" sz="1400" b="1" dirty="0" err="1">
                          <a:effectLst/>
                        </a:rPr>
                        <a:t>lời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40030860"/>
                  </a:ext>
                </a:extLst>
              </a:tr>
              <a:tr h="731820">
                <a:tc>
                  <a:txBody>
                    <a:bodyPr/>
                    <a:lstStyle/>
                    <a:p>
                      <a:pPr algn="ctr">
                        <a:lnSpc>
                          <a:spcPct val="130000"/>
                        </a:lnSpc>
                        <a:spcBef>
                          <a:spcPts val="600"/>
                        </a:spcBef>
                      </a:pPr>
                      <a:r>
                        <a:rPr lang="en-US" sz="1400">
                          <a:effectLst/>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en-US" sz="1400">
                          <a:effectLst/>
                        </a:rPr>
                        <a:t>Mục</a:t>
                      </a:r>
                      <a:r>
                        <a:rPr lang="vi-VN" sz="1400">
                          <a:effectLst/>
                        </a:rPr>
                        <a:t> đích của việc xây dựng website bán hàng online?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Tạo một kênh thương mại điện tử buôn bán cho cửa hàng. Mở rộng phạm vi, đối tượng khách hàng.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6727726"/>
                  </a:ext>
                </a:extLst>
              </a:tr>
              <a:tr h="3267941">
                <a:tc>
                  <a:txBody>
                    <a:bodyPr/>
                    <a:lstStyle/>
                    <a:p>
                      <a:pPr algn="ctr">
                        <a:lnSpc>
                          <a:spcPct val="130000"/>
                        </a:lnSpc>
                        <a:spcBef>
                          <a:spcPts val="600"/>
                        </a:spcBef>
                      </a:pPr>
                      <a:r>
                        <a:rPr lang="en-US" sz="1400">
                          <a:effectLst/>
                        </a:rPr>
                        <a:t>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en-US" sz="1400">
                          <a:effectLst/>
                        </a:rPr>
                        <a:t>Yêu</a:t>
                      </a:r>
                      <a:r>
                        <a:rPr lang="vi-VN" sz="1400">
                          <a:effectLst/>
                        </a:rPr>
                        <a:t> cầu đối với website như thế nào?</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Giao diện hấp dẫn, trực quan và dễ sử dụng cho.</a:t>
                      </a:r>
                      <a:endParaRPr lang="en-US" sz="1400" dirty="0">
                        <a:effectLst/>
                      </a:endParaRPr>
                    </a:p>
                    <a:p>
                      <a:pPr algn="just">
                        <a:lnSpc>
                          <a:spcPct val="130000"/>
                        </a:lnSpc>
                        <a:spcBef>
                          <a:spcPts val="600"/>
                        </a:spcBef>
                      </a:pPr>
                      <a:r>
                        <a:rPr lang="vi-VN" sz="1400" dirty="0">
                          <a:effectLst/>
                        </a:rPr>
                        <a:t>Hệ thống quản lý sản phẩm và đơn hàng hiệu quả để giúp quản lý dễ dàng theo dõi và xử lý các giao dịch.</a:t>
                      </a:r>
                      <a:endParaRPr lang="en-US" sz="1400" dirty="0">
                        <a:effectLst/>
                      </a:endParaRPr>
                    </a:p>
                    <a:p>
                      <a:pPr algn="just">
                        <a:lnSpc>
                          <a:spcPct val="130000"/>
                        </a:lnSpc>
                        <a:spcBef>
                          <a:spcPts val="600"/>
                        </a:spcBef>
                      </a:pPr>
                      <a:r>
                        <a:rPr lang="vi-VN" sz="1400" dirty="0">
                          <a:effectLst/>
                        </a:rPr>
                        <a:t>Bảo mật cao đảm bảo an toàn thông tin khách hàng và thanh toán trực tuyến.</a:t>
                      </a:r>
                      <a:endParaRPr lang="en-US" sz="1400" dirty="0">
                        <a:effectLst/>
                      </a:endParaRPr>
                    </a:p>
                    <a:p>
                      <a:pPr algn="just">
                        <a:lnSpc>
                          <a:spcPct val="130000"/>
                        </a:lnSpc>
                        <a:spcBef>
                          <a:spcPts val="600"/>
                        </a:spcBef>
                      </a:pPr>
                      <a:r>
                        <a:rPr lang="vi-VN" sz="1400" dirty="0">
                          <a:effectLst/>
                        </a:rPr>
                        <a:t>Tích hợp các tính năng quảng cáo, khuyến mãi và chăm sóc khách hàng để tăng cường tương tác và tạo lòng tin.</a:t>
                      </a:r>
                      <a:endParaRPr lang="en-US" sz="1400" dirty="0">
                        <a:effectLst/>
                      </a:endParaRPr>
                    </a:p>
                    <a:p>
                      <a:pPr algn="just">
                        <a:lnSpc>
                          <a:spcPct val="130000"/>
                        </a:lnSpc>
                        <a:spcBef>
                          <a:spcPts val="600"/>
                        </a:spcBef>
                      </a:pPr>
                      <a:r>
                        <a:rPr lang="vi-VN" sz="1400" dirty="0">
                          <a:effectLst/>
                        </a:rPr>
                        <a:t>Sẽ gồm 1 số chức năng cơ bản sau :</a:t>
                      </a:r>
                      <a:endParaRPr lang="en-US" sz="1400" dirty="0">
                        <a:effectLst/>
                      </a:endParaRPr>
                    </a:p>
                    <a:p>
                      <a:pPr algn="just">
                        <a:lnSpc>
                          <a:spcPct val="130000"/>
                        </a:lnSpc>
                        <a:spcBef>
                          <a:spcPts val="600"/>
                        </a:spcBef>
                      </a:pPr>
                      <a:r>
                        <a:rPr lang="vi-VN" sz="1400" dirty="0">
                          <a:effectLst/>
                        </a:rPr>
                        <a:t>-Khách hàng có thể tìm kiếm các sản phẩm , thêm, sửa , xóa các sản phẩm trong  giỏ hàng và thanh toán.</a:t>
                      </a:r>
                      <a:endParaRPr lang="en-US" sz="1400" dirty="0">
                        <a:effectLst/>
                      </a:endParaRPr>
                    </a:p>
                    <a:p>
                      <a:pPr algn="just">
                        <a:lnSpc>
                          <a:spcPct val="130000"/>
                        </a:lnSpc>
                        <a:spcBef>
                          <a:spcPts val="600"/>
                        </a:spcBef>
                      </a:pPr>
                      <a:r>
                        <a:rPr lang="vi-VN" sz="1400" dirty="0">
                          <a:effectLst/>
                        </a:rPr>
                        <a:t>-Đối với trang admin thì có thể quản lý thông tin khách hàng, quản lý thông tin nhân viên,  thông kê doanh thu bán hàng, quản lý đơn hàng, quản lý thông tin sản phẩm đang bán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7019699"/>
                  </a:ext>
                </a:extLst>
              </a:tr>
              <a:tr h="2570760">
                <a:tc>
                  <a:txBody>
                    <a:bodyPr/>
                    <a:lstStyle/>
                    <a:p>
                      <a:pPr algn="ctr">
                        <a:lnSpc>
                          <a:spcPct val="130000"/>
                        </a:lnSpc>
                        <a:spcBef>
                          <a:spcPts val="600"/>
                        </a:spcBef>
                      </a:pPr>
                      <a:r>
                        <a:rPr lang="en-US" sz="1400">
                          <a:effectLst/>
                        </a:rPr>
                        <a:t>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en-US" sz="1400" dirty="0" err="1">
                          <a:effectLst/>
                        </a:rPr>
                        <a:t>Cửa</a:t>
                      </a:r>
                      <a:r>
                        <a:rPr lang="vi-VN" sz="1400" dirty="0">
                          <a:effectLst/>
                        </a:rPr>
                        <a:t> hàng có các loại sản phẩm nào và quy trình cơ bản trong mua bán với khách hàng?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Đồ nội thất (bàn, ghế, tủ, giường, sofa, vv.).</a:t>
                      </a:r>
                      <a:endParaRPr lang="en-US" sz="1400" dirty="0">
                        <a:effectLst/>
                      </a:endParaRPr>
                    </a:p>
                    <a:p>
                      <a:pPr algn="just">
                        <a:lnSpc>
                          <a:spcPct val="130000"/>
                        </a:lnSpc>
                        <a:spcBef>
                          <a:spcPts val="600"/>
                        </a:spcBef>
                      </a:pPr>
                      <a:r>
                        <a:rPr lang="vi-VN" sz="1400" dirty="0">
                          <a:effectLst/>
                        </a:rPr>
                        <a:t>Đèn chiếu sáng và trang trí nội thất.</a:t>
                      </a:r>
                      <a:endParaRPr lang="en-US" sz="1400" dirty="0">
                        <a:effectLst/>
                      </a:endParaRPr>
                    </a:p>
                    <a:p>
                      <a:pPr algn="just">
                        <a:lnSpc>
                          <a:spcPct val="130000"/>
                        </a:lnSpc>
                        <a:spcBef>
                          <a:spcPts val="600"/>
                        </a:spcBef>
                      </a:pPr>
                      <a:r>
                        <a:rPr lang="vi-VN" sz="1400" dirty="0">
                          <a:effectLst/>
                        </a:rPr>
                        <a:t>Vật liệu xây dựng và trang trí (sàn, gạch, kính, vv.).</a:t>
                      </a:r>
                      <a:endParaRPr lang="en-US" sz="1400" dirty="0">
                        <a:effectLst/>
                      </a:endParaRPr>
                    </a:p>
                    <a:p>
                      <a:pPr algn="just">
                        <a:lnSpc>
                          <a:spcPct val="130000"/>
                        </a:lnSpc>
                        <a:spcBef>
                          <a:spcPts val="600"/>
                        </a:spcBef>
                      </a:pPr>
                      <a:r>
                        <a:rPr lang="vi-VN" sz="1400" dirty="0">
                          <a:effectLst/>
                        </a:rPr>
                        <a:t>- Quy trình cơ bản trong mua bán với khách hàng.</a:t>
                      </a:r>
                      <a:endParaRPr lang="en-US" sz="1400" dirty="0">
                        <a:effectLst/>
                      </a:endParaRPr>
                    </a:p>
                    <a:p>
                      <a:pPr algn="just">
                        <a:lnSpc>
                          <a:spcPct val="130000"/>
                        </a:lnSpc>
                        <a:spcBef>
                          <a:spcPts val="600"/>
                        </a:spcBef>
                      </a:pPr>
                      <a:r>
                        <a:rPr lang="vi-VN" sz="1400" dirty="0">
                          <a:effectLst/>
                        </a:rPr>
                        <a:t>Khách hàng nhận tư vấn và chọn mua sản phẩm</a:t>
                      </a:r>
                      <a:endParaRPr lang="en-US" sz="1400" dirty="0">
                        <a:effectLst/>
                      </a:endParaRPr>
                    </a:p>
                    <a:p>
                      <a:pPr algn="just">
                        <a:lnSpc>
                          <a:spcPct val="130000"/>
                        </a:lnSpc>
                        <a:spcBef>
                          <a:spcPts val="600"/>
                        </a:spcBef>
                      </a:pPr>
                      <a:r>
                        <a:rPr lang="vi-VN" sz="1400" dirty="0">
                          <a:effectLst/>
                        </a:rPr>
                        <a:t>Điền thông tin giao hàng và thanh toán.</a:t>
                      </a:r>
                      <a:endParaRPr lang="en-US" sz="1400" dirty="0">
                        <a:effectLst/>
                      </a:endParaRPr>
                    </a:p>
                    <a:p>
                      <a:pPr algn="just">
                        <a:lnSpc>
                          <a:spcPct val="130000"/>
                        </a:lnSpc>
                        <a:spcBef>
                          <a:spcPts val="600"/>
                        </a:spcBef>
                      </a:pPr>
                      <a:r>
                        <a:rPr lang="vi-VN" sz="1400" dirty="0">
                          <a:effectLst/>
                        </a:rPr>
                        <a:t>Xác nhận đơn hàng và chờ xử lý.</a:t>
                      </a:r>
                      <a:endParaRPr lang="en-US" sz="1400" dirty="0">
                        <a:effectLst/>
                      </a:endParaRPr>
                    </a:p>
                    <a:p>
                      <a:pPr algn="just">
                        <a:lnSpc>
                          <a:spcPct val="130000"/>
                        </a:lnSpc>
                        <a:spcBef>
                          <a:spcPts val="600"/>
                        </a:spcBef>
                      </a:pPr>
                      <a:r>
                        <a:rPr lang="vi-VN" sz="1400" dirty="0">
                          <a:effectLst/>
                        </a:rPr>
                        <a:t>Giao hàng, hỗ trợ lắp đặt và thanh toán.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5751290"/>
                  </a:ext>
                </a:extLst>
              </a:tr>
              <a:tr h="1234369">
                <a:tc>
                  <a:txBody>
                    <a:bodyPr/>
                    <a:lstStyle/>
                    <a:p>
                      <a:pPr algn="ctr">
                        <a:lnSpc>
                          <a:spcPct val="130000"/>
                        </a:lnSpc>
                        <a:spcBef>
                          <a:spcPts val="600"/>
                        </a:spcBef>
                      </a:pPr>
                      <a:r>
                        <a:rPr lang="en-US" sz="1400" dirty="0">
                          <a:effectLst/>
                        </a:rPr>
                        <a:t>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a:effectLst/>
                        </a:rPr>
                        <a:t>Các dịch vụ cho khách hàng?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a:effectLst/>
                        </a:rPr>
                        <a:t>Dịch vụ tư vấn và hỗ trợ khách hàng trong việc lựa chọn sản phẩm phù hợp.</a:t>
                      </a:r>
                      <a:endParaRPr lang="en-US" sz="1400">
                        <a:effectLst/>
                      </a:endParaRPr>
                    </a:p>
                    <a:p>
                      <a:pPr algn="just">
                        <a:lnSpc>
                          <a:spcPct val="130000"/>
                        </a:lnSpc>
                        <a:spcBef>
                          <a:spcPts val="600"/>
                        </a:spcBef>
                      </a:pPr>
                      <a:r>
                        <a:rPr lang="vi-VN" sz="1400">
                          <a:effectLst/>
                        </a:rPr>
                        <a:t>Dịch vụ giao hàng, lắp đặt nhanh chóng và đảm bảo.</a:t>
                      </a:r>
                      <a:endParaRPr lang="en-US" sz="1400">
                        <a:effectLst/>
                      </a:endParaRPr>
                    </a:p>
                    <a:p>
                      <a:pPr algn="just">
                        <a:lnSpc>
                          <a:spcPct val="130000"/>
                        </a:lnSpc>
                        <a:spcBef>
                          <a:spcPts val="600"/>
                        </a:spcBef>
                      </a:pPr>
                      <a:r>
                        <a:rPr lang="vi-VN" sz="1400">
                          <a:effectLst/>
                        </a:rPr>
                        <a:t>Hỗ trợ thanh toán an toàn và tiện lợi qua các phương thức khác nhau.</a:t>
                      </a:r>
                      <a:endParaRPr lang="en-US" sz="1400">
                        <a:effectLst/>
                      </a:endParaRPr>
                    </a:p>
                    <a:p>
                      <a:pPr algn="just">
                        <a:lnSpc>
                          <a:spcPct val="130000"/>
                        </a:lnSpc>
                        <a:spcBef>
                          <a:spcPts val="600"/>
                        </a:spcBef>
                      </a:pPr>
                      <a:r>
                        <a:rPr lang="vi-VN" sz="1400">
                          <a:effectLst/>
                        </a:rPr>
                        <a:t>Cung cấp thông tin chi tiết về sản phẩm, hướng dẫn sử dụng và bảo hành.</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6218365"/>
                  </a:ext>
                </a:extLst>
              </a:tr>
              <a:tr h="1158091">
                <a:tc>
                  <a:txBody>
                    <a:bodyPr/>
                    <a:lstStyle/>
                    <a:p>
                      <a:pPr algn="ctr">
                        <a:lnSpc>
                          <a:spcPct val="130000"/>
                        </a:lnSpc>
                        <a:spcBef>
                          <a:spcPts val="600"/>
                        </a:spcBef>
                      </a:pPr>
                      <a:r>
                        <a:rPr lang="en-US" sz="1400">
                          <a:effectLst/>
                        </a:rPr>
                        <a:t>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Chính sách xử lý sự cố cho khách hàng?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a:effectLst/>
                        </a:rPr>
                        <a:t>Đảm bảo thời gian phản hồi nhanh chóng để giải quyết các vấn đề và sự cố một cách hiệu quả.</a:t>
                      </a:r>
                      <a:endParaRPr lang="en-US" sz="1400">
                        <a:effectLst/>
                      </a:endParaRPr>
                    </a:p>
                    <a:p>
                      <a:pPr algn="just">
                        <a:lnSpc>
                          <a:spcPct val="130000"/>
                        </a:lnSpc>
                        <a:spcBef>
                          <a:spcPts val="600"/>
                        </a:spcBef>
                      </a:pPr>
                      <a:r>
                        <a:rPr lang="vi-VN" sz="1400">
                          <a:effectLst/>
                        </a:rPr>
                        <a:t>Cung cấp sự đền bù hoặc thay thế sản phẩm khi có lỗi kỹ thuật hoặc vấn đề về chất lượng.</a:t>
                      </a:r>
                      <a:endParaRPr lang="en-US" sz="1400">
                        <a:effectLst/>
                      </a:endParaRPr>
                    </a:p>
                    <a:p>
                      <a:pPr algn="just">
                        <a:lnSpc>
                          <a:spcPct val="130000"/>
                        </a:lnSpc>
                        <a:spcBef>
                          <a:spcPts val="600"/>
                        </a:spcBef>
                      </a:pPr>
                      <a:r>
                        <a:rPr lang="vi-VN" sz="1400">
                          <a:effectLst/>
                        </a:rPr>
                        <a:t>Tạo ra trải nghiệm tích cực cho khách hàng và giải quyết các vấn đề một cách công bằng và linh hoạt.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0381987"/>
                  </a:ext>
                </a:extLst>
              </a:tr>
              <a:tr h="1005535">
                <a:tc>
                  <a:txBody>
                    <a:bodyPr/>
                    <a:lstStyle/>
                    <a:p>
                      <a:pPr algn="ctr">
                        <a:lnSpc>
                          <a:spcPct val="130000"/>
                        </a:lnSpc>
                        <a:spcBef>
                          <a:spcPts val="600"/>
                        </a:spcBef>
                      </a:pPr>
                      <a:r>
                        <a:rPr lang="en-US" sz="1400">
                          <a:effectLst/>
                        </a:rPr>
                        <a:t>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Đánh giá về hệ thống bán hàng truyền thống hiện tại của cửa hàng?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Hệ thống bán hàng truyền thống thường có nhược điểm như giới hạn về khả năng tiếp cận khách hàng, hạn chế thời gian mở cửa, khả năng quản lý hàng tồn kho và đơn hàng không linh hoạt. Ngoài ra, không có khả năng tiếp cận khách hàng từ xa và không thể tạo ra trải nghiệm mua sắm trực tuyến thuận tiện.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144383"/>
                  </a:ext>
                </a:extLst>
              </a:tr>
              <a:tr h="1673731">
                <a:tc>
                  <a:txBody>
                    <a:bodyPr/>
                    <a:lstStyle/>
                    <a:p>
                      <a:pPr algn="ctr">
                        <a:lnSpc>
                          <a:spcPct val="130000"/>
                        </a:lnSpc>
                        <a:spcBef>
                          <a:spcPts val="600"/>
                        </a:spcBef>
                      </a:pPr>
                      <a:r>
                        <a:rPr lang="en-US" sz="1400" dirty="0">
                          <a:effectLst/>
                        </a:rPr>
                        <a:t>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Phát triển và thực hiện chiến lược cụ thể nào tại của hàng để cải thiện tình trạng kinh doanh và tăng doanh số?</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pPr>
                      <a:r>
                        <a:rPr lang="vi-VN" sz="1400" dirty="0">
                          <a:effectLst/>
                        </a:rPr>
                        <a:t>Xây dựng và phát triển website bán hàng online để mở rộng phạm vi kinh doanh và tiếp cận khách hàng mới.</a:t>
                      </a:r>
                      <a:endParaRPr lang="en-US" sz="1400" dirty="0">
                        <a:effectLst/>
                      </a:endParaRPr>
                    </a:p>
                    <a:p>
                      <a:pPr algn="just">
                        <a:lnSpc>
                          <a:spcPct val="130000"/>
                        </a:lnSpc>
                        <a:spcBef>
                          <a:spcPts val="600"/>
                        </a:spcBef>
                      </a:pPr>
                      <a:r>
                        <a:rPr lang="vi-VN" sz="1400" dirty="0">
                          <a:effectLst/>
                        </a:rPr>
                        <a:t>Tăng cường hoạt động quảng cáo và marketing trực tuyến để tăng lượng truy cập và nhận diện thương hiệu.</a:t>
                      </a:r>
                      <a:endParaRPr lang="en-US" sz="1400" dirty="0">
                        <a:effectLst/>
                      </a:endParaRPr>
                    </a:p>
                    <a:p>
                      <a:pPr algn="just">
                        <a:lnSpc>
                          <a:spcPct val="130000"/>
                        </a:lnSpc>
                        <a:spcBef>
                          <a:spcPts val="600"/>
                        </a:spcBef>
                      </a:pPr>
                      <a:r>
                        <a:rPr lang="vi-VN" sz="1400" dirty="0">
                          <a:effectLst/>
                        </a:rPr>
                        <a:t>Tăng cường dịch vụ chăm sóc khách hàng và hỗ trợ sau bán hàng để tạo lòng tin và tạo mối quan hệ lâu dài với khách hàng.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4097393"/>
                  </a:ext>
                </a:extLst>
              </a:tr>
            </a:tbl>
          </a:graphicData>
        </a:graphic>
      </p:graphicFrame>
    </p:spTree>
    <p:extLst>
      <p:ext uri="{BB962C8B-B14F-4D97-AF65-F5344CB8AC3E}">
        <p14:creationId xmlns:p14="http://schemas.microsoft.com/office/powerpoint/2010/main" val="2854611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4">
            <a:extLst>
              <a:ext uri="{FF2B5EF4-FFF2-40B4-BE49-F238E27FC236}">
                <a16:creationId xmlns:a16="http://schemas.microsoft.com/office/drawing/2014/main" id="{AF67CD7C-0EE8-4686-90CF-6C95251747B3}"/>
              </a:ext>
            </a:extLst>
          </p:cNvPr>
          <p:cNvGraphicFramePr>
            <a:graphicFrameLocks noGrp="1"/>
          </p:cNvGraphicFramePr>
          <p:nvPr>
            <p:extLst>
              <p:ext uri="{D42A27DB-BD31-4B8C-83A1-F6EECF244321}">
                <p14:modId xmlns:p14="http://schemas.microsoft.com/office/powerpoint/2010/main" val="256059677"/>
              </p:ext>
            </p:extLst>
          </p:nvPr>
        </p:nvGraphicFramePr>
        <p:xfrm>
          <a:off x="1262667" y="763754"/>
          <a:ext cx="9666666" cy="5582919"/>
        </p:xfrm>
        <a:graphic>
          <a:graphicData uri="http://schemas.openxmlformats.org/drawingml/2006/table">
            <a:tbl>
              <a:tblPr firstRow="1" bandRow="1">
                <a:tableStyleId>{FABFCF23-3B69-468F-B69F-88F6DE6A72F2}</a:tableStyleId>
              </a:tblPr>
              <a:tblGrid>
                <a:gridCol w="622694">
                  <a:extLst>
                    <a:ext uri="{9D8B030D-6E8A-4147-A177-3AD203B41FA5}">
                      <a16:colId xmlns:a16="http://schemas.microsoft.com/office/drawing/2014/main" val="4047224803"/>
                    </a:ext>
                  </a:extLst>
                </a:gridCol>
                <a:gridCol w="2007909">
                  <a:extLst>
                    <a:ext uri="{9D8B030D-6E8A-4147-A177-3AD203B41FA5}">
                      <a16:colId xmlns:a16="http://schemas.microsoft.com/office/drawing/2014/main" val="1631586154"/>
                    </a:ext>
                  </a:extLst>
                </a:gridCol>
                <a:gridCol w="7036063">
                  <a:extLst>
                    <a:ext uri="{9D8B030D-6E8A-4147-A177-3AD203B41FA5}">
                      <a16:colId xmlns:a16="http://schemas.microsoft.com/office/drawing/2014/main" val="496665323"/>
                    </a:ext>
                  </a:extLst>
                </a:gridCol>
              </a:tblGrid>
              <a:tr h="420668">
                <a:tc>
                  <a:txBody>
                    <a:bodyPr/>
                    <a:lstStyle/>
                    <a:p>
                      <a:pPr algn="ctr">
                        <a:lnSpc>
                          <a:spcPct val="165000"/>
                        </a:lnSpc>
                        <a:spcBef>
                          <a:spcPts val="600"/>
                        </a:spcBef>
                        <a:spcAft>
                          <a:spcPts val="600"/>
                        </a:spcAft>
                      </a:pPr>
                      <a:r>
                        <a:rPr lang="en-US" sz="1400" b="1" dirty="0">
                          <a:effectLst/>
                        </a:rPr>
                        <a:t>STT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65000"/>
                        </a:lnSpc>
                        <a:spcBef>
                          <a:spcPts val="600"/>
                        </a:spcBef>
                        <a:spcAft>
                          <a:spcPts val="600"/>
                        </a:spcAft>
                      </a:pPr>
                      <a:r>
                        <a:rPr lang="en-US" sz="1400" b="1">
                          <a:effectLst/>
                        </a:rPr>
                        <a:t>Câu hỏi</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65000"/>
                        </a:lnSpc>
                        <a:spcBef>
                          <a:spcPts val="600"/>
                        </a:spcBef>
                        <a:spcAft>
                          <a:spcPts val="600"/>
                        </a:spcAft>
                      </a:pPr>
                      <a:r>
                        <a:rPr lang="en-US" sz="1400" b="1" dirty="0" err="1">
                          <a:effectLst/>
                        </a:rPr>
                        <a:t>Câu</a:t>
                      </a:r>
                      <a:r>
                        <a:rPr lang="en-US" sz="1400" b="1" dirty="0">
                          <a:effectLst/>
                        </a:rPr>
                        <a:t> </a:t>
                      </a:r>
                      <a:r>
                        <a:rPr lang="en-US" sz="1400" b="1" dirty="0" err="1">
                          <a:effectLst/>
                        </a:rPr>
                        <a:t>trả</a:t>
                      </a:r>
                      <a:r>
                        <a:rPr lang="en-US" sz="1400" b="1" dirty="0">
                          <a:effectLst/>
                        </a:rPr>
                        <a:t> </a:t>
                      </a:r>
                      <a:r>
                        <a:rPr lang="en-US" sz="1400" b="1" dirty="0" err="1">
                          <a:effectLst/>
                        </a:rPr>
                        <a:t>lời</a:t>
                      </a:r>
                      <a:r>
                        <a:rPr lang="en-US" sz="1400" b="1"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6007909"/>
                  </a:ext>
                </a:extLst>
              </a:tr>
              <a:tr h="1436107">
                <a:tc>
                  <a:txBody>
                    <a:bodyPr/>
                    <a:lstStyle/>
                    <a:p>
                      <a:pPr algn="ctr">
                        <a:lnSpc>
                          <a:spcPct val="165000"/>
                        </a:lnSpc>
                        <a:spcBef>
                          <a:spcPts val="600"/>
                        </a:spcBef>
                        <a:spcAft>
                          <a:spcPts val="600"/>
                        </a:spcAft>
                      </a:pPr>
                      <a:r>
                        <a:rPr lang="en-US" sz="1400">
                          <a:effectLst/>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65000"/>
                        </a:lnSpc>
                        <a:spcBef>
                          <a:spcPts val="600"/>
                        </a:spcBef>
                        <a:spcAft>
                          <a:spcPts val="600"/>
                        </a:spcAft>
                      </a:pPr>
                      <a:r>
                        <a:rPr lang="vi-VN" sz="1400" dirty="0">
                          <a:effectLst/>
                        </a:rPr>
                        <a:t>Những bước cơ bản trong tư vấn và bán hàng với khách hàng?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65000"/>
                        </a:lnSpc>
                        <a:spcBef>
                          <a:spcPts val="600"/>
                        </a:spcBef>
                        <a:spcAft>
                          <a:spcPts val="600"/>
                        </a:spcAft>
                      </a:pPr>
                      <a:r>
                        <a:rPr lang="vi-VN" sz="1400" dirty="0">
                          <a:effectLst/>
                        </a:rPr>
                        <a:t>Cửa hàng có 5  bước cơ bản để tư vẫn và bán hàng: bước 1 là hỏi thăm nhu cầu cũng như mục đích sử dụng của khách hàng, bước 2 là giới thiệu một số sản phẩm theo yêu cầu của khách, bước 3 là giới thiệu một số dịch vụ khuyến mãi hay dịch vụ bảo hành đi kèm sản phẩm,bước 4 là thanh toán sản phẩm cho khách, bước 5 là chuyển đến vận chuyển sản phẩm.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3480715"/>
                  </a:ext>
                </a:extLst>
              </a:tr>
              <a:tr h="1065285">
                <a:tc>
                  <a:txBody>
                    <a:bodyPr/>
                    <a:lstStyle/>
                    <a:p>
                      <a:pPr algn="ctr">
                        <a:lnSpc>
                          <a:spcPct val="165000"/>
                        </a:lnSpc>
                        <a:spcBef>
                          <a:spcPts val="600"/>
                        </a:spcBef>
                        <a:spcAft>
                          <a:spcPts val="600"/>
                        </a:spcAft>
                      </a:pPr>
                      <a:r>
                        <a:rPr lang="en-US" sz="1400">
                          <a:effectLst/>
                        </a:rPr>
                        <a:t>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65000"/>
                        </a:lnSpc>
                        <a:spcBef>
                          <a:spcPts val="600"/>
                        </a:spcBef>
                        <a:spcAft>
                          <a:spcPts val="600"/>
                        </a:spcAft>
                      </a:pPr>
                      <a:r>
                        <a:rPr lang="en-US" sz="1400" dirty="0" err="1">
                          <a:effectLst/>
                        </a:rPr>
                        <a:t>Cách</a:t>
                      </a:r>
                      <a:r>
                        <a:rPr lang="vi-VN" sz="1400" dirty="0">
                          <a:effectLst/>
                        </a:rPr>
                        <a:t> xử lý những ý kiến, khiếu nại, phàn nàn từ khách hàng như thế nào?</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65000"/>
                        </a:lnSpc>
                        <a:spcBef>
                          <a:spcPts val="600"/>
                        </a:spcBef>
                        <a:spcAft>
                          <a:spcPts val="600"/>
                        </a:spcAft>
                      </a:pPr>
                      <a:r>
                        <a:rPr lang="vi-VN" sz="1400">
                          <a:effectLst/>
                        </a:rPr>
                        <a:t>Kiểm tra ý kiến, sự phàn nàn đó có xác thực không, xin lỗi khách hàng về trải nghiệm không tốt, đưa ra mức bồi thường hoặc hoàn hàng lại nếu khách hàng cần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0334823"/>
                  </a:ext>
                </a:extLst>
              </a:tr>
              <a:tr h="694463">
                <a:tc>
                  <a:txBody>
                    <a:bodyPr/>
                    <a:lstStyle/>
                    <a:p>
                      <a:pPr algn="ctr">
                        <a:lnSpc>
                          <a:spcPct val="165000"/>
                        </a:lnSpc>
                        <a:spcBef>
                          <a:spcPts val="600"/>
                        </a:spcBef>
                        <a:spcAft>
                          <a:spcPts val="600"/>
                        </a:spcAft>
                      </a:pPr>
                      <a:r>
                        <a:rPr lang="en-US" sz="1400">
                          <a:effectLst/>
                        </a:rPr>
                        <a:t>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65000"/>
                        </a:lnSpc>
                        <a:spcBef>
                          <a:spcPts val="600"/>
                        </a:spcBef>
                        <a:spcAft>
                          <a:spcPts val="600"/>
                        </a:spcAft>
                      </a:pPr>
                      <a:r>
                        <a:rPr lang="en-US" sz="1400">
                          <a:effectLst/>
                        </a:rPr>
                        <a:t>Các</a:t>
                      </a:r>
                      <a:r>
                        <a:rPr lang="vi-VN" sz="1400">
                          <a:effectLst/>
                        </a:rPr>
                        <a:t> công việc có trong cửa hàng hiện tại?</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65000"/>
                        </a:lnSpc>
                        <a:spcBef>
                          <a:spcPts val="600"/>
                        </a:spcBef>
                        <a:spcAft>
                          <a:spcPts val="600"/>
                        </a:spcAft>
                      </a:pPr>
                      <a:r>
                        <a:rPr lang="vi-VN" sz="1400">
                          <a:effectLst/>
                        </a:rPr>
                        <a:t>Quản lý chung, tư vấn, bán hàng, lập hóa đơn, vận chuyển hàng, thống kê, quản lý hàng hóa</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59130347"/>
                  </a:ext>
                </a:extLst>
              </a:tr>
              <a:tr h="694463">
                <a:tc>
                  <a:txBody>
                    <a:bodyPr/>
                    <a:lstStyle/>
                    <a:p>
                      <a:pPr algn="ctr">
                        <a:lnSpc>
                          <a:spcPct val="165000"/>
                        </a:lnSpc>
                        <a:spcBef>
                          <a:spcPts val="600"/>
                        </a:spcBef>
                        <a:spcAft>
                          <a:spcPts val="600"/>
                        </a:spcAft>
                      </a:pPr>
                      <a:r>
                        <a:rPr lang="en-US" sz="1400">
                          <a:effectLst/>
                        </a:rPr>
                        <a:t>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65000"/>
                        </a:lnSpc>
                        <a:spcBef>
                          <a:spcPts val="600"/>
                        </a:spcBef>
                        <a:spcAft>
                          <a:spcPts val="600"/>
                        </a:spcAft>
                      </a:pPr>
                      <a:r>
                        <a:rPr lang="en-US" sz="1400">
                          <a:effectLst/>
                        </a:rPr>
                        <a:t>Đánh</a:t>
                      </a:r>
                      <a:r>
                        <a:rPr lang="vi-VN" sz="1400">
                          <a:effectLst/>
                        </a:rPr>
                        <a:t> giá hệ thống hiện tại như thế nào?</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65000"/>
                        </a:lnSpc>
                        <a:spcBef>
                          <a:spcPts val="600"/>
                        </a:spcBef>
                        <a:spcAft>
                          <a:spcPts val="600"/>
                        </a:spcAft>
                      </a:pPr>
                      <a:r>
                        <a:rPr lang="vi-VN" sz="1400">
                          <a:effectLst/>
                        </a:rPr>
                        <a:t>Hệ thống lỗi thời, không phù hợp với nhu cầu bán hàng hiện nay, khách hàng khó tiếp cận sản phẩm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57475655"/>
                  </a:ext>
                </a:extLst>
              </a:tr>
              <a:tr h="694463">
                <a:tc>
                  <a:txBody>
                    <a:bodyPr/>
                    <a:lstStyle/>
                    <a:p>
                      <a:pPr algn="ctr">
                        <a:lnSpc>
                          <a:spcPct val="165000"/>
                        </a:lnSpc>
                        <a:spcBef>
                          <a:spcPts val="600"/>
                        </a:spcBef>
                        <a:spcAft>
                          <a:spcPts val="600"/>
                        </a:spcAft>
                      </a:pPr>
                      <a:r>
                        <a:rPr lang="en-US" sz="1400">
                          <a:effectLst/>
                        </a:rPr>
                        <a:t>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65000"/>
                        </a:lnSpc>
                        <a:spcBef>
                          <a:spcPts val="600"/>
                        </a:spcBef>
                        <a:spcAft>
                          <a:spcPts val="600"/>
                        </a:spcAft>
                      </a:pPr>
                      <a:r>
                        <a:rPr lang="vi-VN" sz="1400">
                          <a:effectLst/>
                        </a:rPr>
                        <a:t>Có mong muốn gì về website mới hay không?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65000"/>
                        </a:lnSpc>
                        <a:spcBef>
                          <a:spcPts val="600"/>
                        </a:spcBef>
                        <a:spcAft>
                          <a:spcPts val="600"/>
                        </a:spcAft>
                      </a:pPr>
                      <a:r>
                        <a:rPr lang="vi-VN" sz="1400" dirty="0">
                          <a:effectLst/>
                        </a:rPr>
                        <a:t>Dễ tiếp cận, sử dụng, ưa nhìn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6228141"/>
                  </a:ext>
                </a:extLst>
              </a:tr>
            </a:tbl>
          </a:graphicData>
        </a:graphic>
      </p:graphicFrame>
      <p:sp>
        <p:nvSpPr>
          <p:cNvPr id="16" name="TextBox 15">
            <a:extLst>
              <a:ext uri="{FF2B5EF4-FFF2-40B4-BE49-F238E27FC236}">
                <a16:creationId xmlns:a16="http://schemas.microsoft.com/office/drawing/2014/main" id="{68130F61-D97C-4F54-ABD2-2A510764F65A}"/>
              </a:ext>
            </a:extLst>
          </p:cNvPr>
          <p:cNvSpPr txBox="1"/>
          <p:nvPr/>
        </p:nvSpPr>
        <p:spPr>
          <a:xfrm>
            <a:off x="1144294" y="225089"/>
            <a:ext cx="6096000" cy="400110"/>
          </a:xfrm>
          <a:prstGeom prst="rect">
            <a:avLst/>
          </a:prstGeom>
          <a:noFill/>
        </p:spPr>
        <p:txBody>
          <a:bodyPr wrap="square">
            <a:spAutoFit/>
          </a:bodyPr>
          <a:lstStyle/>
          <a:p>
            <a:r>
              <a:rPr lang="vi-VN" sz="2000" dirty="0"/>
              <a:t>Sau đây là một số câu hỏi quan trọng cho nhân viên:</a:t>
            </a:r>
          </a:p>
        </p:txBody>
      </p:sp>
    </p:spTree>
    <p:extLst>
      <p:ext uri="{BB962C8B-B14F-4D97-AF65-F5344CB8AC3E}">
        <p14:creationId xmlns:p14="http://schemas.microsoft.com/office/powerpoint/2010/main" val="56699756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3C4ABBC3-51D2-41D6-95EE-A8BE7D627E26}"/>
              </a:ext>
              <a:ext uri="{C183D7F6-B498-43B3-948B-1728B52AA6E4}">
                <adec:decorative xmlns:adec="http://schemas.microsoft.com/office/drawing/2017/decorative" val="0"/>
              </a:ext>
            </a:extLst>
          </p:cNvPr>
          <p:cNvSpPr>
            <a:spLocks noGrp="1"/>
          </p:cNvSpPr>
          <p:nvPr>
            <p:ph type="title"/>
          </p:nvPr>
        </p:nvSpPr>
        <p:spPr>
          <a:xfrm>
            <a:off x="2339364" y="2483414"/>
            <a:ext cx="7513272" cy="1325563"/>
          </a:xfrm>
        </p:spPr>
        <p:txBody>
          <a:bodyPr>
            <a:normAutofit/>
          </a:bodyPr>
          <a:lstStyle/>
          <a:p>
            <a:r>
              <a:rPr lang="vi-VN" sz="3200" dirty="0"/>
              <a:t>2. Phân tích, thiết kế hệ thống</a:t>
            </a:r>
            <a:endParaRPr lang="en-US" sz="3200" dirty="0"/>
          </a:p>
        </p:txBody>
      </p:sp>
      <p:sp>
        <p:nvSpPr>
          <p:cNvPr id="41" name="TextBox 40">
            <a:extLst>
              <a:ext uri="{FF2B5EF4-FFF2-40B4-BE49-F238E27FC236}">
                <a16:creationId xmlns:a16="http://schemas.microsoft.com/office/drawing/2014/main" id="{ACB8B8F8-4CC1-432B-8C0F-ABDCEF772705}"/>
              </a:ext>
            </a:extLst>
          </p:cNvPr>
          <p:cNvSpPr txBox="1"/>
          <p:nvPr/>
        </p:nvSpPr>
        <p:spPr>
          <a:xfrm>
            <a:off x="-3790300" y="3141402"/>
            <a:ext cx="1934420" cy="830997"/>
          </a:xfrm>
          <a:prstGeom prst="rect">
            <a:avLst/>
          </a:prstGeom>
          <a:noFill/>
        </p:spPr>
        <p:txBody>
          <a:bodyPr wrap="square">
            <a:spAutoFit/>
          </a:bodyPr>
          <a:lstStyle/>
          <a:p>
            <a:r>
              <a:rPr lang="vi-VN" sz="2400" dirty="0"/>
              <a:t>Usecase tổng quát</a:t>
            </a:r>
            <a:endParaRPr lang="en-US" sz="2400" dirty="0"/>
          </a:p>
        </p:txBody>
      </p:sp>
      <p:pic>
        <p:nvPicPr>
          <p:cNvPr id="5" name="Picture 4">
            <a:extLst>
              <a:ext uri="{FF2B5EF4-FFF2-40B4-BE49-F238E27FC236}">
                <a16:creationId xmlns:a16="http://schemas.microsoft.com/office/drawing/2014/main" id="{F8EC3EC3-B0F0-4918-AE06-5E12E9462E24}"/>
              </a:ext>
            </a:extLst>
          </p:cNvPr>
          <p:cNvPicPr/>
          <p:nvPr/>
        </p:nvPicPr>
        <p:blipFill>
          <a:blip r:embed="rId2"/>
          <a:stretch>
            <a:fillRect/>
          </a:stretch>
        </p:blipFill>
        <p:spPr>
          <a:xfrm>
            <a:off x="2564090" y="9504460"/>
            <a:ext cx="8241672" cy="5344599"/>
          </a:xfrm>
          <a:prstGeom prst="rect">
            <a:avLst/>
          </a:prstGeom>
          <a:ln>
            <a:solidFill>
              <a:schemeClr val="tx1"/>
            </a:solidFill>
          </a:ln>
        </p:spPr>
      </p:pic>
    </p:spTree>
    <p:extLst>
      <p:ext uri="{BB962C8B-B14F-4D97-AF65-F5344CB8AC3E}">
        <p14:creationId xmlns:p14="http://schemas.microsoft.com/office/powerpoint/2010/main" val="315617679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3C4ABBC3-51D2-41D6-95EE-A8BE7D627E26}"/>
              </a:ext>
              <a:ext uri="{C183D7F6-B498-43B3-948B-1728B52AA6E4}">
                <adec:decorative xmlns:adec="http://schemas.microsoft.com/office/drawing/2017/decorative" val="0"/>
              </a:ext>
            </a:extLst>
          </p:cNvPr>
          <p:cNvSpPr>
            <a:spLocks noGrp="1"/>
          </p:cNvSpPr>
          <p:nvPr>
            <p:ph type="title"/>
          </p:nvPr>
        </p:nvSpPr>
        <p:spPr>
          <a:xfrm>
            <a:off x="2490193" y="1"/>
            <a:ext cx="7513272" cy="631596"/>
          </a:xfrm>
        </p:spPr>
        <p:txBody>
          <a:bodyPr>
            <a:normAutofit/>
          </a:bodyPr>
          <a:lstStyle/>
          <a:p>
            <a:r>
              <a:rPr lang="vi-VN" sz="2400" dirty="0"/>
              <a:t>2. Phân tích, thiết kế hệ thống</a:t>
            </a:r>
            <a:endParaRPr lang="en-US" sz="2400" dirty="0"/>
          </a:p>
        </p:txBody>
      </p:sp>
      <p:sp>
        <p:nvSpPr>
          <p:cNvPr id="4" name="TextBox 3">
            <a:extLst>
              <a:ext uri="{FF2B5EF4-FFF2-40B4-BE49-F238E27FC236}">
                <a16:creationId xmlns:a16="http://schemas.microsoft.com/office/drawing/2014/main" id="{2997A5F8-A404-4637-B3D5-FFDAEF95E2FB}"/>
              </a:ext>
            </a:extLst>
          </p:cNvPr>
          <p:cNvSpPr txBox="1"/>
          <p:nvPr/>
        </p:nvSpPr>
        <p:spPr>
          <a:xfrm>
            <a:off x="629670" y="3141402"/>
            <a:ext cx="1934420" cy="830997"/>
          </a:xfrm>
          <a:prstGeom prst="rect">
            <a:avLst/>
          </a:prstGeom>
          <a:noFill/>
        </p:spPr>
        <p:txBody>
          <a:bodyPr wrap="square">
            <a:spAutoFit/>
          </a:bodyPr>
          <a:lstStyle/>
          <a:p>
            <a:r>
              <a:rPr lang="vi-VN" sz="2400" dirty="0"/>
              <a:t>Usecase tổng quát</a:t>
            </a:r>
            <a:endParaRPr lang="en-US" sz="2400" dirty="0"/>
          </a:p>
        </p:txBody>
      </p:sp>
      <p:pic>
        <p:nvPicPr>
          <p:cNvPr id="9" name="Picture 8">
            <a:extLst>
              <a:ext uri="{FF2B5EF4-FFF2-40B4-BE49-F238E27FC236}">
                <a16:creationId xmlns:a16="http://schemas.microsoft.com/office/drawing/2014/main" id="{482A5BD9-09B4-4DAB-A68E-19DABB227AA2}"/>
              </a:ext>
            </a:extLst>
          </p:cNvPr>
          <p:cNvPicPr/>
          <p:nvPr/>
        </p:nvPicPr>
        <p:blipFill>
          <a:blip r:embed="rId2"/>
          <a:stretch>
            <a:fillRect/>
          </a:stretch>
        </p:blipFill>
        <p:spPr>
          <a:xfrm>
            <a:off x="2564090" y="756700"/>
            <a:ext cx="8241672" cy="5344599"/>
          </a:xfrm>
          <a:prstGeom prst="rect">
            <a:avLst/>
          </a:prstGeom>
          <a:ln>
            <a:solidFill>
              <a:schemeClr val="tx1"/>
            </a:solidFill>
          </a:ln>
        </p:spPr>
      </p:pic>
      <p:pic>
        <p:nvPicPr>
          <p:cNvPr id="10" name="Picture 9">
            <a:extLst>
              <a:ext uri="{FF2B5EF4-FFF2-40B4-BE49-F238E27FC236}">
                <a16:creationId xmlns:a16="http://schemas.microsoft.com/office/drawing/2014/main" id="{2E27F34E-CD6E-4600-B6F5-68049E9CB746}"/>
              </a:ext>
            </a:extLst>
          </p:cNvPr>
          <p:cNvPicPr/>
          <p:nvPr/>
        </p:nvPicPr>
        <p:blipFill>
          <a:blip r:embed="rId3"/>
          <a:stretch>
            <a:fillRect/>
          </a:stretch>
        </p:blipFill>
        <p:spPr>
          <a:xfrm>
            <a:off x="13203331" y="1360880"/>
            <a:ext cx="8642819" cy="41362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7E801519-36E9-419F-BF12-A04AEE1B4ABE}"/>
              </a:ext>
            </a:extLst>
          </p:cNvPr>
          <p:cNvSpPr txBox="1"/>
          <p:nvPr/>
        </p:nvSpPr>
        <p:spPr>
          <a:xfrm>
            <a:off x="530038" y="-937890"/>
            <a:ext cx="2154796" cy="830997"/>
          </a:xfrm>
          <a:prstGeom prst="rect">
            <a:avLst/>
          </a:prstGeom>
          <a:noFill/>
        </p:spPr>
        <p:txBody>
          <a:bodyPr wrap="square">
            <a:spAutoFit/>
          </a:bodyPr>
          <a:lstStyle/>
          <a:p>
            <a:r>
              <a:rPr lang="vi-VN" sz="2400" dirty="0"/>
              <a:t>UC đăng nhập, đăng ký</a:t>
            </a:r>
            <a:endParaRPr lang="en-US" sz="2400" dirty="0"/>
          </a:p>
        </p:txBody>
      </p:sp>
    </p:spTree>
    <p:extLst>
      <p:ext uri="{BB962C8B-B14F-4D97-AF65-F5344CB8AC3E}">
        <p14:creationId xmlns:p14="http://schemas.microsoft.com/office/powerpoint/2010/main" val="444977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3C4ABBC3-51D2-41D6-95EE-A8BE7D627E26}"/>
              </a:ext>
              <a:ext uri="{C183D7F6-B498-43B3-948B-1728B52AA6E4}">
                <adec:decorative xmlns:adec="http://schemas.microsoft.com/office/drawing/2017/decorative" val="0"/>
              </a:ext>
            </a:extLst>
          </p:cNvPr>
          <p:cNvSpPr>
            <a:spLocks noGrp="1"/>
          </p:cNvSpPr>
          <p:nvPr>
            <p:ph type="title"/>
          </p:nvPr>
        </p:nvSpPr>
        <p:spPr>
          <a:xfrm>
            <a:off x="2490193" y="-2884600"/>
            <a:ext cx="7513272" cy="631596"/>
          </a:xfrm>
        </p:spPr>
        <p:txBody>
          <a:bodyPr>
            <a:normAutofit/>
          </a:bodyPr>
          <a:lstStyle/>
          <a:p>
            <a:r>
              <a:rPr lang="vi-VN" sz="2400" dirty="0"/>
              <a:t>2. Phân tích, thiết kế hệ thống</a:t>
            </a:r>
            <a:endParaRPr lang="en-US" sz="2400" dirty="0"/>
          </a:p>
        </p:txBody>
      </p:sp>
      <p:sp>
        <p:nvSpPr>
          <p:cNvPr id="4" name="TextBox 3">
            <a:extLst>
              <a:ext uri="{FF2B5EF4-FFF2-40B4-BE49-F238E27FC236}">
                <a16:creationId xmlns:a16="http://schemas.microsoft.com/office/drawing/2014/main" id="{2997A5F8-A404-4637-B3D5-FFDAEF95E2FB}"/>
              </a:ext>
            </a:extLst>
          </p:cNvPr>
          <p:cNvSpPr txBox="1"/>
          <p:nvPr/>
        </p:nvSpPr>
        <p:spPr>
          <a:xfrm>
            <a:off x="-4648389" y="3141402"/>
            <a:ext cx="1934420" cy="830997"/>
          </a:xfrm>
          <a:prstGeom prst="rect">
            <a:avLst/>
          </a:prstGeom>
          <a:noFill/>
        </p:spPr>
        <p:txBody>
          <a:bodyPr wrap="square">
            <a:spAutoFit/>
          </a:bodyPr>
          <a:lstStyle/>
          <a:p>
            <a:r>
              <a:rPr lang="vi-VN" sz="2400" dirty="0"/>
              <a:t>Usecase tổng quát</a:t>
            </a:r>
            <a:endParaRPr lang="en-US" sz="2400" dirty="0"/>
          </a:p>
        </p:txBody>
      </p:sp>
      <p:sp>
        <p:nvSpPr>
          <p:cNvPr id="7" name="TextBox 6">
            <a:extLst>
              <a:ext uri="{FF2B5EF4-FFF2-40B4-BE49-F238E27FC236}">
                <a16:creationId xmlns:a16="http://schemas.microsoft.com/office/drawing/2014/main" id="{C68532DE-5E57-46AF-9FC2-B469F5C535FC}"/>
              </a:ext>
            </a:extLst>
          </p:cNvPr>
          <p:cNvSpPr txBox="1"/>
          <p:nvPr/>
        </p:nvSpPr>
        <p:spPr>
          <a:xfrm>
            <a:off x="530038" y="3207390"/>
            <a:ext cx="2154796" cy="830997"/>
          </a:xfrm>
          <a:prstGeom prst="rect">
            <a:avLst/>
          </a:prstGeom>
          <a:noFill/>
        </p:spPr>
        <p:txBody>
          <a:bodyPr wrap="square">
            <a:spAutoFit/>
          </a:bodyPr>
          <a:lstStyle/>
          <a:p>
            <a:r>
              <a:rPr lang="vi-VN" sz="2400" dirty="0"/>
              <a:t>UC đăng nhập, đăng ký</a:t>
            </a:r>
            <a:endParaRPr lang="en-US" sz="2400" dirty="0"/>
          </a:p>
        </p:txBody>
      </p:sp>
      <p:pic>
        <p:nvPicPr>
          <p:cNvPr id="13" name="Picture 12">
            <a:extLst>
              <a:ext uri="{FF2B5EF4-FFF2-40B4-BE49-F238E27FC236}">
                <a16:creationId xmlns:a16="http://schemas.microsoft.com/office/drawing/2014/main" id="{EB9F7264-1285-4805-9A08-2FD78DEBA8C9}"/>
              </a:ext>
            </a:extLst>
          </p:cNvPr>
          <p:cNvPicPr/>
          <p:nvPr/>
        </p:nvPicPr>
        <p:blipFill>
          <a:blip r:embed="rId2"/>
          <a:stretch>
            <a:fillRect/>
          </a:stretch>
        </p:blipFill>
        <p:spPr>
          <a:xfrm>
            <a:off x="2779171" y="1360880"/>
            <a:ext cx="8642819" cy="41362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D5169371-C9E7-4476-B86F-F84B860B8FE0}"/>
              </a:ext>
            </a:extLst>
          </p:cNvPr>
          <p:cNvPicPr/>
          <p:nvPr/>
        </p:nvPicPr>
        <p:blipFill>
          <a:blip r:embed="rId3"/>
          <a:stretch>
            <a:fillRect/>
          </a:stretch>
        </p:blipFill>
        <p:spPr>
          <a:xfrm>
            <a:off x="13475930" y="756700"/>
            <a:ext cx="8241672" cy="5344599"/>
          </a:xfrm>
          <a:prstGeom prst="rect">
            <a:avLst/>
          </a:prstGeom>
          <a:ln>
            <a:solidFill>
              <a:schemeClr val="tx1"/>
            </a:solidFill>
          </a:ln>
        </p:spPr>
      </p:pic>
      <p:sp>
        <p:nvSpPr>
          <p:cNvPr id="19" name="TextBox 18">
            <a:extLst>
              <a:ext uri="{FF2B5EF4-FFF2-40B4-BE49-F238E27FC236}">
                <a16:creationId xmlns:a16="http://schemas.microsoft.com/office/drawing/2014/main" id="{D8948F1C-B28A-49CF-8CA4-02D63ABF4EB0}"/>
              </a:ext>
            </a:extLst>
          </p:cNvPr>
          <p:cNvSpPr txBox="1"/>
          <p:nvPr/>
        </p:nvSpPr>
        <p:spPr>
          <a:xfrm>
            <a:off x="4695987" y="15675582"/>
            <a:ext cx="3186373" cy="461665"/>
          </a:xfrm>
          <a:prstGeom prst="rect">
            <a:avLst/>
          </a:prstGeom>
          <a:noFill/>
        </p:spPr>
        <p:txBody>
          <a:bodyPr wrap="square">
            <a:spAutoFit/>
          </a:bodyPr>
          <a:lstStyle/>
          <a:p>
            <a:r>
              <a:rPr lang="vi-VN" sz="2400" dirty="0"/>
              <a:t>UC xem sản phẩm</a:t>
            </a:r>
            <a:endParaRPr lang="en-US" sz="2400" dirty="0"/>
          </a:p>
        </p:txBody>
      </p:sp>
      <p:pic>
        <p:nvPicPr>
          <p:cNvPr id="20" name="Picture 19">
            <a:extLst>
              <a:ext uri="{FF2B5EF4-FFF2-40B4-BE49-F238E27FC236}">
                <a16:creationId xmlns:a16="http://schemas.microsoft.com/office/drawing/2014/main" id="{3C8AB16C-7D26-47C3-9915-00A215E237DD}"/>
              </a:ext>
            </a:extLst>
          </p:cNvPr>
          <p:cNvPicPr/>
          <p:nvPr/>
        </p:nvPicPr>
        <p:blipFill>
          <a:blip r:embed="rId4"/>
          <a:stretch>
            <a:fillRect/>
          </a:stretch>
        </p:blipFill>
        <p:spPr>
          <a:xfrm>
            <a:off x="1282104" y="11693439"/>
            <a:ext cx="9627792" cy="36535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47813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07B3ED6-EB85-4CF4-A9DD-5A28752ADE94}"/>
              </a:ext>
            </a:extLst>
          </p:cNvPr>
          <p:cNvSpPr txBox="1"/>
          <p:nvPr/>
        </p:nvSpPr>
        <p:spPr>
          <a:xfrm>
            <a:off x="4695987" y="5304655"/>
            <a:ext cx="3186373" cy="461665"/>
          </a:xfrm>
          <a:prstGeom prst="rect">
            <a:avLst/>
          </a:prstGeom>
          <a:noFill/>
        </p:spPr>
        <p:txBody>
          <a:bodyPr wrap="square">
            <a:spAutoFit/>
          </a:bodyPr>
          <a:lstStyle/>
          <a:p>
            <a:r>
              <a:rPr lang="vi-VN" sz="2400" dirty="0"/>
              <a:t>UC xem sản phẩm</a:t>
            </a:r>
            <a:endParaRPr lang="en-US" sz="2400" dirty="0"/>
          </a:p>
        </p:txBody>
      </p:sp>
      <p:pic>
        <p:nvPicPr>
          <p:cNvPr id="10" name="Picture 9">
            <a:extLst>
              <a:ext uri="{FF2B5EF4-FFF2-40B4-BE49-F238E27FC236}">
                <a16:creationId xmlns:a16="http://schemas.microsoft.com/office/drawing/2014/main" id="{B5FF6447-EC0A-4FDB-BE2E-06B5855544D5}"/>
              </a:ext>
            </a:extLst>
          </p:cNvPr>
          <p:cNvPicPr/>
          <p:nvPr/>
        </p:nvPicPr>
        <p:blipFill>
          <a:blip r:embed="rId2"/>
          <a:stretch>
            <a:fillRect/>
          </a:stretch>
        </p:blipFill>
        <p:spPr>
          <a:xfrm>
            <a:off x="1282104" y="1322512"/>
            <a:ext cx="9627792" cy="36535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TextBox 14">
            <a:extLst>
              <a:ext uri="{FF2B5EF4-FFF2-40B4-BE49-F238E27FC236}">
                <a16:creationId xmlns:a16="http://schemas.microsoft.com/office/drawing/2014/main" id="{132638FA-AAB0-4109-B0D5-ADDDB16E3C52}"/>
              </a:ext>
            </a:extLst>
          </p:cNvPr>
          <p:cNvSpPr txBox="1"/>
          <p:nvPr/>
        </p:nvSpPr>
        <p:spPr>
          <a:xfrm>
            <a:off x="-12966058" y="3207390"/>
            <a:ext cx="2154796" cy="830997"/>
          </a:xfrm>
          <a:prstGeom prst="rect">
            <a:avLst/>
          </a:prstGeom>
          <a:noFill/>
        </p:spPr>
        <p:txBody>
          <a:bodyPr wrap="square">
            <a:spAutoFit/>
          </a:bodyPr>
          <a:lstStyle/>
          <a:p>
            <a:r>
              <a:rPr lang="vi-VN" sz="2400" dirty="0"/>
              <a:t>UC đăng nhập, đăng ký</a:t>
            </a:r>
            <a:endParaRPr lang="en-US" sz="2400" dirty="0"/>
          </a:p>
        </p:txBody>
      </p:sp>
      <p:pic>
        <p:nvPicPr>
          <p:cNvPr id="16" name="Picture 15">
            <a:extLst>
              <a:ext uri="{FF2B5EF4-FFF2-40B4-BE49-F238E27FC236}">
                <a16:creationId xmlns:a16="http://schemas.microsoft.com/office/drawing/2014/main" id="{29FCC5C8-2AA6-4581-B3EB-BDF16AC5C5AE}"/>
              </a:ext>
            </a:extLst>
          </p:cNvPr>
          <p:cNvPicPr/>
          <p:nvPr/>
        </p:nvPicPr>
        <p:blipFill>
          <a:blip r:embed="rId3"/>
          <a:stretch>
            <a:fillRect/>
          </a:stretch>
        </p:blipFill>
        <p:spPr>
          <a:xfrm>
            <a:off x="-10716925" y="1360880"/>
            <a:ext cx="8642819" cy="41362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9086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90AB6035-8894-4CA2-A003-354A0044D451}"/>
              </a:ext>
            </a:extLst>
          </p:cNvPr>
          <p:cNvSpPr txBox="1"/>
          <p:nvPr/>
        </p:nvSpPr>
        <p:spPr>
          <a:xfrm>
            <a:off x="5277213" y="5626571"/>
            <a:ext cx="2056841" cy="461665"/>
          </a:xfrm>
          <a:prstGeom prst="rect">
            <a:avLst/>
          </a:prstGeom>
          <a:noFill/>
        </p:spPr>
        <p:txBody>
          <a:bodyPr wrap="square">
            <a:spAutoFit/>
          </a:bodyPr>
          <a:lstStyle/>
          <a:p>
            <a:r>
              <a:rPr lang="vi-VN" sz="2400" dirty="0"/>
              <a:t>UC giỏ hàng</a:t>
            </a:r>
            <a:endParaRPr lang="en-US" sz="2400" dirty="0"/>
          </a:p>
        </p:txBody>
      </p:sp>
      <p:pic>
        <p:nvPicPr>
          <p:cNvPr id="4" name="Picture 3">
            <a:extLst>
              <a:ext uri="{FF2B5EF4-FFF2-40B4-BE49-F238E27FC236}">
                <a16:creationId xmlns:a16="http://schemas.microsoft.com/office/drawing/2014/main" id="{BDE65895-784A-484D-8A30-A7AB978D9D52}"/>
              </a:ext>
            </a:extLst>
          </p:cNvPr>
          <p:cNvPicPr/>
          <p:nvPr/>
        </p:nvPicPr>
        <p:blipFill>
          <a:blip r:embed="rId2"/>
          <a:stretch>
            <a:fillRect/>
          </a:stretch>
        </p:blipFill>
        <p:spPr>
          <a:xfrm>
            <a:off x="1333830" y="1143182"/>
            <a:ext cx="9524339" cy="40558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47361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90AB6035-8894-4CA2-A003-354A0044D451}"/>
              </a:ext>
            </a:extLst>
          </p:cNvPr>
          <p:cNvSpPr txBox="1"/>
          <p:nvPr/>
        </p:nvSpPr>
        <p:spPr>
          <a:xfrm>
            <a:off x="7937369" y="5516684"/>
            <a:ext cx="2140802" cy="830997"/>
          </a:xfrm>
          <a:prstGeom prst="rect">
            <a:avLst/>
          </a:prstGeom>
          <a:noFill/>
        </p:spPr>
        <p:txBody>
          <a:bodyPr wrap="square">
            <a:spAutoFit/>
          </a:bodyPr>
          <a:lstStyle/>
          <a:p>
            <a:r>
              <a:rPr lang="vi-VN" sz="2400" dirty="0"/>
              <a:t>UC thông tin khách hàng</a:t>
            </a:r>
            <a:endParaRPr lang="en-US" sz="2400" dirty="0"/>
          </a:p>
        </p:txBody>
      </p:sp>
      <p:pic>
        <p:nvPicPr>
          <p:cNvPr id="4" name="Picture 3">
            <a:extLst>
              <a:ext uri="{FF2B5EF4-FFF2-40B4-BE49-F238E27FC236}">
                <a16:creationId xmlns:a16="http://schemas.microsoft.com/office/drawing/2014/main" id="{C251B677-F196-4BC4-9BCC-4BD378EFBE24}"/>
              </a:ext>
            </a:extLst>
          </p:cNvPr>
          <p:cNvPicPr/>
          <p:nvPr/>
        </p:nvPicPr>
        <p:blipFill>
          <a:blip r:embed="rId2"/>
          <a:stretch>
            <a:fillRect/>
          </a:stretch>
        </p:blipFill>
        <p:spPr>
          <a:xfrm>
            <a:off x="1243405" y="672262"/>
            <a:ext cx="9154360" cy="47414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46730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083973" y="85601"/>
            <a:ext cx="3171825" cy="1325563"/>
          </a:xfrm>
        </p:spPr>
        <p:txBody>
          <a:bodyPr>
            <a:normAutofit/>
          </a:bodyPr>
          <a:lstStyle/>
          <a:p>
            <a:r>
              <a:rPr lang="en-US" sz="3200"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83973" y="1776429"/>
            <a:ext cx="4452332" cy="450621"/>
          </a:xfrm>
        </p:spPr>
        <p:txBody>
          <a:bodyPr>
            <a:noAutofit/>
          </a:bodyPr>
          <a:lstStyle/>
          <a:p>
            <a:r>
              <a:rPr lang="vi-VN" sz="2400" dirty="0"/>
              <a:t>Nhóm 4 gồm có các thành viên:</a:t>
            </a:r>
            <a:endParaRPr lang="en-US" sz="2400" dirty="0"/>
          </a:p>
        </p:txBody>
      </p:sp>
      <p:sp>
        <p:nvSpPr>
          <p:cNvPr id="7" name="Subtitle 2">
            <a:extLst>
              <a:ext uri="{FF2B5EF4-FFF2-40B4-BE49-F238E27FC236}">
                <a16:creationId xmlns:a16="http://schemas.microsoft.com/office/drawing/2014/main" id="{D6656287-F395-41E5-A684-D756440E395C}"/>
              </a:ext>
              <a:ext uri="{C183D7F6-B498-43B3-948B-1728B52AA6E4}">
                <adec:decorative xmlns:adec="http://schemas.microsoft.com/office/drawing/2017/decorative" val="0"/>
              </a:ext>
            </a:extLst>
          </p:cNvPr>
          <p:cNvSpPr txBox="1">
            <a:spLocks/>
          </p:cNvSpPr>
          <p:nvPr/>
        </p:nvSpPr>
        <p:spPr>
          <a:xfrm>
            <a:off x="1281932" y="2592315"/>
            <a:ext cx="3171825" cy="45062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dirty="0"/>
              <a:t>Nguyễn Văn Thắng</a:t>
            </a:r>
            <a:endParaRPr lang="en-US" sz="2000" dirty="0"/>
          </a:p>
        </p:txBody>
      </p:sp>
      <p:sp>
        <p:nvSpPr>
          <p:cNvPr id="8" name="Subtitle 2">
            <a:extLst>
              <a:ext uri="{FF2B5EF4-FFF2-40B4-BE49-F238E27FC236}">
                <a16:creationId xmlns:a16="http://schemas.microsoft.com/office/drawing/2014/main" id="{98285880-12F5-4C81-846E-11AA3CC6AD1B}"/>
              </a:ext>
              <a:ext uri="{C183D7F6-B498-43B3-948B-1728B52AA6E4}">
                <adec:decorative xmlns:adec="http://schemas.microsoft.com/office/drawing/2017/decorative" val="0"/>
              </a:ext>
            </a:extLst>
          </p:cNvPr>
          <p:cNvSpPr txBox="1">
            <a:spLocks/>
          </p:cNvSpPr>
          <p:nvPr/>
        </p:nvSpPr>
        <p:spPr>
          <a:xfrm>
            <a:off x="1281929" y="3256788"/>
            <a:ext cx="3171825" cy="45062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dirty="0"/>
              <a:t>Nguyễn Bá Minh Châu</a:t>
            </a:r>
            <a:endParaRPr lang="en-US" sz="2000" dirty="0"/>
          </a:p>
        </p:txBody>
      </p:sp>
      <p:sp>
        <p:nvSpPr>
          <p:cNvPr id="9" name="Subtitle 2">
            <a:extLst>
              <a:ext uri="{FF2B5EF4-FFF2-40B4-BE49-F238E27FC236}">
                <a16:creationId xmlns:a16="http://schemas.microsoft.com/office/drawing/2014/main" id="{20C0F36B-E802-46F5-8DD9-02F3EC58F135}"/>
              </a:ext>
              <a:ext uri="{C183D7F6-B498-43B3-948B-1728B52AA6E4}">
                <adec:decorative xmlns:adec="http://schemas.microsoft.com/office/drawing/2017/decorative" val="0"/>
              </a:ext>
            </a:extLst>
          </p:cNvPr>
          <p:cNvSpPr txBox="1">
            <a:spLocks/>
          </p:cNvSpPr>
          <p:nvPr/>
        </p:nvSpPr>
        <p:spPr>
          <a:xfrm>
            <a:off x="1281930" y="3921261"/>
            <a:ext cx="3171825" cy="45062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dirty="0"/>
              <a:t>Hà Anh Trúc</a:t>
            </a:r>
            <a:endParaRPr lang="en-US" sz="2000" dirty="0"/>
          </a:p>
        </p:txBody>
      </p:sp>
      <p:sp>
        <p:nvSpPr>
          <p:cNvPr id="10" name="Subtitle 2">
            <a:extLst>
              <a:ext uri="{FF2B5EF4-FFF2-40B4-BE49-F238E27FC236}">
                <a16:creationId xmlns:a16="http://schemas.microsoft.com/office/drawing/2014/main" id="{C8294BCD-0582-488C-B00A-18AAA0E1DF11}"/>
              </a:ext>
              <a:ext uri="{C183D7F6-B498-43B3-948B-1728B52AA6E4}">
                <adec:decorative xmlns:adec="http://schemas.microsoft.com/office/drawing/2017/decorative" val="0"/>
              </a:ext>
            </a:extLst>
          </p:cNvPr>
          <p:cNvSpPr txBox="1">
            <a:spLocks/>
          </p:cNvSpPr>
          <p:nvPr/>
        </p:nvSpPr>
        <p:spPr>
          <a:xfrm>
            <a:off x="1281931" y="4585735"/>
            <a:ext cx="3171825" cy="45062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dirty="0"/>
              <a:t>Tào Hải Hưng</a:t>
            </a:r>
            <a:endParaRPr lang="en-US" sz="2000" dirty="0"/>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D2D92F31-761B-4DBA-8DA8-61DBDE2B2E93}"/>
              </a:ext>
            </a:extLst>
          </p:cNvPr>
          <p:cNvSpPr txBox="1"/>
          <p:nvPr/>
        </p:nvSpPr>
        <p:spPr>
          <a:xfrm>
            <a:off x="873549" y="5587017"/>
            <a:ext cx="3538195" cy="523220"/>
          </a:xfrm>
          <a:prstGeom prst="rect">
            <a:avLst/>
          </a:prstGeom>
          <a:noFill/>
        </p:spPr>
        <p:txBody>
          <a:bodyPr wrap="square">
            <a:spAutoFit/>
          </a:bodyPr>
          <a:lstStyle/>
          <a:p>
            <a:r>
              <a:rPr lang="vi-VN" sz="2800" dirty="0"/>
              <a:t>UC quản lý đơn hàng</a:t>
            </a:r>
            <a:endParaRPr lang="en-US" sz="2800" dirty="0"/>
          </a:p>
        </p:txBody>
      </p:sp>
      <p:pic>
        <p:nvPicPr>
          <p:cNvPr id="36" name="Picture 35">
            <a:extLst>
              <a:ext uri="{FF2B5EF4-FFF2-40B4-BE49-F238E27FC236}">
                <a16:creationId xmlns:a16="http://schemas.microsoft.com/office/drawing/2014/main" id="{83B01AF8-59F8-4FAD-931B-4D320B106CF0}"/>
              </a:ext>
            </a:extLst>
          </p:cNvPr>
          <p:cNvPicPr/>
          <p:nvPr/>
        </p:nvPicPr>
        <p:blipFill>
          <a:blip r:embed="rId2"/>
          <a:stretch>
            <a:fillRect/>
          </a:stretch>
        </p:blipFill>
        <p:spPr>
          <a:xfrm>
            <a:off x="750723" y="586857"/>
            <a:ext cx="10220746" cy="5000160"/>
          </a:xfrm>
          <a:prstGeom prst="rect">
            <a:avLst/>
          </a:prstGeom>
          <a:solidFill>
            <a:srgbClr val="FFFFFF">
              <a:shade val="85000"/>
            </a:srgbClr>
          </a:solidFill>
          <a:ln w="88900" cap="sq">
            <a:solidFill>
              <a:schemeClr val="accent6">
                <a:lumMod val="60000"/>
                <a:lumOff val="4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83451698"/>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4324C63-1F93-48BC-B98B-837A44DEAF28}"/>
              </a:ext>
            </a:extLst>
          </p:cNvPr>
          <p:cNvSpPr txBox="1"/>
          <p:nvPr/>
        </p:nvSpPr>
        <p:spPr>
          <a:xfrm>
            <a:off x="2439456" y="4832940"/>
            <a:ext cx="2140802" cy="830997"/>
          </a:xfrm>
          <a:prstGeom prst="rect">
            <a:avLst/>
          </a:prstGeom>
          <a:noFill/>
        </p:spPr>
        <p:txBody>
          <a:bodyPr wrap="square">
            <a:spAutoFit/>
          </a:bodyPr>
          <a:lstStyle/>
          <a:p>
            <a:r>
              <a:rPr lang="vi-VN" sz="2400" dirty="0"/>
              <a:t>UC quản lý khách hàng</a:t>
            </a:r>
            <a:endParaRPr lang="en-US" sz="2400" dirty="0"/>
          </a:p>
        </p:txBody>
      </p:sp>
      <p:sp>
        <p:nvSpPr>
          <p:cNvPr id="35" name="TextBox 34">
            <a:extLst>
              <a:ext uri="{FF2B5EF4-FFF2-40B4-BE49-F238E27FC236}">
                <a16:creationId xmlns:a16="http://schemas.microsoft.com/office/drawing/2014/main" id="{D2D92F31-761B-4DBA-8DA8-61DBDE2B2E93}"/>
              </a:ext>
            </a:extLst>
          </p:cNvPr>
          <p:cNvSpPr txBox="1"/>
          <p:nvPr/>
        </p:nvSpPr>
        <p:spPr>
          <a:xfrm>
            <a:off x="8188750" y="1864269"/>
            <a:ext cx="2529526" cy="830997"/>
          </a:xfrm>
          <a:prstGeom prst="rect">
            <a:avLst/>
          </a:prstGeom>
          <a:noFill/>
        </p:spPr>
        <p:txBody>
          <a:bodyPr wrap="square">
            <a:spAutoFit/>
          </a:bodyPr>
          <a:lstStyle/>
          <a:p>
            <a:r>
              <a:rPr lang="vi-VN" sz="2400" dirty="0"/>
              <a:t>UC quản lý danh mục sản phẩm</a:t>
            </a:r>
            <a:endParaRPr lang="en-US" sz="2400" dirty="0"/>
          </a:p>
        </p:txBody>
      </p:sp>
      <p:pic>
        <p:nvPicPr>
          <p:cNvPr id="8" name="Picture 7">
            <a:extLst>
              <a:ext uri="{FF2B5EF4-FFF2-40B4-BE49-F238E27FC236}">
                <a16:creationId xmlns:a16="http://schemas.microsoft.com/office/drawing/2014/main" id="{C85DE90D-F2C3-4FAD-90DE-D73538578AF5}"/>
              </a:ext>
            </a:extLst>
          </p:cNvPr>
          <p:cNvPicPr/>
          <p:nvPr/>
        </p:nvPicPr>
        <p:blipFill>
          <a:blip r:embed="rId2"/>
          <a:stretch>
            <a:fillRect/>
          </a:stretch>
        </p:blipFill>
        <p:spPr>
          <a:xfrm>
            <a:off x="1073723" y="655511"/>
            <a:ext cx="6165059" cy="241751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7B376F11-155B-4FB3-9A9C-43990D281DFB}"/>
              </a:ext>
            </a:extLst>
          </p:cNvPr>
          <p:cNvPicPr/>
          <p:nvPr/>
        </p:nvPicPr>
        <p:blipFill>
          <a:blip r:embed="rId3"/>
          <a:stretch>
            <a:fillRect/>
          </a:stretch>
        </p:blipFill>
        <p:spPr>
          <a:xfrm>
            <a:off x="4707481" y="3429000"/>
            <a:ext cx="5341492" cy="28062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0000181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1+#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AA0A65-0229-426D-A6A3-B601B77778C7}"/>
              </a:ext>
            </a:extLst>
          </p:cNvPr>
          <p:cNvPicPr/>
          <p:nvPr/>
        </p:nvPicPr>
        <p:blipFill>
          <a:blip r:embed="rId2"/>
          <a:stretch>
            <a:fillRect/>
          </a:stretch>
        </p:blipFill>
        <p:spPr>
          <a:xfrm>
            <a:off x="977387" y="859377"/>
            <a:ext cx="10237225" cy="39294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A14CB87B-C061-4E2D-ADF0-FE6AC3FC480B}"/>
              </a:ext>
            </a:extLst>
          </p:cNvPr>
          <p:cNvSpPr txBox="1"/>
          <p:nvPr/>
        </p:nvSpPr>
        <p:spPr>
          <a:xfrm>
            <a:off x="4749023" y="5341987"/>
            <a:ext cx="5299950" cy="461665"/>
          </a:xfrm>
          <a:prstGeom prst="rect">
            <a:avLst/>
          </a:prstGeom>
          <a:noFill/>
        </p:spPr>
        <p:txBody>
          <a:bodyPr wrap="square">
            <a:spAutoFit/>
          </a:bodyPr>
          <a:lstStyle/>
          <a:p>
            <a:r>
              <a:rPr lang="vi-VN" sz="2400" dirty="0"/>
              <a:t>UC quản lý sản phẩm</a:t>
            </a:r>
            <a:endParaRPr lang="en-US" sz="2400" dirty="0"/>
          </a:p>
        </p:txBody>
      </p:sp>
    </p:spTree>
    <p:extLst>
      <p:ext uri="{BB962C8B-B14F-4D97-AF65-F5344CB8AC3E}">
        <p14:creationId xmlns:p14="http://schemas.microsoft.com/office/powerpoint/2010/main" val="2851776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D84E3853-ABCD-45A5-BDB1-DD58985D3261}"/>
              </a:ext>
            </a:extLst>
          </p:cNvPr>
          <p:cNvPicPr>
            <a:picLocks noChangeAspect="1"/>
          </p:cNvPicPr>
          <p:nvPr/>
        </p:nvPicPr>
        <p:blipFill>
          <a:blip r:embed="rId2"/>
          <a:stretch>
            <a:fillRect/>
          </a:stretch>
        </p:blipFill>
        <p:spPr>
          <a:xfrm>
            <a:off x="1350610" y="44777"/>
            <a:ext cx="10483289" cy="6768445"/>
          </a:xfrm>
          <a:prstGeom prst="rect">
            <a:avLst/>
          </a:prstGeom>
          <a:ln>
            <a:noFill/>
          </a:ln>
          <a:effectLst>
            <a:outerShdw blurRad="292100" dist="139700" dir="2700000" algn="tl" rotWithShape="0">
              <a:srgbClr val="333333">
                <a:alpha val="65000"/>
              </a:srgbClr>
            </a:outerShdw>
          </a:effectLst>
        </p:spPr>
      </p:pic>
      <p:sp>
        <p:nvSpPr>
          <p:cNvPr id="28" name="TextBox 27">
            <a:extLst>
              <a:ext uri="{FF2B5EF4-FFF2-40B4-BE49-F238E27FC236}">
                <a16:creationId xmlns:a16="http://schemas.microsoft.com/office/drawing/2014/main" id="{4A65B94C-6206-4B16-A472-6459B406E945}"/>
              </a:ext>
            </a:extLst>
          </p:cNvPr>
          <p:cNvSpPr txBox="1"/>
          <p:nvPr/>
        </p:nvSpPr>
        <p:spPr>
          <a:xfrm>
            <a:off x="233584" y="223232"/>
            <a:ext cx="907059" cy="1569660"/>
          </a:xfrm>
          <a:prstGeom prst="rect">
            <a:avLst/>
          </a:prstGeom>
          <a:noFill/>
        </p:spPr>
        <p:txBody>
          <a:bodyPr wrap="square">
            <a:spAutoFit/>
          </a:bodyPr>
          <a:lstStyle/>
          <a:p>
            <a:r>
              <a:rPr lang="vi-VN" sz="2400" dirty="0"/>
              <a:t>Biểu đồ tuần tự</a:t>
            </a:r>
            <a:endParaRPr lang="en-US" sz="2400" dirty="0"/>
          </a:p>
        </p:txBody>
      </p:sp>
      <p:sp>
        <p:nvSpPr>
          <p:cNvPr id="29" name="TextBox 28">
            <a:extLst>
              <a:ext uri="{FF2B5EF4-FFF2-40B4-BE49-F238E27FC236}">
                <a16:creationId xmlns:a16="http://schemas.microsoft.com/office/drawing/2014/main" id="{E56F8811-9E71-4CCB-8166-4AD1C5BB6810}"/>
              </a:ext>
            </a:extLst>
          </p:cNvPr>
          <p:cNvSpPr txBox="1"/>
          <p:nvPr/>
        </p:nvSpPr>
        <p:spPr>
          <a:xfrm>
            <a:off x="233584" y="5381265"/>
            <a:ext cx="907059" cy="830997"/>
          </a:xfrm>
          <a:prstGeom prst="rect">
            <a:avLst/>
          </a:prstGeom>
          <a:noFill/>
        </p:spPr>
        <p:txBody>
          <a:bodyPr wrap="square">
            <a:spAutoFit/>
          </a:bodyPr>
          <a:lstStyle/>
          <a:p>
            <a:r>
              <a:rPr lang="vi-VN" sz="2400" dirty="0"/>
              <a:t>Đăng nhập</a:t>
            </a:r>
            <a:endParaRPr lang="en-US" sz="2400" dirty="0"/>
          </a:p>
        </p:txBody>
      </p:sp>
      <p:pic>
        <p:nvPicPr>
          <p:cNvPr id="30" name="Picture 29">
            <a:extLst>
              <a:ext uri="{FF2B5EF4-FFF2-40B4-BE49-F238E27FC236}">
                <a16:creationId xmlns:a16="http://schemas.microsoft.com/office/drawing/2014/main" id="{D0913C26-855A-4804-8792-6F56D78EBA72}"/>
              </a:ext>
            </a:extLst>
          </p:cNvPr>
          <p:cNvPicPr/>
          <p:nvPr/>
        </p:nvPicPr>
        <p:blipFill>
          <a:blip r:embed="rId3"/>
          <a:stretch>
            <a:fillRect/>
          </a:stretch>
        </p:blipFill>
        <p:spPr>
          <a:xfrm>
            <a:off x="922396" y="-3828566"/>
            <a:ext cx="4036102" cy="2273144"/>
          </a:xfrm>
          <a:prstGeom prst="snip2DiagRect">
            <a:avLst/>
          </a:prstGeom>
          <a:solidFill>
            <a:srgbClr val="FFFFFF">
              <a:shade val="85000"/>
            </a:srgbClr>
          </a:solidFill>
          <a:ln w="88900" cap="sq">
            <a:solidFill>
              <a:schemeClr val="accent5">
                <a:lumMod val="20000"/>
                <a:lumOff val="80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1" name="Picture 30">
            <a:extLst>
              <a:ext uri="{FF2B5EF4-FFF2-40B4-BE49-F238E27FC236}">
                <a16:creationId xmlns:a16="http://schemas.microsoft.com/office/drawing/2014/main" id="{200A6C44-B100-416E-A41C-2BFCA86ED6A8}"/>
              </a:ext>
            </a:extLst>
          </p:cNvPr>
          <p:cNvPicPr/>
          <p:nvPr/>
        </p:nvPicPr>
        <p:blipFill>
          <a:blip r:embed="rId4"/>
          <a:stretch>
            <a:fillRect/>
          </a:stretch>
        </p:blipFill>
        <p:spPr>
          <a:xfrm>
            <a:off x="1016229" y="9540709"/>
            <a:ext cx="4536158" cy="2456180"/>
          </a:xfrm>
          <a:prstGeom prst="snip2DiagRect">
            <a:avLst/>
          </a:prstGeom>
          <a:solidFill>
            <a:srgbClr val="FFFFFF">
              <a:shade val="85000"/>
            </a:srgbClr>
          </a:solidFill>
          <a:ln w="88900" cap="sq">
            <a:solidFill>
              <a:schemeClr val="accent5">
                <a:lumMod val="60000"/>
                <a:lumOff val="40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3" name="Picture 32">
            <a:extLst>
              <a:ext uri="{FF2B5EF4-FFF2-40B4-BE49-F238E27FC236}">
                <a16:creationId xmlns:a16="http://schemas.microsoft.com/office/drawing/2014/main" id="{3CF0A20C-8F1B-4642-A2AC-D7880524D758}"/>
              </a:ext>
            </a:extLst>
          </p:cNvPr>
          <p:cNvPicPr/>
          <p:nvPr/>
        </p:nvPicPr>
        <p:blipFill>
          <a:blip r:embed="rId5"/>
          <a:stretch>
            <a:fillRect/>
          </a:stretch>
        </p:blipFill>
        <p:spPr>
          <a:xfrm>
            <a:off x="5362919" y="-3828566"/>
            <a:ext cx="6010379" cy="2273144"/>
          </a:xfrm>
          <a:prstGeom prst="snip2DiagRect">
            <a:avLst/>
          </a:prstGeom>
          <a:solidFill>
            <a:srgbClr val="FFFFFF">
              <a:shade val="85000"/>
            </a:srgbClr>
          </a:solidFill>
          <a:ln w="88900" cap="sq">
            <a:solidFill>
              <a:schemeClr val="accent5">
                <a:lumMod val="40000"/>
                <a:lumOff val="60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4" name="Picture 33">
            <a:extLst>
              <a:ext uri="{FF2B5EF4-FFF2-40B4-BE49-F238E27FC236}">
                <a16:creationId xmlns:a16="http://schemas.microsoft.com/office/drawing/2014/main" id="{2232BBD4-046C-457D-B353-0E0EF3FED110}"/>
              </a:ext>
            </a:extLst>
          </p:cNvPr>
          <p:cNvPicPr/>
          <p:nvPr/>
        </p:nvPicPr>
        <p:blipFill>
          <a:blip r:embed="rId6"/>
          <a:stretch>
            <a:fillRect/>
          </a:stretch>
        </p:blipFill>
        <p:spPr>
          <a:xfrm>
            <a:off x="5901614" y="9540709"/>
            <a:ext cx="5613521" cy="2456180"/>
          </a:xfrm>
          <a:prstGeom prst="snip2DiagRect">
            <a:avLst/>
          </a:prstGeom>
          <a:solidFill>
            <a:srgbClr val="FFFFFF">
              <a:shade val="85000"/>
            </a:srgbClr>
          </a:solidFill>
          <a:ln w="88900" cap="sq">
            <a:solidFill>
              <a:schemeClr val="accent5">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5" name="TextBox 34">
            <a:extLst>
              <a:ext uri="{FF2B5EF4-FFF2-40B4-BE49-F238E27FC236}">
                <a16:creationId xmlns:a16="http://schemas.microsoft.com/office/drawing/2014/main" id="{DC2FFB3A-57C6-4B78-B8F1-4FF848CDE28E}"/>
              </a:ext>
            </a:extLst>
          </p:cNvPr>
          <p:cNvSpPr txBox="1"/>
          <p:nvPr/>
        </p:nvSpPr>
        <p:spPr>
          <a:xfrm>
            <a:off x="-2972604" y="13448827"/>
            <a:ext cx="907059" cy="830997"/>
          </a:xfrm>
          <a:prstGeom prst="rect">
            <a:avLst/>
          </a:prstGeom>
          <a:noFill/>
        </p:spPr>
        <p:txBody>
          <a:bodyPr wrap="square">
            <a:spAutoFit/>
          </a:bodyPr>
          <a:lstStyle/>
          <a:p>
            <a:r>
              <a:rPr lang="vi-VN" sz="2400" dirty="0"/>
              <a:t>Giỏ hàng</a:t>
            </a:r>
            <a:endParaRPr lang="en-US" sz="2400" dirty="0"/>
          </a:p>
        </p:txBody>
      </p:sp>
      <p:pic>
        <p:nvPicPr>
          <p:cNvPr id="36" name="Picture 35">
            <a:extLst>
              <a:ext uri="{FF2B5EF4-FFF2-40B4-BE49-F238E27FC236}">
                <a16:creationId xmlns:a16="http://schemas.microsoft.com/office/drawing/2014/main" id="{D3CA7517-64E7-4015-BFB2-75DEE6BCDEBA}"/>
              </a:ext>
            </a:extLst>
          </p:cNvPr>
          <p:cNvPicPr>
            <a:picLocks noChangeAspect="1"/>
          </p:cNvPicPr>
          <p:nvPr/>
        </p:nvPicPr>
        <p:blipFill>
          <a:blip r:embed="rId7"/>
          <a:stretch>
            <a:fillRect/>
          </a:stretch>
        </p:blipFill>
        <p:spPr>
          <a:xfrm>
            <a:off x="1439611" y="8203742"/>
            <a:ext cx="10343417" cy="658563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181431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4A65B94C-6206-4B16-A472-6459B406E945}"/>
              </a:ext>
            </a:extLst>
          </p:cNvPr>
          <p:cNvSpPr txBox="1"/>
          <p:nvPr/>
        </p:nvSpPr>
        <p:spPr>
          <a:xfrm>
            <a:off x="233584" y="223232"/>
            <a:ext cx="907059" cy="1569660"/>
          </a:xfrm>
          <a:prstGeom prst="rect">
            <a:avLst/>
          </a:prstGeom>
          <a:noFill/>
        </p:spPr>
        <p:txBody>
          <a:bodyPr wrap="square">
            <a:spAutoFit/>
          </a:bodyPr>
          <a:lstStyle/>
          <a:p>
            <a:r>
              <a:rPr lang="vi-VN" sz="2400" dirty="0"/>
              <a:t>Biểu đồ tuần tự</a:t>
            </a:r>
            <a:endParaRPr lang="en-US" sz="2400" dirty="0"/>
          </a:p>
        </p:txBody>
      </p:sp>
      <p:sp>
        <p:nvSpPr>
          <p:cNvPr id="29" name="TextBox 28">
            <a:extLst>
              <a:ext uri="{FF2B5EF4-FFF2-40B4-BE49-F238E27FC236}">
                <a16:creationId xmlns:a16="http://schemas.microsoft.com/office/drawing/2014/main" id="{E56F8811-9E71-4CCB-8166-4AD1C5BB6810}"/>
              </a:ext>
            </a:extLst>
          </p:cNvPr>
          <p:cNvSpPr txBox="1"/>
          <p:nvPr/>
        </p:nvSpPr>
        <p:spPr>
          <a:xfrm>
            <a:off x="233584" y="5381265"/>
            <a:ext cx="907059" cy="830997"/>
          </a:xfrm>
          <a:prstGeom prst="rect">
            <a:avLst/>
          </a:prstGeom>
          <a:noFill/>
        </p:spPr>
        <p:txBody>
          <a:bodyPr wrap="square">
            <a:spAutoFit/>
          </a:bodyPr>
          <a:lstStyle/>
          <a:p>
            <a:r>
              <a:rPr lang="vi-VN" sz="2400" dirty="0"/>
              <a:t>Giỏ hàng</a:t>
            </a:r>
            <a:endParaRPr lang="en-US" sz="2400" dirty="0"/>
          </a:p>
        </p:txBody>
      </p:sp>
      <p:pic>
        <p:nvPicPr>
          <p:cNvPr id="3" name="Picture 2">
            <a:extLst>
              <a:ext uri="{FF2B5EF4-FFF2-40B4-BE49-F238E27FC236}">
                <a16:creationId xmlns:a16="http://schemas.microsoft.com/office/drawing/2014/main" id="{98270C4A-BFF0-476E-9D69-360F49BFA2FF}"/>
              </a:ext>
            </a:extLst>
          </p:cNvPr>
          <p:cNvPicPr>
            <a:picLocks noChangeAspect="1"/>
          </p:cNvPicPr>
          <p:nvPr/>
        </p:nvPicPr>
        <p:blipFill>
          <a:blip r:embed="rId2"/>
          <a:stretch>
            <a:fillRect/>
          </a:stretch>
        </p:blipFill>
        <p:spPr>
          <a:xfrm>
            <a:off x="1439611" y="136180"/>
            <a:ext cx="10343417" cy="658563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6809FEB9-FBB8-4D83-BA17-ADE35D5058B8}"/>
              </a:ext>
            </a:extLst>
          </p:cNvPr>
          <p:cNvPicPr>
            <a:picLocks noChangeAspect="1"/>
          </p:cNvPicPr>
          <p:nvPr/>
        </p:nvPicPr>
        <p:blipFill>
          <a:blip r:embed="rId3"/>
          <a:stretch>
            <a:fillRect/>
          </a:stretch>
        </p:blipFill>
        <p:spPr>
          <a:xfrm>
            <a:off x="1503010" y="9179140"/>
            <a:ext cx="10483289" cy="676844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4F0E3F6A-F52A-4AF4-A3B6-C74A0478097D}"/>
              </a:ext>
            </a:extLst>
          </p:cNvPr>
          <p:cNvSpPr txBox="1"/>
          <p:nvPr/>
        </p:nvSpPr>
        <p:spPr>
          <a:xfrm>
            <a:off x="385984" y="14515628"/>
            <a:ext cx="907059" cy="830997"/>
          </a:xfrm>
          <a:prstGeom prst="rect">
            <a:avLst/>
          </a:prstGeom>
          <a:noFill/>
        </p:spPr>
        <p:txBody>
          <a:bodyPr wrap="square">
            <a:spAutoFit/>
          </a:bodyPr>
          <a:lstStyle/>
          <a:p>
            <a:r>
              <a:rPr lang="vi-VN" sz="2400" dirty="0"/>
              <a:t>Đăng nhập</a:t>
            </a:r>
            <a:endParaRPr lang="en-US" sz="2400" dirty="0"/>
          </a:p>
        </p:txBody>
      </p:sp>
      <p:pic>
        <p:nvPicPr>
          <p:cNvPr id="9" name="Picture 8">
            <a:extLst>
              <a:ext uri="{FF2B5EF4-FFF2-40B4-BE49-F238E27FC236}">
                <a16:creationId xmlns:a16="http://schemas.microsoft.com/office/drawing/2014/main" id="{85D7571D-B7C5-4207-ACA4-173C2379BCFF}"/>
              </a:ext>
            </a:extLst>
          </p:cNvPr>
          <p:cNvPicPr>
            <a:picLocks noChangeAspect="1"/>
          </p:cNvPicPr>
          <p:nvPr/>
        </p:nvPicPr>
        <p:blipFill>
          <a:blip r:embed="rId4"/>
          <a:stretch>
            <a:fillRect/>
          </a:stretch>
        </p:blipFill>
        <p:spPr>
          <a:xfrm>
            <a:off x="-12350874" y="434485"/>
            <a:ext cx="10928941" cy="59890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3690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4A65B94C-6206-4B16-A472-6459B406E945}"/>
              </a:ext>
            </a:extLst>
          </p:cNvPr>
          <p:cNvSpPr txBox="1"/>
          <p:nvPr/>
        </p:nvSpPr>
        <p:spPr>
          <a:xfrm>
            <a:off x="233584" y="223232"/>
            <a:ext cx="907059" cy="1569660"/>
          </a:xfrm>
          <a:prstGeom prst="rect">
            <a:avLst/>
          </a:prstGeom>
          <a:noFill/>
        </p:spPr>
        <p:txBody>
          <a:bodyPr wrap="square">
            <a:spAutoFit/>
          </a:bodyPr>
          <a:lstStyle/>
          <a:p>
            <a:r>
              <a:rPr lang="vi-VN" sz="2400" dirty="0"/>
              <a:t>Biểu đồ tuần tự</a:t>
            </a:r>
            <a:endParaRPr lang="en-US" sz="2400" dirty="0"/>
          </a:p>
        </p:txBody>
      </p:sp>
      <p:sp>
        <p:nvSpPr>
          <p:cNvPr id="29" name="TextBox 28">
            <a:extLst>
              <a:ext uri="{FF2B5EF4-FFF2-40B4-BE49-F238E27FC236}">
                <a16:creationId xmlns:a16="http://schemas.microsoft.com/office/drawing/2014/main" id="{E56F8811-9E71-4CCB-8166-4AD1C5BB6810}"/>
              </a:ext>
            </a:extLst>
          </p:cNvPr>
          <p:cNvSpPr txBox="1"/>
          <p:nvPr/>
        </p:nvSpPr>
        <p:spPr>
          <a:xfrm>
            <a:off x="178000" y="5423450"/>
            <a:ext cx="907059" cy="830997"/>
          </a:xfrm>
          <a:prstGeom prst="rect">
            <a:avLst/>
          </a:prstGeom>
          <a:noFill/>
        </p:spPr>
        <p:txBody>
          <a:bodyPr wrap="square">
            <a:spAutoFit/>
          </a:bodyPr>
          <a:lstStyle/>
          <a:p>
            <a:r>
              <a:rPr lang="vi-VN" sz="2400" dirty="0"/>
              <a:t>Mua hàng</a:t>
            </a:r>
            <a:endParaRPr lang="en-US" sz="2400" dirty="0"/>
          </a:p>
        </p:txBody>
      </p:sp>
      <p:pic>
        <p:nvPicPr>
          <p:cNvPr id="3" name="Picture 2">
            <a:extLst>
              <a:ext uri="{FF2B5EF4-FFF2-40B4-BE49-F238E27FC236}">
                <a16:creationId xmlns:a16="http://schemas.microsoft.com/office/drawing/2014/main" id="{98270C4A-BFF0-476E-9D69-360F49BFA2FF}"/>
              </a:ext>
            </a:extLst>
          </p:cNvPr>
          <p:cNvPicPr>
            <a:picLocks noChangeAspect="1"/>
          </p:cNvPicPr>
          <p:nvPr/>
        </p:nvPicPr>
        <p:blipFill>
          <a:blip r:embed="rId2"/>
          <a:stretch>
            <a:fillRect/>
          </a:stretch>
        </p:blipFill>
        <p:spPr>
          <a:xfrm>
            <a:off x="2793850" y="1008062"/>
            <a:ext cx="6948728" cy="44242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3">
            <a:extLst>
              <a:ext uri="{FF2B5EF4-FFF2-40B4-BE49-F238E27FC236}">
                <a16:creationId xmlns:a16="http://schemas.microsoft.com/office/drawing/2014/main" id="{38B36287-312A-4CCC-A4F1-83099C66F870}"/>
              </a:ext>
            </a:extLst>
          </p:cNvPr>
          <p:cNvPicPr>
            <a:picLocks noChangeAspect="1"/>
          </p:cNvPicPr>
          <p:nvPr/>
        </p:nvPicPr>
        <p:blipFill>
          <a:blip r:embed="rId3"/>
          <a:stretch>
            <a:fillRect/>
          </a:stretch>
        </p:blipFill>
        <p:spPr>
          <a:xfrm>
            <a:off x="1029475" y="434485"/>
            <a:ext cx="10928941" cy="598903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4CEA7829-79A2-46A1-96B0-6884FFAD4403}"/>
              </a:ext>
            </a:extLst>
          </p:cNvPr>
          <p:cNvPicPr>
            <a:picLocks noChangeAspect="1"/>
          </p:cNvPicPr>
          <p:nvPr/>
        </p:nvPicPr>
        <p:blipFill>
          <a:blip r:embed="rId4"/>
          <a:stretch>
            <a:fillRect/>
          </a:stretch>
        </p:blipFill>
        <p:spPr>
          <a:xfrm>
            <a:off x="-13217113" y="332370"/>
            <a:ext cx="10750936" cy="57756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5846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4A65B94C-6206-4B16-A472-6459B406E945}"/>
              </a:ext>
            </a:extLst>
          </p:cNvPr>
          <p:cNvSpPr txBox="1"/>
          <p:nvPr/>
        </p:nvSpPr>
        <p:spPr>
          <a:xfrm>
            <a:off x="233584" y="223232"/>
            <a:ext cx="907059" cy="1569660"/>
          </a:xfrm>
          <a:prstGeom prst="rect">
            <a:avLst/>
          </a:prstGeom>
          <a:noFill/>
        </p:spPr>
        <p:txBody>
          <a:bodyPr wrap="square">
            <a:spAutoFit/>
          </a:bodyPr>
          <a:lstStyle/>
          <a:p>
            <a:r>
              <a:rPr lang="vi-VN" sz="2400" dirty="0"/>
              <a:t>Biểu đồ tuần tự</a:t>
            </a:r>
            <a:endParaRPr lang="en-US" sz="2400" dirty="0"/>
          </a:p>
        </p:txBody>
      </p:sp>
      <p:sp>
        <p:nvSpPr>
          <p:cNvPr id="29" name="TextBox 28">
            <a:extLst>
              <a:ext uri="{FF2B5EF4-FFF2-40B4-BE49-F238E27FC236}">
                <a16:creationId xmlns:a16="http://schemas.microsoft.com/office/drawing/2014/main" id="{E56F8811-9E71-4CCB-8166-4AD1C5BB6810}"/>
              </a:ext>
            </a:extLst>
          </p:cNvPr>
          <p:cNvSpPr txBox="1"/>
          <p:nvPr/>
        </p:nvSpPr>
        <p:spPr>
          <a:xfrm>
            <a:off x="137653" y="4375964"/>
            <a:ext cx="907059" cy="1569660"/>
          </a:xfrm>
          <a:prstGeom prst="rect">
            <a:avLst/>
          </a:prstGeom>
          <a:noFill/>
        </p:spPr>
        <p:txBody>
          <a:bodyPr wrap="square">
            <a:spAutoFit/>
          </a:bodyPr>
          <a:lstStyle/>
          <a:p>
            <a:r>
              <a:rPr lang="vi-VN" sz="2400"/>
              <a:t>Cấp phát đơn hàng</a:t>
            </a:r>
            <a:endParaRPr lang="en-US" sz="2400" dirty="0"/>
          </a:p>
        </p:txBody>
      </p:sp>
      <p:pic>
        <p:nvPicPr>
          <p:cNvPr id="3" name="Picture 2">
            <a:extLst>
              <a:ext uri="{FF2B5EF4-FFF2-40B4-BE49-F238E27FC236}">
                <a16:creationId xmlns:a16="http://schemas.microsoft.com/office/drawing/2014/main" id="{98270C4A-BFF0-476E-9D69-360F49BFA2FF}"/>
              </a:ext>
            </a:extLst>
          </p:cNvPr>
          <p:cNvPicPr>
            <a:picLocks noChangeAspect="1"/>
          </p:cNvPicPr>
          <p:nvPr/>
        </p:nvPicPr>
        <p:blipFill>
          <a:blip r:embed="rId2"/>
          <a:stretch>
            <a:fillRect/>
          </a:stretch>
        </p:blipFill>
        <p:spPr>
          <a:xfrm>
            <a:off x="2793850" y="1008062"/>
            <a:ext cx="6948728" cy="44242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3">
            <a:extLst>
              <a:ext uri="{FF2B5EF4-FFF2-40B4-BE49-F238E27FC236}">
                <a16:creationId xmlns:a16="http://schemas.microsoft.com/office/drawing/2014/main" id="{38B36287-312A-4CCC-A4F1-83099C66F870}"/>
              </a:ext>
            </a:extLst>
          </p:cNvPr>
          <p:cNvPicPr>
            <a:picLocks noChangeAspect="1"/>
          </p:cNvPicPr>
          <p:nvPr/>
        </p:nvPicPr>
        <p:blipFill>
          <a:blip r:embed="rId3"/>
          <a:stretch>
            <a:fillRect/>
          </a:stretch>
        </p:blipFill>
        <p:spPr>
          <a:xfrm>
            <a:off x="3107989" y="1697205"/>
            <a:ext cx="6320449" cy="3463589"/>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E92FB8B6-C920-4266-AA5B-5B80A82842C3}"/>
              </a:ext>
            </a:extLst>
          </p:cNvPr>
          <p:cNvPicPr>
            <a:picLocks noChangeAspect="1"/>
          </p:cNvPicPr>
          <p:nvPr/>
        </p:nvPicPr>
        <p:blipFill>
          <a:blip r:embed="rId4"/>
          <a:stretch>
            <a:fillRect/>
          </a:stretch>
        </p:blipFill>
        <p:spPr>
          <a:xfrm>
            <a:off x="1085059" y="332370"/>
            <a:ext cx="10750936" cy="57756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2147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150765F-81EA-49E0-83CF-37DFC0B6A3FC}"/>
              </a:ext>
            </a:extLst>
          </p:cNvPr>
          <p:cNvPicPr>
            <a:picLocks noChangeAspect="1"/>
          </p:cNvPicPr>
          <p:nvPr/>
        </p:nvPicPr>
        <p:blipFill>
          <a:blip r:embed="rId2"/>
          <a:stretch>
            <a:fillRect/>
          </a:stretch>
        </p:blipFill>
        <p:spPr>
          <a:xfrm>
            <a:off x="1932365" y="213922"/>
            <a:ext cx="9355395" cy="639409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FB5052DB-704C-446F-9804-CCC713FF278F}"/>
              </a:ext>
            </a:extLst>
          </p:cNvPr>
          <p:cNvSpPr txBox="1"/>
          <p:nvPr/>
        </p:nvSpPr>
        <p:spPr>
          <a:xfrm>
            <a:off x="416560" y="395952"/>
            <a:ext cx="998499" cy="1815882"/>
          </a:xfrm>
          <a:prstGeom prst="rect">
            <a:avLst/>
          </a:prstGeom>
          <a:noFill/>
        </p:spPr>
        <p:txBody>
          <a:bodyPr wrap="square">
            <a:spAutoFit/>
          </a:bodyPr>
          <a:lstStyle/>
          <a:p>
            <a:r>
              <a:rPr lang="vi-VN" sz="2800" dirty="0">
                <a:solidFill>
                  <a:srgbClr val="0070C0"/>
                </a:solidFill>
              </a:rPr>
              <a:t>Biểu đồ hoạt động</a:t>
            </a:r>
            <a:endParaRPr lang="en-US" sz="2800" dirty="0">
              <a:solidFill>
                <a:srgbClr val="0070C0"/>
              </a:solidFill>
            </a:endParaRPr>
          </a:p>
        </p:txBody>
      </p:sp>
      <p:sp>
        <p:nvSpPr>
          <p:cNvPr id="14" name="TextBox 13">
            <a:extLst>
              <a:ext uri="{FF2B5EF4-FFF2-40B4-BE49-F238E27FC236}">
                <a16:creationId xmlns:a16="http://schemas.microsoft.com/office/drawing/2014/main" id="{B3B1A663-B277-4028-A003-759A3A5A0714}"/>
              </a:ext>
            </a:extLst>
          </p:cNvPr>
          <p:cNvSpPr txBox="1"/>
          <p:nvPr/>
        </p:nvSpPr>
        <p:spPr>
          <a:xfrm>
            <a:off x="416559" y="4646167"/>
            <a:ext cx="998499" cy="954107"/>
          </a:xfrm>
          <a:prstGeom prst="rect">
            <a:avLst/>
          </a:prstGeom>
          <a:noFill/>
        </p:spPr>
        <p:txBody>
          <a:bodyPr wrap="square">
            <a:spAutoFit/>
          </a:bodyPr>
          <a:lstStyle/>
          <a:p>
            <a:r>
              <a:rPr lang="vi-VN" sz="2800" dirty="0"/>
              <a:t>Đăng nhập</a:t>
            </a:r>
            <a:endParaRPr lang="en-US" sz="2800" dirty="0"/>
          </a:p>
        </p:txBody>
      </p:sp>
    </p:spTree>
    <p:extLst>
      <p:ext uri="{BB962C8B-B14F-4D97-AF65-F5344CB8AC3E}">
        <p14:creationId xmlns:p14="http://schemas.microsoft.com/office/powerpoint/2010/main" val="111633836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righ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B5052DB-704C-446F-9804-CCC713FF278F}"/>
              </a:ext>
            </a:extLst>
          </p:cNvPr>
          <p:cNvSpPr txBox="1"/>
          <p:nvPr/>
        </p:nvSpPr>
        <p:spPr>
          <a:xfrm>
            <a:off x="416560" y="395952"/>
            <a:ext cx="998499" cy="1815882"/>
          </a:xfrm>
          <a:prstGeom prst="rect">
            <a:avLst/>
          </a:prstGeom>
          <a:noFill/>
        </p:spPr>
        <p:txBody>
          <a:bodyPr wrap="square">
            <a:spAutoFit/>
          </a:bodyPr>
          <a:lstStyle/>
          <a:p>
            <a:r>
              <a:rPr lang="vi-VN" sz="2800" dirty="0">
                <a:solidFill>
                  <a:srgbClr val="0070C0"/>
                </a:solidFill>
              </a:rPr>
              <a:t>Biểu đồ hoạt động</a:t>
            </a:r>
            <a:endParaRPr lang="en-US" sz="2800" dirty="0">
              <a:solidFill>
                <a:srgbClr val="0070C0"/>
              </a:solidFill>
            </a:endParaRPr>
          </a:p>
        </p:txBody>
      </p:sp>
      <p:sp>
        <p:nvSpPr>
          <p:cNvPr id="14" name="TextBox 13">
            <a:extLst>
              <a:ext uri="{FF2B5EF4-FFF2-40B4-BE49-F238E27FC236}">
                <a16:creationId xmlns:a16="http://schemas.microsoft.com/office/drawing/2014/main" id="{B3B1A663-B277-4028-A003-759A3A5A0714}"/>
              </a:ext>
            </a:extLst>
          </p:cNvPr>
          <p:cNvSpPr txBox="1"/>
          <p:nvPr/>
        </p:nvSpPr>
        <p:spPr>
          <a:xfrm>
            <a:off x="1763513" y="4818887"/>
            <a:ext cx="998499" cy="954107"/>
          </a:xfrm>
          <a:prstGeom prst="rect">
            <a:avLst/>
          </a:prstGeom>
          <a:noFill/>
        </p:spPr>
        <p:txBody>
          <a:bodyPr wrap="square">
            <a:spAutoFit/>
          </a:bodyPr>
          <a:lstStyle/>
          <a:p>
            <a:r>
              <a:rPr lang="vi-VN" sz="2800" dirty="0"/>
              <a:t>Giỏ hàng</a:t>
            </a:r>
            <a:endParaRPr lang="en-US" sz="2800" dirty="0"/>
          </a:p>
        </p:txBody>
      </p:sp>
      <p:pic>
        <p:nvPicPr>
          <p:cNvPr id="3" name="Picture 2">
            <a:extLst>
              <a:ext uri="{FF2B5EF4-FFF2-40B4-BE49-F238E27FC236}">
                <a16:creationId xmlns:a16="http://schemas.microsoft.com/office/drawing/2014/main" id="{FC2C330C-0F65-4016-87D8-5040FDAE3917}"/>
              </a:ext>
            </a:extLst>
          </p:cNvPr>
          <p:cNvPicPr>
            <a:picLocks noChangeAspect="1"/>
          </p:cNvPicPr>
          <p:nvPr/>
        </p:nvPicPr>
        <p:blipFill>
          <a:blip r:embed="rId2"/>
          <a:stretch>
            <a:fillRect/>
          </a:stretch>
        </p:blipFill>
        <p:spPr>
          <a:xfrm>
            <a:off x="3079985" y="203200"/>
            <a:ext cx="7425455" cy="6114627"/>
          </a:xfrm>
          <a:prstGeom prst="rect">
            <a:avLst/>
          </a:prstGeom>
          <a:solidFill>
            <a:srgbClr val="FFFFFF">
              <a:shade val="85000"/>
            </a:srgbClr>
          </a:solidFill>
          <a:ln w="28575" cap="sq">
            <a:solidFill>
              <a:schemeClr val="accent5">
                <a:lumMod val="60000"/>
                <a:lumOff val="4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DB95B7FA-02AC-4B6C-A9F1-A3E16C18491F}"/>
              </a:ext>
            </a:extLst>
          </p:cNvPr>
          <p:cNvSpPr txBox="1"/>
          <p:nvPr/>
        </p:nvSpPr>
        <p:spPr>
          <a:xfrm>
            <a:off x="1415059" y="11941047"/>
            <a:ext cx="998499" cy="1815882"/>
          </a:xfrm>
          <a:prstGeom prst="rect">
            <a:avLst/>
          </a:prstGeom>
          <a:noFill/>
        </p:spPr>
        <p:txBody>
          <a:bodyPr wrap="square">
            <a:spAutoFit/>
          </a:bodyPr>
          <a:lstStyle/>
          <a:p>
            <a:r>
              <a:rPr lang="vi-VN" sz="2800" dirty="0"/>
              <a:t>Cấp phát đơn hàng</a:t>
            </a:r>
            <a:endParaRPr lang="en-US" sz="2800" dirty="0"/>
          </a:p>
        </p:txBody>
      </p:sp>
      <p:pic>
        <p:nvPicPr>
          <p:cNvPr id="8" name="Picture 7">
            <a:extLst>
              <a:ext uri="{FF2B5EF4-FFF2-40B4-BE49-F238E27FC236}">
                <a16:creationId xmlns:a16="http://schemas.microsoft.com/office/drawing/2014/main" id="{8A7D7F21-09EF-4278-842B-3E539F9C58F7}"/>
              </a:ext>
            </a:extLst>
          </p:cNvPr>
          <p:cNvPicPr>
            <a:picLocks noChangeAspect="1"/>
          </p:cNvPicPr>
          <p:nvPr/>
        </p:nvPicPr>
        <p:blipFill>
          <a:blip r:embed="rId3"/>
          <a:stretch>
            <a:fillRect/>
          </a:stretch>
        </p:blipFill>
        <p:spPr>
          <a:xfrm>
            <a:off x="2762012" y="15289568"/>
            <a:ext cx="8748292" cy="60870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74874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B5052DB-704C-446F-9804-CCC713FF278F}"/>
              </a:ext>
            </a:extLst>
          </p:cNvPr>
          <p:cNvSpPr txBox="1"/>
          <p:nvPr/>
        </p:nvSpPr>
        <p:spPr>
          <a:xfrm>
            <a:off x="416560" y="395952"/>
            <a:ext cx="998499" cy="1815882"/>
          </a:xfrm>
          <a:prstGeom prst="rect">
            <a:avLst/>
          </a:prstGeom>
          <a:noFill/>
        </p:spPr>
        <p:txBody>
          <a:bodyPr wrap="square">
            <a:spAutoFit/>
          </a:bodyPr>
          <a:lstStyle/>
          <a:p>
            <a:r>
              <a:rPr lang="vi-VN" sz="2800" dirty="0">
                <a:solidFill>
                  <a:srgbClr val="0070C0"/>
                </a:solidFill>
              </a:rPr>
              <a:t>Biểu đồ hoạt động</a:t>
            </a:r>
            <a:endParaRPr lang="en-US" sz="2800" dirty="0">
              <a:solidFill>
                <a:srgbClr val="0070C0"/>
              </a:solidFill>
            </a:endParaRPr>
          </a:p>
        </p:txBody>
      </p:sp>
      <p:sp>
        <p:nvSpPr>
          <p:cNvPr id="14" name="TextBox 13">
            <a:extLst>
              <a:ext uri="{FF2B5EF4-FFF2-40B4-BE49-F238E27FC236}">
                <a16:creationId xmlns:a16="http://schemas.microsoft.com/office/drawing/2014/main" id="{B3B1A663-B277-4028-A003-759A3A5A0714}"/>
              </a:ext>
            </a:extLst>
          </p:cNvPr>
          <p:cNvSpPr txBox="1"/>
          <p:nvPr/>
        </p:nvSpPr>
        <p:spPr>
          <a:xfrm>
            <a:off x="1415059" y="4158487"/>
            <a:ext cx="998499" cy="1815882"/>
          </a:xfrm>
          <a:prstGeom prst="rect">
            <a:avLst/>
          </a:prstGeom>
          <a:noFill/>
        </p:spPr>
        <p:txBody>
          <a:bodyPr wrap="square">
            <a:spAutoFit/>
          </a:bodyPr>
          <a:lstStyle/>
          <a:p>
            <a:r>
              <a:rPr lang="vi-VN" sz="2800" dirty="0"/>
              <a:t>Cấp phát đơn hàng</a:t>
            </a:r>
            <a:endParaRPr lang="en-US" sz="2800" dirty="0"/>
          </a:p>
        </p:txBody>
      </p:sp>
      <p:pic>
        <p:nvPicPr>
          <p:cNvPr id="4" name="Picture 3">
            <a:extLst>
              <a:ext uri="{FF2B5EF4-FFF2-40B4-BE49-F238E27FC236}">
                <a16:creationId xmlns:a16="http://schemas.microsoft.com/office/drawing/2014/main" id="{01FBA45B-652C-49DE-9DD2-790A2D0EFA2B}"/>
              </a:ext>
            </a:extLst>
          </p:cNvPr>
          <p:cNvPicPr>
            <a:picLocks noChangeAspect="1"/>
          </p:cNvPicPr>
          <p:nvPr/>
        </p:nvPicPr>
        <p:blipFill>
          <a:blip r:embed="rId2"/>
          <a:stretch>
            <a:fillRect/>
          </a:stretch>
        </p:blipFill>
        <p:spPr>
          <a:xfrm>
            <a:off x="2762012" y="232448"/>
            <a:ext cx="8748292" cy="60870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4472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FB0DC22-9A2F-4C92-B5FE-77059EA5625D}"/>
              </a:ext>
              <a:ext uri="{C183D7F6-B498-43B3-948B-1728B52AA6E4}">
                <adec:decorative xmlns:adec="http://schemas.microsoft.com/office/drawing/2017/decorative" val="0"/>
              </a:ext>
            </a:extLst>
          </p:cNvPr>
          <p:cNvSpPr>
            <a:spLocks noGrp="1"/>
          </p:cNvSpPr>
          <p:nvPr>
            <p:ph type="title"/>
          </p:nvPr>
        </p:nvSpPr>
        <p:spPr>
          <a:xfrm>
            <a:off x="1083973" y="85601"/>
            <a:ext cx="3171825" cy="1325563"/>
          </a:xfrm>
        </p:spPr>
        <p:txBody>
          <a:bodyPr>
            <a:normAutofit/>
          </a:bodyPr>
          <a:lstStyle/>
          <a:p>
            <a:r>
              <a:rPr lang="en-US" sz="3200" dirty="0"/>
              <a:t>Contents</a:t>
            </a:r>
          </a:p>
        </p:txBody>
      </p:sp>
      <p:sp>
        <p:nvSpPr>
          <p:cNvPr id="13" name="Subtitle 2">
            <a:extLst>
              <a:ext uri="{FF2B5EF4-FFF2-40B4-BE49-F238E27FC236}">
                <a16:creationId xmlns:a16="http://schemas.microsoft.com/office/drawing/2014/main" id="{D8EB5E58-B011-421B-9BF7-DC30EF01C229}"/>
              </a:ext>
              <a:ext uri="{C183D7F6-B498-43B3-948B-1728B52AA6E4}">
                <adec:decorative xmlns:adec="http://schemas.microsoft.com/office/drawing/2017/decorative" val="0"/>
              </a:ext>
            </a:extLst>
          </p:cNvPr>
          <p:cNvSpPr txBox="1">
            <a:spLocks/>
          </p:cNvSpPr>
          <p:nvPr/>
        </p:nvSpPr>
        <p:spPr>
          <a:xfrm>
            <a:off x="1281929" y="1671674"/>
            <a:ext cx="6391490" cy="45062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dirty="0"/>
              <a:t>1. Xác định yêu cầu của hệ thống</a:t>
            </a:r>
            <a:endParaRPr lang="en-US" sz="2400" dirty="0"/>
          </a:p>
        </p:txBody>
      </p:sp>
      <p:sp>
        <p:nvSpPr>
          <p:cNvPr id="14" name="Subtitle 2">
            <a:extLst>
              <a:ext uri="{FF2B5EF4-FFF2-40B4-BE49-F238E27FC236}">
                <a16:creationId xmlns:a16="http://schemas.microsoft.com/office/drawing/2014/main" id="{89363625-F673-4B06-9B8B-6CA9757AB4D6}"/>
              </a:ext>
              <a:ext uri="{C183D7F6-B498-43B3-948B-1728B52AA6E4}">
                <adec:decorative xmlns:adec="http://schemas.microsoft.com/office/drawing/2017/decorative" val="0"/>
              </a:ext>
            </a:extLst>
          </p:cNvPr>
          <p:cNvSpPr txBox="1">
            <a:spLocks/>
          </p:cNvSpPr>
          <p:nvPr/>
        </p:nvSpPr>
        <p:spPr>
          <a:xfrm>
            <a:off x="1281929" y="3667331"/>
            <a:ext cx="4741799" cy="54525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dirty="0"/>
              <a:t>2. Phân tích, thiết kế hệ thống</a:t>
            </a:r>
            <a:endParaRPr lang="en-US" sz="2400" dirty="0"/>
          </a:p>
        </p:txBody>
      </p:sp>
      <p:sp>
        <p:nvSpPr>
          <p:cNvPr id="15" name="Subtitle 2">
            <a:extLst>
              <a:ext uri="{FF2B5EF4-FFF2-40B4-BE49-F238E27FC236}">
                <a16:creationId xmlns:a16="http://schemas.microsoft.com/office/drawing/2014/main" id="{08E0D5C5-DC2B-4C89-80FF-82296DF926C1}"/>
              </a:ext>
              <a:ext uri="{C183D7F6-B498-43B3-948B-1728B52AA6E4}">
                <adec:decorative xmlns:adec="http://schemas.microsoft.com/office/drawing/2017/decorative" val="0"/>
              </a:ext>
            </a:extLst>
          </p:cNvPr>
          <p:cNvSpPr txBox="1">
            <a:spLocks/>
          </p:cNvSpPr>
          <p:nvPr/>
        </p:nvSpPr>
        <p:spPr>
          <a:xfrm>
            <a:off x="1281929" y="4341604"/>
            <a:ext cx="3171825" cy="54525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dirty="0"/>
              <a:t>3. Xây dựng hệ thống</a:t>
            </a:r>
            <a:endParaRPr lang="en-US" sz="2400" dirty="0"/>
          </a:p>
        </p:txBody>
      </p:sp>
      <p:sp>
        <p:nvSpPr>
          <p:cNvPr id="19" name="Subtitle 2">
            <a:extLst>
              <a:ext uri="{FF2B5EF4-FFF2-40B4-BE49-F238E27FC236}">
                <a16:creationId xmlns:a16="http://schemas.microsoft.com/office/drawing/2014/main" id="{B8FD7BB9-3477-45AA-8371-76FCE7EE645D}"/>
              </a:ext>
              <a:ext uri="{C183D7F6-B498-43B3-948B-1728B52AA6E4}">
                <adec:decorative xmlns:adec="http://schemas.microsoft.com/office/drawing/2017/decorative" val="0"/>
              </a:ext>
            </a:extLst>
          </p:cNvPr>
          <p:cNvSpPr txBox="1">
            <a:spLocks/>
          </p:cNvSpPr>
          <p:nvPr/>
        </p:nvSpPr>
        <p:spPr>
          <a:xfrm>
            <a:off x="1884898" y="2210571"/>
            <a:ext cx="4741799" cy="45062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dirty="0"/>
              <a:t>Tổng quan về cửa hàng</a:t>
            </a:r>
            <a:endParaRPr lang="en-US" sz="2400" dirty="0"/>
          </a:p>
        </p:txBody>
      </p:sp>
      <p:sp>
        <p:nvSpPr>
          <p:cNvPr id="20" name="Subtitle 2">
            <a:extLst>
              <a:ext uri="{FF2B5EF4-FFF2-40B4-BE49-F238E27FC236}">
                <a16:creationId xmlns:a16="http://schemas.microsoft.com/office/drawing/2014/main" id="{BB81670A-D247-428A-AFCE-EBBAE9A242EF}"/>
              </a:ext>
              <a:ext uri="{C183D7F6-B498-43B3-948B-1728B52AA6E4}">
                <adec:decorative xmlns:adec="http://schemas.microsoft.com/office/drawing/2017/decorative" val="0"/>
              </a:ext>
            </a:extLst>
          </p:cNvPr>
          <p:cNvSpPr txBox="1">
            <a:spLocks/>
          </p:cNvSpPr>
          <p:nvPr/>
        </p:nvSpPr>
        <p:spPr>
          <a:xfrm>
            <a:off x="1884897" y="2686098"/>
            <a:ext cx="4741799" cy="45062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dirty="0"/>
              <a:t>Khảo sát</a:t>
            </a:r>
            <a:endParaRPr lang="en-US" sz="2400" dirty="0"/>
          </a:p>
        </p:txBody>
      </p:sp>
    </p:spTree>
    <p:extLst>
      <p:ext uri="{BB962C8B-B14F-4D97-AF65-F5344CB8AC3E}">
        <p14:creationId xmlns:p14="http://schemas.microsoft.com/office/powerpoint/2010/main" val="366978419"/>
      </p:ext>
    </p:extLst>
  </p:cSld>
  <p:clrMapOvr>
    <a:masterClrMapping/>
  </p:clrMapOvr>
  <p:transition spd="med">
    <p:comb/>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75DABA6B-DB5E-49FD-9B55-4E684A4E3F3F}"/>
              </a:ext>
            </a:extLst>
          </p:cNvPr>
          <p:cNvSpPr txBox="1"/>
          <p:nvPr/>
        </p:nvSpPr>
        <p:spPr>
          <a:xfrm>
            <a:off x="4310659" y="5337047"/>
            <a:ext cx="4975581" cy="523220"/>
          </a:xfrm>
          <a:prstGeom prst="rect">
            <a:avLst/>
          </a:prstGeom>
          <a:noFill/>
        </p:spPr>
        <p:txBody>
          <a:bodyPr wrap="square">
            <a:spAutoFit/>
          </a:bodyPr>
          <a:lstStyle/>
          <a:p>
            <a:r>
              <a:rPr lang="vi-VN" sz="2800" dirty="0"/>
              <a:t>Biểu đồ trạng thái đơn hàng</a:t>
            </a:r>
            <a:endParaRPr lang="en-US" sz="2800" dirty="0"/>
          </a:p>
        </p:txBody>
      </p:sp>
      <p:pic>
        <p:nvPicPr>
          <p:cNvPr id="30" name="Picture 29">
            <a:extLst>
              <a:ext uri="{FF2B5EF4-FFF2-40B4-BE49-F238E27FC236}">
                <a16:creationId xmlns:a16="http://schemas.microsoft.com/office/drawing/2014/main" id="{9BB1045E-6ACA-4708-A0BF-ED6DD4362B7A}"/>
              </a:ext>
            </a:extLst>
          </p:cNvPr>
          <p:cNvPicPr>
            <a:picLocks noChangeAspect="1"/>
          </p:cNvPicPr>
          <p:nvPr/>
        </p:nvPicPr>
        <p:blipFill>
          <a:blip r:embed="rId2"/>
          <a:stretch>
            <a:fillRect/>
          </a:stretch>
        </p:blipFill>
        <p:spPr>
          <a:xfrm>
            <a:off x="1117600" y="823019"/>
            <a:ext cx="8432800" cy="4514028"/>
          </a:xfrm>
          <a:prstGeom prst="roundRect">
            <a:avLst>
              <a:gd name="adj" fmla="val 8594"/>
            </a:avLst>
          </a:prstGeom>
          <a:solidFill>
            <a:srgbClr val="FFFFFF">
              <a:shade val="85000"/>
            </a:srgbClr>
          </a:solidFill>
          <a:ln w="19050">
            <a:solidFill>
              <a:schemeClr val="tx1">
                <a:lumMod val="95000"/>
                <a:lumOff val="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36103945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216BBCFE-5BDF-4DA1-AFCE-2560472DB6EF}"/>
              </a:ext>
            </a:extLst>
          </p:cNvPr>
          <p:cNvPicPr>
            <a:picLocks noChangeAspect="1"/>
          </p:cNvPicPr>
          <p:nvPr/>
        </p:nvPicPr>
        <p:blipFill>
          <a:blip r:embed="rId2"/>
          <a:stretch>
            <a:fillRect/>
          </a:stretch>
        </p:blipFill>
        <p:spPr>
          <a:xfrm>
            <a:off x="751280" y="335279"/>
            <a:ext cx="7821175" cy="5852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4" name="TextBox 33">
            <a:extLst>
              <a:ext uri="{FF2B5EF4-FFF2-40B4-BE49-F238E27FC236}">
                <a16:creationId xmlns:a16="http://schemas.microsoft.com/office/drawing/2014/main" id="{1E0EDFB0-9A53-4628-A8F8-C8B1D23EB70E}"/>
              </a:ext>
            </a:extLst>
          </p:cNvPr>
          <p:cNvSpPr txBox="1"/>
          <p:nvPr/>
        </p:nvSpPr>
        <p:spPr>
          <a:xfrm>
            <a:off x="8852179" y="2223422"/>
            <a:ext cx="1114781" cy="1754326"/>
          </a:xfrm>
          <a:prstGeom prst="rect">
            <a:avLst/>
          </a:prstGeom>
          <a:noFill/>
        </p:spPr>
        <p:txBody>
          <a:bodyPr wrap="square">
            <a:spAutoFit/>
          </a:bodyPr>
          <a:lstStyle/>
          <a:p>
            <a:r>
              <a:rPr lang="vi-VN" sz="3600" dirty="0"/>
              <a:t>Biểu đồ lớp</a:t>
            </a:r>
            <a:endParaRPr lang="en-US" sz="3600" dirty="0"/>
          </a:p>
        </p:txBody>
      </p:sp>
    </p:spTree>
    <p:extLst>
      <p:ext uri="{BB962C8B-B14F-4D97-AF65-F5344CB8AC3E}">
        <p14:creationId xmlns:p14="http://schemas.microsoft.com/office/powerpoint/2010/main" val="1738561688"/>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3C4ABBC3-51D2-41D6-95EE-A8BE7D627E26}"/>
              </a:ext>
              <a:ext uri="{C183D7F6-B498-43B3-948B-1728B52AA6E4}">
                <adec:decorative xmlns:adec="http://schemas.microsoft.com/office/drawing/2017/decorative" val="0"/>
              </a:ext>
            </a:extLst>
          </p:cNvPr>
          <p:cNvSpPr>
            <a:spLocks noGrp="1"/>
          </p:cNvSpPr>
          <p:nvPr>
            <p:ph type="title"/>
          </p:nvPr>
        </p:nvSpPr>
        <p:spPr>
          <a:xfrm>
            <a:off x="2339364" y="2483414"/>
            <a:ext cx="7513272" cy="1325563"/>
          </a:xfrm>
        </p:spPr>
        <p:txBody>
          <a:bodyPr>
            <a:normAutofit/>
          </a:bodyPr>
          <a:lstStyle/>
          <a:p>
            <a:r>
              <a:rPr lang="vi-VN" sz="3200" dirty="0"/>
              <a:t>3. Xây dựng hệ thống</a:t>
            </a:r>
            <a:endParaRPr lang="en-US" sz="3200" dirty="0"/>
          </a:p>
        </p:txBody>
      </p:sp>
    </p:spTree>
    <p:extLst>
      <p:ext uri="{BB962C8B-B14F-4D97-AF65-F5344CB8AC3E}">
        <p14:creationId xmlns:p14="http://schemas.microsoft.com/office/powerpoint/2010/main" val="40862432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75DABA6B-DB5E-49FD-9B55-4E684A4E3F3F}"/>
              </a:ext>
            </a:extLst>
          </p:cNvPr>
          <p:cNvSpPr txBox="1"/>
          <p:nvPr/>
        </p:nvSpPr>
        <p:spPr>
          <a:xfrm>
            <a:off x="5572299" y="6123356"/>
            <a:ext cx="4975581" cy="523220"/>
          </a:xfrm>
          <a:prstGeom prst="rect">
            <a:avLst/>
          </a:prstGeom>
          <a:noFill/>
        </p:spPr>
        <p:txBody>
          <a:bodyPr wrap="square">
            <a:spAutoFit/>
          </a:bodyPr>
          <a:lstStyle/>
          <a:p>
            <a:r>
              <a:rPr lang="vi-VN" sz="2800" dirty="0"/>
              <a:t>Biểu đồ thành phần</a:t>
            </a:r>
            <a:endParaRPr lang="en-US" sz="2800" dirty="0"/>
          </a:p>
        </p:txBody>
      </p:sp>
      <p:pic>
        <p:nvPicPr>
          <p:cNvPr id="4" name="Picture 3">
            <a:extLst>
              <a:ext uri="{FF2B5EF4-FFF2-40B4-BE49-F238E27FC236}">
                <a16:creationId xmlns:a16="http://schemas.microsoft.com/office/drawing/2014/main" id="{6595EF46-5D66-4DE8-BF7A-21C5D04B4070}"/>
              </a:ext>
            </a:extLst>
          </p:cNvPr>
          <p:cNvPicPr/>
          <p:nvPr/>
        </p:nvPicPr>
        <p:blipFill>
          <a:blip r:embed="rId2"/>
          <a:stretch>
            <a:fillRect/>
          </a:stretch>
        </p:blipFill>
        <p:spPr>
          <a:xfrm>
            <a:off x="1095917" y="473034"/>
            <a:ext cx="9668539" cy="54485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398084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75DABA6B-DB5E-49FD-9B55-4E684A4E3F3F}"/>
              </a:ext>
            </a:extLst>
          </p:cNvPr>
          <p:cNvSpPr txBox="1"/>
          <p:nvPr/>
        </p:nvSpPr>
        <p:spPr>
          <a:xfrm>
            <a:off x="948790" y="1042070"/>
            <a:ext cx="4975581" cy="523220"/>
          </a:xfrm>
          <a:prstGeom prst="rect">
            <a:avLst/>
          </a:prstGeom>
          <a:noFill/>
        </p:spPr>
        <p:txBody>
          <a:bodyPr wrap="square">
            <a:spAutoFit/>
          </a:bodyPr>
          <a:lstStyle/>
          <a:p>
            <a:r>
              <a:rPr lang="vi-VN" sz="2800" dirty="0"/>
              <a:t>Biểu đồ triển khai</a:t>
            </a:r>
            <a:endParaRPr lang="en-US" sz="2800" dirty="0"/>
          </a:p>
        </p:txBody>
      </p:sp>
      <p:pic>
        <p:nvPicPr>
          <p:cNvPr id="5" name="Picture 4">
            <a:extLst>
              <a:ext uri="{FF2B5EF4-FFF2-40B4-BE49-F238E27FC236}">
                <a16:creationId xmlns:a16="http://schemas.microsoft.com/office/drawing/2014/main" id="{0ABE5D0A-FFBE-43FC-BA9B-1F8379158B53}"/>
              </a:ext>
            </a:extLst>
          </p:cNvPr>
          <p:cNvPicPr/>
          <p:nvPr/>
        </p:nvPicPr>
        <p:blipFill>
          <a:blip r:embed="rId2"/>
          <a:stretch>
            <a:fillRect/>
          </a:stretch>
        </p:blipFill>
        <p:spPr>
          <a:xfrm>
            <a:off x="948790" y="2148882"/>
            <a:ext cx="9895359" cy="1983280"/>
          </a:xfrm>
          <a:prstGeom prst="rect">
            <a:avLst/>
          </a:prstGeom>
          <a:solidFill>
            <a:srgbClr val="FFFFFF">
              <a:shade val="85000"/>
            </a:srgbClr>
          </a:solidFill>
          <a:ln w="88900" cap="sq">
            <a:solidFill>
              <a:schemeClr val="accent2">
                <a:lumMod val="9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73127104"/>
      </p:ext>
    </p:extLst>
  </p:cSld>
  <p:clrMapOvr>
    <a:masterClrMapping/>
  </p:clrMapOvr>
  <mc:AlternateContent xmlns:mc="http://schemas.openxmlformats.org/markup-compatibility/2006">
    <mc:Choice xmlns:p14="http://schemas.microsoft.com/office/powerpoint/2010/main" Requires="p14">
      <p:transition spd="slow" p14:dur="1250">
        <p14:gallery dir="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664178" y="2256155"/>
            <a:ext cx="5915250" cy="905271"/>
          </a:xfrm>
        </p:spPr>
        <p:txBody>
          <a:bodyPr/>
          <a:lstStyle/>
          <a:p>
            <a:r>
              <a:rPr lang="en-US" dirty="0"/>
              <a:t>THANK YOU</a:t>
            </a:r>
            <a:r>
              <a:rPr lang="vi-VN" dirty="0"/>
              <a:t> For watching</a:t>
            </a:r>
            <a:endParaRPr lang="en-US" dirty="0"/>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35</a:t>
            </a:fld>
            <a:endParaRPr lang="en-US" dirty="0"/>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96996" y="550227"/>
            <a:ext cx="1579404" cy="1325563"/>
          </a:xfrm>
        </p:spPr>
        <p:txBody>
          <a:bodyPr>
            <a:normAutofit fontScale="90000"/>
          </a:bodyPr>
          <a:lstStyle/>
          <a:p>
            <a:r>
              <a:rPr lang="vi-VN" dirty="0"/>
              <a:t>Giới thiệu về cửa hàng</a:t>
            </a:r>
            <a:endParaRPr lang="en-US" dirty="0"/>
          </a:p>
        </p:txBody>
      </p:sp>
      <p:pic>
        <p:nvPicPr>
          <p:cNvPr id="1026" name="Picture 2" descr="Cửa hàng nội thất Anh Thư 879 Ngô Gia Tự, Long Biên">
            <a:extLst>
              <a:ext uri="{FF2B5EF4-FFF2-40B4-BE49-F238E27FC236}">
                <a16:creationId xmlns:a16="http://schemas.microsoft.com/office/drawing/2014/main" id="{6BEC3BC3-2C20-447B-BB4C-5FFA17D79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943" y="433069"/>
            <a:ext cx="9917141" cy="56527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CE54F5-1E83-45BC-9723-AD210878917A}"/>
              </a:ext>
            </a:extLst>
          </p:cNvPr>
          <p:cNvSpPr txBox="1"/>
          <p:nvPr/>
        </p:nvSpPr>
        <p:spPr>
          <a:xfrm>
            <a:off x="-10850880" y="2078750"/>
            <a:ext cx="5425440" cy="646331"/>
          </a:xfrm>
          <a:prstGeom prst="rect">
            <a:avLst/>
          </a:prstGeom>
          <a:noFill/>
        </p:spPr>
        <p:txBody>
          <a:bodyPr wrap="square">
            <a:spAutoFit/>
          </a:bodyPr>
          <a:lstStyle/>
          <a:p>
            <a:pPr algn="just"/>
            <a:r>
              <a:rPr lang="vi-VN" b="0" i="0" dirty="0">
                <a:solidFill>
                  <a:srgbClr val="222222"/>
                </a:solidFill>
                <a:effectLst/>
                <a:latin typeface="Verdana" panose="020B0604030504040204" pitchFamily="34" charset="0"/>
              </a:rPr>
              <a:t>Nội thất Anh Thư chuyên kinh doanh bán lẻ các sản phẩm nội thất gia đình. </a:t>
            </a:r>
          </a:p>
        </p:txBody>
      </p:sp>
      <p:sp>
        <p:nvSpPr>
          <p:cNvPr id="7" name="TextBox 6">
            <a:extLst>
              <a:ext uri="{FF2B5EF4-FFF2-40B4-BE49-F238E27FC236}">
                <a16:creationId xmlns:a16="http://schemas.microsoft.com/office/drawing/2014/main" id="{191EC141-1851-4FDE-A384-6E4CD5AC6E9B}"/>
              </a:ext>
            </a:extLst>
          </p:cNvPr>
          <p:cNvSpPr txBox="1"/>
          <p:nvPr/>
        </p:nvSpPr>
        <p:spPr>
          <a:xfrm>
            <a:off x="-10850880" y="3034195"/>
            <a:ext cx="5425440" cy="646331"/>
          </a:xfrm>
          <a:prstGeom prst="rect">
            <a:avLst/>
          </a:prstGeom>
          <a:noFill/>
        </p:spPr>
        <p:txBody>
          <a:bodyPr wrap="square">
            <a:spAutoFit/>
          </a:bodyPr>
          <a:lstStyle/>
          <a:p>
            <a:pPr algn="just"/>
            <a:r>
              <a:rPr lang="vi-VN" b="0" i="0" dirty="0">
                <a:solidFill>
                  <a:srgbClr val="222222"/>
                </a:solidFill>
                <a:effectLst/>
                <a:latin typeface="Verdana" panose="020B0604030504040204" pitchFamily="34" charset="0"/>
              </a:rPr>
              <a:t>Địa chỉ: 879 đường Ngô Gia Tự – Long Biên – Hà Nội.</a:t>
            </a:r>
            <a:endParaRPr lang="en-US" dirty="0"/>
          </a:p>
        </p:txBody>
      </p:sp>
      <p:sp>
        <p:nvSpPr>
          <p:cNvPr id="8" name="TextBox 7">
            <a:extLst>
              <a:ext uri="{FF2B5EF4-FFF2-40B4-BE49-F238E27FC236}">
                <a16:creationId xmlns:a16="http://schemas.microsoft.com/office/drawing/2014/main" id="{339EB526-F8B0-479B-B4E6-A2067613F2FA}"/>
              </a:ext>
            </a:extLst>
          </p:cNvPr>
          <p:cNvSpPr txBox="1"/>
          <p:nvPr/>
        </p:nvSpPr>
        <p:spPr>
          <a:xfrm>
            <a:off x="-10850880" y="3989641"/>
            <a:ext cx="8483600" cy="646331"/>
          </a:xfrm>
          <a:prstGeom prst="rect">
            <a:avLst/>
          </a:prstGeom>
          <a:noFill/>
        </p:spPr>
        <p:txBody>
          <a:bodyPr wrap="square">
            <a:spAutoFit/>
          </a:bodyPr>
          <a:lstStyle/>
          <a:p>
            <a:pPr algn="just"/>
            <a:r>
              <a:rPr lang="vi-VN" b="0" i="0" dirty="0">
                <a:solidFill>
                  <a:srgbClr val="222222"/>
                </a:solidFill>
                <a:effectLst/>
                <a:latin typeface="Verdana" panose="020B0604030504040204" pitchFamily="34" charset="0"/>
              </a:rPr>
              <a:t>Với lợi thế mặt bằng khá rộng, nội thất Anh Thư có thể trưng bày được cả trăm mẫu mã sản phẩm khác nhau cho quý khách hàng lựa chọn. </a:t>
            </a:r>
          </a:p>
        </p:txBody>
      </p:sp>
      <p:sp>
        <p:nvSpPr>
          <p:cNvPr id="9" name="TextBox 8">
            <a:extLst>
              <a:ext uri="{FF2B5EF4-FFF2-40B4-BE49-F238E27FC236}">
                <a16:creationId xmlns:a16="http://schemas.microsoft.com/office/drawing/2014/main" id="{96E9D914-07A4-4494-BC90-A4E7703A5918}"/>
              </a:ext>
            </a:extLst>
          </p:cNvPr>
          <p:cNvSpPr txBox="1"/>
          <p:nvPr/>
        </p:nvSpPr>
        <p:spPr>
          <a:xfrm>
            <a:off x="-10693400" y="4838384"/>
            <a:ext cx="8026400" cy="646331"/>
          </a:xfrm>
          <a:prstGeom prst="rect">
            <a:avLst/>
          </a:prstGeom>
          <a:noFill/>
        </p:spPr>
        <p:txBody>
          <a:bodyPr wrap="square">
            <a:spAutoFit/>
          </a:bodyPr>
          <a:lstStyle/>
          <a:p>
            <a:pPr algn="just"/>
            <a:r>
              <a:rPr lang="vi-VN" b="0" i="0" dirty="0">
                <a:solidFill>
                  <a:srgbClr val="222222"/>
                </a:solidFill>
                <a:effectLst/>
                <a:latin typeface="Verdana" panose="020B0604030504040204" pitchFamily="34" charset="0"/>
              </a:rPr>
              <a:t>Ngoài bán những sản phẩm có sẵn, cửa hàng còn có dịch vụ thiết kế và thi công lắp đặt theo yêu cầu của khách hàng. </a:t>
            </a:r>
          </a:p>
        </p:txBody>
      </p:sp>
    </p:spTree>
    <p:extLst>
      <p:ext uri="{BB962C8B-B14F-4D97-AF65-F5344CB8AC3E}">
        <p14:creationId xmlns:p14="http://schemas.microsoft.com/office/powerpoint/2010/main" val="1593920805"/>
      </p:ext>
    </p:extLst>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96996" y="550227"/>
            <a:ext cx="1579404" cy="1325563"/>
          </a:xfrm>
        </p:spPr>
        <p:txBody>
          <a:bodyPr>
            <a:normAutofit fontScale="90000"/>
          </a:bodyPr>
          <a:lstStyle/>
          <a:p>
            <a:r>
              <a:rPr lang="vi-VN" dirty="0"/>
              <a:t>Giới thiệu về cửa hàng</a:t>
            </a:r>
            <a:endParaRPr lang="en-US" dirty="0"/>
          </a:p>
        </p:txBody>
      </p:sp>
      <p:pic>
        <p:nvPicPr>
          <p:cNvPr id="1026" name="Picture 2" descr="Cửa hàng nội thất Anh Thư 879 Ngô Gia Tự, Long Biên">
            <a:extLst>
              <a:ext uri="{FF2B5EF4-FFF2-40B4-BE49-F238E27FC236}">
                <a16:creationId xmlns:a16="http://schemas.microsoft.com/office/drawing/2014/main" id="{6BEC3BC3-2C20-447B-BB4C-5FFA17D79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7440" y="433069"/>
            <a:ext cx="4295644" cy="24485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E40833-411D-4189-B246-DFDBF6A49476}"/>
              </a:ext>
            </a:extLst>
          </p:cNvPr>
          <p:cNvSpPr txBox="1"/>
          <p:nvPr/>
        </p:nvSpPr>
        <p:spPr>
          <a:xfrm>
            <a:off x="1808480" y="2078750"/>
            <a:ext cx="5425440" cy="646331"/>
          </a:xfrm>
          <a:prstGeom prst="rect">
            <a:avLst/>
          </a:prstGeom>
          <a:noFill/>
        </p:spPr>
        <p:txBody>
          <a:bodyPr wrap="square">
            <a:spAutoFit/>
          </a:bodyPr>
          <a:lstStyle/>
          <a:p>
            <a:pPr algn="just"/>
            <a:r>
              <a:rPr lang="vi-VN" b="0" i="0" dirty="0">
                <a:solidFill>
                  <a:srgbClr val="222222"/>
                </a:solidFill>
                <a:effectLst/>
                <a:latin typeface="Verdana" panose="020B0604030504040204" pitchFamily="34" charset="0"/>
              </a:rPr>
              <a:t>Nội thất Anh Thư chuyên kinh doanh bán lẻ các sản phẩm nội thất gia đình. </a:t>
            </a:r>
          </a:p>
        </p:txBody>
      </p:sp>
      <p:sp>
        <p:nvSpPr>
          <p:cNvPr id="6" name="TextBox 5">
            <a:extLst>
              <a:ext uri="{FF2B5EF4-FFF2-40B4-BE49-F238E27FC236}">
                <a16:creationId xmlns:a16="http://schemas.microsoft.com/office/drawing/2014/main" id="{78013E65-5C89-4193-AB90-BE2B534CE419}"/>
              </a:ext>
            </a:extLst>
          </p:cNvPr>
          <p:cNvSpPr txBox="1"/>
          <p:nvPr/>
        </p:nvSpPr>
        <p:spPr>
          <a:xfrm>
            <a:off x="1808480" y="3034195"/>
            <a:ext cx="5425440" cy="646331"/>
          </a:xfrm>
          <a:prstGeom prst="rect">
            <a:avLst/>
          </a:prstGeom>
          <a:noFill/>
        </p:spPr>
        <p:txBody>
          <a:bodyPr wrap="square">
            <a:spAutoFit/>
          </a:bodyPr>
          <a:lstStyle/>
          <a:p>
            <a:pPr algn="just"/>
            <a:r>
              <a:rPr lang="vi-VN" b="0" i="0" dirty="0">
                <a:solidFill>
                  <a:srgbClr val="222222"/>
                </a:solidFill>
                <a:effectLst/>
                <a:latin typeface="Verdana" panose="020B0604030504040204" pitchFamily="34" charset="0"/>
              </a:rPr>
              <a:t>Địa chỉ: 879 đường Ngô Gia Tự – Long Biên – Hà Nội.</a:t>
            </a:r>
            <a:endParaRPr lang="en-US" dirty="0"/>
          </a:p>
        </p:txBody>
      </p:sp>
      <p:sp>
        <p:nvSpPr>
          <p:cNvPr id="7" name="TextBox 6">
            <a:extLst>
              <a:ext uri="{FF2B5EF4-FFF2-40B4-BE49-F238E27FC236}">
                <a16:creationId xmlns:a16="http://schemas.microsoft.com/office/drawing/2014/main" id="{78344BCD-02F3-4996-A1D5-D6B1351E1C1E}"/>
              </a:ext>
            </a:extLst>
          </p:cNvPr>
          <p:cNvSpPr txBox="1"/>
          <p:nvPr/>
        </p:nvSpPr>
        <p:spPr>
          <a:xfrm>
            <a:off x="1808480" y="5243874"/>
            <a:ext cx="8483600" cy="646331"/>
          </a:xfrm>
          <a:prstGeom prst="rect">
            <a:avLst/>
          </a:prstGeom>
          <a:noFill/>
        </p:spPr>
        <p:txBody>
          <a:bodyPr wrap="square">
            <a:spAutoFit/>
          </a:bodyPr>
          <a:lstStyle/>
          <a:p>
            <a:pPr algn="just"/>
            <a:r>
              <a:rPr lang="vi-VN" b="0" i="0" dirty="0">
                <a:solidFill>
                  <a:srgbClr val="222222"/>
                </a:solidFill>
                <a:effectLst/>
                <a:latin typeface="Verdana" panose="020B0604030504040204" pitchFamily="34" charset="0"/>
              </a:rPr>
              <a:t>Với lợi thế mặt bằng khá rộng, nội thất Anh Thư có thể trưng bày được cả trăm mẫu mã sản phẩm khác nhau cho quý khách hàng lựa chọn. </a:t>
            </a:r>
          </a:p>
        </p:txBody>
      </p:sp>
      <p:sp>
        <p:nvSpPr>
          <p:cNvPr id="9" name="TextBox 8">
            <a:extLst>
              <a:ext uri="{FF2B5EF4-FFF2-40B4-BE49-F238E27FC236}">
                <a16:creationId xmlns:a16="http://schemas.microsoft.com/office/drawing/2014/main" id="{0DB6B00E-37B8-4765-AB80-3542A7934B4C}"/>
              </a:ext>
            </a:extLst>
          </p:cNvPr>
          <p:cNvSpPr txBox="1"/>
          <p:nvPr/>
        </p:nvSpPr>
        <p:spPr>
          <a:xfrm>
            <a:off x="1808480" y="3785731"/>
            <a:ext cx="9428271" cy="1200329"/>
          </a:xfrm>
          <a:prstGeom prst="rect">
            <a:avLst/>
          </a:prstGeom>
          <a:noFill/>
        </p:spPr>
        <p:txBody>
          <a:bodyPr wrap="square">
            <a:spAutoFit/>
          </a:bodyPr>
          <a:lstStyle>
            <a:defPPr>
              <a:defRPr lang="en-US"/>
            </a:defPPr>
            <a:lvl1pPr algn="just">
              <a:defRPr b="0" i="0">
                <a:solidFill>
                  <a:srgbClr val="222222"/>
                </a:solidFill>
                <a:effectLst/>
                <a:latin typeface="Verdana" panose="020B0604030504040204" pitchFamily="34" charset="0"/>
              </a:defRPr>
            </a:lvl1pPr>
          </a:lstStyle>
          <a:p>
            <a:r>
              <a:rPr lang="vi-VN" dirty="0"/>
              <a:t>Quy mô: Nội thất Anh Thư hiện nay có một cửa hàng truyền thống, với khoảng 10 nhân viên, bao gồm các chuyên gia nội thất, nhân viên bán hàng và nhân viên hỗ trợ khách hàng. Cam kết đem đến cho khách hàng trải nghiệm mua sắm tốt nhất, cung cấp sự tư vấn chuyên nghiệp và hỗ trợ sau bán hàng.</a:t>
            </a:r>
            <a:endParaRPr lang="en-US" dirty="0"/>
          </a:p>
        </p:txBody>
      </p:sp>
    </p:spTree>
    <p:extLst>
      <p:ext uri="{BB962C8B-B14F-4D97-AF65-F5344CB8AC3E}">
        <p14:creationId xmlns:p14="http://schemas.microsoft.com/office/powerpoint/2010/main" val="1748987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AEEFBA9-9412-4BF1-A6AA-620E4C6ED292}"/>
              </a:ext>
            </a:extLst>
          </p:cNvPr>
          <p:cNvSpPr txBox="1"/>
          <p:nvPr/>
        </p:nvSpPr>
        <p:spPr>
          <a:xfrm>
            <a:off x="4358693" y="1434268"/>
            <a:ext cx="5578311" cy="2122056"/>
          </a:xfrm>
          <a:prstGeom prst="rect">
            <a:avLst/>
          </a:prstGeom>
          <a:noFill/>
        </p:spPr>
        <p:txBody>
          <a:bodyPr wrap="square">
            <a:spAutoFit/>
          </a:bodyPr>
          <a:lstStyle/>
          <a:p>
            <a:pPr>
              <a:lnSpc>
                <a:spcPct val="150000"/>
              </a:lnSpc>
            </a:pPr>
            <a:r>
              <a:rPr lang="vi-VN" dirty="0"/>
              <a:t>•      Ghế sofa, ghế bành, ghế văn phòng, bàn làm việc, , tủ sách, kệ sách, giường, đèn trang trí, đồ trang trí nội thất, ...</a:t>
            </a:r>
          </a:p>
          <a:p>
            <a:pPr>
              <a:lnSpc>
                <a:spcPct val="150000"/>
              </a:lnSpc>
            </a:pPr>
            <a:r>
              <a:rPr lang="vi-VN" dirty="0"/>
              <a:t>•      Phụ kiện nội thất: gối, màn cửa, thảm trải sàn, rèm cửa, tranh treo tường, ...</a:t>
            </a:r>
          </a:p>
        </p:txBody>
      </p:sp>
      <p:sp>
        <p:nvSpPr>
          <p:cNvPr id="19" name="TextBox 18">
            <a:extLst>
              <a:ext uri="{FF2B5EF4-FFF2-40B4-BE49-F238E27FC236}">
                <a16:creationId xmlns:a16="http://schemas.microsoft.com/office/drawing/2014/main" id="{F41DDF71-CDF0-4B2E-84ED-175FC3CDBF02}"/>
              </a:ext>
            </a:extLst>
          </p:cNvPr>
          <p:cNvSpPr txBox="1"/>
          <p:nvPr/>
        </p:nvSpPr>
        <p:spPr>
          <a:xfrm>
            <a:off x="4358693" y="703292"/>
            <a:ext cx="6094428" cy="523220"/>
          </a:xfrm>
          <a:prstGeom prst="rect">
            <a:avLst/>
          </a:prstGeom>
          <a:noFill/>
        </p:spPr>
        <p:txBody>
          <a:bodyPr wrap="square">
            <a:spAutoFit/>
          </a:bodyPr>
          <a:lstStyle/>
          <a:p>
            <a:r>
              <a:rPr lang="vi-VN" sz="2800" dirty="0"/>
              <a:t>Sản</a:t>
            </a:r>
            <a:r>
              <a:rPr lang="vi-VN" sz="2400" dirty="0"/>
              <a:t> phẩm nội thất</a:t>
            </a:r>
          </a:p>
        </p:txBody>
      </p:sp>
      <p:sp>
        <p:nvSpPr>
          <p:cNvPr id="37" name="TextBox 36">
            <a:extLst>
              <a:ext uri="{FF2B5EF4-FFF2-40B4-BE49-F238E27FC236}">
                <a16:creationId xmlns:a16="http://schemas.microsoft.com/office/drawing/2014/main" id="{B74BCABD-3973-49EB-941D-F7BA698DFF53}"/>
              </a:ext>
            </a:extLst>
          </p:cNvPr>
          <p:cNvSpPr txBox="1"/>
          <p:nvPr/>
        </p:nvSpPr>
        <p:spPr>
          <a:xfrm>
            <a:off x="4358693" y="4775229"/>
            <a:ext cx="6094428" cy="646331"/>
          </a:xfrm>
          <a:prstGeom prst="rect">
            <a:avLst/>
          </a:prstGeom>
          <a:noFill/>
        </p:spPr>
        <p:txBody>
          <a:bodyPr wrap="square">
            <a:spAutoFit/>
          </a:bodyPr>
          <a:lstStyle/>
          <a:p>
            <a:r>
              <a:rPr lang="vi-VN" dirty="0"/>
              <a:t>•       Hiện tại có một cửa hàng nội thất trực tiếp để khách hàng có thể trải nghiệm và chọn lựa sản phẩm trực tiếp.</a:t>
            </a:r>
          </a:p>
        </p:txBody>
      </p:sp>
      <p:sp>
        <p:nvSpPr>
          <p:cNvPr id="38" name="TextBox 37">
            <a:extLst>
              <a:ext uri="{FF2B5EF4-FFF2-40B4-BE49-F238E27FC236}">
                <a16:creationId xmlns:a16="http://schemas.microsoft.com/office/drawing/2014/main" id="{BD7421B9-022C-48D4-A886-76B3226AA1D5}"/>
              </a:ext>
            </a:extLst>
          </p:cNvPr>
          <p:cNvSpPr txBox="1"/>
          <p:nvPr/>
        </p:nvSpPr>
        <p:spPr>
          <a:xfrm>
            <a:off x="4358693" y="4115381"/>
            <a:ext cx="6094428" cy="461665"/>
          </a:xfrm>
          <a:prstGeom prst="rect">
            <a:avLst/>
          </a:prstGeom>
          <a:noFill/>
        </p:spPr>
        <p:txBody>
          <a:bodyPr wrap="square">
            <a:spAutoFit/>
          </a:bodyPr>
          <a:lstStyle/>
          <a:p>
            <a:pPr marL="0" algn="l" rtl="0" eaLnBrk="1" latinLnBrk="0" hangingPunct="1">
              <a:spcBef>
                <a:spcPts val="0"/>
              </a:spcBef>
              <a:spcAft>
                <a:spcPts val="0"/>
              </a:spcAft>
            </a:pPr>
            <a:r>
              <a:rPr lang="vi-VN" sz="2400" kern="1200" dirty="0">
                <a:solidFill>
                  <a:srgbClr val="000000"/>
                </a:solidFill>
                <a:effectLst/>
                <a:latin typeface="Tenorite" panose="00000500000000000000" pitchFamily="2" charset="0"/>
                <a:ea typeface="+mn-ea"/>
                <a:cs typeface="+mn-cs"/>
              </a:rPr>
              <a:t>Phương thức bán hàng</a:t>
            </a:r>
            <a:endParaRPr lang="en-US" sz="3200" dirty="0">
              <a:effectLst/>
            </a:endParaRPr>
          </a:p>
        </p:txBody>
      </p:sp>
    </p:spTree>
    <p:extLst>
      <p:ext uri="{BB962C8B-B14F-4D97-AF65-F5344CB8AC3E}">
        <p14:creationId xmlns:p14="http://schemas.microsoft.com/office/powerpoint/2010/main" val="184494182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191B152-68BE-4A53-B783-5B8F4B7E326E}"/>
              </a:ext>
            </a:extLst>
          </p:cNvPr>
          <p:cNvSpPr txBox="1"/>
          <p:nvPr/>
        </p:nvSpPr>
        <p:spPr>
          <a:xfrm>
            <a:off x="1489434" y="2183307"/>
            <a:ext cx="6103854" cy="1291059"/>
          </a:xfrm>
          <a:prstGeom prst="rect">
            <a:avLst/>
          </a:prstGeom>
          <a:noFill/>
        </p:spPr>
        <p:txBody>
          <a:bodyPr wrap="square">
            <a:spAutoFit/>
          </a:bodyPr>
          <a:lstStyle/>
          <a:p>
            <a:pPr>
              <a:lnSpc>
                <a:spcPct val="150000"/>
              </a:lnSpc>
              <a:tabLst>
                <a:tab pos="285750" algn="l"/>
              </a:tabLst>
            </a:pPr>
            <a:r>
              <a:rPr lang="vi-VN" dirty="0"/>
              <a:t>•	Thanh toán bằng tiền mặt.</a:t>
            </a:r>
          </a:p>
          <a:p>
            <a:pPr>
              <a:lnSpc>
                <a:spcPct val="150000"/>
              </a:lnSpc>
              <a:tabLst>
                <a:tab pos="285750" algn="l"/>
              </a:tabLst>
            </a:pPr>
            <a:r>
              <a:rPr lang="vi-VN" dirty="0"/>
              <a:t>•	Thanh toán bằng ví điện tử.</a:t>
            </a:r>
          </a:p>
          <a:p>
            <a:pPr marL="285750" indent="-285750">
              <a:lnSpc>
                <a:spcPct val="150000"/>
              </a:lnSpc>
            </a:pPr>
            <a:r>
              <a:rPr lang="vi-VN" dirty="0"/>
              <a:t>•	Thanh toán bằng chuyển khoản.</a:t>
            </a:r>
          </a:p>
        </p:txBody>
      </p:sp>
      <p:sp>
        <p:nvSpPr>
          <p:cNvPr id="15" name="TextBox 14">
            <a:extLst>
              <a:ext uri="{FF2B5EF4-FFF2-40B4-BE49-F238E27FC236}">
                <a16:creationId xmlns:a16="http://schemas.microsoft.com/office/drawing/2014/main" id="{447D517C-A0F9-4476-856D-B8C707E71D42}"/>
              </a:ext>
            </a:extLst>
          </p:cNvPr>
          <p:cNvSpPr txBox="1"/>
          <p:nvPr/>
        </p:nvSpPr>
        <p:spPr>
          <a:xfrm>
            <a:off x="1274976" y="737778"/>
            <a:ext cx="6094428" cy="461665"/>
          </a:xfrm>
          <a:prstGeom prst="rect">
            <a:avLst/>
          </a:prstGeom>
          <a:noFill/>
        </p:spPr>
        <p:txBody>
          <a:bodyPr wrap="square">
            <a:spAutoFit/>
          </a:bodyPr>
          <a:lstStyle/>
          <a:p>
            <a:r>
              <a:rPr lang="vi-VN" sz="2400" dirty="0"/>
              <a:t>Phương thức thanh toán</a:t>
            </a:r>
          </a:p>
        </p:txBody>
      </p:sp>
      <p:sp>
        <p:nvSpPr>
          <p:cNvPr id="17" name="TextBox 16">
            <a:extLst>
              <a:ext uri="{FF2B5EF4-FFF2-40B4-BE49-F238E27FC236}">
                <a16:creationId xmlns:a16="http://schemas.microsoft.com/office/drawing/2014/main" id="{7AA5568F-8B4E-4A20-955F-18A0CBDFC82B}"/>
              </a:ext>
            </a:extLst>
          </p:cNvPr>
          <p:cNvSpPr txBox="1"/>
          <p:nvPr/>
        </p:nvSpPr>
        <p:spPr>
          <a:xfrm>
            <a:off x="1265550" y="3768295"/>
            <a:ext cx="6094428" cy="461665"/>
          </a:xfrm>
          <a:prstGeom prst="rect">
            <a:avLst/>
          </a:prstGeom>
          <a:noFill/>
        </p:spPr>
        <p:txBody>
          <a:bodyPr wrap="square">
            <a:spAutoFit/>
          </a:bodyPr>
          <a:lstStyle/>
          <a:p>
            <a:r>
              <a:rPr lang="vi-VN" sz="2400" dirty="0"/>
              <a:t>Các dịch vụ</a:t>
            </a:r>
          </a:p>
        </p:txBody>
      </p:sp>
      <p:sp>
        <p:nvSpPr>
          <p:cNvPr id="20" name="TextBox 19">
            <a:extLst>
              <a:ext uri="{FF2B5EF4-FFF2-40B4-BE49-F238E27FC236}">
                <a16:creationId xmlns:a16="http://schemas.microsoft.com/office/drawing/2014/main" id="{A29415AA-954F-4216-A0B9-7A25C5907645}"/>
              </a:ext>
            </a:extLst>
          </p:cNvPr>
          <p:cNvSpPr txBox="1"/>
          <p:nvPr/>
        </p:nvSpPr>
        <p:spPr>
          <a:xfrm>
            <a:off x="1489434" y="4305012"/>
            <a:ext cx="6103854" cy="875561"/>
          </a:xfrm>
          <a:prstGeom prst="rect">
            <a:avLst/>
          </a:prstGeom>
          <a:noFill/>
        </p:spPr>
        <p:txBody>
          <a:bodyPr wrap="square">
            <a:spAutoFit/>
          </a:bodyPr>
          <a:lstStyle/>
          <a:p>
            <a:pPr>
              <a:lnSpc>
                <a:spcPct val="150000"/>
              </a:lnSpc>
              <a:tabLst>
                <a:tab pos="285750" algn="l"/>
              </a:tabLst>
            </a:pPr>
            <a:r>
              <a:rPr lang="vi-VN" dirty="0"/>
              <a:t>•	Dịch vụ tư vấn thiết kế nội thất.</a:t>
            </a:r>
          </a:p>
          <a:p>
            <a:pPr>
              <a:lnSpc>
                <a:spcPct val="150000"/>
              </a:lnSpc>
              <a:tabLst>
                <a:tab pos="285750" algn="l"/>
              </a:tabLst>
            </a:pPr>
            <a:r>
              <a:rPr lang="vi-VN" dirty="0"/>
              <a:t>•	Dịch vụ giao hàng và lắp đặt nội thất.</a:t>
            </a:r>
          </a:p>
        </p:txBody>
      </p:sp>
      <p:sp>
        <p:nvSpPr>
          <p:cNvPr id="6" name="TextBox 5">
            <a:extLst>
              <a:ext uri="{FF2B5EF4-FFF2-40B4-BE49-F238E27FC236}">
                <a16:creationId xmlns:a16="http://schemas.microsoft.com/office/drawing/2014/main" id="{FFF1C62F-568D-45D8-8CB5-5D8CB84B74EE}"/>
              </a:ext>
            </a:extLst>
          </p:cNvPr>
          <p:cNvSpPr txBox="1"/>
          <p:nvPr/>
        </p:nvSpPr>
        <p:spPr>
          <a:xfrm>
            <a:off x="1480008" y="1349986"/>
            <a:ext cx="5889396" cy="875561"/>
          </a:xfrm>
          <a:prstGeom prst="rect">
            <a:avLst/>
          </a:prstGeom>
          <a:noFill/>
        </p:spPr>
        <p:txBody>
          <a:bodyPr wrap="square">
            <a:spAutoFit/>
          </a:bodyPr>
          <a:lstStyle/>
          <a:p>
            <a:pPr>
              <a:lnSpc>
                <a:spcPct val="150000"/>
              </a:lnSpc>
              <a:tabLst>
                <a:tab pos="285750" algn="l"/>
              </a:tabLst>
            </a:pPr>
            <a:r>
              <a:rPr lang="vi-VN" dirty="0"/>
              <a:t>Thanh toán trước hoặc một phần và thành toán sau khi giao hàng, lặp đặt hoàn thiện.</a:t>
            </a:r>
          </a:p>
        </p:txBody>
      </p:sp>
    </p:spTree>
    <p:extLst>
      <p:ext uri="{BB962C8B-B14F-4D97-AF65-F5344CB8AC3E}">
        <p14:creationId xmlns:p14="http://schemas.microsoft.com/office/powerpoint/2010/main" val="134637220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1EFC80FE-B1C0-44A5-B52F-AF2008204785}"/>
              </a:ext>
            </a:extLst>
          </p:cNvPr>
          <p:cNvSpPr txBox="1"/>
          <p:nvPr/>
        </p:nvSpPr>
        <p:spPr>
          <a:xfrm>
            <a:off x="1165376" y="733826"/>
            <a:ext cx="8204765" cy="830997"/>
          </a:xfrm>
          <a:prstGeom prst="rect">
            <a:avLst/>
          </a:prstGeom>
          <a:noFill/>
        </p:spPr>
        <p:txBody>
          <a:bodyPr wrap="square">
            <a:spAutoFit/>
          </a:bodyPr>
          <a:lstStyle/>
          <a:p>
            <a:pPr marL="0" algn="l" rtl="0" eaLnBrk="1" latinLnBrk="0" hangingPunct="1">
              <a:spcBef>
                <a:spcPts val="0"/>
              </a:spcBef>
              <a:spcAft>
                <a:spcPts val="0"/>
              </a:spcAft>
            </a:pPr>
            <a:r>
              <a:rPr lang="vi-VN" sz="2400" kern="1200" dirty="0">
                <a:solidFill>
                  <a:srgbClr val="000000"/>
                </a:solidFill>
                <a:effectLst/>
                <a:latin typeface="Tenorite" panose="00000500000000000000" pitchFamily="2" charset="0"/>
                <a:ea typeface="+mn-ea"/>
                <a:cs typeface="+mn-cs"/>
              </a:rPr>
              <a:t>Phát triển kênh bán hàng trực tuyến và tích hợp với cửa hàng truyền thống</a:t>
            </a:r>
          </a:p>
        </p:txBody>
      </p:sp>
      <p:sp>
        <p:nvSpPr>
          <p:cNvPr id="6" name="TextBox 5">
            <a:extLst>
              <a:ext uri="{FF2B5EF4-FFF2-40B4-BE49-F238E27FC236}">
                <a16:creationId xmlns:a16="http://schemas.microsoft.com/office/drawing/2014/main" id="{1538EFA1-0065-44E8-B283-60FA5FC1EB71}"/>
              </a:ext>
            </a:extLst>
          </p:cNvPr>
          <p:cNvSpPr txBox="1"/>
          <p:nvPr/>
        </p:nvSpPr>
        <p:spPr>
          <a:xfrm>
            <a:off x="1849120" y="2243255"/>
            <a:ext cx="9482811" cy="1291059"/>
          </a:xfrm>
          <a:prstGeom prst="rect">
            <a:avLst/>
          </a:prstGeom>
          <a:noFill/>
        </p:spPr>
        <p:txBody>
          <a:bodyPr wrap="square">
            <a:spAutoFit/>
          </a:bodyPr>
          <a:lstStyle/>
          <a:p>
            <a:pPr algn="just">
              <a:lnSpc>
                <a:spcPct val="150000"/>
              </a:lnSpc>
              <a:spcBef>
                <a:spcPts val="1200"/>
              </a:spcBef>
              <a:spcAft>
                <a:spcPts val="600"/>
              </a:spcAft>
            </a:pPr>
            <a:r>
              <a:rPr lang="vi-VN" dirty="0"/>
              <a:t>	Cửa hàng đặt mục tiêu xây dựng kênh bán hàng trực tuyến nhằm tăng cường hiệu quả kinh doanh và tạo sự thuận tiện cho khách hàng. Kênh bán hàng trực tuyến này sẽ hoạt động đồng thời và tương thích với mô hình cửa hàng truyền thống hiện có.</a:t>
            </a:r>
          </a:p>
        </p:txBody>
      </p:sp>
      <p:sp>
        <p:nvSpPr>
          <p:cNvPr id="8" name="TextBox 7">
            <a:extLst>
              <a:ext uri="{FF2B5EF4-FFF2-40B4-BE49-F238E27FC236}">
                <a16:creationId xmlns:a16="http://schemas.microsoft.com/office/drawing/2014/main" id="{0AE57040-65EF-4EF3-92BB-41FEFC5572F9}"/>
              </a:ext>
            </a:extLst>
          </p:cNvPr>
          <p:cNvSpPr txBox="1"/>
          <p:nvPr/>
        </p:nvSpPr>
        <p:spPr>
          <a:xfrm>
            <a:off x="1894839" y="3751239"/>
            <a:ext cx="9391371" cy="1706557"/>
          </a:xfrm>
          <a:prstGeom prst="rect">
            <a:avLst/>
          </a:prstGeom>
          <a:noFill/>
        </p:spPr>
        <p:txBody>
          <a:bodyPr wrap="square">
            <a:spAutoFit/>
          </a:bodyPr>
          <a:lstStyle/>
          <a:p>
            <a:pPr algn="just">
              <a:lnSpc>
                <a:spcPct val="150000"/>
              </a:lnSpc>
              <a:spcBef>
                <a:spcPts val="1200"/>
              </a:spcBef>
              <a:spcAft>
                <a:spcPts val="600"/>
              </a:spcAft>
            </a:pPr>
            <a:r>
              <a:rPr lang="vi-VN" dirty="0"/>
              <a:t>	Mục đích là mang đến cho khách hàng một trải nghiệm mua sắm toàn diện, cho phép họ lựa chọn và mua sản phẩm nội thất một cách dễ dàng và thuận tiện từ bất kỳ đâu. Đồng thời, kênh bán hàng trực tuyến cũng sẽ giúp cửa hàng mở rộng thị trường tiềm năng, tiếp cận khách hàng mới và tăng cường doanh số bán hàng.</a:t>
            </a:r>
          </a:p>
        </p:txBody>
      </p:sp>
      <p:sp>
        <p:nvSpPr>
          <p:cNvPr id="13" name="TextBox 12">
            <a:extLst>
              <a:ext uri="{FF2B5EF4-FFF2-40B4-BE49-F238E27FC236}">
                <a16:creationId xmlns:a16="http://schemas.microsoft.com/office/drawing/2014/main" id="{552F75CA-E155-4D80-8CA5-143EBACB2C7E}"/>
              </a:ext>
            </a:extLst>
          </p:cNvPr>
          <p:cNvSpPr txBox="1"/>
          <p:nvPr/>
        </p:nvSpPr>
        <p:spPr>
          <a:xfrm>
            <a:off x="-14054691" y="1851642"/>
            <a:ext cx="11208775" cy="1706557"/>
          </a:xfrm>
          <a:prstGeom prst="rect">
            <a:avLst/>
          </a:prstGeom>
          <a:noFill/>
        </p:spPr>
        <p:txBody>
          <a:bodyPr wrap="square">
            <a:spAutoFit/>
          </a:bodyPr>
          <a:lstStyle/>
          <a:p>
            <a:pPr>
              <a:lnSpc>
                <a:spcPct val="150000"/>
              </a:lnSpc>
              <a:tabLst>
                <a:tab pos="403225" algn="l"/>
              </a:tabLst>
            </a:pPr>
            <a:r>
              <a:rPr lang="vi-VN" dirty="0"/>
              <a:t>•	Nghiên cứu thị trường về các xu hướng thiết kế nội thất và phân tích đối thủ cạnh tranh..</a:t>
            </a:r>
          </a:p>
          <a:p>
            <a:pPr>
              <a:lnSpc>
                <a:spcPct val="150000"/>
              </a:lnSpc>
              <a:tabLst>
                <a:tab pos="403225" algn="l"/>
              </a:tabLst>
            </a:pPr>
            <a:r>
              <a:rPr lang="vi-VN" dirty="0"/>
              <a:t>•	Tổ chức, điều hành, hướng dẫn, hỗ trợ, vận hành và phát triển hệ thống các kênh bán hàng và bộ phận marketing.</a:t>
            </a:r>
          </a:p>
          <a:p>
            <a:pPr>
              <a:lnSpc>
                <a:spcPct val="150000"/>
              </a:lnSpc>
              <a:tabLst>
                <a:tab pos="403225" algn="l"/>
              </a:tabLst>
            </a:pPr>
            <a:r>
              <a:rPr lang="vi-VN" dirty="0"/>
              <a:t>•	Nhân viên tư vấn bán hàng.</a:t>
            </a:r>
          </a:p>
        </p:txBody>
      </p:sp>
      <p:sp>
        <p:nvSpPr>
          <p:cNvPr id="14" name="TextBox 13">
            <a:extLst>
              <a:ext uri="{FF2B5EF4-FFF2-40B4-BE49-F238E27FC236}">
                <a16:creationId xmlns:a16="http://schemas.microsoft.com/office/drawing/2014/main" id="{D9AA3A1B-8CC2-4ED2-B381-9F712396F6A5}"/>
              </a:ext>
            </a:extLst>
          </p:cNvPr>
          <p:cNvSpPr txBox="1"/>
          <p:nvPr/>
        </p:nvSpPr>
        <p:spPr>
          <a:xfrm>
            <a:off x="-14054691" y="1058291"/>
            <a:ext cx="6094428" cy="461665"/>
          </a:xfrm>
          <a:prstGeom prst="rect">
            <a:avLst/>
          </a:prstGeom>
          <a:noFill/>
        </p:spPr>
        <p:txBody>
          <a:bodyPr wrap="square">
            <a:spAutoFit/>
          </a:bodyPr>
          <a:lstStyle/>
          <a:p>
            <a:pPr marL="0" algn="l" rtl="0" eaLnBrk="1" latinLnBrk="0" hangingPunct="1">
              <a:spcBef>
                <a:spcPts val="0"/>
              </a:spcBef>
              <a:spcAft>
                <a:spcPts val="0"/>
              </a:spcAft>
            </a:pPr>
            <a:r>
              <a:rPr lang="vi-VN" sz="2400" kern="1200" dirty="0">
                <a:solidFill>
                  <a:srgbClr val="000000"/>
                </a:solidFill>
                <a:effectLst/>
                <a:latin typeface="Tenorite" panose="00000500000000000000" pitchFamily="2" charset="0"/>
                <a:ea typeface="+mn-ea"/>
                <a:cs typeface="+mn-cs"/>
              </a:rPr>
              <a:t>1.2.5. Tổ chức quản lý hoạt động</a:t>
            </a:r>
            <a:endParaRPr lang="en-US" sz="3200" dirty="0">
              <a:effectLst/>
            </a:endParaRPr>
          </a:p>
        </p:txBody>
      </p:sp>
      <p:sp>
        <p:nvSpPr>
          <p:cNvPr id="15" name="TextBox 14">
            <a:extLst>
              <a:ext uri="{FF2B5EF4-FFF2-40B4-BE49-F238E27FC236}">
                <a16:creationId xmlns:a16="http://schemas.microsoft.com/office/drawing/2014/main" id="{C93C2482-EB22-4654-ACBD-61BA6724693B}"/>
              </a:ext>
            </a:extLst>
          </p:cNvPr>
          <p:cNvSpPr txBox="1"/>
          <p:nvPr/>
        </p:nvSpPr>
        <p:spPr>
          <a:xfrm>
            <a:off x="-14054691" y="3568320"/>
            <a:ext cx="11366091" cy="1291059"/>
          </a:xfrm>
          <a:prstGeom prst="rect">
            <a:avLst/>
          </a:prstGeom>
          <a:noFill/>
        </p:spPr>
        <p:txBody>
          <a:bodyPr wrap="square">
            <a:spAutoFit/>
          </a:bodyPr>
          <a:lstStyle/>
          <a:p>
            <a:pPr>
              <a:lnSpc>
                <a:spcPct val="150000"/>
              </a:lnSpc>
              <a:tabLst>
                <a:tab pos="403225" algn="l"/>
              </a:tabLst>
            </a:pPr>
            <a:r>
              <a:rPr lang="vi-VN" dirty="0"/>
              <a:t>•	Quản lý và phân tích dữ liệu.</a:t>
            </a:r>
          </a:p>
          <a:p>
            <a:pPr>
              <a:lnSpc>
                <a:spcPct val="150000"/>
              </a:lnSpc>
              <a:tabLst>
                <a:tab pos="403225" algn="l"/>
              </a:tabLst>
            </a:pPr>
            <a:r>
              <a:rPr lang="vi-VN" dirty="0"/>
              <a:t>•	Quản lý chiến lược tiếp thị.</a:t>
            </a:r>
          </a:p>
          <a:p>
            <a:pPr>
              <a:lnSpc>
                <a:spcPct val="150000"/>
              </a:lnSpc>
              <a:tabLst>
                <a:tab pos="403225" algn="l"/>
              </a:tabLst>
            </a:pPr>
            <a:r>
              <a:rPr lang="vi-VN" dirty="0"/>
              <a:t>•	Quản lý tài chính.</a:t>
            </a:r>
          </a:p>
        </p:txBody>
      </p:sp>
      <p:sp>
        <p:nvSpPr>
          <p:cNvPr id="2" name="Arrow: Right 1">
            <a:extLst>
              <a:ext uri="{FF2B5EF4-FFF2-40B4-BE49-F238E27FC236}">
                <a16:creationId xmlns:a16="http://schemas.microsoft.com/office/drawing/2014/main" id="{D33C6E64-33BE-4A1E-8E92-56FF697B3921}"/>
              </a:ext>
            </a:extLst>
          </p:cNvPr>
          <p:cNvSpPr/>
          <p:nvPr/>
        </p:nvSpPr>
        <p:spPr>
          <a:xfrm>
            <a:off x="1727200" y="3938426"/>
            <a:ext cx="518160"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778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12"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22F8F68-1209-4532-9DB8-901F91C78DC5}"/>
              </a:ext>
            </a:extLst>
          </p:cNvPr>
          <p:cNvSpPr txBox="1"/>
          <p:nvPr/>
        </p:nvSpPr>
        <p:spPr>
          <a:xfrm>
            <a:off x="3048001" y="1828802"/>
            <a:ext cx="6096000" cy="1291059"/>
          </a:xfrm>
          <a:prstGeom prst="rect">
            <a:avLst/>
          </a:prstGeom>
          <a:noFill/>
        </p:spPr>
        <p:txBody>
          <a:bodyPr wrap="square">
            <a:spAutoFit/>
          </a:bodyPr>
          <a:lstStyle/>
          <a:p>
            <a:pPr>
              <a:lnSpc>
                <a:spcPct val="150000"/>
              </a:lnSpc>
            </a:pPr>
            <a:r>
              <a:rPr lang="vi-VN" dirty="0"/>
              <a:t>Phỏng vấn </a:t>
            </a:r>
          </a:p>
          <a:p>
            <a:pPr>
              <a:lnSpc>
                <a:spcPct val="150000"/>
              </a:lnSpc>
            </a:pPr>
            <a:r>
              <a:rPr lang="vi-VN" dirty="0"/>
              <a:t>Quan sát hiện trường</a:t>
            </a:r>
          </a:p>
          <a:p>
            <a:pPr>
              <a:lnSpc>
                <a:spcPct val="150000"/>
              </a:lnSpc>
            </a:pPr>
            <a:r>
              <a:rPr lang="vi-VN" dirty="0"/>
              <a:t>Nghiên cứu tài liệu</a:t>
            </a:r>
          </a:p>
        </p:txBody>
      </p:sp>
      <p:sp>
        <p:nvSpPr>
          <p:cNvPr id="23" name="TextBox 22">
            <a:extLst>
              <a:ext uri="{FF2B5EF4-FFF2-40B4-BE49-F238E27FC236}">
                <a16:creationId xmlns:a16="http://schemas.microsoft.com/office/drawing/2014/main" id="{2B2665AD-D36A-4C36-9A8C-4980B9659DBD}"/>
              </a:ext>
            </a:extLst>
          </p:cNvPr>
          <p:cNvSpPr txBox="1"/>
          <p:nvPr/>
        </p:nvSpPr>
        <p:spPr>
          <a:xfrm>
            <a:off x="2211345" y="679996"/>
            <a:ext cx="6096000" cy="523220"/>
          </a:xfrm>
          <a:prstGeom prst="rect">
            <a:avLst/>
          </a:prstGeom>
          <a:noFill/>
        </p:spPr>
        <p:txBody>
          <a:bodyPr wrap="square">
            <a:spAutoFit/>
          </a:bodyPr>
          <a:lstStyle/>
          <a:p>
            <a:r>
              <a:rPr lang="en-US" sz="2800" dirty="0" err="1"/>
              <a:t>Khảo</a:t>
            </a:r>
            <a:r>
              <a:rPr lang="en-US" sz="2800" dirty="0"/>
              <a:t> </a:t>
            </a:r>
            <a:r>
              <a:rPr lang="en-US" sz="2800" dirty="0" err="1"/>
              <a:t>sát</a:t>
            </a:r>
            <a:endParaRPr lang="en-US" sz="2800" dirty="0"/>
          </a:p>
        </p:txBody>
      </p:sp>
      <p:sp>
        <p:nvSpPr>
          <p:cNvPr id="25" name="TextBox 24">
            <a:extLst>
              <a:ext uri="{FF2B5EF4-FFF2-40B4-BE49-F238E27FC236}">
                <a16:creationId xmlns:a16="http://schemas.microsoft.com/office/drawing/2014/main" id="{A5660E90-9EAE-4EB1-A168-95DDA8F29010}"/>
              </a:ext>
            </a:extLst>
          </p:cNvPr>
          <p:cNvSpPr txBox="1"/>
          <p:nvPr/>
        </p:nvSpPr>
        <p:spPr>
          <a:xfrm>
            <a:off x="2596022" y="1340201"/>
            <a:ext cx="6096000" cy="400110"/>
          </a:xfrm>
          <a:prstGeom prst="rect">
            <a:avLst/>
          </a:prstGeom>
          <a:noFill/>
        </p:spPr>
        <p:txBody>
          <a:bodyPr wrap="square">
            <a:spAutoFit/>
          </a:bodyPr>
          <a:lstStyle/>
          <a:p>
            <a:r>
              <a:rPr lang="vi-VN" sz="2000" dirty="0"/>
              <a:t>Hình thức khảo sát: </a:t>
            </a:r>
          </a:p>
        </p:txBody>
      </p:sp>
      <p:sp>
        <p:nvSpPr>
          <p:cNvPr id="27" name="TextBox 26">
            <a:extLst>
              <a:ext uri="{FF2B5EF4-FFF2-40B4-BE49-F238E27FC236}">
                <a16:creationId xmlns:a16="http://schemas.microsoft.com/office/drawing/2014/main" id="{7A72ABE9-B642-474F-B6F1-53A8B8143CDC}"/>
              </a:ext>
            </a:extLst>
          </p:cNvPr>
          <p:cNvSpPr txBox="1"/>
          <p:nvPr/>
        </p:nvSpPr>
        <p:spPr>
          <a:xfrm>
            <a:off x="2486040" y="4353559"/>
            <a:ext cx="3157982" cy="875561"/>
          </a:xfrm>
          <a:prstGeom prst="rect">
            <a:avLst/>
          </a:prstGeom>
          <a:noFill/>
        </p:spPr>
        <p:txBody>
          <a:bodyPr wrap="square">
            <a:spAutoFit/>
          </a:bodyPr>
          <a:lstStyle/>
          <a:p>
            <a:pPr>
              <a:lnSpc>
                <a:spcPct val="150000"/>
              </a:lnSpc>
            </a:pPr>
            <a:r>
              <a:rPr lang="vi-VN" dirty="0"/>
              <a:t>	Quản lý</a:t>
            </a:r>
          </a:p>
          <a:p>
            <a:pPr>
              <a:lnSpc>
                <a:spcPct val="150000"/>
              </a:lnSpc>
            </a:pPr>
            <a:r>
              <a:rPr lang="vi-VN" dirty="0"/>
              <a:t>	Nhân viên</a:t>
            </a:r>
          </a:p>
        </p:txBody>
      </p:sp>
      <p:sp>
        <p:nvSpPr>
          <p:cNvPr id="29" name="TextBox 28">
            <a:extLst>
              <a:ext uri="{FF2B5EF4-FFF2-40B4-BE49-F238E27FC236}">
                <a16:creationId xmlns:a16="http://schemas.microsoft.com/office/drawing/2014/main" id="{862FB789-68EE-4471-9A92-E62D13D17440}"/>
              </a:ext>
            </a:extLst>
          </p:cNvPr>
          <p:cNvSpPr txBox="1"/>
          <p:nvPr/>
        </p:nvSpPr>
        <p:spPr>
          <a:xfrm>
            <a:off x="3048001" y="3999209"/>
            <a:ext cx="6096000" cy="400110"/>
          </a:xfrm>
          <a:prstGeom prst="rect">
            <a:avLst/>
          </a:prstGeom>
          <a:noFill/>
        </p:spPr>
        <p:txBody>
          <a:bodyPr wrap="square">
            <a:spAutoFit/>
          </a:bodyPr>
          <a:lstStyle/>
          <a:p>
            <a:r>
              <a:rPr lang="vi-VN" sz="2000" dirty="0"/>
              <a:t>Đối tượng khảo sát:</a:t>
            </a:r>
          </a:p>
        </p:txBody>
      </p:sp>
      <p:pic>
        <p:nvPicPr>
          <p:cNvPr id="33" name="Picture 32">
            <a:extLst>
              <a:ext uri="{FF2B5EF4-FFF2-40B4-BE49-F238E27FC236}">
                <a16:creationId xmlns:a16="http://schemas.microsoft.com/office/drawing/2014/main" id="{5B6A2705-E3C8-49AD-AB06-B6D4A93F3C3D}"/>
              </a:ext>
            </a:extLst>
          </p:cNvPr>
          <p:cNvPicPr>
            <a:picLocks noChangeAspect="1"/>
          </p:cNvPicPr>
          <p:nvPr/>
        </p:nvPicPr>
        <p:blipFill>
          <a:blip r:embed="rId2"/>
          <a:stretch>
            <a:fillRect/>
          </a:stretch>
        </p:blipFill>
        <p:spPr>
          <a:xfrm>
            <a:off x="7470689" y="749399"/>
            <a:ext cx="3610265" cy="48796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5" name="TextBox 34">
            <a:extLst>
              <a:ext uri="{FF2B5EF4-FFF2-40B4-BE49-F238E27FC236}">
                <a16:creationId xmlns:a16="http://schemas.microsoft.com/office/drawing/2014/main" id="{F74B545B-360E-48EC-B4A6-8E35D149FCEF}"/>
              </a:ext>
            </a:extLst>
          </p:cNvPr>
          <p:cNvSpPr txBox="1"/>
          <p:nvPr/>
        </p:nvSpPr>
        <p:spPr>
          <a:xfrm>
            <a:off x="2596022" y="3554854"/>
            <a:ext cx="6096000" cy="400110"/>
          </a:xfrm>
          <a:prstGeom prst="rect">
            <a:avLst/>
          </a:prstGeom>
          <a:noFill/>
        </p:spPr>
        <p:txBody>
          <a:bodyPr wrap="square">
            <a:spAutoFit/>
          </a:bodyPr>
          <a:lstStyle/>
          <a:p>
            <a:r>
              <a:rPr lang="vi-VN" sz="2000" dirty="0"/>
              <a:t>Chiến lược khảo sát: Từ trên xuống </a:t>
            </a:r>
          </a:p>
        </p:txBody>
      </p:sp>
    </p:spTree>
    <p:extLst>
      <p:ext uri="{BB962C8B-B14F-4D97-AF65-F5344CB8AC3E}">
        <p14:creationId xmlns:p14="http://schemas.microsoft.com/office/powerpoint/2010/main" val="41516945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8B084D-D430-4822-B3CB-DEADB2E7A5F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3210</Words>
  <Application>Microsoft Office PowerPoint</Application>
  <PresentationFormat>Widescreen</PresentationFormat>
  <Paragraphs>254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Tenorite</vt:lpstr>
      <vt:lpstr>Times New Roman</vt:lpstr>
      <vt:lpstr>Verdana</vt:lpstr>
      <vt:lpstr>Monoline</vt:lpstr>
      <vt:lpstr>Báo cáo đồ án</vt:lpstr>
      <vt:lpstr>ABOUT US</vt:lpstr>
      <vt:lpstr>Contents</vt:lpstr>
      <vt:lpstr>Giới thiệu về cửa hàng</vt:lpstr>
      <vt:lpstr>Giới thiệu về cửa hàng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Phân tích, thiết kế hệ thống</vt:lpstr>
      <vt:lpstr>2. Phân tích, thiết kế hệ thống</vt:lpstr>
      <vt:lpstr>2. Phân tích, thiết kế hệ thống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Xây dựng hệ thống</vt:lpstr>
      <vt:lpstr>PowerPoint Presentation</vt:lpstr>
      <vt:lpstr>PowerPoint Presentation</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2023-07-24T01:11:48Z</dcterms:created>
  <dcterms:modified xsi:type="dcterms:W3CDTF">2023-12-05T18:48:44Z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