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1200" b="1">
                <a:latin typeface="Calibri" panose="020F0502020204030204" pitchFamily="34" charset="0"/>
                <a:cs typeface="Calibri" panose="020F0502020204030204" pitchFamily="34" charset="0"/>
              </a:rPr>
              <a:t>TOTAL VOLUME BY REGION (Bvnd)</a:t>
            </a:r>
            <a:endParaRPr lang="en-GB" sz="1200" b="1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2060"/>
            </a:solidFill>
            <a:ln>
              <a:solidFill>
                <a:srgbClr val="7030A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54-4B3D-ACA7-67A46248D52E}"/>
              </c:ext>
            </c:extLst>
          </c:dPt>
          <c:dPt>
            <c:idx val="2"/>
            <c:invertIfNegative val="0"/>
            <c:bubble3D val="0"/>
            <c:spPr>
              <a:solidFill>
                <a:srgbClr val="708993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54-4B3D-ACA7-67A46248D52E}"/>
              </c:ext>
            </c:extLst>
          </c:dPt>
          <c:dPt>
            <c:idx val="3"/>
            <c:invertIfNegative val="0"/>
            <c:bubble3D val="0"/>
            <c:spPr>
              <a:solidFill>
                <a:srgbClr val="91ADC8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54-4B3D-ACA7-67A46248D52E}"/>
              </c:ext>
            </c:extLst>
          </c:dPt>
          <c:dPt>
            <c:idx val="4"/>
            <c:invertIfNegative val="0"/>
            <c:bubble3D val="0"/>
            <c:spPr>
              <a:solidFill>
                <a:srgbClr val="A1C2BD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54-4B3D-ACA7-67A46248D52E}"/>
              </c:ext>
            </c:extLst>
          </c:dPt>
          <c:dPt>
            <c:idx val="5"/>
            <c:invertIfNegative val="0"/>
            <c:bubble3D val="0"/>
            <c:spPr>
              <a:solidFill>
                <a:srgbClr val="E7F2EF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54-4B3D-ACA7-67A46248D52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'Quy mô và đặc tính khoản vay'!$B$7:$B$12</c:f>
              <c:strCache>
                <c:ptCount val="6"/>
                <c:pt idx="0">
                  <c:v>Total</c:v>
                </c:pt>
                <c:pt idx="1">
                  <c:v>Mekong</c:v>
                </c:pt>
                <c:pt idx="2">
                  <c:v>East</c:v>
                </c:pt>
                <c:pt idx="3">
                  <c:v>North</c:v>
                </c:pt>
                <c:pt idx="4">
                  <c:v>Centre</c:v>
                </c:pt>
                <c:pt idx="5">
                  <c:v>South</c:v>
                </c:pt>
              </c:strCache>
            </c:strRef>
          </c:cat>
          <c:val>
            <c:numRef>
              <c:f>'Quy mô và đặc tính khoản vay'!$C$7:$C$12</c:f>
              <c:numCache>
                <c:formatCode>#,##0</c:formatCode>
                <c:ptCount val="6"/>
                <c:pt idx="0">
                  <c:v>621.64997700000004</c:v>
                </c:pt>
                <c:pt idx="1">
                  <c:v>222.67244099999999</c:v>
                </c:pt>
                <c:pt idx="2">
                  <c:v>115.313012</c:v>
                </c:pt>
                <c:pt idx="3">
                  <c:v>114.075462</c:v>
                </c:pt>
                <c:pt idx="4">
                  <c:v>95.766351999999998</c:v>
                </c:pt>
                <c:pt idx="5">
                  <c:v>68.499814000000001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D54-4B3D-ACA7-67A46248D5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183343"/>
        <c:axId val="60184783"/>
      </c:barChart>
      <c:catAx>
        <c:axId val="6018334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60184783"/>
        <c:crosses val="autoZero"/>
        <c:auto val="1"/>
        <c:lblAlgn val="ctr"/>
        <c:lblOffset val="100"/>
        <c:noMultiLvlLbl val="0"/>
      </c:catAx>
      <c:valAx>
        <c:axId val="60184783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0183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1200" b="1">
                <a:latin typeface="Calibri" panose="020F0502020204030204" pitchFamily="34" charset="0"/>
                <a:cs typeface="Calibri" panose="020F0502020204030204" pitchFamily="34" charset="0"/>
              </a:rPr>
              <a:t>CONTRACT STRUCTURE BY REGION</a:t>
            </a:r>
            <a:endParaRPr lang="en-GB" sz="1200" b="1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ln>
              <a:solidFill>
                <a:srgbClr val="7030A0">
                  <a:alpha val="99000"/>
                </a:srgbClr>
              </a:solidFill>
            </a:ln>
          </c:spPr>
          <c:dPt>
            <c:idx val="0"/>
            <c:bubble3D val="0"/>
            <c:spPr>
              <a:solidFill>
                <a:srgbClr val="E7F2EF"/>
              </a:solidFill>
              <a:ln w="19050">
                <a:solidFill>
                  <a:srgbClr val="7030A0">
                    <a:alpha val="99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02-48EB-AD1C-252CD568E3CC}"/>
              </c:ext>
            </c:extLst>
          </c:dPt>
          <c:dPt>
            <c:idx val="1"/>
            <c:bubble3D val="0"/>
            <c:spPr>
              <a:solidFill>
                <a:srgbClr val="A1C2BD"/>
              </a:solidFill>
              <a:ln w="19050">
                <a:solidFill>
                  <a:srgbClr val="7030A0">
                    <a:alpha val="99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02-48EB-AD1C-252CD568E3CC}"/>
              </c:ext>
            </c:extLst>
          </c:dPt>
          <c:dPt>
            <c:idx val="2"/>
            <c:bubble3D val="0"/>
            <c:spPr>
              <a:solidFill>
                <a:srgbClr val="91ADC8"/>
              </a:solidFill>
              <a:ln w="19050">
                <a:solidFill>
                  <a:srgbClr val="7030A0">
                    <a:alpha val="99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02-48EB-AD1C-252CD568E3CC}"/>
              </c:ext>
            </c:extLst>
          </c:dPt>
          <c:dPt>
            <c:idx val="3"/>
            <c:bubble3D val="0"/>
            <c:spPr>
              <a:solidFill>
                <a:srgbClr val="708993"/>
              </a:solidFill>
              <a:ln w="19050">
                <a:solidFill>
                  <a:srgbClr val="7030A0">
                    <a:alpha val="99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02-48EB-AD1C-252CD568E3CC}"/>
              </c:ext>
            </c:extLst>
          </c:dPt>
          <c:dPt>
            <c:idx val="4"/>
            <c:bubble3D val="0"/>
            <c:spPr>
              <a:solidFill>
                <a:srgbClr val="002060"/>
              </a:solidFill>
              <a:ln w="19050">
                <a:solidFill>
                  <a:srgbClr val="7030A0">
                    <a:alpha val="99000"/>
                  </a:srgb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02-48EB-AD1C-252CD568E3CC}"/>
              </c:ext>
            </c:extLst>
          </c:dPt>
          <c:dLbls>
            <c:dLbl>
              <c:idx val="4"/>
              <c:layout>
                <c:manualLayout>
                  <c:x val="0.11362795275590556"/>
                  <c:y val="7.65102799650043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bg1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E02-48EB-AD1C-252CD568E3C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'Quy mô và đặc tính khoản vay'!$B$38:$B$42</c:f>
              <c:strCache>
                <c:ptCount val="5"/>
                <c:pt idx="0">
                  <c:v>Mekong</c:v>
                </c:pt>
                <c:pt idx="1">
                  <c:v>East</c:v>
                </c:pt>
                <c:pt idx="2">
                  <c:v>North</c:v>
                </c:pt>
                <c:pt idx="3">
                  <c:v>Centre</c:v>
                </c:pt>
                <c:pt idx="4">
                  <c:v>South</c:v>
                </c:pt>
              </c:strCache>
            </c:strRef>
          </c:cat>
          <c:val>
            <c:numRef>
              <c:f>'Quy mô và đặc tính khoản vay'!$C$38:$C$42</c:f>
              <c:numCache>
                <c:formatCode>0%</c:formatCode>
                <c:ptCount val="5"/>
                <c:pt idx="0">
                  <c:v>0.11749855362120655</c:v>
                </c:pt>
                <c:pt idx="1">
                  <c:v>0.16246778519960028</c:v>
                </c:pt>
                <c:pt idx="2">
                  <c:v>0.18455793404512702</c:v>
                </c:pt>
                <c:pt idx="3">
                  <c:v>0.20065218534686796</c:v>
                </c:pt>
                <c:pt idx="4">
                  <c:v>0.33482354178719825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E02-48EB-AD1C-252CD568E3C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1200" b="1">
                <a:latin typeface="Calibri" panose="020F0502020204030204" pitchFamily="34" charset="0"/>
                <a:cs typeface="Calibri" panose="020F0502020204030204" pitchFamily="34" charset="0"/>
              </a:rPr>
              <a:t>APR% by REGION</a:t>
            </a:r>
            <a:endParaRPr lang="en-GB" sz="1200" b="1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rgbClr val="7030A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B0C-4370-88B4-94A9A92B9D07}"/>
              </c:ext>
            </c:extLst>
          </c:dPt>
          <c:dPt>
            <c:idx val="1"/>
            <c:invertIfNegative val="0"/>
            <c:bubble3D val="0"/>
            <c:spPr>
              <a:solidFill>
                <a:srgbClr val="002060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B0C-4370-88B4-94A9A92B9D07}"/>
              </c:ext>
            </c:extLst>
          </c:dPt>
          <c:dPt>
            <c:idx val="2"/>
            <c:invertIfNegative val="0"/>
            <c:bubble3D val="0"/>
            <c:spPr>
              <a:solidFill>
                <a:srgbClr val="708993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B0C-4370-88B4-94A9A92B9D07}"/>
              </c:ext>
            </c:extLst>
          </c:dPt>
          <c:dPt>
            <c:idx val="3"/>
            <c:invertIfNegative val="0"/>
            <c:bubble3D val="0"/>
            <c:spPr>
              <a:solidFill>
                <a:srgbClr val="91ADC8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B0C-4370-88B4-94A9A92B9D07}"/>
              </c:ext>
            </c:extLst>
          </c:dPt>
          <c:dPt>
            <c:idx val="4"/>
            <c:invertIfNegative val="0"/>
            <c:bubble3D val="0"/>
            <c:spPr>
              <a:solidFill>
                <a:srgbClr val="708993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B0C-4370-88B4-94A9A92B9D07}"/>
              </c:ext>
            </c:extLst>
          </c:dPt>
          <c:dPt>
            <c:idx val="5"/>
            <c:invertIfNegative val="0"/>
            <c:bubble3D val="0"/>
            <c:spPr>
              <a:solidFill>
                <a:srgbClr val="E7F2EF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B0C-4370-88B4-94A9A92B9D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'Quy mô và đặc tính khoản vay'!$B$19:$B$24</c:f>
              <c:strCache>
                <c:ptCount val="6"/>
                <c:pt idx="0">
                  <c:v>Total</c:v>
                </c:pt>
                <c:pt idx="1">
                  <c:v>Mekong</c:v>
                </c:pt>
                <c:pt idx="2">
                  <c:v>East</c:v>
                </c:pt>
                <c:pt idx="3">
                  <c:v>North</c:v>
                </c:pt>
                <c:pt idx="4">
                  <c:v>Centre</c:v>
                </c:pt>
                <c:pt idx="5">
                  <c:v>South</c:v>
                </c:pt>
              </c:strCache>
            </c:strRef>
          </c:cat>
          <c:val>
            <c:numRef>
              <c:f>'Quy mô và đặc tính khoản vay'!$C$19:$C$24</c:f>
              <c:numCache>
                <c:formatCode>0.0%</c:formatCode>
                <c:ptCount val="6"/>
                <c:pt idx="0">
                  <c:v>0.4846013090578784</c:v>
                </c:pt>
                <c:pt idx="1">
                  <c:v>0.48962678351214212</c:v>
                </c:pt>
                <c:pt idx="2">
                  <c:v>0.48939701221990789</c:v>
                </c:pt>
                <c:pt idx="3">
                  <c:v>0.48487435520286298</c:v>
                </c:pt>
                <c:pt idx="4">
                  <c:v>0.48326013011192526</c:v>
                </c:pt>
                <c:pt idx="5">
                  <c:v>0.47965197125390557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B0C-4370-88B4-94A9A92B9D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5113103"/>
        <c:axId val="125112623"/>
      </c:barChart>
      <c:catAx>
        <c:axId val="125113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25112623"/>
        <c:crosses val="autoZero"/>
        <c:auto val="1"/>
        <c:lblAlgn val="ctr"/>
        <c:lblOffset val="100"/>
        <c:noMultiLvlLbl val="0"/>
      </c:catAx>
      <c:valAx>
        <c:axId val="125112623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25113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1200" b="1">
                <a:latin typeface="Calibri" panose="020F0502020204030204" pitchFamily="34" charset="0"/>
                <a:cs typeface="Calibri" panose="020F0502020204030204" pitchFamily="34" charset="0"/>
              </a:rPr>
              <a:t>TICKET SIZE (Mđ)</a:t>
            </a:r>
            <a:endParaRPr lang="en-GB" sz="1200" b="1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rgbClr val="7030A0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F2EF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36-4C22-B529-481EA184F750}"/>
              </c:ext>
            </c:extLst>
          </c:dPt>
          <c:dPt>
            <c:idx val="2"/>
            <c:invertIfNegative val="0"/>
            <c:bubble3D val="0"/>
            <c:spPr>
              <a:solidFill>
                <a:srgbClr val="A1C2BD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36-4C22-B529-481EA184F750}"/>
              </c:ext>
            </c:extLst>
          </c:dPt>
          <c:dPt>
            <c:idx val="3"/>
            <c:invertIfNegative val="0"/>
            <c:bubble3D val="0"/>
            <c:spPr>
              <a:solidFill>
                <a:srgbClr val="91ADC8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36-4C22-B529-481EA184F750}"/>
              </c:ext>
            </c:extLst>
          </c:dPt>
          <c:dPt>
            <c:idx val="4"/>
            <c:invertIfNegative val="0"/>
            <c:bubble3D val="0"/>
            <c:spPr>
              <a:solidFill>
                <a:srgbClr val="708993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36-4C22-B529-481EA184F750}"/>
              </c:ext>
            </c:extLst>
          </c:dPt>
          <c:dPt>
            <c:idx val="5"/>
            <c:invertIfNegative val="0"/>
            <c:bubble3D val="0"/>
            <c:spPr>
              <a:solidFill>
                <a:srgbClr val="002060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36-4C22-B529-481EA184F750}"/>
              </c:ext>
            </c:extLst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>
                <a:solidFill>
                  <a:srgbClr val="7030A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436-4C22-B529-481EA184F75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'Quy mô và đặc tính khoản vay'!$B$25:$B$31</c:f>
              <c:strCache>
                <c:ptCount val="7"/>
                <c:pt idx="1">
                  <c:v>Mekong</c:v>
                </c:pt>
                <c:pt idx="2">
                  <c:v>East</c:v>
                </c:pt>
                <c:pt idx="3">
                  <c:v>North</c:v>
                </c:pt>
                <c:pt idx="4">
                  <c:v>Centre</c:v>
                </c:pt>
                <c:pt idx="5">
                  <c:v>South</c:v>
                </c:pt>
                <c:pt idx="6">
                  <c:v>Total</c:v>
                </c:pt>
              </c:strCache>
            </c:strRef>
          </c:cat>
          <c:val>
            <c:numRef>
              <c:f>'Quy mô và đặc tính khoản vay'!$C$25:$C$31</c:f>
              <c:numCache>
                <c:formatCode>#,##0.0</c:formatCode>
                <c:ptCount val="7"/>
                <c:pt idx="1">
                  <c:v>29.901824901703801</c:v>
                </c:pt>
                <c:pt idx="2">
                  <c:v>30.662405550581916</c:v>
                </c:pt>
                <c:pt idx="3">
                  <c:v>31.002380058271285</c:v>
                </c:pt>
                <c:pt idx="4">
                  <c:v>32.862072385294958</c:v>
                </c:pt>
                <c:pt idx="5">
                  <c:v>34.978391611687087</c:v>
                </c:pt>
                <c:pt idx="6">
                  <c:v>32.352327712724431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3436-4C22-B529-481EA184F75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20588800"/>
        <c:axId val="220569120"/>
      </c:barChart>
      <c:catAx>
        <c:axId val="2205888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20569120"/>
        <c:crosses val="autoZero"/>
        <c:auto val="1"/>
        <c:lblAlgn val="ctr"/>
        <c:lblOffset val="100"/>
        <c:noMultiLvlLbl val="0"/>
      </c:catAx>
      <c:valAx>
        <c:axId val="2205691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20588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1200" b="1">
                <a:latin typeface="Calibri" panose="020F0502020204030204" pitchFamily="34" charset="0"/>
                <a:cs typeface="Calibri" panose="020F0502020204030204" pitchFamily="34" charset="0"/>
              </a:rPr>
              <a:t>RESULTANT DBR, %đ BY REGION</a:t>
            </a:r>
            <a:endParaRPr lang="en-GB" sz="1200" b="1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rgbClr val="00206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06-4AD9-BB39-72D9F7125F7F}"/>
              </c:ext>
            </c:extLst>
          </c:dPt>
          <c:dPt>
            <c:idx val="1"/>
            <c:invertIfNegative val="0"/>
            <c:bubble3D val="0"/>
            <c:spPr>
              <a:solidFill>
                <a:srgbClr val="6B3F69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06-4AD9-BB39-72D9F7125F7F}"/>
              </c:ext>
            </c:extLst>
          </c:dPt>
          <c:dPt>
            <c:idx val="2"/>
            <c:invertIfNegative val="0"/>
            <c:bubble3D val="0"/>
            <c:spPr>
              <a:solidFill>
                <a:srgbClr val="8D5F8C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06-4AD9-BB39-72D9F7125F7F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06-4AD9-BB39-72D9F7125F7F}"/>
              </c:ext>
            </c:extLst>
          </c:dPt>
          <c:dPt>
            <c:idx val="4"/>
            <c:invertIfNegative val="0"/>
            <c:bubble3D val="0"/>
            <c:spPr>
              <a:solidFill>
                <a:srgbClr val="DDC3C3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A06-4AD9-BB39-72D9F7125F7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A06-4AD9-BB39-72D9F7125F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'Financial Ability'!$B$16:$B$21</c:f>
              <c:strCache>
                <c:ptCount val="6"/>
                <c:pt idx="0">
                  <c:v>Total</c:v>
                </c:pt>
                <c:pt idx="1">
                  <c:v>Mekong</c:v>
                </c:pt>
                <c:pt idx="2">
                  <c:v>East</c:v>
                </c:pt>
                <c:pt idx="3">
                  <c:v>North</c:v>
                </c:pt>
                <c:pt idx="4">
                  <c:v>Centre</c:v>
                </c:pt>
                <c:pt idx="5">
                  <c:v>South</c:v>
                </c:pt>
              </c:strCache>
            </c:strRef>
          </c:cat>
          <c:val>
            <c:numRef>
              <c:f>'Financial Ability'!$C$16:$C$21</c:f>
              <c:numCache>
                <c:formatCode>0.0%</c:formatCode>
                <c:ptCount val="6"/>
                <c:pt idx="0">
                  <c:v>0.48728098359983418</c:v>
                </c:pt>
                <c:pt idx="1">
                  <c:v>0.49674176916970364</c:v>
                </c:pt>
                <c:pt idx="2">
                  <c:v>0.49114441447723772</c:v>
                </c:pt>
                <c:pt idx="3">
                  <c:v>0.49065008996691045</c:v>
                </c:pt>
                <c:pt idx="4">
                  <c:v>0.49024115019438502</c:v>
                </c:pt>
                <c:pt idx="5">
                  <c:v>0.45908337376980612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A06-4AD9-BB39-72D9F7125F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0545120"/>
        <c:axId val="220551840"/>
      </c:barChart>
      <c:catAx>
        <c:axId val="2205451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551840"/>
        <c:crosses val="autoZero"/>
        <c:auto val="1"/>
        <c:lblAlgn val="ctr"/>
        <c:lblOffset val="100"/>
        <c:noMultiLvlLbl val="0"/>
      </c:catAx>
      <c:valAx>
        <c:axId val="220551840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22054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1200" b="1">
                <a:latin typeface="Calibri" panose="020F0502020204030204" pitchFamily="34" charset="0"/>
                <a:cs typeface="Calibri" panose="020F0502020204030204" pitchFamily="34" charset="0"/>
              </a:rPr>
              <a:t>EMI BY REGION (Mđ)</a:t>
            </a:r>
            <a:endParaRPr lang="en-GB" sz="1200" b="1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rgbClr val="00206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BC-4B98-8CAA-A8609B74AFE5}"/>
              </c:ext>
            </c:extLst>
          </c:dPt>
          <c:dPt>
            <c:idx val="1"/>
            <c:invertIfNegative val="0"/>
            <c:bubble3D val="0"/>
            <c:spPr>
              <a:solidFill>
                <a:srgbClr val="DDC3C3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BC-4B98-8CAA-A8609B74AFE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4BC-4B98-8CAA-A8609B74AFE5}"/>
              </c:ext>
            </c:extLst>
          </c:dPt>
          <c:dPt>
            <c:idx val="3"/>
            <c:invertIfNegative val="0"/>
            <c:bubble3D val="0"/>
            <c:spPr>
              <a:solidFill>
                <a:srgbClr val="A376A2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4BC-4B98-8CAA-A8609B74AFE5}"/>
              </c:ext>
            </c:extLst>
          </c:dPt>
          <c:dPt>
            <c:idx val="4"/>
            <c:invertIfNegative val="0"/>
            <c:bubble3D val="0"/>
            <c:spPr>
              <a:solidFill>
                <a:srgbClr val="6B3F69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4BC-4B98-8CAA-A8609B74AFE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'Financial Ability'!$B$10:$B$15</c:f>
              <c:strCache>
                <c:ptCount val="6"/>
                <c:pt idx="0">
                  <c:v>Mekong</c:v>
                </c:pt>
                <c:pt idx="1">
                  <c:v>East</c:v>
                </c:pt>
                <c:pt idx="2">
                  <c:v>North</c:v>
                </c:pt>
                <c:pt idx="3">
                  <c:v>Centre</c:v>
                </c:pt>
                <c:pt idx="4">
                  <c:v>South</c:v>
                </c:pt>
                <c:pt idx="5">
                  <c:v>Total</c:v>
                </c:pt>
              </c:strCache>
            </c:strRef>
          </c:cat>
          <c:val>
            <c:numRef>
              <c:f>'Financial Ability'!$C$10:$C$15</c:f>
              <c:numCache>
                <c:formatCode>#,##0.0</c:formatCode>
                <c:ptCount val="6"/>
                <c:pt idx="0">
                  <c:v>2.3148660550458717</c:v>
                </c:pt>
                <c:pt idx="1">
                  <c:v>2.3538178155774396</c:v>
                </c:pt>
                <c:pt idx="2">
                  <c:v>2.3985305924247329</c:v>
                </c:pt>
                <c:pt idx="3">
                  <c:v>2.5265400398974065</c:v>
                </c:pt>
                <c:pt idx="4">
                  <c:v>2.5878936537857369</c:v>
                </c:pt>
                <c:pt idx="5">
                  <c:v>2.4601205308352849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4BC-4B98-8CAA-A8609B74AF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71631695"/>
        <c:axId val="571623055"/>
      </c:barChart>
      <c:catAx>
        <c:axId val="5716316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1623055"/>
        <c:crosses val="autoZero"/>
        <c:auto val="1"/>
        <c:lblAlgn val="ctr"/>
        <c:lblOffset val="100"/>
        <c:noMultiLvlLbl val="0"/>
      </c:catAx>
      <c:valAx>
        <c:axId val="571623055"/>
        <c:scaling>
          <c:orientation val="minMax"/>
        </c:scaling>
        <c:delete val="1"/>
        <c:axPos val="b"/>
        <c:numFmt formatCode="#,##0.0" sourceLinked="1"/>
        <c:majorTickMark val="none"/>
        <c:minorTickMark val="none"/>
        <c:tickLblPos val="nextTo"/>
        <c:crossAx val="571631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sz="1200" b="1" i="0" u="none" strike="noStrike" baseline="0">
                <a:latin typeface="Calibri" panose="020F0502020204030204" pitchFamily="34" charset="0"/>
                <a:cs typeface="Calibri" panose="020F0502020204030204" pitchFamily="34" charset="0"/>
              </a:rPr>
              <a:t>AVG INCOME (Mđ) BY REGION</a:t>
            </a:r>
            <a:endParaRPr lang="en-GB" sz="1200" b="1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solidFill>
                <a:srgbClr val="00206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455-4925-AC47-6AC0C5BABDF9}"/>
              </c:ext>
            </c:extLst>
          </c:dPt>
          <c:dPt>
            <c:idx val="1"/>
            <c:invertIfNegative val="0"/>
            <c:bubble3D val="0"/>
            <c:spPr>
              <a:solidFill>
                <a:srgbClr val="6B3F69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455-4925-AC47-6AC0C5BABDF9}"/>
              </c:ext>
            </c:extLst>
          </c:dPt>
          <c:dPt>
            <c:idx val="2"/>
            <c:invertIfNegative val="0"/>
            <c:bubble3D val="0"/>
            <c:spPr>
              <a:solidFill>
                <a:srgbClr val="8D5F8C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455-4925-AC47-6AC0C5BABDF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455-4925-AC47-6AC0C5BABDF9}"/>
              </c:ext>
            </c:extLst>
          </c:dPt>
          <c:dPt>
            <c:idx val="4"/>
            <c:invertIfNegative val="0"/>
            <c:bubble3D val="0"/>
            <c:spPr>
              <a:solidFill>
                <a:srgbClr val="DDC3C3"/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455-4925-AC47-6AC0C5BABDF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455-4925-AC47-6AC0C5BABD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'Financial Ability'!$B$4:$B$9</c:f>
              <c:strCache>
                <c:ptCount val="6"/>
                <c:pt idx="0">
                  <c:v>Total</c:v>
                </c:pt>
                <c:pt idx="1">
                  <c:v>Mekong</c:v>
                </c:pt>
                <c:pt idx="2">
                  <c:v>East</c:v>
                </c:pt>
                <c:pt idx="3">
                  <c:v>North</c:v>
                </c:pt>
                <c:pt idx="4">
                  <c:v>Centre</c:v>
                </c:pt>
                <c:pt idx="5">
                  <c:v>South</c:v>
                </c:pt>
              </c:strCache>
            </c:strRef>
          </c:cat>
          <c:val>
            <c:numRef>
              <c:f>'Financial Ability'!$C$4:$C$9</c:f>
              <c:numCache>
                <c:formatCode>#,##0.0</c:formatCode>
                <c:ptCount val="6"/>
                <c:pt idx="0">
                  <c:v>11.533234587978141</c:v>
                </c:pt>
                <c:pt idx="1">
                  <c:v>11.980779380483437</c:v>
                </c:pt>
                <c:pt idx="2">
                  <c:v>11.912556027643204</c:v>
                </c:pt>
                <c:pt idx="3">
                  <c:v>11.7361901163827</c:v>
                </c:pt>
                <c:pt idx="4">
                  <c:v>11.210774394125039</c:v>
                </c:pt>
                <c:pt idx="5">
                  <c:v>11.207836895435415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E455-4925-AC47-6AC0C5BABDF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20534080"/>
        <c:axId val="220548000"/>
      </c:barChart>
      <c:catAx>
        <c:axId val="220534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0548000"/>
        <c:crosses val="autoZero"/>
        <c:auto val="1"/>
        <c:lblAlgn val="ctr"/>
        <c:lblOffset val="100"/>
        <c:noMultiLvlLbl val="0"/>
      </c:catAx>
      <c:valAx>
        <c:axId val="220548000"/>
        <c:scaling>
          <c:orientation val="minMax"/>
        </c:scaling>
        <c:delete val="1"/>
        <c:axPos val="l"/>
        <c:numFmt formatCode="#,##0.0" sourceLinked="1"/>
        <c:majorTickMark val="out"/>
        <c:minorTickMark val="none"/>
        <c:tickLblPos val="nextTo"/>
        <c:crossAx val="22053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8CF7-DF3C-7FA6-4F07-DFC2A3880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8FEAC-9DFF-789F-E57C-C9AD2CB3E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E789D-F190-BEBE-713C-768E1EA3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EB999-897C-F05F-7B24-B105B4BF5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4250-F4A1-E547-EA02-927E9E2D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3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D0F6-9BC3-412F-A2B2-AFF1D7F3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D63B6-6054-D1C2-67DC-3224D38D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E73AF-0C53-21D4-7EC7-5A5244BF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02DF-2DE3-2E45-46FD-0AD3B5336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C70B5-CFFF-8CA4-CF0A-D7F82597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27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6917D-0EF6-EAC8-1EE9-D7C0FBE02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D1962-6999-54EC-31A9-5E6B3F231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6DC39-0E82-51E5-735E-7C96C43D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8780-4252-26A3-4741-70536FB5B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51FDA-8976-F287-C9E9-7D872608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42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EBC75-EFBA-64E9-0DEC-5B823EA8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B57B-AFE9-C379-91D0-988769560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9F0AC-C18A-B446-E2AB-BD79F7992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6C0E-26AD-4724-DF66-82DA847A8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F211-0257-E941-A06B-86229218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3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B3CC-8087-FFC9-1ABB-DE25E5CE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B46E1-763B-7B48-B1BE-35FCB3B09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EE6B5-73B5-31AD-0092-E76C1FE5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70247-EE7C-EBD0-EEDF-E6B634D4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D4D21-5B30-B102-A5B5-2038D964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7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756C-7630-AE75-D64A-88A00E22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B9E4C-8102-0BE1-5062-314A5533A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5E094-DF69-318A-3475-3BABAD84C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6832D-6338-AFE2-0689-1630C91D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483EF-9A5F-23E1-866C-75A5A7FED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E37F-814C-EF12-DC5C-A981AD3D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823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7962-9276-5C23-9809-BB00D060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69AF6-48A7-BF62-59F6-B8D195CDE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5FAC5-4F24-8E85-446C-6702BD7E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F3CBD1-7393-CBA5-9927-FAA2FA371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725154-0C4E-E664-AF65-92DC2B411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8A294-2AFF-D376-4C29-309EED28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8A9E9-257E-2A05-C239-905CB450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8DA360-FEB6-C706-19EB-78A7EBC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19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3DBC-372A-040D-BEC4-29083BAD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08D18-90AE-41BC-B920-612777DA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A1EAD-9396-0588-5593-C403FB73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6D7B2-7B28-D74A-F3CD-C5A94DB80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62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A88CB-75CE-23FC-5476-E71A65A4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48104-B8EB-9FC9-5985-F6589DC3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55433-C814-1A4D-6EBB-6C9F3FBD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02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6820-80C5-23A0-9C98-4B34DBA1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0CB3-1777-AD6A-5890-303C51EC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30F9E-0F51-0708-FDC8-1058C89CB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42934-29DD-E8FD-8468-5C0A7477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5D23-0BBE-33C4-6CD9-438BAE79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A1B37-C337-8AE8-6894-83888568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0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B101-21E6-D256-B2B8-DDC6F69C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F2058-BD8B-DE48-98C8-DCA1C16E6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631F3-0E4F-4217-3E93-866AF9945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C7097-157B-2D3C-6D79-962C4342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6027-1D8F-19FC-7716-5C11A55F7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174CD-301D-F16F-331C-9B0FABAD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79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545AE3-2764-BBE3-3C49-1D4BC3D3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A367A-64AF-B6C5-3F3D-556B657C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37EA4-4607-5FCB-1475-B9D497E7B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B047D-6F01-4AC2-A7AA-707D9975822E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35FA-6862-9775-6174-5EE2CF1CF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2A50-F7D7-0838-54EF-AD5B5FEBF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FBF1B-5605-411B-A462-D38427D01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0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A195C9-B117-49E7-A834-C7F77728D2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7482341"/>
              </p:ext>
            </p:extLst>
          </p:nvPr>
        </p:nvGraphicFramePr>
        <p:xfrm>
          <a:off x="665742" y="475575"/>
          <a:ext cx="3709488" cy="242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8F29E69-7B23-4DBD-B1FF-2FF5C60BE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2324680"/>
              </p:ext>
            </p:extLst>
          </p:nvPr>
        </p:nvGraphicFramePr>
        <p:xfrm>
          <a:off x="4649904" y="475575"/>
          <a:ext cx="3799615" cy="2429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DA03B7A-4105-43A9-908C-B370494827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4981941"/>
              </p:ext>
            </p:extLst>
          </p:nvPr>
        </p:nvGraphicFramePr>
        <p:xfrm>
          <a:off x="665742" y="3429000"/>
          <a:ext cx="3825235" cy="26592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EB7CA4C-E949-4575-B030-F2C5E85308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0132664"/>
              </p:ext>
            </p:extLst>
          </p:nvPr>
        </p:nvGraphicFramePr>
        <p:xfrm>
          <a:off x="4739894" y="3429000"/>
          <a:ext cx="3709625" cy="265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50875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AB8B6E4-F1A5-C2E6-99D6-25D2CCFD2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657764"/>
              </p:ext>
            </p:extLst>
          </p:nvPr>
        </p:nvGraphicFramePr>
        <p:xfrm>
          <a:off x="936223" y="36151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3EDAE0B-0AEB-4BBA-3756-07A8AD081A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011929"/>
              </p:ext>
            </p:extLst>
          </p:nvPr>
        </p:nvGraphicFramePr>
        <p:xfrm>
          <a:off x="1071321" y="763084"/>
          <a:ext cx="6410446" cy="23728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DBFD9D-DA7A-B099-32E1-64E13C7CB7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167729"/>
              </p:ext>
            </p:extLst>
          </p:nvPr>
        </p:nvGraphicFramePr>
        <p:xfrm>
          <a:off x="6096000" y="3615160"/>
          <a:ext cx="4572000" cy="2743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198594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Thanh Pham Thi Ngoc</dc:creator>
  <cp:lastModifiedBy>Thanh Pham Thi Ngoc</cp:lastModifiedBy>
  <cp:revision>1</cp:revision>
  <dcterms:created xsi:type="dcterms:W3CDTF">2025-09-26T16:01:41Z</dcterms:created>
  <dcterms:modified xsi:type="dcterms:W3CDTF">2025-09-26T16:25:55Z</dcterms:modified>
</cp:coreProperties>
</file>