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740" r:id="rId2"/>
    <p:sldMasterId id="2147483757" r:id="rId3"/>
  </p:sldMasterIdLst>
  <p:notesMasterIdLst>
    <p:notesMasterId r:id="rId18"/>
  </p:notesMasterIdLst>
  <p:sldIdLst>
    <p:sldId id="259" r:id="rId4"/>
    <p:sldId id="264" r:id="rId5"/>
    <p:sldId id="262" r:id="rId6"/>
    <p:sldId id="263" r:id="rId7"/>
    <p:sldId id="270" r:id="rId8"/>
    <p:sldId id="265" r:id="rId9"/>
    <p:sldId id="266" r:id="rId10"/>
    <p:sldId id="267" r:id="rId11"/>
    <p:sldId id="268" r:id="rId12"/>
    <p:sldId id="269" r:id="rId13"/>
    <p:sldId id="273" r:id="rId14"/>
    <p:sldId id="271" r:id="rId15"/>
    <p:sldId id="272" r:id="rId16"/>
    <p:sldId id="274"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E78A8-CB25-498C-8C36-69D2DA56C59C}" type="datetimeFigureOut">
              <a:rPr lang="vi-VN" smtClean="0"/>
              <a:t>19/11/2021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ADF3C-E7C9-4036-BC14-0C9629B69735}" type="slidenum">
              <a:rPr lang="vi-VN" smtClean="0"/>
              <a:t>‹#›</a:t>
            </a:fld>
            <a:endParaRPr lang="vi-VN"/>
          </a:p>
        </p:txBody>
      </p:sp>
    </p:spTree>
    <p:extLst>
      <p:ext uri="{BB962C8B-B14F-4D97-AF65-F5344CB8AC3E}">
        <p14:creationId xmlns:p14="http://schemas.microsoft.com/office/powerpoint/2010/main" val="696518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389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39750" y="2564904"/>
            <a:ext cx="4512501" cy="1397656"/>
          </a:xfrm>
          <a:prstGeom prst="rect">
            <a:avLst/>
          </a:prstGeom>
        </p:spPr>
        <p:txBody>
          <a:bodyPr anchor="ctr"/>
          <a:lstStyle>
            <a:lvl1pPr marL="0" indent="0" algn="ctr">
              <a:lnSpc>
                <a:spcPct val="100000"/>
              </a:lnSpc>
              <a:buNone/>
              <a:defRPr sz="4800" b="1" baseline="0">
                <a:solidFill>
                  <a:schemeClr val="accent1"/>
                </a:solidFill>
                <a:latin typeface="+mn-lt"/>
                <a:cs typeface="Arial" pitchFamily="34" charset="0"/>
              </a:defRPr>
            </a:lvl1pPr>
          </a:lstStyle>
          <a:p>
            <a:pPr lvl="0"/>
            <a:r>
              <a:rPr lang="en-US" altLang="ko-KR" sz="48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839552" y="4005064"/>
            <a:ext cx="4512501" cy="641571"/>
          </a:xfrm>
          <a:prstGeom prst="rect">
            <a:avLst/>
          </a:prstGeom>
        </p:spPr>
        <p:txBody>
          <a:bodyPr anchor="ctr"/>
          <a:lstStyle>
            <a:lvl1pPr marL="0" indent="0" algn="ctr" fontAlgn="auto">
              <a:lnSpc>
                <a:spcPct val="100000"/>
              </a:lnSpc>
              <a:spcBef>
                <a:spcPts val="0"/>
              </a:spcBef>
              <a:spcAft>
                <a:spcPts val="0"/>
              </a:spcAft>
              <a:buNone/>
              <a:defRPr sz="16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3972264" y="1328267"/>
            <a:ext cx="4320480" cy="432048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70689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95000"/>
            </a:schemeClr>
          </a:solidFill>
        </p:spPr>
        <p:txBody>
          <a:bodyPr tIns="540000" anchor="t"/>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0089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311691" y="404664"/>
            <a:ext cx="2592288" cy="604867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6235700" y="404664"/>
            <a:ext cx="2592288" cy="604867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225974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5663952" y="452670"/>
            <a:ext cx="2592288" cy="595266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8592598" y="3699875"/>
            <a:ext cx="3072021" cy="270545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527382" y="3699875"/>
            <a:ext cx="4800213" cy="270545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394721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9072000" y="1"/>
            <a:ext cx="3120000" cy="312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8" name="Picture Placeholder 2"/>
          <p:cNvSpPr>
            <a:spLocks noGrp="1"/>
          </p:cNvSpPr>
          <p:nvPr>
            <p:ph type="pic" idx="1" hasCustomPrompt="1"/>
          </p:nvPr>
        </p:nvSpPr>
        <p:spPr>
          <a:xfrm>
            <a:off x="7232793" y="382059"/>
            <a:ext cx="2880000" cy="2880000"/>
          </a:xfrm>
          <a:prstGeom prst="diamond">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5680968" y="1969029"/>
            <a:ext cx="2880000" cy="2880000"/>
          </a:xfrm>
          <a:prstGeom prst="diamond">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7232793" y="3550411"/>
            <a:ext cx="2880000" cy="2880000"/>
          </a:xfrm>
          <a:prstGeom prst="diamond">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8784619" y="1969029"/>
            <a:ext cx="2880000" cy="2880000"/>
          </a:xfrm>
          <a:prstGeom prst="diamond">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Right Triangle 13"/>
          <p:cNvSpPr/>
          <p:nvPr userDrawn="1"/>
        </p:nvSpPr>
        <p:spPr>
          <a:xfrm>
            <a:off x="0" y="3738000"/>
            <a:ext cx="3120000" cy="312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Tree>
    <p:extLst>
      <p:ext uri="{BB962C8B-B14F-4D97-AF65-F5344CB8AC3E}">
        <p14:creationId xmlns:p14="http://schemas.microsoft.com/office/powerpoint/2010/main" val="3939640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3455925" y="0"/>
            <a:ext cx="2640075" cy="231837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6336245" y="0"/>
            <a:ext cx="2640075" cy="231837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9216565" y="0"/>
            <a:ext cx="2640075" cy="231837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3455925" y="4539627"/>
            <a:ext cx="2640075" cy="231837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6336245" y="4539627"/>
            <a:ext cx="2640075" cy="231837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9216565" y="4539627"/>
            <a:ext cx="2640075" cy="231837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4248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717032"/>
            <a:ext cx="12192000" cy="3140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black">
                  <a:lumMod val="75000"/>
                  <a:lumOff val="25000"/>
                </a:prst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47862" y="1460500"/>
            <a:ext cx="8015881" cy="407701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044605" y="1988841"/>
            <a:ext cx="3778671" cy="281894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018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413" y="1715136"/>
            <a:ext cx="4896544" cy="488221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1028215" y="1929043"/>
            <a:ext cx="4433516" cy="3098392"/>
          </a:xfrm>
          <a:prstGeom prst="rect">
            <a:avLst/>
          </a:prstGeom>
          <a:solidFill>
            <a:schemeClr val="bg1">
              <a:lumMod val="95000"/>
            </a:schemeClr>
          </a:solidFill>
        </p:spPr>
        <p:txBody>
          <a:bodyPr anchor="ctr"/>
          <a:lstStyle>
            <a:lvl1pPr marL="0" indent="0" algn="ctr">
              <a:buNone/>
              <a:defRPr sz="1867" baseline="0">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2655994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6096000" y="0"/>
            <a:ext cx="6096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grpSp>
        <p:nvGrpSpPr>
          <p:cNvPr id="6" name="Group 5"/>
          <p:cNvGrpSpPr/>
          <p:nvPr userDrawn="1"/>
        </p:nvGrpSpPr>
        <p:grpSpPr>
          <a:xfrm>
            <a:off x="4502832" y="674682"/>
            <a:ext cx="3168352" cy="5472612"/>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grpSp>
      </p:grpSp>
      <p:sp>
        <p:nvSpPr>
          <p:cNvPr id="14" name="Picture Placeholder 2"/>
          <p:cNvSpPr>
            <a:spLocks noGrp="1"/>
          </p:cNvSpPr>
          <p:nvPr>
            <p:ph type="pic" idx="12" hasCustomPrompt="1"/>
          </p:nvPr>
        </p:nvSpPr>
        <p:spPr>
          <a:xfrm>
            <a:off x="4701377" y="1124745"/>
            <a:ext cx="2789247" cy="439806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361472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791744" y="0"/>
            <a:ext cx="8400256"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Rectangle 5"/>
          <p:cNvSpPr/>
          <p:nvPr userDrawn="1"/>
        </p:nvSpPr>
        <p:spPr>
          <a:xfrm>
            <a:off x="0" y="0"/>
            <a:ext cx="379174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Tree>
    <p:extLst>
      <p:ext uri="{BB962C8B-B14F-4D97-AF65-F5344CB8AC3E}">
        <p14:creationId xmlns:p14="http://schemas.microsoft.com/office/powerpoint/2010/main" val="3936378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23392" y="0"/>
            <a:ext cx="4416491" cy="179681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23392" y="5061181"/>
            <a:ext cx="4416491" cy="179681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Rectangle 6"/>
          <p:cNvSpPr/>
          <p:nvPr userDrawn="1"/>
        </p:nvSpPr>
        <p:spPr>
          <a:xfrm>
            <a:off x="623392" y="1988840"/>
            <a:ext cx="4416491" cy="2880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Tree>
    <p:extLst>
      <p:ext uri="{BB962C8B-B14F-4D97-AF65-F5344CB8AC3E}">
        <p14:creationId xmlns:p14="http://schemas.microsoft.com/office/powerpoint/2010/main" val="189178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5034179"/>
            <a:ext cx="12192000"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97" y="5802264"/>
            <a:ext cx="12192000"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80220" y="477108"/>
            <a:ext cx="4135432" cy="455922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200527" y="417145"/>
            <a:ext cx="1748665" cy="369112"/>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6" name="Rounded Rectangle 7"/>
          <p:cNvSpPr/>
          <p:nvPr userDrawn="1"/>
        </p:nvSpPr>
        <p:spPr>
          <a:xfrm rot="2539017">
            <a:off x="10640990" y="6073545"/>
            <a:ext cx="1751973" cy="369113"/>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76923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black"/>
                </a:solidFill>
              </a:endParaRPr>
            </a:p>
          </p:txBody>
        </p:sp>
      </p:grpSp>
    </p:spTree>
    <p:extLst>
      <p:ext uri="{BB962C8B-B14F-4D97-AF65-F5344CB8AC3E}">
        <p14:creationId xmlns:p14="http://schemas.microsoft.com/office/powerpoint/2010/main" val="28553943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ctr"/>
            <a:fld id="{00000000-1234-1234-1234-123412341234}" type="slidenum">
              <a:rPr lang="en" smtClean="0"/>
              <a:pPr algn="ctr"/>
              <a:t>‹#›</a:t>
            </a:fld>
            <a:endParaRPr lang="en"/>
          </a:p>
        </p:txBody>
      </p:sp>
    </p:spTree>
    <p:extLst>
      <p:ext uri="{BB962C8B-B14F-4D97-AF65-F5344CB8AC3E}">
        <p14:creationId xmlns:p14="http://schemas.microsoft.com/office/powerpoint/2010/main" val="138759383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39750" y="2564904"/>
            <a:ext cx="4512501" cy="1397656"/>
          </a:xfrm>
          <a:prstGeom prst="rect">
            <a:avLst/>
          </a:prstGeom>
        </p:spPr>
        <p:txBody>
          <a:bodyPr anchor="ctr"/>
          <a:lstStyle>
            <a:lvl1pPr marL="0" indent="0" algn="ctr">
              <a:lnSpc>
                <a:spcPct val="100000"/>
              </a:lnSpc>
              <a:buNone/>
              <a:defRPr sz="4800" b="1" baseline="0">
                <a:solidFill>
                  <a:schemeClr val="accent1"/>
                </a:solidFill>
                <a:latin typeface="+mn-lt"/>
                <a:cs typeface="Arial" pitchFamily="34" charset="0"/>
              </a:defRPr>
            </a:lvl1pPr>
          </a:lstStyle>
          <a:p>
            <a:pPr lvl="0"/>
            <a:r>
              <a:rPr lang="en-US" altLang="ko-KR" sz="48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839552" y="4005064"/>
            <a:ext cx="4512501" cy="641571"/>
          </a:xfrm>
          <a:prstGeom prst="rect">
            <a:avLst/>
          </a:prstGeom>
        </p:spPr>
        <p:txBody>
          <a:bodyPr anchor="ctr"/>
          <a:lstStyle>
            <a:lvl1pPr marL="0" indent="0" algn="ctr" fontAlgn="auto">
              <a:lnSpc>
                <a:spcPct val="100000"/>
              </a:lnSpc>
              <a:spcBef>
                <a:spcPts val="0"/>
              </a:spcBef>
              <a:spcAft>
                <a:spcPts val="0"/>
              </a:spcAft>
              <a:buNone/>
              <a:defRPr sz="16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3972264" y="1328267"/>
            <a:ext cx="4320480" cy="432048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521086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5034179"/>
            <a:ext cx="12192000"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97" y="5802264"/>
            <a:ext cx="12192000"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80220" y="477108"/>
            <a:ext cx="4135432" cy="455922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200527" y="417145"/>
            <a:ext cx="1748665" cy="369112"/>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6" name="Rounded Rectangle 7"/>
          <p:cNvSpPr/>
          <p:nvPr userDrawn="1"/>
        </p:nvSpPr>
        <p:spPr>
          <a:xfrm rot="2539017">
            <a:off x="10640990" y="6073545"/>
            <a:ext cx="1751973" cy="369113"/>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177994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200527" y="417145"/>
            <a:ext cx="1748665" cy="369112"/>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6" name="Rounded Rectangle 7"/>
          <p:cNvSpPr/>
          <p:nvPr userDrawn="1"/>
        </p:nvSpPr>
        <p:spPr>
          <a:xfrm rot="2539017">
            <a:off x="10640990" y="6073545"/>
            <a:ext cx="1751973" cy="369113"/>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grpSp>
        <p:nvGrpSpPr>
          <p:cNvPr id="2" name="Group 1"/>
          <p:cNvGrpSpPr/>
          <p:nvPr userDrawn="1"/>
        </p:nvGrpSpPr>
        <p:grpSpPr>
          <a:xfrm>
            <a:off x="3588222" y="426000"/>
            <a:ext cx="5838228" cy="5924465"/>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grpSp>
      <p:sp>
        <p:nvSpPr>
          <p:cNvPr id="10" name="Text Placeholder 9"/>
          <p:cNvSpPr>
            <a:spLocks noGrp="1"/>
          </p:cNvSpPr>
          <p:nvPr>
            <p:ph type="body" sz="quarter" idx="10" hasCustomPrompt="1"/>
          </p:nvPr>
        </p:nvSpPr>
        <p:spPr>
          <a:xfrm>
            <a:off x="4523051" y="3044958"/>
            <a:ext cx="3145899" cy="768084"/>
          </a:xfrm>
          <a:prstGeom prst="rect">
            <a:avLst/>
          </a:prstGeom>
        </p:spPr>
        <p:txBody>
          <a:bodyPr anchor="ctr"/>
          <a:lstStyle>
            <a:lvl1pPr marL="0" indent="0" algn="ctr">
              <a:buNone/>
              <a:defRPr sz="48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4522853" y="3813042"/>
            <a:ext cx="3145899" cy="768087"/>
          </a:xfrm>
          <a:prstGeom prst="rect">
            <a:avLst/>
          </a:prstGeom>
        </p:spPr>
        <p:txBody>
          <a:bodyPr anchor="ctr"/>
          <a:lstStyle>
            <a:lvl1pPr marL="0" indent="0" algn="ctr">
              <a:buNone/>
              <a:defRPr sz="1867"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82061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943872" y="3004317"/>
            <a:ext cx="7248128" cy="631435"/>
          </a:xfrm>
          <a:prstGeom prst="rect">
            <a:avLst/>
          </a:prstGeom>
        </p:spPr>
        <p:txBody>
          <a:bodyPr anchor="ctr"/>
          <a:lstStyle>
            <a:lvl1pPr marL="0" indent="0" algn="l">
              <a:buNone/>
              <a:defRPr sz="48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943872" y="3635752"/>
            <a:ext cx="7248128" cy="384043"/>
          </a:xfrm>
          <a:prstGeom prst="rect">
            <a:avLst/>
          </a:prstGeom>
        </p:spPr>
        <p:txBody>
          <a:bodyPr anchor="ctr"/>
          <a:lstStyle>
            <a:lvl1pPr marL="0" indent="0" algn="l">
              <a:buNone/>
              <a:defRPr sz="1867"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812365" y="1808180"/>
            <a:ext cx="3227519" cy="3233848"/>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1198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200527" y="417145"/>
            <a:ext cx="1748665" cy="369112"/>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6" name="Rounded Rectangle 7"/>
          <p:cNvSpPr/>
          <p:nvPr userDrawn="1"/>
        </p:nvSpPr>
        <p:spPr>
          <a:xfrm rot="2539017">
            <a:off x="10640990" y="6073545"/>
            <a:ext cx="1751973" cy="369113"/>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grpSp>
        <p:nvGrpSpPr>
          <p:cNvPr id="2" name="Group 1"/>
          <p:cNvGrpSpPr/>
          <p:nvPr userDrawn="1"/>
        </p:nvGrpSpPr>
        <p:grpSpPr>
          <a:xfrm>
            <a:off x="3588222" y="426000"/>
            <a:ext cx="5838228" cy="5924465"/>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grpSp>
      <p:sp>
        <p:nvSpPr>
          <p:cNvPr id="10" name="Text Placeholder 9"/>
          <p:cNvSpPr>
            <a:spLocks noGrp="1"/>
          </p:cNvSpPr>
          <p:nvPr>
            <p:ph type="body" sz="quarter" idx="10" hasCustomPrompt="1"/>
          </p:nvPr>
        </p:nvSpPr>
        <p:spPr>
          <a:xfrm>
            <a:off x="4523051" y="3044958"/>
            <a:ext cx="3145899" cy="768084"/>
          </a:xfrm>
          <a:prstGeom prst="rect">
            <a:avLst/>
          </a:prstGeom>
        </p:spPr>
        <p:txBody>
          <a:bodyPr anchor="ctr"/>
          <a:lstStyle>
            <a:lvl1pPr marL="0" indent="0" algn="ctr">
              <a:buNone/>
              <a:defRPr sz="48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4522853" y="3813042"/>
            <a:ext cx="3145899" cy="768087"/>
          </a:xfrm>
          <a:prstGeom prst="rect">
            <a:avLst/>
          </a:prstGeom>
        </p:spPr>
        <p:txBody>
          <a:bodyPr anchor="ctr"/>
          <a:lstStyle>
            <a:lvl1pPr marL="0" indent="0" algn="ctr">
              <a:buNone/>
              <a:defRPr sz="1867"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7142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943872" y="3004317"/>
            <a:ext cx="7248128" cy="631435"/>
          </a:xfrm>
          <a:prstGeom prst="rect">
            <a:avLst/>
          </a:prstGeom>
        </p:spPr>
        <p:txBody>
          <a:bodyPr anchor="ctr"/>
          <a:lstStyle>
            <a:lvl1pPr marL="0" indent="0" algn="l">
              <a:buNone/>
              <a:defRPr sz="48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943872" y="3635752"/>
            <a:ext cx="7248128" cy="384043"/>
          </a:xfrm>
          <a:prstGeom prst="rect">
            <a:avLst/>
          </a:prstGeom>
        </p:spPr>
        <p:txBody>
          <a:bodyPr anchor="ctr"/>
          <a:lstStyle>
            <a:lvl1pPr marL="0" indent="0" algn="l">
              <a:buNone/>
              <a:defRPr sz="1867"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812365" y="1808180"/>
            <a:ext cx="3227519" cy="3233848"/>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24832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0349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1669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31371" y="164638"/>
            <a:ext cx="11760629" cy="768085"/>
          </a:xfrm>
          <a:prstGeom prst="rect">
            <a:avLst/>
          </a:prstGeom>
        </p:spPr>
        <p:txBody>
          <a:bodyPr anchor="ctr"/>
          <a:lstStyle>
            <a:lvl1pPr marL="0" indent="0" algn="l">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31371" y="932723"/>
            <a:ext cx="11760629" cy="384043"/>
          </a:xfrm>
          <a:prstGeom prst="rect">
            <a:avLst/>
          </a:prstGeom>
        </p:spPr>
        <p:txBody>
          <a:bodyPr anchor="ctr"/>
          <a:lstStyle>
            <a:lvl1pPr marL="0" indent="0" algn="l">
              <a:buNone/>
              <a:defRPr sz="16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412776"/>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Tree>
    <p:extLst>
      <p:ext uri="{BB962C8B-B14F-4D97-AF65-F5344CB8AC3E}">
        <p14:creationId xmlns:p14="http://schemas.microsoft.com/office/powerpoint/2010/main" val="1326793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159563" y="164638"/>
            <a:ext cx="10032437" cy="768085"/>
          </a:xfrm>
          <a:prstGeom prst="rect">
            <a:avLst/>
          </a:prstGeom>
        </p:spPr>
        <p:txBody>
          <a:bodyPr anchor="ctr"/>
          <a:lstStyle>
            <a:lvl1pPr marL="0" indent="0" algn="l">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159563" y="932723"/>
            <a:ext cx="10032437" cy="384043"/>
          </a:xfrm>
          <a:prstGeom prst="rect">
            <a:avLst/>
          </a:prstGeom>
        </p:spPr>
        <p:txBody>
          <a:bodyPr anchor="ctr"/>
          <a:lstStyle>
            <a:lvl1pPr marL="0" indent="0" algn="l">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8225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751851" y="836712"/>
            <a:ext cx="1728192" cy="1728192"/>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751851" y="2708920"/>
            <a:ext cx="1728192" cy="1728192"/>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751851" y="4581128"/>
            <a:ext cx="1728192" cy="1728192"/>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62980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75074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71055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62" r:id="rId17"/>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385752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atisticshowto.com/probability-and-statistics/types-of-variables/"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hyperlink" Target="https://www.calculushowto.com/types-of-functions/domain-and-range-of-a-function/#def"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calculushowto.com/y-intercept/" TargetMode="External"/><Relationship Id="rId2" Type="http://schemas.openxmlformats.org/officeDocument/2006/relationships/hyperlink" Target="https://tinyurl.com/y2ebznan" TargetMode="Externa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541211" y="1509594"/>
            <a:ext cx="5197542" cy="3956604"/>
          </a:xfrm>
        </p:spPr>
        <p:txBody>
          <a:bodyPr/>
          <a:lstStyle/>
          <a:p>
            <a:pPr lvl="0"/>
            <a:r>
              <a:rPr lang="en-US" altLang="ko-KR" sz="4267">
                <a:ea typeface="맑은 고딕" pitchFamily="50" charset="-127"/>
              </a:rPr>
              <a:t>ĐỒ </a:t>
            </a:r>
            <a:r>
              <a:rPr lang="en-US" altLang="ko-KR" sz="4267" smtClean="0">
                <a:ea typeface="맑은 고딕" pitchFamily="50" charset="-127"/>
              </a:rPr>
              <a:t>ÁN</a:t>
            </a:r>
          </a:p>
          <a:p>
            <a:pPr lvl="0"/>
            <a:r>
              <a:rPr lang="en-US" altLang="ko-KR" sz="4267" smtClean="0">
                <a:solidFill>
                  <a:srgbClr val="57A7BD"/>
                </a:solidFill>
                <a:ea typeface="맑은 고딕" pitchFamily="50" charset="-127"/>
              </a:rPr>
              <a:t>KHAI THÁC DỮ LIỆU</a:t>
            </a:r>
            <a:endParaRPr lang="en-US" altLang="ko-KR" sz="4267" dirty="0">
              <a:solidFill>
                <a:srgbClr val="57A7BD"/>
              </a:solidFill>
            </a:endParaRPr>
          </a:p>
        </p:txBody>
      </p:sp>
      <p:sp>
        <p:nvSpPr>
          <p:cNvPr id="9" name="TextBox 8">
            <a:extLst>
              <a:ext uri="{FF2B5EF4-FFF2-40B4-BE49-F238E27FC236}">
                <a16:creationId xmlns:a16="http://schemas.microsoft.com/office/drawing/2014/main" id="{6D831CDB-1F45-4563-88CD-ABCC6D8516E6}"/>
              </a:ext>
            </a:extLst>
          </p:cNvPr>
          <p:cNvSpPr txBox="1"/>
          <p:nvPr/>
        </p:nvSpPr>
        <p:spPr>
          <a:xfrm>
            <a:off x="10100533" y="6405331"/>
            <a:ext cx="2112235" cy="307777"/>
          </a:xfrm>
          <a:prstGeom prst="rect">
            <a:avLst/>
          </a:prstGeom>
          <a:noFill/>
        </p:spPr>
        <p:txBody>
          <a:bodyPr wrap="square" rtlCol="0">
            <a:spAutoFit/>
          </a:bodyPr>
          <a:lstStyle/>
          <a:p>
            <a:pPr latinLnBrk="1"/>
            <a:r>
              <a:rPr lang="en-US" sz="1400">
                <a:solidFill>
                  <a:prstClr val="white"/>
                </a:solidFill>
              </a:rPr>
              <a:t>GVHD:Trần </a:t>
            </a:r>
            <a:r>
              <a:rPr lang="en-US" sz="1400" smtClean="0">
                <a:solidFill>
                  <a:prstClr val="white"/>
                </a:solidFill>
              </a:rPr>
              <a:t>Như Ý</a:t>
            </a:r>
            <a:endParaRPr lang="vi-VN" sz="1400">
              <a:solidFill>
                <a:prstClr val="white"/>
              </a:solidFill>
            </a:endParaRPr>
          </a:p>
        </p:txBody>
      </p:sp>
    </p:spTree>
    <p:extLst>
      <p:ext uri="{BB962C8B-B14F-4D97-AF65-F5344CB8AC3E}">
        <p14:creationId xmlns:p14="http://schemas.microsoft.com/office/powerpoint/2010/main" val="2699752587"/>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D15C93-1673-465D-AC5C-0F6595237418}"/>
              </a:ext>
            </a:extLst>
          </p:cNvPr>
          <p:cNvSpPr/>
          <p:nvPr/>
        </p:nvSpPr>
        <p:spPr>
          <a:xfrm>
            <a:off x="-148528" y="276494"/>
            <a:ext cx="12581232" cy="99642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4" name="Rectangle: Rounded Corners 3">
            <a:extLst>
              <a:ext uri="{FF2B5EF4-FFF2-40B4-BE49-F238E27FC236}">
                <a16:creationId xmlns:a16="http://schemas.microsoft.com/office/drawing/2014/main" id="{1269A692-F174-4335-8B98-44D3C9C44993}"/>
              </a:ext>
            </a:extLst>
          </p:cNvPr>
          <p:cNvSpPr/>
          <p:nvPr/>
        </p:nvSpPr>
        <p:spPr>
          <a:xfrm>
            <a:off x="3227942" y="2585271"/>
            <a:ext cx="8061780" cy="3881630"/>
          </a:xfrm>
          <a:prstGeom prst="round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solidFill>
                <a:prstClr val="white"/>
              </a:solidFill>
            </a:endParaRPr>
          </a:p>
        </p:txBody>
      </p:sp>
      <p:sp>
        <p:nvSpPr>
          <p:cNvPr id="5" name="Oval 4"/>
          <p:cNvSpPr/>
          <p:nvPr/>
        </p:nvSpPr>
        <p:spPr>
          <a:xfrm>
            <a:off x="2088487" y="1526684"/>
            <a:ext cx="1058587" cy="1058587"/>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1" name="TextBox 10"/>
          <p:cNvSpPr txBox="1"/>
          <p:nvPr/>
        </p:nvSpPr>
        <p:spPr>
          <a:xfrm>
            <a:off x="3475150" y="1715948"/>
            <a:ext cx="7814572" cy="584775"/>
          </a:xfrm>
          <a:prstGeom prst="rect">
            <a:avLst/>
          </a:prstGeom>
          <a:noFill/>
        </p:spPr>
        <p:txBody>
          <a:bodyPr wrap="square" rtlCol="0">
            <a:spAutoFit/>
          </a:bodyPr>
          <a:lstStyle/>
          <a:p>
            <a:r>
              <a:rPr lang="en-US" sz="3200" b="1">
                <a:solidFill>
                  <a:prstClr val="white"/>
                </a:solidFill>
                <a:latin typeface="Times New Roman" panose="02020603050405020304" pitchFamily="18" charset="0"/>
                <a:cs typeface="Times New Roman" panose="02020603050405020304" pitchFamily="18" charset="0"/>
              </a:rPr>
              <a:t>Ví dụ về Linear Regression</a:t>
            </a:r>
            <a:endParaRPr lang="vi-VN" sz="3200" b="1" i="1">
              <a:solidFill>
                <a:prstClr val="white"/>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00D4471-7679-4F5D-B41D-92B1374461C7}"/>
              </a:ext>
            </a:extLst>
          </p:cNvPr>
          <p:cNvSpPr txBox="1"/>
          <p:nvPr/>
        </p:nvSpPr>
        <p:spPr>
          <a:xfrm>
            <a:off x="2445357" y="1839058"/>
            <a:ext cx="568395" cy="461665"/>
          </a:xfrm>
          <a:prstGeom prst="rect">
            <a:avLst/>
          </a:prstGeom>
          <a:noFill/>
        </p:spPr>
        <p:txBody>
          <a:bodyPr wrap="square" rtlCol="0">
            <a:spAutoFit/>
          </a:bodyPr>
          <a:lstStyle/>
          <a:p>
            <a:pPr latinLnBrk="1"/>
            <a:r>
              <a:rPr lang="en-US" sz="2400" b="1">
                <a:solidFill>
                  <a:prstClr val="black"/>
                </a:solidFill>
                <a:latin typeface="Times New Roman" panose="02020603050405020304" pitchFamily="18" charset="0"/>
                <a:cs typeface="Times New Roman" panose="02020603050405020304" pitchFamily="18" charset="0"/>
              </a:rPr>
              <a:t>II</a:t>
            </a:r>
            <a:endParaRPr lang="vi-VN" sz="2400" b="1">
              <a:solidFill>
                <a:prstClr val="black"/>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72D21AC-F7DF-4698-BA61-22E970799BC5}"/>
              </a:ext>
            </a:extLst>
          </p:cNvPr>
          <p:cNvSpPr txBox="1"/>
          <p:nvPr/>
        </p:nvSpPr>
        <p:spPr>
          <a:xfrm>
            <a:off x="2862876" y="375645"/>
            <a:ext cx="7814572" cy="661207"/>
          </a:xfrm>
          <a:prstGeom prst="rect">
            <a:avLst/>
          </a:prstGeom>
          <a:noFill/>
        </p:spPr>
        <p:txBody>
          <a:bodyPr wrap="square">
            <a:spAutoFit/>
          </a:bodyPr>
          <a:lstStyle/>
          <a:p>
            <a:pPr algn="ctr" latinLnBrk="1">
              <a:lnSpc>
                <a:spcPct val="150000"/>
              </a:lnSpc>
            </a:pPr>
            <a:r>
              <a:rPr lang="en-US" sz="2800" b="1">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a:solidFill>
                <a:prstClr val="white"/>
              </a:solidFill>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4F30DEB9-2329-4E0C-B50D-4073EF9FBED4}"/>
              </a:ext>
            </a:extLst>
          </p:cNvPr>
          <p:cNvSpPr txBox="1"/>
          <p:nvPr/>
        </p:nvSpPr>
        <p:spPr>
          <a:xfrm>
            <a:off x="3566536" y="2905059"/>
            <a:ext cx="6407251" cy="430887"/>
          </a:xfrm>
          <a:prstGeom prst="rect">
            <a:avLst/>
          </a:prstGeom>
          <a:noFill/>
        </p:spPr>
        <p:txBody>
          <a:bodyPr wrap="square" rtlCol="0">
            <a:spAutoFit/>
          </a:bodyPr>
          <a:lstStyle/>
          <a:p>
            <a:r>
              <a:rPr lang="en-US" sz="2200" b="1">
                <a:latin typeface="Times New Roman" panose="02020603050405020304" pitchFamily="18" charset="0"/>
                <a:cs typeface="Times New Roman" panose="02020603050405020304" pitchFamily="18" charset="0"/>
              </a:rPr>
              <a:t>Bước 3</a:t>
            </a:r>
            <a:r>
              <a:rPr lang="en-US" sz="2200">
                <a:latin typeface="Times New Roman" panose="02020603050405020304" pitchFamily="18" charset="0"/>
                <a:cs typeface="Times New Roman" panose="02020603050405020304" pitchFamily="18" charset="0"/>
              </a:rPr>
              <a:t>: Chèn các giá trị vào phương trình </a:t>
            </a:r>
            <a:r>
              <a:rPr lang="en-US" sz="2200" smtClean="0">
                <a:latin typeface="Times New Roman" panose="02020603050405020304" pitchFamily="18" charset="0"/>
                <a:cs typeface="Times New Roman" panose="02020603050405020304" pitchFamily="18" charset="0"/>
              </a:rPr>
              <a:t>.</a:t>
            </a:r>
            <a:endParaRPr lang="vi-VN" sz="2200">
              <a:latin typeface="Times New Roman" panose="02020603050405020304" pitchFamily="18" charset="0"/>
              <a:cs typeface="Times New Roman" panose="02020603050405020304" pitchFamily="18" charset="0"/>
            </a:endParaRPr>
          </a:p>
        </p:txBody>
      </p:sp>
      <p:sp>
        <p:nvSpPr>
          <p:cNvPr id="3" name="TextBox 2"/>
          <p:cNvSpPr txBox="1"/>
          <p:nvPr/>
        </p:nvSpPr>
        <p:spPr>
          <a:xfrm>
            <a:off x="3834054" y="3655734"/>
            <a:ext cx="4616067" cy="1200329"/>
          </a:xfrm>
          <a:prstGeom prst="rect">
            <a:avLst/>
          </a:prstGeom>
          <a:noFill/>
        </p:spPr>
        <p:txBody>
          <a:bodyPr wrap="square" rtlCol="0">
            <a:spAutoFit/>
          </a:bodyPr>
          <a:lstStyle/>
          <a:p>
            <a:r>
              <a:rPr lang="en-US" sz="2400" b="1" smtClean="0">
                <a:latin typeface="Times New Roman" panose="02020603050405020304" pitchFamily="18" charset="0"/>
                <a:ea typeface="Tahoma" panose="020B0604030504040204" pitchFamily="34" charset="0"/>
                <a:cs typeface="Times New Roman" panose="02020603050405020304" pitchFamily="18" charset="0"/>
              </a:rPr>
              <a:t>y </a:t>
            </a:r>
            <a:r>
              <a:rPr lang="en-US" sz="2400" b="1">
                <a:latin typeface="Times New Roman" panose="02020603050405020304" pitchFamily="18" charset="0"/>
                <a:ea typeface="Tahoma" panose="020B0604030504040204" pitchFamily="34" charset="0"/>
                <a:cs typeface="Times New Roman" panose="02020603050405020304" pitchFamily="18" charset="0"/>
              </a:rPr>
              <a:t>= a + bx</a:t>
            </a:r>
            <a:br>
              <a:rPr lang="en-US" sz="2400" b="1">
                <a:latin typeface="Times New Roman" panose="02020603050405020304" pitchFamily="18" charset="0"/>
                <a:ea typeface="Tahoma" panose="020B0604030504040204" pitchFamily="34" charset="0"/>
                <a:cs typeface="Times New Roman" panose="02020603050405020304" pitchFamily="18" charset="0"/>
              </a:rPr>
            </a:br>
            <a:r>
              <a:rPr lang="en-US" sz="2400" smtClean="0">
                <a:latin typeface="Times New Roman" panose="02020603050405020304" pitchFamily="18" charset="0"/>
                <a:ea typeface="Tahoma" panose="020B0604030504040204" pitchFamily="34" charset="0"/>
                <a:cs typeface="Times New Roman" panose="02020603050405020304" pitchFamily="18" charset="0"/>
              </a:rPr>
              <a:t>y </a:t>
            </a:r>
            <a:r>
              <a:rPr lang="en-US" sz="2400">
                <a:latin typeface="Times New Roman" panose="02020603050405020304" pitchFamily="18" charset="0"/>
                <a:ea typeface="Tahoma" panose="020B0604030504040204" pitchFamily="34" charset="0"/>
                <a:cs typeface="Times New Roman" panose="02020603050405020304" pitchFamily="18" charset="0"/>
              </a:rPr>
              <a:t>= 65,14 + 0.385225x</a:t>
            </a:r>
            <a:endParaRPr lang="vi-VN" sz="2400">
              <a:latin typeface="Times New Roman" panose="02020603050405020304" pitchFamily="18" charset="0"/>
              <a:ea typeface="Tahoma" panose="020B0604030504040204" pitchFamily="34" charset="0"/>
              <a:cs typeface="Times New Roman" panose="02020603050405020304" pitchFamily="18" charset="0"/>
            </a:endParaRPr>
          </a:p>
          <a:p>
            <a:endParaRPr lang="vi-VN" sz="2400"/>
          </a:p>
        </p:txBody>
      </p:sp>
    </p:spTree>
    <p:extLst>
      <p:ext uri="{BB962C8B-B14F-4D97-AF65-F5344CB8AC3E}">
        <p14:creationId xmlns:p14="http://schemas.microsoft.com/office/powerpoint/2010/main" val="3374851999"/>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D15C93-1673-465D-AC5C-0F6595237418}"/>
              </a:ext>
            </a:extLst>
          </p:cNvPr>
          <p:cNvSpPr/>
          <p:nvPr/>
        </p:nvSpPr>
        <p:spPr>
          <a:xfrm>
            <a:off x="-148528" y="276494"/>
            <a:ext cx="12581232" cy="99642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4" name="Rectangle: Rounded Corners 3">
            <a:extLst>
              <a:ext uri="{FF2B5EF4-FFF2-40B4-BE49-F238E27FC236}">
                <a16:creationId xmlns:a16="http://schemas.microsoft.com/office/drawing/2014/main" id="{1269A692-F174-4335-8B98-44D3C9C44993}"/>
              </a:ext>
            </a:extLst>
          </p:cNvPr>
          <p:cNvSpPr/>
          <p:nvPr/>
        </p:nvSpPr>
        <p:spPr>
          <a:xfrm>
            <a:off x="3227942" y="2585271"/>
            <a:ext cx="8061780" cy="3881630"/>
          </a:xfrm>
          <a:prstGeom prst="round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solidFill>
                <a:prstClr val="white"/>
              </a:solidFill>
            </a:endParaRPr>
          </a:p>
        </p:txBody>
      </p:sp>
      <p:sp>
        <p:nvSpPr>
          <p:cNvPr id="5" name="Oval 4"/>
          <p:cNvSpPr/>
          <p:nvPr/>
        </p:nvSpPr>
        <p:spPr>
          <a:xfrm>
            <a:off x="2088487" y="1526684"/>
            <a:ext cx="1058587" cy="1058587"/>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1" name="TextBox 10"/>
          <p:cNvSpPr txBox="1"/>
          <p:nvPr/>
        </p:nvSpPr>
        <p:spPr>
          <a:xfrm>
            <a:off x="3475150" y="1715948"/>
            <a:ext cx="7814572" cy="584775"/>
          </a:xfrm>
          <a:prstGeom prst="rect">
            <a:avLst/>
          </a:prstGeom>
          <a:noFill/>
        </p:spPr>
        <p:txBody>
          <a:bodyPr wrap="square" rtlCol="0">
            <a:spAutoFit/>
          </a:bodyPr>
          <a:lstStyle/>
          <a:p>
            <a:r>
              <a:rPr lang="en-US" sz="3200" b="1">
                <a:solidFill>
                  <a:prstClr val="white"/>
                </a:solidFill>
                <a:latin typeface="Times New Roman" panose="02020603050405020304" pitchFamily="18" charset="0"/>
                <a:cs typeface="Times New Roman" panose="02020603050405020304" pitchFamily="18" charset="0"/>
              </a:rPr>
              <a:t>Ví dụ về Linear Regression</a:t>
            </a:r>
            <a:endParaRPr lang="vi-VN" sz="3200" b="1" i="1">
              <a:solidFill>
                <a:prstClr val="white"/>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00D4471-7679-4F5D-B41D-92B1374461C7}"/>
              </a:ext>
            </a:extLst>
          </p:cNvPr>
          <p:cNvSpPr txBox="1"/>
          <p:nvPr/>
        </p:nvSpPr>
        <p:spPr>
          <a:xfrm>
            <a:off x="2445357" y="1839058"/>
            <a:ext cx="568395" cy="461665"/>
          </a:xfrm>
          <a:prstGeom prst="rect">
            <a:avLst/>
          </a:prstGeom>
          <a:noFill/>
        </p:spPr>
        <p:txBody>
          <a:bodyPr wrap="square" rtlCol="0">
            <a:spAutoFit/>
          </a:bodyPr>
          <a:lstStyle/>
          <a:p>
            <a:pPr latinLnBrk="1"/>
            <a:r>
              <a:rPr lang="en-US" sz="2400" b="1">
                <a:solidFill>
                  <a:prstClr val="black"/>
                </a:solidFill>
                <a:latin typeface="Times New Roman" panose="02020603050405020304" pitchFamily="18" charset="0"/>
                <a:cs typeface="Times New Roman" panose="02020603050405020304" pitchFamily="18" charset="0"/>
              </a:rPr>
              <a:t>II</a:t>
            </a:r>
            <a:endParaRPr lang="vi-VN" sz="2400" b="1">
              <a:solidFill>
                <a:prstClr val="black"/>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72D21AC-F7DF-4698-BA61-22E970799BC5}"/>
              </a:ext>
            </a:extLst>
          </p:cNvPr>
          <p:cNvSpPr txBox="1"/>
          <p:nvPr/>
        </p:nvSpPr>
        <p:spPr>
          <a:xfrm>
            <a:off x="2862876" y="375645"/>
            <a:ext cx="7814572" cy="661207"/>
          </a:xfrm>
          <a:prstGeom prst="rect">
            <a:avLst/>
          </a:prstGeom>
          <a:noFill/>
        </p:spPr>
        <p:txBody>
          <a:bodyPr wrap="square">
            <a:spAutoFit/>
          </a:bodyPr>
          <a:lstStyle/>
          <a:p>
            <a:pPr algn="ctr" latinLnBrk="1">
              <a:lnSpc>
                <a:spcPct val="150000"/>
              </a:lnSpc>
            </a:pPr>
            <a:r>
              <a:rPr lang="en-US" sz="2800" b="1">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a:solidFill>
                <a:prstClr val="white"/>
              </a:solidFill>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401332" y="2759516"/>
            <a:ext cx="5715000" cy="3533140"/>
          </a:xfrm>
          <a:prstGeom prst="rect">
            <a:avLst/>
          </a:prstGeom>
        </p:spPr>
      </p:pic>
    </p:spTree>
    <p:extLst>
      <p:ext uri="{BB962C8B-B14F-4D97-AF65-F5344CB8AC3E}">
        <p14:creationId xmlns:p14="http://schemas.microsoft.com/office/powerpoint/2010/main" val="1325687646"/>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D15C93-1673-465D-AC5C-0F6595237418}"/>
              </a:ext>
            </a:extLst>
          </p:cNvPr>
          <p:cNvSpPr/>
          <p:nvPr/>
        </p:nvSpPr>
        <p:spPr>
          <a:xfrm>
            <a:off x="-148528" y="276494"/>
            <a:ext cx="12581232" cy="99642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4" name="Rectangle: Rounded Corners 3">
            <a:extLst>
              <a:ext uri="{FF2B5EF4-FFF2-40B4-BE49-F238E27FC236}">
                <a16:creationId xmlns:a16="http://schemas.microsoft.com/office/drawing/2014/main" id="{1269A692-F174-4335-8B98-44D3C9C44993}"/>
              </a:ext>
            </a:extLst>
          </p:cNvPr>
          <p:cNvSpPr/>
          <p:nvPr/>
        </p:nvSpPr>
        <p:spPr>
          <a:xfrm>
            <a:off x="3227942" y="2585271"/>
            <a:ext cx="8061780" cy="3881630"/>
          </a:xfrm>
          <a:prstGeom prst="round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chemeClr val="tx1"/>
              </a:solidFill>
            </a:endParaRPr>
          </a:p>
        </p:txBody>
      </p:sp>
      <p:sp>
        <p:nvSpPr>
          <p:cNvPr id="5" name="Oval 4"/>
          <p:cNvSpPr/>
          <p:nvPr/>
        </p:nvSpPr>
        <p:spPr>
          <a:xfrm>
            <a:off x="2088487" y="1526684"/>
            <a:ext cx="1058587" cy="1058587"/>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1" name="TextBox 10"/>
          <p:cNvSpPr txBox="1"/>
          <p:nvPr/>
        </p:nvSpPr>
        <p:spPr>
          <a:xfrm>
            <a:off x="3475150" y="1715948"/>
            <a:ext cx="7814572" cy="584775"/>
          </a:xfrm>
          <a:prstGeom prst="rect">
            <a:avLst/>
          </a:prstGeom>
          <a:noFill/>
        </p:spPr>
        <p:txBody>
          <a:bodyPr wrap="square" rtlCol="0">
            <a:spAutoFit/>
          </a:bodyPr>
          <a:lstStyle/>
          <a:p>
            <a:pPr indent="457200">
              <a:spcBef>
                <a:spcPts val="1200"/>
              </a:spcBef>
              <a:spcAft>
                <a:spcPts val="300"/>
              </a:spcAft>
            </a:pPr>
            <a:r>
              <a:rPr lang="en-US" sz="3200" b="1" i="0" smtClean="0">
                <a:solidFill>
                  <a:schemeClr val="bg1"/>
                </a:solidFill>
                <a:effectLst/>
                <a:latin typeface="Times New Roman" panose="02020603050405020304" pitchFamily="18" charset="0"/>
              </a:rPr>
              <a:t>Hệ số tương quan R</a:t>
            </a:r>
            <a:endParaRPr lang="vi-VN" sz="3200" b="1" i="1">
              <a:solidFill>
                <a:schemeClr val="bg1"/>
              </a:solidFill>
              <a:effectLst/>
              <a:latin typeface="Times New Roman" panose="02020603050405020304" pitchFamily="18" charset="0"/>
            </a:endParaRPr>
          </a:p>
        </p:txBody>
      </p:sp>
      <p:sp>
        <p:nvSpPr>
          <p:cNvPr id="2" name="TextBox 1">
            <a:extLst>
              <a:ext uri="{FF2B5EF4-FFF2-40B4-BE49-F238E27FC236}">
                <a16:creationId xmlns:a16="http://schemas.microsoft.com/office/drawing/2014/main" id="{D00D4471-7679-4F5D-B41D-92B1374461C7}"/>
              </a:ext>
            </a:extLst>
          </p:cNvPr>
          <p:cNvSpPr txBox="1"/>
          <p:nvPr/>
        </p:nvSpPr>
        <p:spPr>
          <a:xfrm>
            <a:off x="2445357" y="1839058"/>
            <a:ext cx="568395" cy="461665"/>
          </a:xfrm>
          <a:prstGeom prst="rect">
            <a:avLst/>
          </a:prstGeom>
          <a:noFill/>
        </p:spPr>
        <p:txBody>
          <a:bodyPr wrap="square" rtlCol="0">
            <a:spAutoFit/>
          </a:bodyPr>
          <a:lstStyle/>
          <a:p>
            <a:pPr latinLnBrk="1"/>
            <a:r>
              <a:rPr lang="en-US" sz="2400" b="1">
                <a:solidFill>
                  <a:prstClr val="black"/>
                </a:solidFill>
                <a:latin typeface="Times New Roman" panose="02020603050405020304" pitchFamily="18" charset="0"/>
                <a:cs typeface="Times New Roman" panose="02020603050405020304" pitchFamily="18" charset="0"/>
              </a:rPr>
              <a:t>II</a:t>
            </a:r>
            <a:endParaRPr lang="vi-VN" sz="2400" b="1">
              <a:solidFill>
                <a:prstClr val="black"/>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72D21AC-F7DF-4698-BA61-22E970799BC5}"/>
              </a:ext>
            </a:extLst>
          </p:cNvPr>
          <p:cNvSpPr txBox="1"/>
          <p:nvPr/>
        </p:nvSpPr>
        <p:spPr>
          <a:xfrm>
            <a:off x="2862876" y="375645"/>
            <a:ext cx="7814572" cy="661207"/>
          </a:xfrm>
          <a:prstGeom prst="rect">
            <a:avLst/>
          </a:prstGeom>
          <a:noFill/>
        </p:spPr>
        <p:txBody>
          <a:bodyPr wrap="square">
            <a:spAutoFit/>
          </a:bodyPr>
          <a:lstStyle/>
          <a:p>
            <a:pPr algn="ctr" latinLnBrk="1">
              <a:lnSpc>
                <a:spcPct val="150000"/>
              </a:lnSpc>
            </a:pPr>
            <a:r>
              <a:rPr lang="en-US" sz="2800" b="1">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a:solidFill>
                <a:prstClr val="white"/>
              </a:solidFill>
              <a:latin typeface="Times New Roman" panose="02020603050405020304" pitchFamily="18" charset="0"/>
              <a:ea typeface="Times New Roman" panose="02020603050405020304" pitchFamily="18" charset="0"/>
            </a:endParaRPr>
          </a:p>
        </p:txBody>
      </p:sp>
      <p:sp>
        <p:nvSpPr>
          <p:cNvPr id="3" name="TextBox 2"/>
          <p:cNvSpPr txBox="1"/>
          <p:nvPr/>
        </p:nvSpPr>
        <p:spPr>
          <a:xfrm>
            <a:off x="3475150" y="2866711"/>
            <a:ext cx="7485070" cy="2308324"/>
          </a:xfrm>
          <a:prstGeom prst="rect">
            <a:avLst/>
          </a:prstGeom>
          <a:noFill/>
        </p:spPr>
        <p:txBody>
          <a:bodyPr wrap="square" rtlCol="0">
            <a:spAutoFit/>
          </a:bodyPr>
          <a:lstStyle/>
          <a:p>
            <a:r>
              <a:rPr lang="vi-VN" b="1"/>
              <a:t>Hệ số tương quan</a:t>
            </a:r>
            <a:r>
              <a:rPr lang="vi-VN"/>
              <a:t> được sử dụng để đo lường mức độ mạnh mẽ của mối quan hệ giữa hai </a:t>
            </a:r>
            <a:r>
              <a:rPr lang="vi-VN">
                <a:hlinkClick r:id="rId2"/>
              </a:rPr>
              <a:t>biến</a:t>
            </a:r>
            <a:r>
              <a:rPr lang="vi-VN"/>
              <a:t> </a:t>
            </a:r>
            <a:r>
              <a:rPr lang="en-GB" smtClean="0"/>
              <a:t>X và Y</a:t>
            </a:r>
          </a:p>
          <a:p>
            <a:endParaRPr lang="en-US" smtClean="0"/>
          </a:p>
          <a:p>
            <a:r>
              <a:rPr lang="en-US" smtClean="0"/>
              <a:t>Công </a:t>
            </a:r>
            <a:r>
              <a:rPr lang="en-US"/>
              <a:t>thức hệ số tương quan được sử dụng để tìm mối quan hệ giữa các dữ liệu. Các công thức trả về giá trị từ -1 đến 1, trong đó:</a:t>
            </a:r>
            <a:endParaRPr lang="en-GB"/>
          </a:p>
          <a:p>
            <a:r>
              <a:rPr lang="en-US" b="1"/>
              <a:t> 1 chỉ ra một mối quan hệ tích cực mạnh mẽ.</a:t>
            </a:r>
            <a:endParaRPr lang="en-GB"/>
          </a:p>
          <a:p>
            <a:r>
              <a:rPr lang="en-US" b="1"/>
              <a:t>-1 chỉ ra một mối quan hệ tiêu cực mạnh mẽ.</a:t>
            </a:r>
            <a:endParaRPr lang="en-GB"/>
          </a:p>
          <a:p>
            <a:r>
              <a:rPr lang="en-US" b="1"/>
              <a:t> 0 cho thấy không có mối quan hệ nào </a:t>
            </a:r>
            <a:r>
              <a:rPr lang="en-US" b="1" smtClean="0"/>
              <a:t>cả.</a:t>
            </a:r>
            <a:endParaRPr lang="en-GB"/>
          </a:p>
        </p:txBody>
      </p:sp>
    </p:spTree>
    <p:extLst>
      <p:ext uri="{BB962C8B-B14F-4D97-AF65-F5344CB8AC3E}">
        <p14:creationId xmlns:p14="http://schemas.microsoft.com/office/powerpoint/2010/main" val="110340762"/>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D15C93-1673-465D-AC5C-0F6595237418}"/>
              </a:ext>
            </a:extLst>
          </p:cNvPr>
          <p:cNvSpPr/>
          <p:nvPr/>
        </p:nvSpPr>
        <p:spPr>
          <a:xfrm>
            <a:off x="-148528" y="276494"/>
            <a:ext cx="12581232" cy="99642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4" name="Rectangle: Rounded Corners 3">
            <a:extLst>
              <a:ext uri="{FF2B5EF4-FFF2-40B4-BE49-F238E27FC236}">
                <a16:creationId xmlns:a16="http://schemas.microsoft.com/office/drawing/2014/main" id="{1269A692-F174-4335-8B98-44D3C9C44993}"/>
              </a:ext>
            </a:extLst>
          </p:cNvPr>
          <p:cNvSpPr/>
          <p:nvPr/>
        </p:nvSpPr>
        <p:spPr>
          <a:xfrm>
            <a:off x="3227942" y="2585271"/>
            <a:ext cx="8061780" cy="3881630"/>
          </a:xfrm>
          <a:prstGeom prst="round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chemeClr val="tx1"/>
              </a:solidFill>
            </a:endParaRPr>
          </a:p>
        </p:txBody>
      </p:sp>
      <p:sp>
        <p:nvSpPr>
          <p:cNvPr id="5" name="Oval 4"/>
          <p:cNvSpPr/>
          <p:nvPr/>
        </p:nvSpPr>
        <p:spPr>
          <a:xfrm>
            <a:off x="2088487" y="1526684"/>
            <a:ext cx="1058587" cy="1058587"/>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1" name="TextBox 10"/>
          <p:cNvSpPr txBox="1"/>
          <p:nvPr/>
        </p:nvSpPr>
        <p:spPr>
          <a:xfrm>
            <a:off x="3475150" y="1715948"/>
            <a:ext cx="7814572" cy="584775"/>
          </a:xfrm>
          <a:prstGeom prst="rect">
            <a:avLst/>
          </a:prstGeom>
          <a:noFill/>
        </p:spPr>
        <p:txBody>
          <a:bodyPr wrap="square" rtlCol="0">
            <a:spAutoFit/>
          </a:bodyPr>
          <a:lstStyle/>
          <a:p>
            <a:pPr indent="457200">
              <a:spcBef>
                <a:spcPts val="1200"/>
              </a:spcBef>
              <a:spcAft>
                <a:spcPts val="300"/>
              </a:spcAft>
            </a:pPr>
            <a:r>
              <a:rPr lang="en-US" sz="3200" b="1" i="0" smtClean="0">
                <a:solidFill>
                  <a:schemeClr val="bg1"/>
                </a:solidFill>
                <a:effectLst/>
                <a:latin typeface="Times New Roman" panose="02020603050405020304" pitchFamily="18" charset="0"/>
              </a:rPr>
              <a:t>Hệ số tương quan R</a:t>
            </a:r>
            <a:endParaRPr lang="vi-VN" sz="3200" b="1" i="1">
              <a:solidFill>
                <a:schemeClr val="bg1"/>
              </a:solidFill>
              <a:effectLst/>
              <a:latin typeface="Times New Roman" panose="02020603050405020304" pitchFamily="18" charset="0"/>
            </a:endParaRPr>
          </a:p>
        </p:txBody>
      </p:sp>
      <p:sp>
        <p:nvSpPr>
          <p:cNvPr id="2" name="TextBox 1">
            <a:extLst>
              <a:ext uri="{FF2B5EF4-FFF2-40B4-BE49-F238E27FC236}">
                <a16:creationId xmlns:a16="http://schemas.microsoft.com/office/drawing/2014/main" id="{D00D4471-7679-4F5D-B41D-92B1374461C7}"/>
              </a:ext>
            </a:extLst>
          </p:cNvPr>
          <p:cNvSpPr txBox="1"/>
          <p:nvPr/>
        </p:nvSpPr>
        <p:spPr>
          <a:xfrm>
            <a:off x="2445357" y="1839058"/>
            <a:ext cx="568395" cy="461665"/>
          </a:xfrm>
          <a:prstGeom prst="rect">
            <a:avLst/>
          </a:prstGeom>
          <a:noFill/>
        </p:spPr>
        <p:txBody>
          <a:bodyPr wrap="square" rtlCol="0">
            <a:spAutoFit/>
          </a:bodyPr>
          <a:lstStyle/>
          <a:p>
            <a:pPr latinLnBrk="1"/>
            <a:r>
              <a:rPr lang="en-US" sz="2400" b="1">
                <a:solidFill>
                  <a:prstClr val="black"/>
                </a:solidFill>
                <a:latin typeface="Times New Roman" panose="02020603050405020304" pitchFamily="18" charset="0"/>
                <a:cs typeface="Times New Roman" panose="02020603050405020304" pitchFamily="18" charset="0"/>
              </a:rPr>
              <a:t>II</a:t>
            </a:r>
            <a:endParaRPr lang="vi-VN" sz="2400" b="1">
              <a:solidFill>
                <a:prstClr val="black"/>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72D21AC-F7DF-4698-BA61-22E970799BC5}"/>
              </a:ext>
            </a:extLst>
          </p:cNvPr>
          <p:cNvSpPr txBox="1"/>
          <p:nvPr/>
        </p:nvSpPr>
        <p:spPr>
          <a:xfrm>
            <a:off x="2862876" y="375645"/>
            <a:ext cx="7814572" cy="661207"/>
          </a:xfrm>
          <a:prstGeom prst="rect">
            <a:avLst/>
          </a:prstGeom>
          <a:noFill/>
        </p:spPr>
        <p:txBody>
          <a:bodyPr wrap="square">
            <a:spAutoFit/>
          </a:bodyPr>
          <a:lstStyle/>
          <a:p>
            <a:pPr algn="ctr" latinLnBrk="1">
              <a:lnSpc>
                <a:spcPct val="150000"/>
              </a:lnSpc>
            </a:pPr>
            <a:r>
              <a:rPr lang="en-US" sz="2800" b="1">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a:solidFill>
                <a:prstClr val="white"/>
              </a:solidFill>
              <a:latin typeface="Times New Roman" panose="02020603050405020304" pitchFamily="18" charset="0"/>
              <a:ea typeface="Times New Roman" panose="02020603050405020304" pitchFamily="18" charset="0"/>
            </a:endParaRPr>
          </a:p>
        </p:txBody>
      </p:sp>
      <p:sp>
        <p:nvSpPr>
          <p:cNvPr id="3" name="TextBox 2"/>
          <p:cNvSpPr txBox="1"/>
          <p:nvPr/>
        </p:nvSpPr>
        <p:spPr>
          <a:xfrm>
            <a:off x="3475150" y="2743757"/>
            <a:ext cx="3552667" cy="3693319"/>
          </a:xfrm>
          <a:prstGeom prst="rect">
            <a:avLst/>
          </a:prstGeom>
          <a:noFill/>
        </p:spPr>
        <p:txBody>
          <a:bodyPr wrap="square" rtlCol="0">
            <a:spAutoFit/>
          </a:bodyPr>
          <a:lstStyle/>
          <a:p>
            <a:r>
              <a:rPr lang="en-US"/>
              <a:t> </a:t>
            </a:r>
            <a:endParaRPr lang="en-GB"/>
          </a:p>
          <a:p>
            <a:r>
              <a:rPr lang="en-US"/>
              <a:t>L</a:t>
            </a:r>
            <a:r>
              <a:rPr lang="en-US" smtClean="0"/>
              <a:t>ấy </a:t>
            </a:r>
            <a:r>
              <a:rPr lang="en-US"/>
              <a:t>ví dụ trên =&gt; </a:t>
            </a:r>
            <a:endParaRPr lang="en-GB"/>
          </a:p>
          <a:p>
            <a:r>
              <a:rPr lang="en-US" b="1"/>
              <a:t>r </a:t>
            </a:r>
            <a:r>
              <a:rPr lang="en-US"/>
              <a:t>= </a:t>
            </a:r>
            <a:r>
              <a:rPr lang="en-US" smtClean="0"/>
              <a:t>6*(20,485</a:t>
            </a:r>
            <a:r>
              <a:rPr lang="en-US"/>
              <a:t>) - (247 × 486) / [√ [[6 (11,409) - (247</a:t>
            </a:r>
            <a:r>
              <a:rPr lang="en-US" baseline="30000"/>
              <a:t> 2</a:t>
            </a:r>
            <a:r>
              <a:rPr lang="en-US"/>
              <a:t>)] × [6 (40,022) - 486</a:t>
            </a:r>
            <a:r>
              <a:rPr lang="en-US" baseline="30000"/>
              <a:t>2</a:t>
            </a:r>
            <a:r>
              <a:rPr lang="en-US"/>
              <a:t>]]]</a:t>
            </a:r>
            <a:endParaRPr lang="en-GB"/>
          </a:p>
          <a:p>
            <a:r>
              <a:rPr lang="en-US"/>
              <a:t>= </a:t>
            </a:r>
            <a:r>
              <a:rPr lang="en-US" b="1" smtClean="0"/>
              <a:t>0,5298</a:t>
            </a:r>
          </a:p>
          <a:p>
            <a:endParaRPr lang="en-GB"/>
          </a:p>
          <a:p>
            <a:r>
              <a:rPr lang="en-US"/>
              <a:t>Các </a:t>
            </a:r>
            <a:r>
              <a:rPr lang="en-US">
                <a:hlinkClick r:id="rId2"/>
              </a:rPr>
              <a:t>phạm vi</a:t>
            </a:r>
            <a:r>
              <a:rPr lang="en-US"/>
              <a:t> của hệ số tương quan là từ -1 đến 1. Kết quả là 0,5298 hay 52,98%, có nghĩa là các biến có một mối tương quan tích cực vừa phải.</a:t>
            </a:r>
            <a:endParaRPr lang="en-GB"/>
          </a:p>
          <a:p>
            <a:endParaRPr lang="en-GB"/>
          </a:p>
        </p:txBody>
      </p:sp>
      <p:pic>
        <p:nvPicPr>
          <p:cNvPr id="2055" name="Picture 7" descr="pearson correl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9860" y="2817742"/>
            <a:ext cx="28670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8404762" y="4692965"/>
            <a:ext cx="2317219" cy="646331"/>
          </a:xfrm>
          <a:prstGeom prst="rect">
            <a:avLst/>
          </a:prstGeom>
          <a:noFill/>
        </p:spPr>
        <p:txBody>
          <a:bodyPr wrap="square" rtlCol="0">
            <a:spAutoFit/>
          </a:bodyPr>
          <a:lstStyle/>
          <a:p>
            <a:r>
              <a:rPr lang="en-US"/>
              <a:t>r: Hệ số tương quan</a:t>
            </a:r>
            <a:endParaRPr lang="en-GB" b="1"/>
          </a:p>
          <a:p>
            <a:r>
              <a:rPr lang="en-US"/>
              <a:t>n: Kích thước mẫu </a:t>
            </a:r>
            <a:endParaRPr lang="en-GB"/>
          </a:p>
        </p:txBody>
      </p:sp>
    </p:spTree>
    <p:extLst>
      <p:ext uri="{BB962C8B-B14F-4D97-AF65-F5344CB8AC3E}">
        <p14:creationId xmlns:p14="http://schemas.microsoft.com/office/powerpoint/2010/main" val="2298160457"/>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idx="4294967295"/>
          </p:nvPr>
        </p:nvSpPr>
        <p:spPr>
          <a:xfrm>
            <a:off x="2523565" y="1523393"/>
            <a:ext cx="6635750" cy="3311525"/>
          </a:xfrm>
          <a:prstGeom prst="rect">
            <a:avLst/>
          </a:prstGeom>
        </p:spPr>
        <p:txBody>
          <a:bodyPr spcFirstLastPara="1" wrap="square" lIns="121900" tIns="121900" rIns="121900" bIns="121900" anchor="b" anchorCtr="0">
            <a:noAutofit/>
          </a:bodyPr>
          <a:lstStyle/>
          <a:p>
            <a:pPr algn="l">
              <a:spcBef>
                <a:spcPts val="0"/>
              </a:spcBef>
            </a:pPr>
            <a:r>
              <a:rPr lang="en" sz="9600">
                <a:solidFill>
                  <a:srgbClr val="FFB600"/>
                </a:solidFill>
              </a:rPr>
              <a:t>THANKS </a:t>
            </a:r>
            <a:br>
              <a:rPr lang="en" sz="9600">
                <a:solidFill>
                  <a:srgbClr val="FFB600"/>
                </a:solidFill>
              </a:rPr>
            </a:br>
            <a:endParaRPr sz="9600">
              <a:solidFill>
                <a:srgbClr val="FFB600"/>
              </a:solidFill>
            </a:endParaRPr>
          </a:p>
        </p:txBody>
      </p:sp>
      <p:sp>
        <p:nvSpPr>
          <p:cNvPr id="116" name="Google Shape;116;p18"/>
          <p:cNvSpPr/>
          <p:nvPr/>
        </p:nvSpPr>
        <p:spPr>
          <a:xfrm>
            <a:off x="9779419" y="3179156"/>
            <a:ext cx="399700" cy="38164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121900" tIns="121900" rIns="121900" bIns="121900" anchor="ctr" anchorCtr="0">
            <a:noAutofit/>
          </a:bodyPr>
          <a:lstStyle/>
          <a:p>
            <a:endParaRPr sz="2400"/>
          </a:p>
        </p:txBody>
      </p:sp>
      <p:grpSp>
        <p:nvGrpSpPr>
          <p:cNvPr id="117" name="Google Shape;117;p18"/>
          <p:cNvGrpSpPr/>
          <p:nvPr/>
        </p:nvGrpSpPr>
        <p:grpSpPr>
          <a:xfrm>
            <a:off x="9283611" y="1036034"/>
            <a:ext cx="1712492" cy="1712924"/>
            <a:chOff x="6654650" y="3665275"/>
            <a:chExt cx="409100" cy="409125"/>
          </a:xfrm>
        </p:grpSpPr>
        <p:sp>
          <p:nvSpPr>
            <p:cNvPr id="118" name="Google Shape;118;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19" name="Google Shape;119;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grpSp>
        <p:nvGrpSpPr>
          <p:cNvPr id="120" name="Google Shape;120;p18"/>
          <p:cNvGrpSpPr/>
          <p:nvPr/>
        </p:nvGrpSpPr>
        <p:grpSpPr>
          <a:xfrm rot="290934">
            <a:off x="7768953" y="2955301"/>
            <a:ext cx="1131391" cy="1131499"/>
            <a:chOff x="570875" y="4322250"/>
            <a:chExt cx="443300" cy="443325"/>
          </a:xfrm>
        </p:grpSpPr>
        <p:sp>
          <p:nvSpPr>
            <p:cNvPr id="121" name="Google Shape;121;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22" name="Google Shape;122;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23" name="Google Shape;123;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24" name="Google Shape;124;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sp>
        <p:nvSpPr>
          <p:cNvPr id="125" name="Google Shape;125;p18"/>
          <p:cNvSpPr/>
          <p:nvPr/>
        </p:nvSpPr>
        <p:spPr>
          <a:xfrm rot="2466717">
            <a:off x="7759879" y="1367861"/>
            <a:ext cx="555368" cy="53028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121900" tIns="121900" rIns="121900" bIns="121900" anchor="ctr" anchorCtr="0">
            <a:noAutofit/>
          </a:bodyPr>
          <a:lstStyle/>
          <a:p>
            <a:endParaRPr sz="2400"/>
          </a:p>
        </p:txBody>
      </p:sp>
      <p:sp>
        <p:nvSpPr>
          <p:cNvPr id="126" name="Google Shape;126;p18"/>
          <p:cNvSpPr/>
          <p:nvPr/>
        </p:nvSpPr>
        <p:spPr>
          <a:xfrm rot="-1609245">
            <a:off x="8572098" y="1701518"/>
            <a:ext cx="399633" cy="38160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121900" tIns="121900" rIns="121900" bIns="121900" anchor="ctr" anchorCtr="0">
            <a:noAutofit/>
          </a:bodyPr>
          <a:lstStyle/>
          <a:p>
            <a:endParaRPr sz="2400"/>
          </a:p>
        </p:txBody>
      </p:sp>
      <p:sp>
        <p:nvSpPr>
          <p:cNvPr id="127" name="Google Shape;127;p18"/>
          <p:cNvSpPr/>
          <p:nvPr/>
        </p:nvSpPr>
        <p:spPr>
          <a:xfrm rot="2926063">
            <a:off x="10995384" y="2003827"/>
            <a:ext cx="299305" cy="28578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121900" tIns="121900" rIns="121900" bIns="121900" anchor="ctr" anchorCtr="0">
            <a:noAutofit/>
          </a:bodyPr>
          <a:lstStyle/>
          <a:p>
            <a:endParaRPr sz="2400"/>
          </a:p>
        </p:txBody>
      </p:sp>
      <p:sp>
        <p:nvSpPr>
          <p:cNvPr id="128" name="Google Shape;128;p18"/>
          <p:cNvSpPr/>
          <p:nvPr/>
        </p:nvSpPr>
        <p:spPr>
          <a:xfrm rot="-1609158">
            <a:off x="10936321" y="379636"/>
            <a:ext cx="269643" cy="25746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573275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2402" y="298310"/>
            <a:ext cx="7897216" cy="1095062"/>
          </a:xfrm>
        </p:spPr>
        <p:txBody>
          <a:bodyPr/>
          <a:lstStyle/>
          <a:p>
            <a:pPr lvl="0" algn="ctr" defTabSz="914400">
              <a:lnSpc>
                <a:spcPct val="150000"/>
              </a:lnSpc>
              <a:spcBef>
                <a:spcPts val="0"/>
              </a:spcBef>
            </a:pPr>
            <a:r>
              <a:rPr lang="en-US" sz="2800" b="1">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sz="1800">
              <a:solidFill>
                <a:prstClr val="white"/>
              </a:solidFill>
              <a:latin typeface="Times New Roman" panose="02020603050405020304" pitchFamily="18" charset="0"/>
              <a:ea typeface="Times New Roman" panose="02020603050405020304" pitchFamily="18" charset="0"/>
            </a:endParaRPr>
          </a:p>
        </p:txBody>
      </p:sp>
      <p:sp>
        <p:nvSpPr>
          <p:cNvPr id="3" name="Text Placeholder 2"/>
          <p:cNvSpPr>
            <a:spLocks noGrp="1"/>
          </p:cNvSpPr>
          <p:nvPr>
            <p:ph type="body" sz="quarter" idx="11"/>
          </p:nvPr>
        </p:nvSpPr>
        <p:spPr>
          <a:xfrm>
            <a:off x="3791744" y="2948947"/>
            <a:ext cx="6480043" cy="1987292"/>
          </a:xfrm>
        </p:spPr>
        <p:txBody>
          <a:bodyPr/>
          <a:lstStyle/>
          <a:p>
            <a:pPr lvl="0"/>
            <a:r>
              <a:rPr lang="en-US" altLang="ko-KR">
                <a:solidFill>
                  <a:schemeClr val="tx1"/>
                </a:solidFill>
              </a:rPr>
              <a:t>	              </a:t>
            </a:r>
            <a:r>
              <a:rPr lang="en-US" altLang="ko-KR" b="1">
                <a:solidFill>
                  <a:schemeClr val="tx1"/>
                </a:solidFill>
              </a:rPr>
              <a:t>Thành </a:t>
            </a:r>
            <a:r>
              <a:rPr lang="en-US" altLang="ko-KR" b="1" smtClean="0">
                <a:solidFill>
                  <a:schemeClr val="tx1"/>
                </a:solidFill>
              </a:rPr>
              <a:t>viên:</a:t>
            </a:r>
          </a:p>
          <a:p>
            <a:pPr marL="1777956" indent="355591">
              <a:lnSpc>
                <a:spcPct val="115000"/>
              </a:lnSpc>
              <a:spcBef>
                <a:spcPts val="800"/>
              </a:spcBef>
              <a:spcAft>
                <a:spcPts val="800"/>
              </a:spcAft>
            </a:pPr>
            <a:r>
              <a:rPr lang="en-US" b="1" smtClean="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2001191201 – Nguyễn Tuấn Kiệt</a:t>
            </a:r>
            <a:endParaRPr lang="vi-VN" b="1" smtClean="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1523962" indent="609585">
              <a:lnSpc>
                <a:spcPct val="115000"/>
              </a:lnSpc>
              <a:spcBef>
                <a:spcPts val="800"/>
              </a:spcBef>
              <a:spcAft>
                <a:spcPts val="800"/>
              </a:spcAft>
            </a:pPr>
            <a:r>
              <a:rPr lang="en-US" b="1" smtClean="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2001191003 </a:t>
            </a:r>
            <a:r>
              <a:rPr lang="en-US" b="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Nguyễn Ngọc Thanh </a:t>
            </a:r>
            <a:r>
              <a:rPr lang="en-US" b="1" smtClean="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Thùy</a:t>
            </a:r>
            <a:endParaRPr lang="vi-VN" b="1" smtClean="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defTabSz="1066773"/>
            <a:r>
              <a:rPr lang="vi-VN" b="1" smtClean="0">
                <a:solidFill>
                  <a:schemeClr val="tx1"/>
                </a:solidFill>
                <a:latin typeface="Times New Roman" panose="02020603050405020304" pitchFamily="18" charset="0"/>
                <a:cs typeface="Times New Roman" panose="02020603050405020304" pitchFamily="18" charset="0"/>
              </a:rPr>
              <a:t>	            	2001190899 </a:t>
            </a:r>
            <a:r>
              <a:rPr lang="en-US" b="1" smtClean="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r>
              <a:rPr lang="vi-VN" b="1" smtClean="0">
                <a:solidFill>
                  <a:schemeClr val="tx1"/>
                </a:solidFill>
                <a:latin typeface="Times New Roman" panose="02020603050405020304" pitchFamily="18" charset="0"/>
                <a:cs typeface="Times New Roman" panose="02020603050405020304" pitchFamily="18" charset="0"/>
              </a:rPr>
              <a:t> Nguyễn Thành Trung</a:t>
            </a:r>
            <a:endParaRPr lang="en-US" b="1">
              <a:solidFill>
                <a:schemeClr val="tx1"/>
              </a:solidFill>
              <a:latin typeface="Times New Roman" panose="02020603050405020304" pitchFamily="18" charset="0"/>
              <a:cs typeface="Times New Roman" panose="02020603050405020304" pitchFamily="18" charset="0"/>
            </a:endParaRPr>
          </a:p>
        </p:txBody>
      </p:sp>
      <p:pic>
        <p:nvPicPr>
          <p:cNvPr id="5" name="Picture 4" descr="logo-truong-dai-hoc-cong-nghiep-thuc-pham">
            <a:extLst>
              <a:ext uri="{FF2B5EF4-FFF2-40B4-BE49-F238E27FC236}">
                <a16:creationId xmlns:a16="http://schemas.microsoft.com/office/drawing/2014/main" id="{3798F4B5-D010-4055-92CD-2E1BFF11DEAF}"/>
              </a:ext>
            </a:extLst>
          </p:cNvPr>
          <p:cNvPicPr/>
          <p:nvPr/>
        </p:nvPicPr>
        <p:blipFill>
          <a:blip r:embed="rId2">
            <a:extLst>
              <a:ext uri="{28A0092B-C50C-407E-A947-70E740481C1C}">
                <a14:useLocalDpi xmlns:a14="http://schemas.microsoft.com/office/drawing/2010/main" val="0"/>
              </a:ext>
            </a:extLst>
          </a:blip>
          <a:srcRect/>
          <a:stretch>
            <a:fillRect/>
          </a:stretch>
        </p:blipFill>
        <p:spPr>
          <a:xfrm>
            <a:off x="2255574" y="2574046"/>
            <a:ext cx="1875367" cy="1932640"/>
          </a:xfrm>
          <a:prstGeom prst="rect">
            <a:avLst/>
          </a:prstGeom>
          <a:noFill/>
          <a:ln>
            <a:noFill/>
          </a:ln>
        </p:spPr>
      </p:pic>
      <p:sp>
        <p:nvSpPr>
          <p:cNvPr id="6" name="TextBox 5">
            <a:extLst>
              <a:ext uri="{FF2B5EF4-FFF2-40B4-BE49-F238E27FC236}">
                <a16:creationId xmlns:a16="http://schemas.microsoft.com/office/drawing/2014/main" id="{CE0DB50E-7130-4105-B2E9-CB801DB4E82F}"/>
              </a:ext>
            </a:extLst>
          </p:cNvPr>
          <p:cNvSpPr txBox="1"/>
          <p:nvPr/>
        </p:nvSpPr>
        <p:spPr>
          <a:xfrm>
            <a:off x="10100533" y="6405331"/>
            <a:ext cx="2112235" cy="307777"/>
          </a:xfrm>
          <a:prstGeom prst="rect">
            <a:avLst/>
          </a:prstGeom>
          <a:noFill/>
        </p:spPr>
        <p:txBody>
          <a:bodyPr wrap="square" rtlCol="0">
            <a:spAutoFit/>
          </a:bodyPr>
          <a:lstStyle/>
          <a:p>
            <a:pPr latinLnBrk="1"/>
            <a:r>
              <a:rPr lang="en-US" sz="1400" smtClean="0">
                <a:solidFill>
                  <a:prstClr val="white"/>
                </a:solidFill>
              </a:rPr>
              <a:t>GVHD: Trần Như Ý</a:t>
            </a:r>
            <a:endParaRPr lang="vi-VN" sz="1400">
              <a:solidFill>
                <a:prstClr val="white"/>
              </a:solidFill>
            </a:endParaRPr>
          </a:p>
        </p:txBody>
      </p:sp>
    </p:spTree>
    <p:extLst>
      <p:ext uri="{BB962C8B-B14F-4D97-AF65-F5344CB8AC3E}">
        <p14:creationId xmlns:p14="http://schemas.microsoft.com/office/powerpoint/2010/main" val="484191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088487" y="1526684"/>
            <a:ext cx="1058587" cy="1058587"/>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6" name="Oval 5"/>
          <p:cNvSpPr/>
          <p:nvPr/>
        </p:nvSpPr>
        <p:spPr>
          <a:xfrm>
            <a:off x="2124453" y="3167892"/>
            <a:ext cx="1058587" cy="1058587"/>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1" name="TextBox 10"/>
          <p:cNvSpPr txBox="1"/>
          <p:nvPr/>
        </p:nvSpPr>
        <p:spPr>
          <a:xfrm>
            <a:off x="3486036" y="1972427"/>
            <a:ext cx="7814572" cy="338554"/>
          </a:xfrm>
          <a:prstGeom prst="rect">
            <a:avLst/>
          </a:prstGeom>
          <a:noFill/>
        </p:spPr>
        <p:txBody>
          <a:bodyPr wrap="square" rtlCol="0">
            <a:spAutoFit/>
          </a:bodyPr>
          <a:lstStyle/>
          <a:p>
            <a:pPr latinLnBrk="1"/>
            <a:r>
              <a:rPr lang="en-US" altLang="ko-KR" sz="1600" b="1">
                <a:solidFill>
                  <a:prstClr val="white"/>
                </a:solidFill>
                <a:cs typeface="Arial" pitchFamily="34" charset="0"/>
              </a:rPr>
              <a:t>Giới thiệu thuật toán</a:t>
            </a:r>
            <a:endParaRPr lang="ko-KR" altLang="en-US" sz="1600" b="1" dirty="0">
              <a:solidFill>
                <a:prstClr val="white"/>
              </a:solidFill>
              <a:cs typeface="Arial" pitchFamily="34" charset="0"/>
            </a:endParaRPr>
          </a:p>
        </p:txBody>
      </p:sp>
      <p:sp>
        <p:nvSpPr>
          <p:cNvPr id="14" name="TextBox 13"/>
          <p:cNvSpPr txBox="1"/>
          <p:nvPr/>
        </p:nvSpPr>
        <p:spPr>
          <a:xfrm>
            <a:off x="3591415" y="3540310"/>
            <a:ext cx="7797960" cy="338554"/>
          </a:xfrm>
          <a:prstGeom prst="rect">
            <a:avLst/>
          </a:prstGeom>
          <a:noFill/>
        </p:spPr>
        <p:txBody>
          <a:bodyPr wrap="square" rtlCol="0">
            <a:spAutoFit/>
          </a:bodyPr>
          <a:lstStyle/>
          <a:p>
            <a:pPr latinLnBrk="1"/>
            <a:r>
              <a:rPr lang="en-US" altLang="ko-KR" sz="1600" b="1">
                <a:solidFill>
                  <a:prstClr val="white"/>
                </a:solidFill>
                <a:cs typeface="Arial" pitchFamily="34" charset="0"/>
              </a:rPr>
              <a:t>Linear Regression là gì?</a:t>
            </a:r>
            <a:endParaRPr lang="ko-KR" altLang="en-US" sz="1600" b="1" dirty="0">
              <a:solidFill>
                <a:prstClr val="white"/>
              </a:solidFill>
              <a:cs typeface="Arial" pitchFamily="34" charset="0"/>
            </a:endParaRPr>
          </a:p>
        </p:txBody>
      </p:sp>
      <p:sp>
        <p:nvSpPr>
          <p:cNvPr id="2" name="TextBox 1">
            <a:extLst>
              <a:ext uri="{FF2B5EF4-FFF2-40B4-BE49-F238E27FC236}">
                <a16:creationId xmlns:a16="http://schemas.microsoft.com/office/drawing/2014/main" id="{D00D4471-7679-4F5D-B41D-92B1374461C7}"/>
              </a:ext>
            </a:extLst>
          </p:cNvPr>
          <p:cNvSpPr txBox="1"/>
          <p:nvPr/>
        </p:nvSpPr>
        <p:spPr>
          <a:xfrm>
            <a:off x="2445357" y="1839058"/>
            <a:ext cx="568395" cy="461665"/>
          </a:xfrm>
          <a:prstGeom prst="rect">
            <a:avLst/>
          </a:prstGeom>
          <a:noFill/>
        </p:spPr>
        <p:txBody>
          <a:bodyPr wrap="square" rtlCol="0">
            <a:spAutoFit/>
          </a:bodyPr>
          <a:lstStyle/>
          <a:p>
            <a:pPr latinLnBrk="1"/>
            <a:r>
              <a:rPr lang="en-US" sz="2400">
                <a:solidFill>
                  <a:prstClr val="black"/>
                </a:solidFill>
                <a:latin typeface="Times New Roman" panose="02020603050405020304" pitchFamily="18" charset="0"/>
                <a:cs typeface="Times New Roman" panose="02020603050405020304" pitchFamily="18" charset="0"/>
              </a:rPr>
              <a:t>I</a:t>
            </a:r>
            <a:endParaRPr lang="vi-VN" sz="2400">
              <a:solidFill>
                <a:prstClr val="black"/>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7843FEF-CE88-4077-B040-D7A1EF7F7003}"/>
              </a:ext>
            </a:extLst>
          </p:cNvPr>
          <p:cNvSpPr txBox="1"/>
          <p:nvPr/>
        </p:nvSpPr>
        <p:spPr>
          <a:xfrm>
            <a:off x="2445357" y="3478756"/>
            <a:ext cx="568395" cy="461665"/>
          </a:xfrm>
          <a:prstGeom prst="rect">
            <a:avLst/>
          </a:prstGeom>
          <a:noFill/>
        </p:spPr>
        <p:txBody>
          <a:bodyPr wrap="square" rtlCol="0">
            <a:spAutoFit/>
          </a:bodyPr>
          <a:lstStyle/>
          <a:p>
            <a:pPr latinLnBrk="1"/>
            <a:r>
              <a:rPr lang="en-US" sz="2400">
                <a:solidFill>
                  <a:prstClr val="black"/>
                </a:solidFill>
                <a:latin typeface="Times New Roman" panose="02020603050405020304" pitchFamily="18" charset="0"/>
                <a:cs typeface="Times New Roman" panose="02020603050405020304" pitchFamily="18" charset="0"/>
              </a:rPr>
              <a:t>II</a:t>
            </a:r>
            <a:endParaRPr lang="vi-VN" sz="2400">
              <a:solidFill>
                <a:prstClr val="black"/>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72D21AC-F7DF-4698-BA61-22E970799BC5}"/>
              </a:ext>
            </a:extLst>
          </p:cNvPr>
          <p:cNvSpPr txBox="1"/>
          <p:nvPr/>
        </p:nvSpPr>
        <p:spPr>
          <a:xfrm>
            <a:off x="3311691" y="396837"/>
            <a:ext cx="7814572" cy="661207"/>
          </a:xfrm>
          <a:prstGeom prst="rect">
            <a:avLst/>
          </a:prstGeom>
          <a:noFill/>
        </p:spPr>
        <p:txBody>
          <a:bodyPr wrap="square">
            <a:spAutoFit/>
          </a:bodyPr>
          <a:lstStyle/>
          <a:p>
            <a:pPr algn="ctr" latinLnBrk="1">
              <a:lnSpc>
                <a:spcPct val="150000"/>
              </a:lnSpc>
            </a:pPr>
            <a:r>
              <a:rPr lang="en-US" sz="2800" b="1">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a:solidFill>
                <a:prstClr val="white"/>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09568152"/>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D15C93-1673-465D-AC5C-0F6595237418}"/>
              </a:ext>
            </a:extLst>
          </p:cNvPr>
          <p:cNvSpPr/>
          <p:nvPr/>
        </p:nvSpPr>
        <p:spPr>
          <a:xfrm>
            <a:off x="-148528" y="276494"/>
            <a:ext cx="12630814" cy="99642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4" name="Rectangle: Rounded Corners 3">
            <a:extLst>
              <a:ext uri="{FF2B5EF4-FFF2-40B4-BE49-F238E27FC236}">
                <a16:creationId xmlns:a16="http://schemas.microsoft.com/office/drawing/2014/main" id="{1269A692-F174-4335-8B98-44D3C9C44993}"/>
              </a:ext>
            </a:extLst>
          </p:cNvPr>
          <p:cNvSpPr/>
          <p:nvPr/>
        </p:nvSpPr>
        <p:spPr>
          <a:xfrm>
            <a:off x="3227943" y="2585271"/>
            <a:ext cx="8061780" cy="3881630"/>
          </a:xfrm>
          <a:prstGeom prst="round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5" name="Oval 4"/>
          <p:cNvSpPr/>
          <p:nvPr/>
        </p:nvSpPr>
        <p:spPr>
          <a:xfrm>
            <a:off x="2088487" y="1526684"/>
            <a:ext cx="1058587" cy="1058587"/>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1" name="TextBox 10"/>
          <p:cNvSpPr txBox="1"/>
          <p:nvPr/>
        </p:nvSpPr>
        <p:spPr>
          <a:xfrm>
            <a:off x="3475150" y="1715948"/>
            <a:ext cx="7814572" cy="584775"/>
          </a:xfrm>
          <a:prstGeom prst="rect">
            <a:avLst/>
          </a:prstGeom>
          <a:noFill/>
        </p:spPr>
        <p:txBody>
          <a:bodyPr wrap="square" rtlCol="0">
            <a:spAutoFit/>
          </a:bodyPr>
          <a:lstStyle/>
          <a:p>
            <a:pPr latinLnBrk="1"/>
            <a:r>
              <a:rPr lang="en-US" altLang="ko-KR" sz="3200" b="1" smtClean="0">
                <a:solidFill>
                  <a:prstClr val="white"/>
                </a:solidFill>
                <a:latin typeface="Times New Roman" panose="02020603050405020304" pitchFamily="18" charset="0"/>
                <a:cs typeface="Times New Roman" panose="02020603050405020304" pitchFamily="18" charset="0"/>
              </a:rPr>
              <a:t>Giới thiệu về thuật toán</a:t>
            </a:r>
            <a:endParaRPr lang="ko-KR" altLang="en-US" sz="3200" b="1" dirty="0">
              <a:solidFill>
                <a:prstClr val="white"/>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5231904" y="-405212"/>
            <a:ext cx="7797960" cy="338554"/>
          </a:xfrm>
          <a:prstGeom prst="rect">
            <a:avLst/>
          </a:prstGeom>
          <a:noFill/>
        </p:spPr>
        <p:txBody>
          <a:bodyPr wrap="square" rtlCol="0">
            <a:spAutoFit/>
          </a:bodyPr>
          <a:lstStyle/>
          <a:p>
            <a:pPr latinLnBrk="1"/>
            <a:r>
              <a:rPr lang="en-US" altLang="ko-KR" sz="1600" b="1">
                <a:solidFill>
                  <a:prstClr val="white"/>
                </a:solidFill>
                <a:cs typeface="Arial" pitchFamily="34" charset="0"/>
              </a:rPr>
              <a:t>Cách cài đặt Hadoop</a:t>
            </a:r>
            <a:endParaRPr lang="ko-KR" altLang="en-US" sz="1600" b="1" dirty="0">
              <a:solidFill>
                <a:prstClr val="white"/>
              </a:solidFill>
              <a:cs typeface="Arial" pitchFamily="34" charset="0"/>
            </a:endParaRPr>
          </a:p>
        </p:txBody>
      </p:sp>
      <p:sp>
        <p:nvSpPr>
          <p:cNvPr id="2" name="TextBox 1">
            <a:extLst>
              <a:ext uri="{FF2B5EF4-FFF2-40B4-BE49-F238E27FC236}">
                <a16:creationId xmlns:a16="http://schemas.microsoft.com/office/drawing/2014/main" id="{D00D4471-7679-4F5D-B41D-92B1374461C7}"/>
              </a:ext>
            </a:extLst>
          </p:cNvPr>
          <p:cNvSpPr txBox="1"/>
          <p:nvPr/>
        </p:nvSpPr>
        <p:spPr>
          <a:xfrm>
            <a:off x="2445357" y="1839058"/>
            <a:ext cx="568395" cy="461665"/>
          </a:xfrm>
          <a:prstGeom prst="rect">
            <a:avLst/>
          </a:prstGeom>
          <a:noFill/>
        </p:spPr>
        <p:txBody>
          <a:bodyPr wrap="square" rtlCol="0">
            <a:spAutoFit/>
          </a:bodyPr>
          <a:lstStyle/>
          <a:p>
            <a:pPr latinLnBrk="1"/>
            <a:r>
              <a:rPr lang="en-US" sz="2400" b="1">
                <a:solidFill>
                  <a:prstClr val="black"/>
                </a:solidFill>
                <a:latin typeface="Times New Roman" panose="02020603050405020304" pitchFamily="18" charset="0"/>
                <a:cs typeface="Times New Roman" panose="02020603050405020304" pitchFamily="18" charset="0"/>
              </a:rPr>
              <a:t>I</a:t>
            </a:r>
            <a:endParaRPr lang="vi-VN" sz="2400" b="1">
              <a:solidFill>
                <a:prstClr val="black"/>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72D21AC-F7DF-4698-BA61-22E970799BC5}"/>
              </a:ext>
            </a:extLst>
          </p:cNvPr>
          <p:cNvSpPr txBox="1"/>
          <p:nvPr/>
        </p:nvSpPr>
        <p:spPr>
          <a:xfrm>
            <a:off x="2862876" y="375645"/>
            <a:ext cx="7814572" cy="661207"/>
          </a:xfrm>
          <a:prstGeom prst="rect">
            <a:avLst/>
          </a:prstGeom>
          <a:noFill/>
        </p:spPr>
        <p:txBody>
          <a:bodyPr wrap="square">
            <a:spAutoFit/>
          </a:bodyPr>
          <a:lstStyle/>
          <a:p>
            <a:pPr algn="ctr" latinLnBrk="1">
              <a:lnSpc>
                <a:spcPct val="150000"/>
              </a:lnSpc>
            </a:pPr>
            <a:r>
              <a:rPr lang="en-US" sz="2800" b="1" smtClean="0">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a:solidFill>
                <a:prstClr val="white"/>
              </a:solidFill>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4F30DEB9-2329-4E0C-B50D-4073EF9FBED4}"/>
              </a:ext>
            </a:extLst>
          </p:cNvPr>
          <p:cNvSpPr txBox="1"/>
          <p:nvPr/>
        </p:nvSpPr>
        <p:spPr>
          <a:xfrm>
            <a:off x="3485111" y="3093271"/>
            <a:ext cx="7547444" cy="2446824"/>
          </a:xfrm>
          <a:prstGeom prst="rect">
            <a:avLst/>
          </a:prstGeom>
          <a:noFill/>
        </p:spPr>
        <p:txBody>
          <a:bodyPr wrap="square" rtlCol="0">
            <a:spAutoFit/>
          </a:bodyPr>
          <a:lstStyle/>
          <a:p>
            <a:r>
              <a:rPr lang="en-US" sz="1700" smtClean="0">
                <a:effectLst/>
                <a:latin typeface="Times New Roman" panose="02020603050405020304" pitchFamily="18" charset="0"/>
                <a:ea typeface="Times New Roman" panose="02020603050405020304" pitchFamily="18" charset="0"/>
              </a:rPr>
              <a:t> </a:t>
            </a:r>
            <a:endParaRPr lang="vi-VN" sz="1700" smtClean="0">
              <a:effectLst/>
              <a:latin typeface="Times New Roman" panose="02020603050405020304" pitchFamily="18" charset="0"/>
              <a:ea typeface="Times New Roman" panose="02020603050405020304" pitchFamily="18" charset="0"/>
            </a:endParaRPr>
          </a:p>
          <a:p>
            <a:r>
              <a:rPr lang="en-US" sz="1700" b="1" smtClean="0">
                <a:effectLst/>
                <a:latin typeface="Times New Roman" panose="02020603050405020304" pitchFamily="18" charset="0"/>
                <a:ea typeface="Times New Roman" panose="02020603050405020304" pitchFamily="18" charset="0"/>
              </a:rPr>
              <a:t>Hồi quy tuyến tính </a:t>
            </a:r>
            <a:r>
              <a:rPr lang="en-US" sz="1700" smtClean="0">
                <a:effectLst/>
                <a:latin typeface="Times New Roman" panose="02020603050405020304" pitchFamily="18" charset="0"/>
                <a:ea typeface="Times New Roman" panose="02020603050405020304" pitchFamily="18" charset="0"/>
              </a:rPr>
              <a:t>là một phương pháp rất đơn giản nhưng đã được chứng minh được tính hữu ích cho một số lượng lớn các tình huống.</a:t>
            </a:r>
            <a:endParaRPr lang="vi-VN" sz="1700" smtClean="0">
              <a:effectLst/>
              <a:latin typeface="Times New Roman" panose="02020603050405020304" pitchFamily="18" charset="0"/>
              <a:ea typeface="Times New Roman" panose="02020603050405020304" pitchFamily="18" charset="0"/>
            </a:endParaRPr>
          </a:p>
          <a:p>
            <a:endParaRPr lang="vi-VN" sz="1700" smtClean="0">
              <a:effectLst/>
              <a:latin typeface="Times New Roman" panose="02020603050405020304" pitchFamily="18" charset="0"/>
              <a:ea typeface="Times New Roman" panose="02020603050405020304" pitchFamily="18" charset="0"/>
            </a:endParaRPr>
          </a:p>
          <a:p>
            <a:r>
              <a:rPr lang="en-US" sz="1700" smtClean="0">
                <a:effectLst/>
                <a:latin typeface="Times New Roman" panose="02020603050405020304" pitchFamily="18" charset="0"/>
                <a:ea typeface="Times New Roman" panose="02020603050405020304" pitchFamily="18" charset="0"/>
              </a:rPr>
              <a:t>Trước khi đi sâu vào </a:t>
            </a:r>
            <a:r>
              <a:rPr lang="en-US" sz="1700" b="1" smtClean="0">
                <a:effectLst/>
                <a:latin typeface="Times New Roman" panose="02020603050405020304" pitchFamily="18" charset="0"/>
                <a:ea typeface="Times New Roman" panose="02020603050405020304" pitchFamily="18" charset="0"/>
              </a:rPr>
              <a:t>Hồi quy tuyến tính</a:t>
            </a:r>
            <a:r>
              <a:rPr lang="en-US" sz="1700" smtClean="0">
                <a:effectLst/>
                <a:latin typeface="Times New Roman" panose="02020603050405020304" pitchFamily="18" charset="0"/>
                <a:ea typeface="Times New Roman" panose="02020603050405020304" pitchFamily="18" charset="0"/>
              </a:rPr>
              <a:t>, hãy tìm hiểu khái niệm </a:t>
            </a:r>
            <a:r>
              <a:rPr lang="en-US" sz="1700" b="1" smtClean="0">
                <a:effectLst/>
                <a:latin typeface="Times New Roman" panose="02020603050405020304" pitchFamily="18" charset="0"/>
                <a:ea typeface="Times New Roman" panose="02020603050405020304" pitchFamily="18" charset="0"/>
              </a:rPr>
              <a:t>Hồi quy</a:t>
            </a:r>
            <a:r>
              <a:rPr lang="en-US" sz="1700" smtClean="0">
                <a:effectLst/>
                <a:latin typeface="Times New Roman" panose="02020603050405020304" pitchFamily="18" charset="0"/>
                <a:ea typeface="Times New Roman" panose="02020603050405020304" pitchFamily="18" charset="0"/>
              </a:rPr>
              <a:t> trước.</a:t>
            </a:r>
          </a:p>
          <a:p>
            <a:r>
              <a:rPr lang="en-US" sz="1700" smtClean="0">
                <a:effectLst/>
                <a:latin typeface="Times New Roman" panose="02020603050405020304" pitchFamily="18" charset="0"/>
                <a:ea typeface="Times New Roman" panose="02020603050405020304" pitchFamily="18" charset="0"/>
              </a:rPr>
              <a:t> </a:t>
            </a:r>
            <a:endParaRPr lang="vi-VN" sz="1700" smtClean="0">
              <a:effectLst/>
              <a:latin typeface="Times New Roman" panose="02020603050405020304" pitchFamily="18" charset="0"/>
              <a:ea typeface="Times New Roman" panose="02020603050405020304" pitchFamily="18" charset="0"/>
            </a:endParaRPr>
          </a:p>
          <a:p>
            <a:r>
              <a:rPr lang="en-US" sz="1700" b="1" smtClean="0">
                <a:effectLst/>
                <a:latin typeface="Times New Roman" panose="02020603050405020304" pitchFamily="18" charset="0"/>
                <a:ea typeface="Times New Roman" panose="02020603050405020304" pitchFamily="18" charset="0"/>
              </a:rPr>
              <a:t>Hồi quy</a:t>
            </a:r>
            <a:r>
              <a:rPr lang="en-US" sz="1700" smtClean="0">
                <a:effectLst/>
                <a:latin typeface="Times New Roman" panose="02020603050405020304" pitchFamily="18" charset="0"/>
                <a:ea typeface="Times New Roman" panose="02020603050405020304" pitchFamily="18" charset="0"/>
              </a:rPr>
              <a:t> chính là một phương pháp thống kê để thiết lập mối quan hệ giữa một biến phụ thuộc và một nhóm tập hợp các biến độc lập</a:t>
            </a:r>
            <a:endParaRPr lang="vi-VN" sz="1700" smtClean="0">
              <a:effectLst/>
              <a:latin typeface="Times New Roman" panose="02020603050405020304" pitchFamily="18" charset="0"/>
              <a:ea typeface="Times New Roman" panose="02020603050405020304" pitchFamily="18" charset="0"/>
            </a:endParaRPr>
          </a:p>
          <a:p>
            <a:pPr latinLnBrk="1"/>
            <a:endParaRPr lang="vi-VN" sz="1700">
              <a:solidFill>
                <a:prstClr val="black"/>
              </a:solidFill>
            </a:endParaRPr>
          </a:p>
        </p:txBody>
      </p:sp>
    </p:spTree>
    <p:extLst>
      <p:ext uri="{BB962C8B-B14F-4D97-AF65-F5344CB8AC3E}">
        <p14:creationId xmlns:p14="http://schemas.microsoft.com/office/powerpoint/2010/main" val="3030934201"/>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D15C93-1673-465D-AC5C-0F6595237418}"/>
              </a:ext>
            </a:extLst>
          </p:cNvPr>
          <p:cNvSpPr/>
          <p:nvPr/>
        </p:nvSpPr>
        <p:spPr>
          <a:xfrm>
            <a:off x="-148528" y="276494"/>
            <a:ext cx="12581232" cy="99642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4" name="Rectangle: Rounded Corners 3">
            <a:extLst>
              <a:ext uri="{FF2B5EF4-FFF2-40B4-BE49-F238E27FC236}">
                <a16:creationId xmlns:a16="http://schemas.microsoft.com/office/drawing/2014/main" id="{1269A692-F174-4335-8B98-44D3C9C44993}"/>
              </a:ext>
            </a:extLst>
          </p:cNvPr>
          <p:cNvSpPr/>
          <p:nvPr/>
        </p:nvSpPr>
        <p:spPr>
          <a:xfrm>
            <a:off x="3227943" y="2585271"/>
            <a:ext cx="8061780" cy="3881630"/>
          </a:xfrm>
          <a:prstGeom prst="round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5" name="Oval 4"/>
          <p:cNvSpPr/>
          <p:nvPr/>
        </p:nvSpPr>
        <p:spPr>
          <a:xfrm>
            <a:off x="2088487" y="1526684"/>
            <a:ext cx="1058587" cy="1058587"/>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1" name="TextBox 10"/>
          <p:cNvSpPr txBox="1"/>
          <p:nvPr/>
        </p:nvSpPr>
        <p:spPr>
          <a:xfrm>
            <a:off x="3475150" y="1715948"/>
            <a:ext cx="7814572" cy="584775"/>
          </a:xfrm>
          <a:prstGeom prst="rect">
            <a:avLst/>
          </a:prstGeom>
          <a:noFill/>
        </p:spPr>
        <p:txBody>
          <a:bodyPr wrap="square" rtlCol="0">
            <a:spAutoFit/>
          </a:bodyPr>
          <a:lstStyle/>
          <a:p>
            <a:pPr latinLnBrk="1"/>
            <a:r>
              <a:rPr lang="en-US" altLang="ko-KR" sz="3200" b="1" smtClean="0">
                <a:solidFill>
                  <a:prstClr val="white"/>
                </a:solidFill>
                <a:latin typeface="Times New Roman" panose="02020603050405020304" pitchFamily="18" charset="0"/>
                <a:cs typeface="Times New Roman" panose="02020603050405020304" pitchFamily="18" charset="0"/>
              </a:rPr>
              <a:t>Linear Regression là gì?</a:t>
            </a:r>
            <a:endParaRPr lang="ko-KR" altLang="en-US" sz="3200" b="1" dirty="0">
              <a:solidFill>
                <a:prstClr val="white"/>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5231904" y="-405212"/>
            <a:ext cx="7797960" cy="338554"/>
          </a:xfrm>
          <a:prstGeom prst="rect">
            <a:avLst/>
          </a:prstGeom>
          <a:noFill/>
        </p:spPr>
        <p:txBody>
          <a:bodyPr wrap="square" rtlCol="0">
            <a:spAutoFit/>
          </a:bodyPr>
          <a:lstStyle/>
          <a:p>
            <a:pPr latinLnBrk="1"/>
            <a:r>
              <a:rPr lang="en-US" altLang="ko-KR" sz="1600" b="1">
                <a:solidFill>
                  <a:prstClr val="white"/>
                </a:solidFill>
                <a:cs typeface="Arial" pitchFamily="34" charset="0"/>
              </a:rPr>
              <a:t>Cách cài đặt Hadoop</a:t>
            </a:r>
            <a:endParaRPr lang="ko-KR" altLang="en-US" sz="1600" b="1" dirty="0">
              <a:solidFill>
                <a:prstClr val="white"/>
              </a:solidFill>
              <a:cs typeface="Arial" pitchFamily="34" charset="0"/>
            </a:endParaRPr>
          </a:p>
        </p:txBody>
      </p:sp>
      <p:sp>
        <p:nvSpPr>
          <p:cNvPr id="2" name="TextBox 1">
            <a:extLst>
              <a:ext uri="{FF2B5EF4-FFF2-40B4-BE49-F238E27FC236}">
                <a16:creationId xmlns:a16="http://schemas.microsoft.com/office/drawing/2014/main" id="{D00D4471-7679-4F5D-B41D-92B1374461C7}"/>
              </a:ext>
            </a:extLst>
          </p:cNvPr>
          <p:cNvSpPr txBox="1"/>
          <p:nvPr/>
        </p:nvSpPr>
        <p:spPr>
          <a:xfrm>
            <a:off x="2445357" y="1839058"/>
            <a:ext cx="568395" cy="461665"/>
          </a:xfrm>
          <a:prstGeom prst="rect">
            <a:avLst/>
          </a:prstGeom>
          <a:noFill/>
        </p:spPr>
        <p:txBody>
          <a:bodyPr wrap="square" rtlCol="0">
            <a:spAutoFit/>
          </a:bodyPr>
          <a:lstStyle/>
          <a:p>
            <a:pPr latinLnBrk="1"/>
            <a:r>
              <a:rPr lang="en-US" sz="2400" b="1" smtClean="0">
                <a:solidFill>
                  <a:prstClr val="black"/>
                </a:solidFill>
                <a:latin typeface="Times New Roman" panose="02020603050405020304" pitchFamily="18" charset="0"/>
                <a:cs typeface="Times New Roman" panose="02020603050405020304" pitchFamily="18" charset="0"/>
              </a:rPr>
              <a:t>II</a:t>
            </a:r>
            <a:endParaRPr lang="vi-VN" sz="2400" b="1">
              <a:solidFill>
                <a:prstClr val="black"/>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72D21AC-F7DF-4698-BA61-22E970799BC5}"/>
              </a:ext>
            </a:extLst>
          </p:cNvPr>
          <p:cNvSpPr txBox="1"/>
          <p:nvPr/>
        </p:nvSpPr>
        <p:spPr>
          <a:xfrm>
            <a:off x="2862876" y="375645"/>
            <a:ext cx="7814572" cy="661207"/>
          </a:xfrm>
          <a:prstGeom prst="rect">
            <a:avLst/>
          </a:prstGeom>
          <a:noFill/>
        </p:spPr>
        <p:txBody>
          <a:bodyPr wrap="square">
            <a:spAutoFit/>
          </a:bodyPr>
          <a:lstStyle/>
          <a:p>
            <a:pPr algn="ctr" latinLnBrk="1">
              <a:lnSpc>
                <a:spcPct val="150000"/>
              </a:lnSpc>
            </a:pPr>
            <a:r>
              <a:rPr lang="en-US" sz="2800" b="1">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a:solidFill>
                <a:prstClr val="white"/>
              </a:solidFill>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4F30DEB9-2329-4E0C-B50D-4073EF9FBED4}"/>
              </a:ext>
            </a:extLst>
          </p:cNvPr>
          <p:cNvSpPr txBox="1"/>
          <p:nvPr/>
        </p:nvSpPr>
        <p:spPr>
          <a:xfrm>
            <a:off x="3475150" y="2796520"/>
            <a:ext cx="7547444" cy="31239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Linear Regression</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Hồi quy tuyến tính</a:t>
            </a:r>
            <a:r>
              <a:rPr lang="en-US">
                <a:latin typeface="Times New Roman" panose="02020603050405020304" pitchFamily="18" charset="0"/>
                <a:cs typeface="Times New Roman" panose="02020603050405020304" pitchFamily="18" charset="0"/>
              </a:rPr>
              <a:t>) là một trong những thuật toán cơ bản và phổ biến nhất của </a:t>
            </a:r>
            <a:r>
              <a:rPr lang="en-US" b="1">
                <a:latin typeface="Times New Roman" panose="02020603050405020304" pitchFamily="18" charset="0"/>
                <a:cs typeface="Times New Roman" panose="02020603050405020304" pitchFamily="18" charset="0"/>
              </a:rPr>
              <a:t>Supervised Learning (Học có giám sát)</a:t>
            </a:r>
            <a:r>
              <a:rPr lang="en-US">
                <a:latin typeface="Times New Roman" panose="02020603050405020304" pitchFamily="18" charset="0"/>
                <a:cs typeface="Times New Roman" panose="02020603050405020304" pitchFamily="18" charset="0"/>
              </a:rPr>
              <a:t>, trong đó </a:t>
            </a:r>
            <a:r>
              <a:rPr lang="en-US" b="1">
                <a:latin typeface="Times New Roman" panose="02020603050405020304" pitchFamily="18" charset="0"/>
                <a:cs typeface="Times New Roman" panose="02020603050405020304" pitchFamily="18" charset="0"/>
              </a:rPr>
              <a:t>đầu ra dự đoán là liên tục. </a:t>
            </a:r>
            <a:endParaRPr lang="vi-VN">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vi-VN">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Thuật toán này thích hợp để dự đoán các giá trị đầu ra là các đại lượng liên tục như </a:t>
            </a:r>
            <a:r>
              <a:rPr lang="en-US" b="1">
                <a:latin typeface="Times New Roman" panose="02020603050405020304" pitchFamily="18" charset="0"/>
                <a:cs typeface="Times New Roman" panose="02020603050405020304" pitchFamily="18" charset="0"/>
              </a:rPr>
              <a:t>doanh số hay giá cả </a:t>
            </a:r>
            <a:endParaRPr lang="en-US" b="1" smtClean="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vi-VN">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Ví dụ</a:t>
            </a:r>
            <a:r>
              <a:rPr lang="en-US">
                <a:latin typeface="Times New Roman" panose="02020603050405020304" pitchFamily="18" charset="0"/>
                <a:cs typeface="Times New Roman" panose="02020603050405020304" pitchFamily="18" charset="0"/>
              </a:rPr>
              <a:t>: dự đoán giao thông ở một cửa hàng bán lẻ, dự đoán thời gian người dùng dừng lại một trang nào đó </a:t>
            </a:r>
            <a:r>
              <a:rPr lang="en-US" smtClean="0">
                <a:latin typeface="Times New Roman" panose="02020603050405020304" pitchFamily="18" charset="0"/>
                <a:cs typeface="Times New Roman" panose="02020603050405020304" pitchFamily="18" charset="0"/>
              </a:rPr>
              <a:t>đã </a:t>
            </a:r>
            <a:r>
              <a:rPr lang="en-US">
                <a:latin typeface="Times New Roman" panose="02020603050405020304" pitchFamily="18" charset="0"/>
                <a:cs typeface="Times New Roman" panose="02020603050405020304" pitchFamily="18" charset="0"/>
              </a:rPr>
              <a:t>truy cập vào một website </a:t>
            </a:r>
            <a:r>
              <a:rPr lang="en-US" smtClean="0">
                <a:latin typeface="Times New Roman" panose="02020603050405020304" pitchFamily="18" charset="0"/>
                <a:cs typeface="Times New Roman" panose="02020603050405020304" pitchFamily="18" charset="0"/>
              </a:rPr>
              <a:t>v.v</a:t>
            </a:r>
            <a:r>
              <a:rPr lang="en-US">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vi-VN">
              <a:latin typeface="Times New Roman" panose="02020603050405020304" pitchFamily="18" charset="0"/>
              <a:cs typeface="Times New Roman" panose="02020603050405020304" pitchFamily="18" charset="0"/>
            </a:endParaRPr>
          </a:p>
          <a:p>
            <a:pPr latinLnBrk="1"/>
            <a:endParaRPr lang="vi-VN" sz="1700">
              <a:solidFill>
                <a:prstClr val="black"/>
              </a:solidFill>
            </a:endParaRPr>
          </a:p>
        </p:txBody>
      </p:sp>
    </p:spTree>
    <p:extLst>
      <p:ext uri="{BB962C8B-B14F-4D97-AF65-F5344CB8AC3E}">
        <p14:creationId xmlns:p14="http://schemas.microsoft.com/office/powerpoint/2010/main" val="274362772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D15C93-1673-465D-AC5C-0F6595237418}"/>
              </a:ext>
            </a:extLst>
          </p:cNvPr>
          <p:cNvSpPr/>
          <p:nvPr/>
        </p:nvSpPr>
        <p:spPr>
          <a:xfrm>
            <a:off x="-148528" y="276494"/>
            <a:ext cx="12581232" cy="99642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4" name="Rectangle: Rounded Corners 3">
            <a:extLst>
              <a:ext uri="{FF2B5EF4-FFF2-40B4-BE49-F238E27FC236}">
                <a16:creationId xmlns:a16="http://schemas.microsoft.com/office/drawing/2014/main" id="{1269A692-F174-4335-8B98-44D3C9C44993}"/>
              </a:ext>
            </a:extLst>
          </p:cNvPr>
          <p:cNvSpPr/>
          <p:nvPr/>
        </p:nvSpPr>
        <p:spPr>
          <a:xfrm>
            <a:off x="3227943" y="2585271"/>
            <a:ext cx="8061780" cy="3881630"/>
          </a:xfrm>
          <a:prstGeom prst="round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effectLst/>
                <a:latin typeface="Times New Roman" panose="02020603050405020304" pitchFamily="18" charset="0"/>
                <a:ea typeface="Times New Roman" panose="02020603050405020304" pitchFamily="18" charset="0"/>
              </a:rPr>
              <a:t>Trong Linear Regression chúng ta sẽ gặp hai loại bài toán đó là </a:t>
            </a:r>
            <a:r>
              <a:rPr lang="en-US" b="1" smtClean="0">
                <a:solidFill>
                  <a:schemeClr val="tx1"/>
                </a:solidFill>
                <a:effectLst/>
                <a:latin typeface="Times New Roman" panose="02020603050405020304" pitchFamily="18" charset="0"/>
                <a:ea typeface="Times New Roman" panose="02020603050405020304" pitchFamily="18" charset="0"/>
              </a:rPr>
              <a:t>Hồi quy đơn biến</a:t>
            </a:r>
            <a:r>
              <a:rPr lang="en-US" smtClean="0">
                <a:solidFill>
                  <a:schemeClr val="tx1"/>
                </a:solidFill>
                <a:effectLst/>
                <a:latin typeface="Times New Roman" panose="02020603050405020304" pitchFamily="18" charset="0"/>
                <a:ea typeface="Times New Roman" panose="02020603050405020304" pitchFamily="18" charset="0"/>
              </a:rPr>
              <a:t> và </a:t>
            </a:r>
            <a:r>
              <a:rPr lang="en-US" b="1" smtClean="0">
                <a:solidFill>
                  <a:schemeClr val="tx1"/>
                </a:solidFill>
                <a:effectLst/>
                <a:latin typeface="Times New Roman" panose="02020603050405020304" pitchFamily="18" charset="0"/>
                <a:ea typeface="Times New Roman" panose="02020603050405020304" pitchFamily="18" charset="0"/>
              </a:rPr>
              <a:t>Hồi quy đa biến.</a:t>
            </a:r>
            <a:r>
              <a:rPr lang="en-US" smtClean="0">
                <a:solidFill>
                  <a:schemeClr val="tx1"/>
                </a:solidFill>
                <a:effectLst/>
                <a:latin typeface="Times New Roman" panose="02020603050405020304" pitchFamily="18" charset="0"/>
                <a:ea typeface="Times New Roman" panose="02020603050405020304" pitchFamily="18" charset="0"/>
              </a:rPr>
              <a:t> </a:t>
            </a:r>
            <a:endParaRPr lang="vi-VN" sz="1600" smtClean="0">
              <a:solidFill>
                <a:schemeClr val="tx1"/>
              </a:solidFill>
              <a:effectLst/>
              <a:latin typeface="Times New Roman" panose="02020603050405020304" pitchFamily="18" charset="0"/>
              <a:ea typeface="Times New Roman" panose="02020603050405020304" pitchFamily="18" charset="0"/>
            </a:endParaRPr>
          </a:p>
          <a:p>
            <a:r>
              <a:rPr lang="en-US" smtClean="0">
                <a:solidFill>
                  <a:schemeClr val="tx1"/>
                </a:solidFill>
                <a:effectLst/>
                <a:latin typeface="Times New Roman" panose="02020603050405020304" pitchFamily="18" charset="0"/>
                <a:ea typeface="Times New Roman" panose="02020603050405020304" pitchFamily="18" charset="0"/>
              </a:rPr>
              <a:t> </a:t>
            </a:r>
            <a:endParaRPr lang="vi-VN" sz="1600" smtClean="0">
              <a:solidFill>
                <a:schemeClr val="tx1"/>
              </a:solidFill>
              <a:effectLst/>
              <a:latin typeface="Times New Roman" panose="02020603050405020304" pitchFamily="18" charset="0"/>
              <a:ea typeface="Times New Roman" panose="02020603050405020304" pitchFamily="18" charset="0"/>
            </a:endParaRPr>
          </a:p>
          <a:p>
            <a:r>
              <a:rPr lang="en-US" b="1" smtClean="0">
                <a:solidFill>
                  <a:schemeClr val="tx1"/>
                </a:solidFill>
                <a:effectLst/>
                <a:latin typeface="Times New Roman" panose="02020603050405020304" pitchFamily="18" charset="0"/>
                <a:ea typeface="Times New Roman" panose="02020603050405020304" pitchFamily="18" charset="0"/>
              </a:rPr>
              <a:t>Hồi quy đơn biến</a:t>
            </a:r>
            <a:r>
              <a:rPr lang="en-US" smtClean="0">
                <a:solidFill>
                  <a:schemeClr val="tx1"/>
                </a:solidFill>
                <a:effectLst/>
                <a:latin typeface="Times New Roman" panose="02020603050405020304" pitchFamily="18" charset="0"/>
                <a:ea typeface="Times New Roman" panose="02020603050405020304" pitchFamily="18" charset="0"/>
              </a:rPr>
              <a:t> chính là mối quan hệ giữa hai biến số liên tục trên trục hoành x và trên trục tung y. Phương trình hồi quy tuyến tính đơn biến có dạng như phương trình đường thẳng</a:t>
            </a:r>
            <a:r>
              <a:rPr lang="en-US" b="1" smtClean="0">
                <a:solidFill>
                  <a:schemeClr val="tx1"/>
                </a:solidFill>
                <a:effectLst/>
                <a:latin typeface="Times New Roman" panose="02020603050405020304" pitchFamily="18" charset="0"/>
                <a:ea typeface="Times New Roman" panose="02020603050405020304" pitchFamily="18" charset="0"/>
              </a:rPr>
              <a:t> y = ax+b</a:t>
            </a:r>
            <a:r>
              <a:rPr lang="en-US" smtClean="0">
                <a:solidFill>
                  <a:schemeClr val="tx1"/>
                </a:solidFill>
                <a:effectLst/>
                <a:latin typeface="Times New Roman" panose="02020603050405020304" pitchFamily="18" charset="0"/>
                <a:ea typeface="Times New Roman" panose="02020603050405020304" pitchFamily="18" charset="0"/>
              </a:rPr>
              <a:t> với x là </a:t>
            </a:r>
            <a:r>
              <a:rPr lang="en-US" b="1" smtClean="0">
                <a:solidFill>
                  <a:schemeClr val="tx1"/>
                </a:solidFill>
                <a:effectLst/>
                <a:latin typeface="Times New Roman" panose="02020603050405020304" pitchFamily="18" charset="0"/>
                <a:ea typeface="Times New Roman" panose="02020603050405020304" pitchFamily="18" charset="0"/>
              </a:rPr>
              <a:t>biến độc lập</a:t>
            </a:r>
            <a:r>
              <a:rPr lang="en-US" smtClean="0">
                <a:solidFill>
                  <a:schemeClr val="tx1"/>
                </a:solidFill>
                <a:effectLst/>
                <a:latin typeface="Times New Roman" panose="02020603050405020304" pitchFamily="18" charset="0"/>
                <a:ea typeface="Times New Roman" panose="02020603050405020304" pitchFamily="18" charset="0"/>
              </a:rPr>
              <a:t> và y là </a:t>
            </a:r>
            <a:r>
              <a:rPr lang="en-US" b="1" smtClean="0">
                <a:solidFill>
                  <a:schemeClr val="tx1"/>
                </a:solidFill>
                <a:effectLst/>
                <a:latin typeface="Times New Roman" panose="02020603050405020304" pitchFamily="18" charset="0"/>
                <a:ea typeface="Times New Roman" panose="02020603050405020304" pitchFamily="18" charset="0"/>
              </a:rPr>
              <a:t>biến</a:t>
            </a:r>
            <a:r>
              <a:rPr lang="en-US" smtClean="0">
                <a:solidFill>
                  <a:schemeClr val="tx1"/>
                </a:solidFill>
                <a:effectLst/>
                <a:latin typeface="Times New Roman" panose="02020603050405020304" pitchFamily="18" charset="0"/>
                <a:ea typeface="Times New Roman" panose="02020603050405020304" pitchFamily="18" charset="0"/>
              </a:rPr>
              <a:t> </a:t>
            </a:r>
            <a:r>
              <a:rPr lang="en-US" b="1" smtClean="0">
                <a:solidFill>
                  <a:schemeClr val="tx1"/>
                </a:solidFill>
                <a:effectLst/>
                <a:latin typeface="Times New Roman" panose="02020603050405020304" pitchFamily="18" charset="0"/>
                <a:ea typeface="Times New Roman" panose="02020603050405020304" pitchFamily="18" charset="0"/>
              </a:rPr>
              <a:t>phụ thuộc</a:t>
            </a:r>
            <a:r>
              <a:rPr lang="en-US" smtClean="0">
                <a:solidFill>
                  <a:schemeClr val="tx1"/>
                </a:solidFill>
                <a:effectLst/>
                <a:latin typeface="Times New Roman" panose="02020603050405020304" pitchFamily="18" charset="0"/>
                <a:ea typeface="Times New Roman" panose="02020603050405020304" pitchFamily="18" charset="0"/>
              </a:rPr>
              <a:t> vào x. </a:t>
            </a:r>
          </a:p>
          <a:p>
            <a:endParaRPr lang="vi-VN" sz="1600" smtClean="0">
              <a:solidFill>
                <a:schemeClr val="tx1"/>
              </a:solidFill>
              <a:effectLst/>
              <a:latin typeface="Times New Roman" panose="02020603050405020304" pitchFamily="18" charset="0"/>
              <a:ea typeface="Times New Roman" panose="02020603050405020304" pitchFamily="18" charset="0"/>
            </a:endParaRPr>
          </a:p>
          <a:p>
            <a:r>
              <a:rPr lang="en-US" b="1" smtClean="0">
                <a:solidFill>
                  <a:schemeClr val="tx1"/>
                </a:solidFill>
                <a:effectLst/>
                <a:latin typeface="Times New Roman" panose="02020603050405020304" pitchFamily="18" charset="0"/>
                <a:ea typeface="Times New Roman" panose="02020603050405020304" pitchFamily="18" charset="0"/>
              </a:rPr>
              <a:t>Hồi quy đa biến</a:t>
            </a:r>
            <a:r>
              <a:rPr lang="en-US" smtClean="0">
                <a:solidFill>
                  <a:schemeClr val="tx1"/>
                </a:solidFill>
                <a:effectLst/>
                <a:latin typeface="Times New Roman" panose="02020603050405020304" pitchFamily="18" charset="0"/>
                <a:ea typeface="Times New Roman" panose="02020603050405020304" pitchFamily="18" charset="0"/>
              </a:rPr>
              <a:t> là một phần mở rộng của hồi quy tuyến tính đơn giản. Nó được sử dụng khi chúng ta muốn dự đoán giá trị của một biến dựa trên giá trị của hai hoặc nhiều biến khác.  </a:t>
            </a:r>
            <a:endParaRPr lang="vi-VN" sz="1600">
              <a:solidFill>
                <a:schemeClr val="tx1"/>
              </a:solidFill>
              <a:effectLst/>
              <a:latin typeface="Times New Roman" panose="02020603050405020304" pitchFamily="18" charset="0"/>
              <a:ea typeface="Times New Roman" panose="02020603050405020304" pitchFamily="18" charset="0"/>
            </a:endParaRPr>
          </a:p>
        </p:txBody>
      </p:sp>
      <p:sp>
        <p:nvSpPr>
          <p:cNvPr id="5" name="Oval 4"/>
          <p:cNvSpPr/>
          <p:nvPr/>
        </p:nvSpPr>
        <p:spPr>
          <a:xfrm>
            <a:off x="2088487" y="1526684"/>
            <a:ext cx="1058587" cy="1058587"/>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1" name="TextBox 10"/>
          <p:cNvSpPr txBox="1"/>
          <p:nvPr/>
        </p:nvSpPr>
        <p:spPr>
          <a:xfrm>
            <a:off x="3475150" y="1715948"/>
            <a:ext cx="7814572" cy="584775"/>
          </a:xfrm>
          <a:prstGeom prst="rect">
            <a:avLst/>
          </a:prstGeom>
          <a:noFill/>
        </p:spPr>
        <p:txBody>
          <a:bodyPr wrap="square" rtlCol="0">
            <a:spAutoFit/>
          </a:bodyPr>
          <a:lstStyle/>
          <a:p>
            <a:pPr indent="457200">
              <a:spcBef>
                <a:spcPts val="1200"/>
              </a:spcBef>
              <a:spcAft>
                <a:spcPts val="300"/>
              </a:spcAft>
            </a:pPr>
            <a:r>
              <a:rPr lang="en-GB" sz="3200" b="1" i="0" smtClean="0">
                <a:solidFill>
                  <a:schemeClr val="bg1"/>
                </a:solidFill>
                <a:effectLst/>
                <a:latin typeface="Times New Roman" panose="02020603050405020304" pitchFamily="18" charset="0"/>
              </a:rPr>
              <a:t>Linear Regression có những loại nào?</a:t>
            </a:r>
            <a:endParaRPr lang="vi-VN" sz="3200" b="1" i="1">
              <a:solidFill>
                <a:schemeClr val="bg1"/>
              </a:solidFill>
              <a:effectLst/>
              <a:latin typeface="Times New Roman" panose="02020603050405020304" pitchFamily="18" charset="0"/>
            </a:endParaRPr>
          </a:p>
        </p:txBody>
      </p:sp>
      <p:sp>
        <p:nvSpPr>
          <p:cNvPr id="2" name="TextBox 1">
            <a:extLst>
              <a:ext uri="{FF2B5EF4-FFF2-40B4-BE49-F238E27FC236}">
                <a16:creationId xmlns:a16="http://schemas.microsoft.com/office/drawing/2014/main" id="{D00D4471-7679-4F5D-B41D-92B1374461C7}"/>
              </a:ext>
            </a:extLst>
          </p:cNvPr>
          <p:cNvSpPr txBox="1"/>
          <p:nvPr/>
        </p:nvSpPr>
        <p:spPr>
          <a:xfrm>
            <a:off x="2445357" y="1839058"/>
            <a:ext cx="568395" cy="461665"/>
          </a:xfrm>
          <a:prstGeom prst="rect">
            <a:avLst/>
          </a:prstGeom>
          <a:noFill/>
        </p:spPr>
        <p:txBody>
          <a:bodyPr wrap="square" rtlCol="0">
            <a:spAutoFit/>
          </a:bodyPr>
          <a:lstStyle/>
          <a:p>
            <a:pPr latinLnBrk="1"/>
            <a:r>
              <a:rPr lang="en-US" sz="2400" b="1" smtClean="0">
                <a:solidFill>
                  <a:prstClr val="black"/>
                </a:solidFill>
                <a:latin typeface="Times New Roman" panose="02020603050405020304" pitchFamily="18" charset="0"/>
                <a:cs typeface="Times New Roman" panose="02020603050405020304" pitchFamily="18" charset="0"/>
              </a:rPr>
              <a:t>II</a:t>
            </a:r>
            <a:endParaRPr lang="vi-VN" sz="2400" b="1">
              <a:solidFill>
                <a:prstClr val="black"/>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72D21AC-F7DF-4698-BA61-22E970799BC5}"/>
              </a:ext>
            </a:extLst>
          </p:cNvPr>
          <p:cNvSpPr txBox="1"/>
          <p:nvPr/>
        </p:nvSpPr>
        <p:spPr>
          <a:xfrm>
            <a:off x="2862876" y="375645"/>
            <a:ext cx="7814572" cy="661207"/>
          </a:xfrm>
          <a:prstGeom prst="rect">
            <a:avLst/>
          </a:prstGeom>
          <a:noFill/>
        </p:spPr>
        <p:txBody>
          <a:bodyPr wrap="square">
            <a:spAutoFit/>
          </a:bodyPr>
          <a:lstStyle/>
          <a:p>
            <a:pPr algn="ctr" latinLnBrk="1">
              <a:lnSpc>
                <a:spcPct val="150000"/>
              </a:lnSpc>
            </a:pPr>
            <a:r>
              <a:rPr lang="en-US" sz="2800" b="1">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a:solidFill>
                <a:prstClr val="white"/>
              </a:solidFill>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4F30DEB9-2329-4E0C-B50D-4073EF9FBED4}"/>
              </a:ext>
            </a:extLst>
          </p:cNvPr>
          <p:cNvSpPr txBox="1"/>
          <p:nvPr/>
        </p:nvSpPr>
        <p:spPr>
          <a:xfrm>
            <a:off x="3526984" y="2585271"/>
            <a:ext cx="7547444" cy="353943"/>
          </a:xfrm>
          <a:prstGeom prst="rect">
            <a:avLst/>
          </a:prstGeom>
          <a:noFill/>
        </p:spPr>
        <p:txBody>
          <a:bodyPr wrap="square" rtlCol="0">
            <a:spAutoFit/>
          </a:bodyPr>
          <a:lstStyle/>
          <a:p>
            <a:pPr latinLnBrk="1"/>
            <a:endParaRPr lang="vi-VN" sz="1700">
              <a:solidFill>
                <a:prstClr val="black"/>
              </a:solidFill>
            </a:endParaRPr>
          </a:p>
        </p:txBody>
      </p:sp>
    </p:spTree>
    <p:extLst>
      <p:ext uri="{BB962C8B-B14F-4D97-AF65-F5344CB8AC3E}">
        <p14:creationId xmlns:p14="http://schemas.microsoft.com/office/powerpoint/2010/main" val="262646297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D15C93-1673-465D-AC5C-0F6595237418}"/>
              </a:ext>
            </a:extLst>
          </p:cNvPr>
          <p:cNvSpPr/>
          <p:nvPr/>
        </p:nvSpPr>
        <p:spPr>
          <a:xfrm>
            <a:off x="-148528" y="276494"/>
            <a:ext cx="12581232" cy="99642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4" name="Rectangle: Rounded Corners 3">
            <a:extLst>
              <a:ext uri="{FF2B5EF4-FFF2-40B4-BE49-F238E27FC236}">
                <a16:creationId xmlns:a16="http://schemas.microsoft.com/office/drawing/2014/main" id="{1269A692-F174-4335-8B98-44D3C9C44993}"/>
              </a:ext>
            </a:extLst>
          </p:cNvPr>
          <p:cNvSpPr/>
          <p:nvPr/>
        </p:nvSpPr>
        <p:spPr>
          <a:xfrm>
            <a:off x="3227942" y="2585271"/>
            <a:ext cx="8061780" cy="3881630"/>
          </a:xfrm>
          <a:prstGeom prst="round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latin typeface="Times New Roman" panose="02020603050405020304" pitchFamily="18" charset="0"/>
                <a:cs typeface="Times New Roman" panose="02020603050405020304" pitchFamily="18" charset="0"/>
              </a:rPr>
              <a:t>Phương trình có dạng </a:t>
            </a:r>
            <a:r>
              <a:rPr lang="en-US" b="1" smtClean="0">
                <a:solidFill>
                  <a:schemeClr val="tx1"/>
                </a:solidFill>
                <a:latin typeface="Times New Roman" panose="02020603050405020304" pitchFamily="18" charset="0"/>
                <a:cs typeface="Times New Roman" panose="02020603050405020304" pitchFamily="18" charset="0"/>
              </a:rPr>
              <a:t>Y = a + bx</a:t>
            </a:r>
            <a:endParaRPr lang="vi-VN" smtClean="0">
              <a:solidFill>
                <a:schemeClr val="tx1"/>
              </a:solidFill>
              <a:latin typeface="Times New Roman" panose="02020603050405020304" pitchFamily="18" charset="0"/>
              <a:cs typeface="Times New Roman" panose="02020603050405020304" pitchFamily="18" charset="0"/>
            </a:endParaRPr>
          </a:p>
          <a:p>
            <a:r>
              <a:rPr lang="en-US" smtClean="0">
                <a:solidFill>
                  <a:schemeClr val="tx1"/>
                </a:solidFill>
                <a:latin typeface="Times New Roman" panose="02020603050405020304" pitchFamily="18" charset="0"/>
                <a:cs typeface="Times New Roman" panose="02020603050405020304" pitchFamily="18" charset="0"/>
              </a:rPr>
              <a:t>Trong đó:</a:t>
            </a:r>
            <a:endParaRPr lang="vi-VN" smtClean="0">
              <a:solidFill>
                <a:schemeClr val="tx1"/>
              </a:solidFill>
              <a:latin typeface="Times New Roman" panose="02020603050405020304" pitchFamily="18" charset="0"/>
              <a:cs typeface="Times New Roman" panose="02020603050405020304" pitchFamily="18" charset="0"/>
            </a:endParaRPr>
          </a:p>
          <a:p>
            <a:r>
              <a:rPr lang="en-US" smtClean="0">
                <a:solidFill>
                  <a:schemeClr val="tx1"/>
                </a:solidFill>
                <a:latin typeface="Times New Roman" panose="02020603050405020304" pitchFamily="18" charset="0"/>
                <a:cs typeface="Times New Roman" panose="02020603050405020304" pitchFamily="18" charset="0"/>
              </a:rPr>
              <a:t>Y: là biến phụ thuộc </a:t>
            </a:r>
            <a:endParaRPr lang="vi-VN" smtClean="0">
              <a:solidFill>
                <a:schemeClr val="tx1"/>
              </a:solidFill>
              <a:latin typeface="Times New Roman" panose="02020603050405020304" pitchFamily="18" charset="0"/>
              <a:cs typeface="Times New Roman" panose="02020603050405020304" pitchFamily="18" charset="0"/>
            </a:endParaRPr>
          </a:p>
          <a:p>
            <a:r>
              <a:rPr lang="en-US" smtClean="0">
                <a:solidFill>
                  <a:schemeClr val="tx1"/>
                </a:solidFill>
                <a:latin typeface="Times New Roman" panose="02020603050405020304" pitchFamily="18" charset="0"/>
                <a:cs typeface="Times New Roman" panose="02020603050405020304" pitchFamily="18" charset="0"/>
              </a:rPr>
              <a:t>X: là biến độc lập </a:t>
            </a:r>
            <a:endParaRPr lang="vi-VN" smtClean="0">
              <a:solidFill>
                <a:schemeClr val="tx1"/>
              </a:solidFill>
              <a:latin typeface="Times New Roman" panose="02020603050405020304" pitchFamily="18" charset="0"/>
              <a:cs typeface="Times New Roman" panose="02020603050405020304" pitchFamily="18" charset="0"/>
            </a:endParaRPr>
          </a:p>
          <a:p>
            <a:r>
              <a:rPr lang="en-US" smtClean="0">
                <a:solidFill>
                  <a:schemeClr val="tx1"/>
                </a:solidFill>
                <a:latin typeface="Times New Roman" panose="02020603050405020304" pitchFamily="18" charset="0"/>
                <a:cs typeface="Times New Roman" panose="02020603050405020304" pitchFamily="18" charset="0"/>
              </a:rPr>
              <a:t>b: là hệ số </a:t>
            </a:r>
            <a:r>
              <a:rPr lang="en-US" u="sng" smtClean="0">
                <a:solidFill>
                  <a:schemeClr val="tx1"/>
                </a:solidFill>
                <a:latin typeface="Times New Roman" panose="02020603050405020304" pitchFamily="18" charset="0"/>
                <a:cs typeface="Times New Roman" panose="02020603050405020304" pitchFamily="18" charset="0"/>
                <a:hlinkClick r:id="rId2"/>
              </a:rPr>
              <a:t>góc</a:t>
            </a:r>
            <a:r>
              <a:rPr lang="en-US" smtClean="0">
                <a:solidFill>
                  <a:schemeClr val="tx1"/>
                </a:solidFill>
                <a:latin typeface="Times New Roman" panose="02020603050405020304" pitchFamily="18" charset="0"/>
                <a:cs typeface="Times New Roman" panose="02020603050405020304" pitchFamily="18" charset="0"/>
              </a:rPr>
              <a:t> của đường thẳng(Độ dốc) </a:t>
            </a:r>
            <a:endParaRPr lang="vi-VN" smtClean="0">
              <a:solidFill>
                <a:schemeClr val="tx1"/>
              </a:solidFill>
              <a:latin typeface="Times New Roman" panose="02020603050405020304" pitchFamily="18" charset="0"/>
              <a:cs typeface="Times New Roman" panose="02020603050405020304" pitchFamily="18" charset="0"/>
            </a:endParaRPr>
          </a:p>
          <a:p>
            <a:r>
              <a:rPr lang="en-US" smtClean="0">
                <a:solidFill>
                  <a:schemeClr val="tx1"/>
                </a:solidFill>
                <a:latin typeface="Times New Roman" panose="02020603050405020304" pitchFamily="18" charset="0"/>
                <a:cs typeface="Times New Roman" panose="02020603050405020304" pitchFamily="18" charset="0"/>
              </a:rPr>
              <a:t>a: là giao điểm </a:t>
            </a:r>
            <a:r>
              <a:rPr lang="en-US" u="sng" smtClean="0">
                <a:solidFill>
                  <a:schemeClr val="tx1"/>
                </a:solidFill>
                <a:latin typeface="Times New Roman" panose="02020603050405020304" pitchFamily="18" charset="0"/>
                <a:cs typeface="Times New Roman" panose="02020603050405020304" pitchFamily="18" charset="0"/>
                <a:hlinkClick r:id="rId3"/>
              </a:rPr>
              <a:t>y</a:t>
            </a:r>
            <a:endParaRPr lang="en-US" u="sng" smtClean="0">
              <a:solidFill>
                <a:schemeClr val="tx1"/>
              </a:solidFill>
              <a:latin typeface="Times New Roman" panose="02020603050405020304" pitchFamily="18" charset="0"/>
              <a:cs typeface="Times New Roman" panose="02020603050405020304" pitchFamily="18" charset="0"/>
            </a:endParaRPr>
          </a:p>
          <a:p>
            <a:r>
              <a:rPr lang="en-US" smtClean="0">
                <a:solidFill>
                  <a:schemeClr val="tx1"/>
                </a:solidFill>
                <a:latin typeface="Times New Roman" panose="02020603050405020304" pitchFamily="18" charset="0"/>
                <a:cs typeface="Times New Roman" panose="02020603050405020304" pitchFamily="18" charset="0"/>
              </a:rPr>
              <a:t>n: kích thước mẫu</a:t>
            </a:r>
            <a:endParaRPr lang="vi-VN" smtClean="0">
              <a:solidFill>
                <a:schemeClr val="tx1"/>
              </a:solidFill>
              <a:latin typeface="Times New Roman" panose="02020603050405020304" pitchFamily="18" charset="0"/>
              <a:cs typeface="Times New Roman" panose="02020603050405020304" pitchFamily="18" charset="0"/>
            </a:endParaRPr>
          </a:p>
          <a:p>
            <a:r>
              <a:rPr lang="en-US" smtClean="0">
                <a:solidFill>
                  <a:schemeClr val="tx1"/>
                </a:solidFill>
                <a:latin typeface="Times New Roman" panose="02020603050405020304" pitchFamily="18" charset="0"/>
                <a:cs typeface="Times New Roman" panose="02020603050405020304" pitchFamily="18" charset="0"/>
              </a:rPr>
              <a:t> </a:t>
            </a:r>
            <a:r>
              <a:rPr lang="en-US" smtClean="0"/>
              <a:t> </a:t>
            </a:r>
            <a:endParaRPr lang="vi-VN"/>
          </a:p>
        </p:txBody>
      </p:sp>
      <p:sp>
        <p:nvSpPr>
          <p:cNvPr id="5" name="Oval 4"/>
          <p:cNvSpPr/>
          <p:nvPr/>
        </p:nvSpPr>
        <p:spPr>
          <a:xfrm>
            <a:off x="2088487" y="1526684"/>
            <a:ext cx="1058587" cy="1058587"/>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1" name="TextBox 10"/>
          <p:cNvSpPr txBox="1"/>
          <p:nvPr/>
        </p:nvSpPr>
        <p:spPr>
          <a:xfrm>
            <a:off x="3475150" y="1715948"/>
            <a:ext cx="7814572" cy="584775"/>
          </a:xfrm>
          <a:prstGeom prst="rect">
            <a:avLst/>
          </a:prstGeom>
          <a:noFill/>
        </p:spPr>
        <p:txBody>
          <a:bodyPr wrap="square" rtlCol="0">
            <a:spAutoFit/>
          </a:bodyPr>
          <a:lstStyle/>
          <a:p>
            <a:pPr indent="457200">
              <a:spcBef>
                <a:spcPts val="1200"/>
              </a:spcBef>
              <a:spcAft>
                <a:spcPts val="300"/>
              </a:spcAft>
            </a:pPr>
            <a:r>
              <a:rPr lang="en-US" sz="3200" b="1" i="0" smtClean="0">
                <a:solidFill>
                  <a:schemeClr val="bg1"/>
                </a:solidFill>
                <a:effectLst/>
                <a:latin typeface="Times New Roman" panose="02020603050405020304" pitchFamily="18" charset="0"/>
              </a:rPr>
              <a:t>Phương trình hồi quy tuyến tính</a:t>
            </a:r>
            <a:endParaRPr lang="vi-VN" sz="3200" b="1" i="1">
              <a:solidFill>
                <a:schemeClr val="bg1"/>
              </a:solidFill>
              <a:effectLst/>
              <a:latin typeface="Times New Roman" panose="02020603050405020304" pitchFamily="18" charset="0"/>
            </a:endParaRPr>
          </a:p>
        </p:txBody>
      </p:sp>
      <p:sp>
        <p:nvSpPr>
          <p:cNvPr id="2" name="TextBox 1">
            <a:extLst>
              <a:ext uri="{FF2B5EF4-FFF2-40B4-BE49-F238E27FC236}">
                <a16:creationId xmlns:a16="http://schemas.microsoft.com/office/drawing/2014/main" id="{D00D4471-7679-4F5D-B41D-92B1374461C7}"/>
              </a:ext>
            </a:extLst>
          </p:cNvPr>
          <p:cNvSpPr txBox="1"/>
          <p:nvPr/>
        </p:nvSpPr>
        <p:spPr>
          <a:xfrm>
            <a:off x="2445357" y="1839058"/>
            <a:ext cx="568395" cy="461665"/>
          </a:xfrm>
          <a:prstGeom prst="rect">
            <a:avLst/>
          </a:prstGeom>
          <a:noFill/>
        </p:spPr>
        <p:txBody>
          <a:bodyPr wrap="square" rtlCol="0">
            <a:spAutoFit/>
          </a:bodyPr>
          <a:lstStyle/>
          <a:p>
            <a:pPr latinLnBrk="1"/>
            <a:r>
              <a:rPr lang="en-US" sz="2400" b="1">
                <a:solidFill>
                  <a:prstClr val="black"/>
                </a:solidFill>
                <a:latin typeface="Times New Roman" panose="02020603050405020304" pitchFamily="18" charset="0"/>
                <a:cs typeface="Times New Roman" panose="02020603050405020304" pitchFamily="18" charset="0"/>
              </a:rPr>
              <a:t>II</a:t>
            </a:r>
            <a:endParaRPr lang="vi-VN" sz="2400" b="1">
              <a:solidFill>
                <a:prstClr val="black"/>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72D21AC-F7DF-4698-BA61-22E970799BC5}"/>
              </a:ext>
            </a:extLst>
          </p:cNvPr>
          <p:cNvSpPr txBox="1"/>
          <p:nvPr/>
        </p:nvSpPr>
        <p:spPr>
          <a:xfrm>
            <a:off x="2862876" y="375645"/>
            <a:ext cx="7814572" cy="661207"/>
          </a:xfrm>
          <a:prstGeom prst="rect">
            <a:avLst/>
          </a:prstGeom>
          <a:noFill/>
        </p:spPr>
        <p:txBody>
          <a:bodyPr wrap="square">
            <a:spAutoFit/>
          </a:bodyPr>
          <a:lstStyle/>
          <a:p>
            <a:pPr algn="ctr" latinLnBrk="1">
              <a:lnSpc>
                <a:spcPct val="150000"/>
              </a:lnSpc>
            </a:pPr>
            <a:r>
              <a:rPr lang="en-US" sz="2800" b="1">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a:solidFill>
                <a:prstClr val="white"/>
              </a:solidFill>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7382436" y="4047961"/>
            <a:ext cx="2978196" cy="1268970"/>
          </a:xfrm>
          <a:prstGeom prst="rect">
            <a:avLst/>
          </a:prstGeom>
        </p:spPr>
      </p:pic>
      <p:sp>
        <p:nvSpPr>
          <p:cNvPr id="15" name="TextBox 14">
            <a:extLst>
              <a:ext uri="{FF2B5EF4-FFF2-40B4-BE49-F238E27FC236}">
                <a16:creationId xmlns:a16="http://schemas.microsoft.com/office/drawing/2014/main" id="{4F30DEB9-2329-4E0C-B50D-4073EF9FBED4}"/>
              </a:ext>
            </a:extLst>
          </p:cNvPr>
          <p:cNvSpPr txBox="1"/>
          <p:nvPr/>
        </p:nvSpPr>
        <p:spPr>
          <a:xfrm>
            <a:off x="7709449" y="3374717"/>
            <a:ext cx="2110673" cy="388696"/>
          </a:xfrm>
          <a:prstGeom prst="rect">
            <a:avLst/>
          </a:prstGeom>
          <a:noFill/>
        </p:spPr>
        <p:txBody>
          <a:bodyPr wrap="square" rtlCol="0">
            <a:spAutoFit/>
          </a:bodyPr>
          <a:lstStyle/>
          <a:p>
            <a:pPr>
              <a:lnSpc>
                <a:spcPct val="107000"/>
              </a:lnSpc>
              <a:spcAft>
                <a:spcPts val="800"/>
              </a:spcAft>
            </a:pPr>
            <a:r>
              <a:rPr lang="en-US" b="1" smtClean="0">
                <a:solidFill>
                  <a:schemeClr val="tx1"/>
                </a:solidFill>
                <a:latin typeface="Times New Roman" panose="02020603050405020304" pitchFamily="18" charset="0"/>
                <a:cs typeface="Times New Roman" panose="02020603050405020304" pitchFamily="18" charset="0"/>
              </a:rPr>
              <a:t>Cách tính a và b:</a:t>
            </a:r>
            <a:endParaRPr lang="vi-VN"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87897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D15C93-1673-465D-AC5C-0F6595237418}"/>
              </a:ext>
            </a:extLst>
          </p:cNvPr>
          <p:cNvSpPr/>
          <p:nvPr/>
        </p:nvSpPr>
        <p:spPr>
          <a:xfrm>
            <a:off x="-148528" y="276494"/>
            <a:ext cx="12581232" cy="99642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4" name="Rectangle: Rounded Corners 3">
            <a:extLst>
              <a:ext uri="{FF2B5EF4-FFF2-40B4-BE49-F238E27FC236}">
                <a16:creationId xmlns:a16="http://schemas.microsoft.com/office/drawing/2014/main" id="{1269A692-F174-4335-8B98-44D3C9C44993}"/>
              </a:ext>
            </a:extLst>
          </p:cNvPr>
          <p:cNvSpPr/>
          <p:nvPr/>
        </p:nvSpPr>
        <p:spPr>
          <a:xfrm>
            <a:off x="3147074" y="2468880"/>
            <a:ext cx="8142648" cy="3998021"/>
          </a:xfrm>
          <a:prstGeom prst="round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solidFill>
                <a:prstClr val="white"/>
              </a:solidFill>
            </a:endParaRPr>
          </a:p>
        </p:txBody>
      </p:sp>
      <p:sp>
        <p:nvSpPr>
          <p:cNvPr id="5" name="Oval 4"/>
          <p:cNvSpPr/>
          <p:nvPr/>
        </p:nvSpPr>
        <p:spPr>
          <a:xfrm>
            <a:off x="2088487" y="1526684"/>
            <a:ext cx="1058587" cy="1058587"/>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1" name="TextBox 10"/>
          <p:cNvSpPr txBox="1"/>
          <p:nvPr/>
        </p:nvSpPr>
        <p:spPr>
          <a:xfrm>
            <a:off x="3475150" y="1715948"/>
            <a:ext cx="7814572"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Ví </a:t>
            </a:r>
            <a:r>
              <a:rPr lang="en-US" sz="3200" b="1">
                <a:solidFill>
                  <a:schemeClr val="bg1"/>
                </a:solidFill>
                <a:latin typeface="Times New Roman" panose="02020603050405020304" pitchFamily="18" charset="0"/>
                <a:cs typeface="Times New Roman" panose="02020603050405020304" pitchFamily="18" charset="0"/>
              </a:rPr>
              <a:t>dụ về Linear Regression</a:t>
            </a:r>
            <a:endParaRPr lang="vi-VN" sz="3200" b="1" i="1">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00D4471-7679-4F5D-B41D-92B1374461C7}"/>
              </a:ext>
            </a:extLst>
          </p:cNvPr>
          <p:cNvSpPr txBox="1"/>
          <p:nvPr/>
        </p:nvSpPr>
        <p:spPr>
          <a:xfrm>
            <a:off x="2445357" y="1839058"/>
            <a:ext cx="568395" cy="461665"/>
          </a:xfrm>
          <a:prstGeom prst="rect">
            <a:avLst/>
          </a:prstGeom>
          <a:noFill/>
        </p:spPr>
        <p:txBody>
          <a:bodyPr wrap="square" rtlCol="0">
            <a:spAutoFit/>
          </a:bodyPr>
          <a:lstStyle/>
          <a:p>
            <a:pPr latinLnBrk="1"/>
            <a:r>
              <a:rPr lang="en-US" sz="2400" b="1">
                <a:solidFill>
                  <a:prstClr val="black"/>
                </a:solidFill>
                <a:latin typeface="Times New Roman" panose="02020603050405020304" pitchFamily="18" charset="0"/>
                <a:cs typeface="Times New Roman" panose="02020603050405020304" pitchFamily="18" charset="0"/>
              </a:rPr>
              <a:t>II</a:t>
            </a:r>
            <a:endParaRPr lang="vi-VN" sz="2400" b="1">
              <a:solidFill>
                <a:prstClr val="black"/>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72D21AC-F7DF-4698-BA61-22E970799BC5}"/>
              </a:ext>
            </a:extLst>
          </p:cNvPr>
          <p:cNvSpPr txBox="1"/>
          <p:nvPr/>
        </p:nvSpPr>
        <p:spPr>
          <a:xfrm>
            <a:off x="2862876" y="375645"/>
            <a:ext cx="7814572" cy="661207"/>
          </a:xfrm>
          <a:prstGeom prst="rect">
            <a:avLst/>
          </a:prstGeom>
          <a:noFill/>
        </p:spPr>
        <p:txBody>
          <a:bodyPr wrap="square">
            <a:spAutoFit/>
          </a:bodyPr>
          <a:lstStyle/>
          <a:p>
            <a:pPr algn="ctr" latinLnBrk="1">
              <a:lnSpc>
                <a:spcPct val="150000"/>
              </a:lnSpc>
            </a:pPr>
            <a:r>
              <a:rPr lang="en-US" sz="2800" b="1">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a:solidFill>
                <a:prstClr val="white"/>
              </a:solidFill>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4F30DEB9-2329-4E0C-B50D-4073EF9FBED4}"/>
              </a:ext>
            </a:extLst>
          </p:cNvPr>
          <p:cNvSpPr txBox="1"/>
          <p:nvPr/>
        </p:nvSpPr>
        <p:spPr>
          <a:xfrm>
            <a:off x="3619050" y="2543702"/>
            <a:ext cx="7458254"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Bước 1</a:t>
            </a:r>
            <a:r>
              <a:rPr lang="en-US" sz="2000">
                <a:latin typeface="Times New Roman" panose="02020603050405020304" pitchFamily="18" charset="0"/>
                <a:cs typeface="Times New Roman" panose="02020603050405020304" pitchFamily="18" charset="0"/>
              </a:rPr>
              <a:t>: Lập biểu đồ dữ liệu chỉ số đường huyết của </a:t>
            </a:r>
            <a:r>
              <a:rPr lang="en-US" sz="2000" smtClean="0">
                <a:latin typeface="Times New Roman" panose="02020603050405020304" pitchFamily="18" charset="0"/>
                <a:cs typeface="Times New Roman" panose="02020603050405020304" pitchFamily="18" charset="0"/>
              </a:rPr>
              <a:t>các độ tuổi</a:t>
            </a:r>
            <a:endParaRPr lang="vi-VN" sz="200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2273017"/>
              </p:ext>
            </p:extLst>
          </p:nvPr>
        </p:nvGraphicFramePr>
        <p:xfrm>
          <a:off x="3619049" y="2992901"/>
          <a:ext cx="7198697" cy="3474000"/>
        </p:xfrm>
        <a:graphic>
          <a:graphicData uri="http://schemas.openxmlformats.org/presentationml/2006/ole">
            <mc:AlternateContent xmlns:mc="http://schemas.openxmlformats.org/markup-compatibility/2006">
              <mc:Choice xmlns:v="urn:schemas-microsoft-com:vml" Requires="v">
                <p:oleObj spid="_x0000_s1040" name="Document" r:id="rId3" imgW="6071468" imgH="2670703" progId="Word.Document.12">
                  <p:embed/>
                </p:oleObj>
              </mc:Choice>
              <mc:Fallback>
                <p:oleObj name="Document" r:id="rId3" imgW="6071468" imgH="2670703" progId="Word.Document.12">
                  <p:embed/>
                  <p:pic>
                    <p:nvPicPr>
                      <p:cNvPr id="0" name=""/>
                      <p:cNvPicPr/>
                      <p:nvPr/>
                    </p:nvPicPr>
                    <p:blipFill>
                      <a:blip r:embed="rId4"/>
                      <a:stretch>
                        <a:fillRect/>
                      </a:stretch>
                    </p:blipFill>
                    <p:spPr>
                      <a:xfrm>
                        <a:off x="3619049" y="2992901"/>
                        <a:ext cx="7198697" cy="3474000"/>
                      </a:xfrm>
                      <a:prstGeom prst="rect">
                        <a:avLst/>
                      </a:prstGeom>
                    </p:spPr>
                  </p:pic>
                </p:oleObj>
              </mc:Fallback>
            </mc:AlternateContent>
          </a:graphicData>
        </a:graphic>
      </p:graphicFrame>
    </p:spTree>
    <p:extLst>
      <p:ext uri="{BB962C8B-B14F-4D97-AF65-F5344CB8AC3E}">
        <p14:creationId xmlns:p14="http://schemas.microsoft.com/office/powerpoint/2010/main" val="1724852584"/>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D15C93-1673-465D-AC5C-0F6595237418}"/>
              </a:ext>
            </a:extLst>
          </p:cNvPr>
          <p:cNvSpPr/>
          <p:nvPr/>
        </p:nvSpPr>
        <p:spPr>
          <a:xfrm>
            <a:off x="-148528" y="276494"/>
            <a:ext cx="12581232" cy="99642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vi-VN" sz="2400">
              <a:solidFill>
                <a:prstClr val="white"/>
              </a:solidFill>
            </a:endParaRPr>
          </a:p>
        </p:txBody>
      </p:sp>
      <p:sp>
        <p:nvSpPr>
          <p:cNvPr id="4" name="Rectangle: Rounded Corners 3">
            <a:extLst>
              <a:ext uri="{FF2B5EF4-FFF2-40B4-BE49-F238E27FC236}">
                <a16:creationId xmlns:a16="http://schemas.microsoft.com/office/drawing/2014/main" id="{1269A692-F174-4335-8B98-44D3C9C44993}"/>
              </a:ext>
            </a:extLst>
          </p:cNvPr>
          <p:cNvSpPr/>
          <p:nvPr/>
        </p:nvSpPr>
        <p:spPr>
          <a:xfrm>
            <a:off x="3227942" y="2585271"/>
            <a:ext cx="8061780" cy="3881630"/>
          </a:xfrm>
          <a:prstGeom prst="round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solidFill>
                <a:prstClr val="white"/>
              </a:solidFill>
            </a:endParaRPr>
          </a:p>
        </p:txBody>
      </p:sp>
      <p:sp>
        <p:nvSpPr>
          <p:cNvPr id="5" name="Oval 4"/>
          <p:cNvSpPr/>
          <p:nvPr/>
        </p:nvSpPr>
        <p:spPr>
          <a:xfrm>
            <a:off x="2088487" y="1526684"/>
            <a:ext cx="1058587" cy="1058587"/>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1" name="TextBox 10"/>
          <p:cNvSpPr txBox="1"/>
          <p:nvPr/>
        </p:nvSpPr>
        <p:spPr>
          <a:xfrm>
            <a:off x="3475150" y="1715948"/>
            <a:ext cx="7814572" cy="584775"/>
          </a:xfrm>
          <a:prstGeom prst="rect">
            <a:avLst/>
          </a:prstGeom>
          <a:noFill/>
        </p:spPr>
        <p:txBody>
          <a:bodyPr wrap="square" rtlCol="0">
            <a:spAutoFit/>
          </a:bodyPr>
          <a:lstStyle/>
          <a:p>
            <a:r>
              <a:rPr lang="en-US" sz="3200" b="1">
                <a:solidFill>
                  <a:prstClr val="white"/>
                </a:solidFill>
                <a:latin typeface="Times New Roman" panose="02020603050405020304" pitchFamily="18" charset="0"/>
                <a:cs typeface="Times New Roman" panose="02020603050405020304" pitchFamily="18" charset="0"/>
              </a:rPr>
              <a:t>Ví dụ về Linear Regression</a:t>
            </a:r>
            <a:endParaRPr lang="vi-VN" sz="3200" b="1" i="1">
              <a:solidFill>
                <a:prstClr val="white"/>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00D4471-7679-4F5D-B41D-92B1374461C7}"/>
              </a:ext>
            </a:extLst>
          </p:cNvPr>
          <p:cNvSpPr txBox="1"/>
          <p:nvPr/>
        </p:nvSpPr>
        <p:spPr>
          <a:xfrm>
            <a:off x="2445357" y="1839058"/>
            <a:ext cx="568395" cy="461665"/>
          </a:xfrm>
          <a:prstGeom prst="rect">
            <a:avLst/>
          </a:prstGeom>
          <a:noFill/>
        </p:spPr>
        <p:txBody>
          <a:bodyPr wrap="square" rtlCol="0">
            <a:spAutoFit/>
          </a:bodyPr>
          <a:lstStyle/>
          <a:p>
            <a:pPr latinLnBrk="1"/>
            <a:r>
              <a:rPr lang="en-US" sz="2400" b="1">
                <a:solidFill>
                  <a:prstClr val="black"/>
                </a:solidFill>
                <a:latin typeface="Times New Roman" panose="02020603050405020304" pitchFamily="18" charset="0"/>
                <a:cs typeface="Times New Roman" panose="02020603050405020304" pitchFamily="18" charset="0"/>
              </a:rPr>
              <a:t>II</a:t>
            </a:r>
            <a:endParaRPr lang="vi-VN" sz="2400" b="1">
              <a:solidFill>
                <a:prstClr val="black"/>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72D21AC-F7DF-4698-BA61-22E970799BC5}"/>
              </a:ext>
            </a:extLst>
          </p:cNvPr>
          <p:cNvSpPr txBox="1"/>
          <p:nvPr/>
        </p:nvSpPr>
        <p:spPr>
          <a:xfrm>
            <a:off x="2862876" y="375645"/>
            <a:ext cx="7814572" cy="661207"/>
          </a:xfrm>
          <a:prstGeom prst="rect">
            <a:avLst/>
          </a:prstGeom>
          <a:noFill/>
        </p:spPr>
        <p:txBody>
          <a:bodyPr wrap="square">
            <a:spAutoFit/>
          </a:bodyPr>
          <a:lstStyle/>
          <a:p>
            <a:pPr algn="ctr" latinLnBrk="1">
              <a:lnSpc>
                <a:spcPct val="150000"/>
              </a:lnSpc>
            </a:pPr>
            <a:r>
              <a:rPr lang="en-US" sz="2800" b="1">
                <a:solidFill>
                  <a:prstClr val="white"/>
                </a:solidFill>
                <a:latin typeface="Times New Roman" panose="02020603050405020304" pitchFamily="18" charset="0"/>
                <a:ea typeface="Times New Roman" panose="02020603050405020304" pitchFamily="18" charset="0"/>
              </a:rPr>
              <a:t>Đề tài: Tìm hiểu và sử dụng Linear Regression</a:t>
            </a:r>
            <a:endParaRPr lang="vi-VN">
              <a:solidFill>
                <a:prstClr val="white"/>
              </a:solidFill>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4F30DEB9-2329-4E0C-B50D-4073EF9FBED4}"/>
              </a:ext>
            </a:extLst>
          </p:cNvPr>
          <p:cNvSpPr txBox="1"/>
          <p:nvPr/>
        </p:nvSpPr>
        <p:spPr>
          <a:xfrm>
            <a:off x="3566536" y="2905059"/>
            <a:ext cx="640725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Bước 2</a:t>
            </a:r>
            <a:r>
              <a:rPr lang="en-US" sz="2000">
                <a:latin typeface="Times New Roman" panose="02020603050405020304" pitchFamily="18" charset="0"/>
                <a:cs typeface="Times New Roman" panose="02020603050405020304" pitchFamily="18" charset="0"/>
              </a:rPr>
              <a:t>: Sử dụng </a:t>
            </a:r>
            <a:r>
              <a:rPr lang="en-US" sz="2000" smtClean="0">
                <a:latin typeface="Times New Roman" panose="02020603050405020304" pitchFamily="18" charset="0"/>
                <a:cs typeface="Times New Roman" panose="02020603050405020304" pitchFamily="18" charset="0"/>
              </a:rPr>
              <a:t>công thức sau </a:t>
            </a:r>
            <a:r>
              <a:rPr lang="en-US" sz="2000">
                <a:latin typeface="Times New Roman" panose="02020603050405020304" pitchFamily="18" charset="0"/>
                <a:cs typeface="Times New Roman" panose="02020603050405020304" pitchFamily="18" charset="0"/>
              </a:rPr>
              <a:t>để tìm a và b.</a:t>
            </a:r>
            <a:endParaRPr lang="vi-VN" sz="20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475150" y="3841992"/>
            <a:ext cx="2979937" cy="1269712"/>
          </a:xfrm>
          <a:prstGeom prst="rect">
            <a:avLst/>
          </a:prstGeom>
        </p:spPr>
      </p:pic>
      <p:sp>
        <p:nvSpPr>
          <p:cNvPr id="8" name="TextBox 7"/>
          <p:cNvSpPr txBox="1"/>
          <p:nvPr/>
        </p:nvSpPr>
        <p:spPr>
          <a:xfrm>
            <a:off x="6813534" y="3305169"/>
            <a:ext cx="4117741" cy="3139321"/>
          </a:xfrm>
          <a:prstGeom prst="rect">
            <a:avLst/>
          </a:prstGeom>
          <a:noFill/>
        </p:spPr>
        <p:txBody>
          <a:bodyPr wrap="square" rtlCol="0">
            <a:spAutoFit/>
          </a:bodyPr>
          <a:lstStyle/>
          <a:p>
            <a:r>
              <a:rPr lang="en-US" smtClean="0">
                <a:effectLst/>
                <a:latin typeface="Times New Roman" panose="02020603050405020304" pitchFamily="18" charset="0"/>
                <a:ea typeface="Times New Roman" panose="02020603050405020304" pitchFamily="18" charset="0"/>
              </a:rPr>
              <a:t>Từ đó </a:t>
            </a:r>
            <a:r>
              <a:rPr lang="en-US" smtClean="0">
                <a:effectLst/>
                <a:latin typeface="Times New Roman" panose="02020603050405020304" pitchFamily="18" charset="0"/>
                <a:ea typeface="Times New Roman" panose="02020603050405020304" pitchFamily="18" charset="0"/>
                <a:sym typeface="Wingdings" panose="05000000000000000000" pitchFamily="2" charset="2"/>
              </a:rPr>
              <a:t></a:t>
            </a:r>
            <a:endParaRPr lang="en-US" sz="1600">
              <a:latin typeface="Times New Roman" panose="02020603050405020304" pitchFamily="18" charset="0"/>
              <a:ea typeface="Times New Roman" panose="02020603050405020304" pitchFamily="18" charset="0"/>
              <a:sym typeface="Wingdings" panose="05000000000000000000" pitchFamily="2" charset="2"/>
            </a:endParaRPr>
          </a:p>
          <a:p>
            <a:r>
              <a:rPr lang="en-US" smtClean="0">
                <a:effectLst/>
                <a:latin typeface="Times New Roman" panose="02020603050405020304" pitchFamily="18" charset="0"/>
                <a:ea typeface="Times New Roman" panose="02020603050405020304" pitchFamily="18" charset="0"/>
              </a:rPr>
              <a:t>a = ((486 × 11,409) - ((247 × 20,485)) / 6 (11,409) - 247</a:t>
            </a:r>
            <a:r>
              <a:rPr lang="en-US" baseline="30000" smtClean="0">
                <a:effectLst/>
                <a:latin typeface="Times New Roman" panose="02020603050405020304" pitchFamily="18" charset="0"/>
                <a:ea typeface="Times New Roman" panose="02020603050405020304" pitchFamily="18" charset="0"/>
              </a:rPr>
              <a:t>2</a:t>
            </a:r>
            <a:r>
              <a:rPr lang="en-US" smtClean="0">
                <a:effectLst/>
                <a:latin typeface="Times New Roman" panose="02020603050405020304" pitchFamily="18" charset="0"/>
                <a:ea typeface="Times New Roman" panose="02020603050405020304" pitchFamily="18" charset="0"/>
              </a:rPr>
              <a:t>)</a:t>
            </a:r>
            <a:endParaRPr lang="vi-VN" sz="1600" smtClean="0">
              <a:effectLst/>
              <a:latin typeface="Times New Roman" panose="02020603050405020304" pitchFamily="18" charset="0"/>
              <a:ea typeface="Times New Roman" panose="02020603050405020304" pitchFamily="18" charset="0"/>
            </a:endParaRPr>
          </a:p>
          <a:p>
            <a:r>
              <a:rPr lang="en-US" smtClean="0">
                <a:effectLst/>
                <a:latin typeface="Times New Roman" panose="02020603050405020304" pitchFamily="18" charset="0"/>
                <a:ea typeface="Times New Roman" panose="02020603050405020304" pitchFamily="18" charset="0"/>
              </a:rPr>
              <a:t>   = 484979/7445</a:t>
            </a:r>
            <a:endParaRPr lang="vi-VN" sz="1600" smtClean="0">
              <a:effectLst/>
              <a:latin typeface="Times New Roman" panose="02020603050405020304" pitchFamily="18" charset="0"/>
              <a:ea typeface="Times New Roman" panose="02020603050405020304" pitchFamily="18" charset="0"/>
            </a:endParaRPr>
          </a:p>
          <a:p>
            <a:r>
              <a:rPr lang="en-US" smtClean="0">
                <a:effectLst/>
                <a:latin typeface="Times New Roman" panose="02020603050405020304" pitchFamily="18" charset="0"/>
                <a:ea typeface="Times New Roman" panose="02020603050405020304" pitchFamily="18" charset="0"/>
              </a:rPr>
              <a:t>   = 65,14</a:t>
            </a:r>
            <a:endParaRPr lang="vi-VN" sz="1600" smtClean="0">
              <a:effectLst/>
              <a:latin typeface="Times New Roman" panose="02020603050405020304" pitchFamily="18" charset="0"/>
              <a:ea typeface="Times New Roman" panose="02020603050405020304" pitchFamily="18" charset="0"/>
            </a:endParaRPr>
          </a:p>
          <a:p>
            <a:r>
              <a:rPr lang="en-US" smtClean="0">
                <a:effectLst/>
                <a:latin typeface="Times New Roman" panose="02020603050405020304" pitchFamily="18" charset="0"/>
                <a:ea typeface="Times New Roman" panose="02020603050405020304" pitchFamily="18" charset="0"/>
              </a:rPr>
              <a:t> </a:t>
            </a:r>
            <a:endParaRPr lang="vi-VN" sz="1600" smtClean="0">
              <a:effectLst/>
              <a:latin typeface="Times New Roman" panose="02020603050405020304" pitchFamily="18" charset="0"/>
              <a:ea typeface="Times New Roman" panose="02020603050405020304" pitchFamily="18" charset="0"/>
            </a:endParaRPr>
          </a:p>
          <a:p>
            <a:r>
              <a:rPr lang="en-US" smtClean="0">
                <a:effectLst/>
                <a:latin typeface="Times New Roman" panose="02020603050405020304" pitchFamily="18" charset="0"/>
                <a:ea typeface="Times New Roman" panose="02020603050405020304" pitchFamily="18" charset="0"/>
              </a:rPr>
              <a:t>b = (6 (20,485) - (247 × 486)) / (6 (11409) - 247</a:t>
            </a:r>
            <a:r>
              <a:rPr lang="en-US" baseline="30000" smtClean="0">
                <a:effectLst/>
                <a:latin typeface="Times New Roman" panose="02020603050405020304" pitchFamily="18" charset="0"/>
                <a:ea typeface="Times New Roman" panose="02020603050405020304" pitchFamily="18" charset="0"/>
              </a:rPr>
              <a:t> 2</a:t>
            </a:r>
            <a:r>
              <a:rPr lang="en-US" smtClean="0">
                <a:effectLst/>
                <a:latin typeface="Times New Roman" panose="02020603050405020304" pitchFamily="18" charset="0"/>
                <a:ea typeface="Times New Roman" panose="02020603050405020304" pitchFamily="18" charset="0"/>
              </a:rPr>
              <a:t>)</a:t>
            </a:r>
            <a:endParaRPr lang="vi-VN" sz="1600" smtClean="0">
              <a:effectLst/>
              <a:latin typeface="Times New Roman" panose="02020603050405020304" pitchFamily="18" charset="0"/>
              <a:ea typeface="Times New Roman" panose="02020603050405020304" pitchFamily="18" charset="0"/>
            </a:endParaRPr>
          </a:p>
          <a:p>
            <a:r>
              <a:rPr lang="en-US" smtClean="0">
                <a:effectLst/>
                <a:latin typeface="Times New Roman" panose="02020603050405020304" pitchFamily="18" charset="0"/>
                <a:ea typeface="Times New Roman" panose="02020603050405020304" pitchFamily="18" charset="0"/>
              </a:rPr>
              <a:t>   = (122,910 - 120,042) / 68,454 - 247 2</a:t>
            </a:r>
            <a:endParaRPr lang="vi-VN" sz="1600" smtClean="0">
              <a:effectLst/>
              <a:latin typeface="Times New Roman" panose="02020603050405020304" pitchFamily="18" charset="0"/>
              <a:ea typeface="Times New Roman" panose="02020603050405020304" pitchFamily="18" charset="0"/>
            </a:endParaRPr>
          </a:p>
          <a:p>
            <a:r>
              <a:rPr lang="en-US" smtClean="0">
                <a:effectLst/>
                <a:latin typeface="Times New Roman" panose="02020603050405020304" pitchFamily="18" charset="0"/>
                <a:ea typeface="Times New Roman" panose="02020603050405020304" pitchFamily="18" charset="0"/>
              </a:rPr>
              <a:t>   = 2,868 / 7,445</a:t>
            </a:r>
            <a:endParaRPr lang="vi-VN" sz="1600" smtClean="0">
              <a:effectLst/>
              <a:latin typeface="Times New Roman" panose="02020603050405020304" pitchFamily="18" charset="0"/>
              <a:ea typeface="Times New Roman" panose="02020603050405020304" pitchFamily="18" charset="0"/>
            </a:endParaRPr>
          </a:p>
          <a:p>
            <a:r>
              <a:rPr lang="en-US" smtClean="0">
                <a:effectLst/>
                <a:latin typeface="Times New Roman" panose="02020603050405020304" pitchFamily="18" charset="0"/>
                <a:ea typeface="Times New Roman" panose="02020603050405020304" pitchFamily="18" charset="0"/>
              </a:rPr>
              <a:t>   = 0.385225</a:t>
            </a:r>
            <a:endParaRPr lang="vi-VN"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47566520"/>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331</Words>
  <Application>Microsoft Office PowerPoint</Application>
  <PresentationFormat>Widescreen</PresentationFormat>
  <Paragraphs>100</Paragraphs>
  <Slides>14</Slides>
  <Notes>1</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6" baseType="lpstr">
      <vt:lpstr>맑은 고딕</vt:lpstr>
      <vt:lpstr>SimSun</vt:lpstr>
      <vt:lpstr>Arial</vt:lpstr>
      <vt:lpstr>Arial Unicode MS</vt:lpstr>
      <vt:lpstr>Calibri</vt:lpstr>
      <vt:lpstr>Tahoma</vt:lpstr>
      <vt:lpstr>Times New Roman</vt:lpstr>
      <vt:lpstr>Wingdings</vt:lpstr>
      <vt:lpstr>Cover and End Slide Master</vt:lpstr>
      <vt:lpstr>Contents Slide Master</vt:lpstr>
      <vt:lpstr>2_Cover and End Slide Master</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Trung Thanh</cp:lastModifiedBy>
  <cp:revision>16</cp:revision>
  <dcterms:created xsi:type="dcterms:W3CDTF">2021-11-18T02:56:58Z</dcterms:created>
  <dcterms:modified xsi:type="dcterms:W3CDTF">2021-11-18T23:41:18Z</dcterms:modified>
</cp:coreProperties>
</file>