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4">
  <p:sldMasterIdLst>
    <p:sldMasterId id="2147483660" r:id="rId1"/>
  </p:sldMasterIdLst>
  <p:sldIdLst>
    <p:sldId id="256" r:id="rId2"/>
    <p:sldId id="258" r:id="rId3"/>
    <p:sldId id="257" r:id="rId4"/>
    <p:sldId id="263" r:id="rId5"/>
    <p:sldId id="269" r:id="rId6"/>
    <p:sldId id="259" r:id="rId7"/>
    <p:sldId id="267" r:id="rId8"/>
    <p:sldId id="261" r:id="rId9"/>
    <p:sldId id="268" r:id="rId10"/>
    <p:sldId id="262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6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6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554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49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3571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59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4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0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4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4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76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1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7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4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33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5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0213" y="619418"/>
            <a:ext cx="8637073" cy="2541431"/>
          </a:xfrm>
        </p:spPr>
        <p:txBody>
          <a:bodyPr>
            <a:norm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tài: Website bán linh kiện diện tử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n-US" smtClean="0"/>
              <a:t>Nguyễn Tuấn Kiệt – 2001191201</a:t>
            </a:r>
          </a:p>
          <a:p>
            <a:pPr marL="342900" indent="-342900">
              <a:buAutoNum type="arabicPeriod"/>
            </a:pPr>
            <a:r>
              <a:rPr lang="en-US" smtClean="0"/>
              <a:t>Nguyễn Thành trung – 2001190899</a:t>
            </a:r>
          </a:p>
          <a:p>
            <a:pPr marL="342900" indent="-342900">
              <a:buAutoNum type="arabicPeriod"/>
            </a:pPr>
            <a:r>
              <a:rPr lang="en-US" smtClean="0"/>
              <a:t>Danh Hoàng Sơn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0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495580"/>
              </p:ext>
            </p:extLst>
          </p:nvPr>
        </p:nvGraphicFramePr>
        <p:xfrm>
          <a:off x="2951026" y="1139053"/>
          <a:ext cx="8296094" cy="39946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6617">
                  <a:extLst>
                    <a:ext uri="{9D8B030D-6E8A-4147-A177-3AD203B41FA5}">
                      <a16:colId xmlns:a16="http://schemas.microsoft.com/office/drawing/2014/main" val="1488570562"/>
                    </a:ext>
                  </a:extLst>
                </a:gridCol>
                <a:gridCol w="2327276">
                  <a:extLst>
                    <a:ext uri="{9D8B030D-6E8A-4147-A177-3AD203B41FA5}">
                      <a16:colId xmlns:a16="http://schemas.microsoft.com/office/drawing/2014/main" val="2242963086"/>
                    </a:ext>
                  </a:extLst>
                </a:gridCol>
                <a:gridCol w="1012293">
                  <a:extLst>
                    <a:ext uri="{9D8B030D-6E8A-4147-A177-3AD203B41FA5}">
                      <a16:colId xmlns:a16="http://schemas.microsoft.com/office/drawing/2014/main" val="3513149785"/>
                    </a:ext>
                  </a:extLst>
                </a:gridCol>
                <a:gridCol w="1416354">
                  <a:extLst>
                    <a:ext uri="{9D8B030D-6E8A-4147-A177-3AD203B41FA5}">
                      <a16:colId xmlns:a16="http://schemas.microsoft.com/office/drawing/2014/main" val="2337888790"/>
                    </a:ext>
                  </a:extLst>
                </a:gridCol>
                <a:gridCol w="1313554">
                  <a:extLst>
                    <a:ext uri="{9D8B030D-6E8A-4147-A177-3AD203B41FA5}">
                      <a16:colId xmlns:a16="http://schemas.microsoft.com/office/drawing/2014/main" val="3059058385"/>
                    </a:ext>
                  </a:extLst>
                </a:gridCol>
              </a:tblGrid>
              <a:tr h="5307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Milestone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Deliverables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Date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Date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7428836"/>
                  </a:ext>
                </a:extLst>
              </a:tr>
              <a:tr h="5307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 kế hoạch kiểm thử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 liệu Test Plan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ngày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25/09/2023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27/09/2023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0925465"/>
                  </a:ext>
                </a:extLst>
              </a:tr>
              <a:tr h="10615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 các tài liệu về specification, user requirement, use case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 liệu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specification, user requirement, use case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ngày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28/09/2023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30/09/2023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476865"/>
                  </a:ext>
                </a:extLst>
              </a:tr>
              <a:tr h="2723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 kế các testcase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 liệu Testcase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ngày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01/10/2023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05/10/2023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19359808"/>
                  </a:ext>
                </a:extLst>
              </a:tr>
              <a:tr h="2653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 các test result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 liệu Test result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ngày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07/10/2023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10/10/2023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9387987"/>
                  </a:ext>
                </a:extLst>
              </a:tr>
              <a:tr h="2653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 các defect list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 liệu defect list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ngày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11/10/2023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15/10/2023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7794222"/>
                  </a:ext>
                </a:extLst>
              </a:tr>
              <a:tr h="2723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 các test report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 liệu Test report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ngày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16/10/2023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21/10/2023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9831133"/>
                  </a:ext>
                </a:extLst>
              </a:tr>
              <a:tr h="7961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 nhận và đánh giá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 quả kiểm thử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hợp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ngày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21/10/2023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23/10/2023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030525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951026" y="514196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200"/>
              </a:spcBef>
              <a:spcAft>
                <a:spcPts val="300"/>
              </a:spcAft>
              <a:tabLst>
                <a:tab pos="274320" algn="l"/>
              </a:tabLst>
            </a:pPr>
            <a:r>
              <a:rPr lang="en-AU" b="1" kern="1600">
                <a:latin typeface="Arial" panose="020B0604020202020204" pitchFamily="34" charset="0"/>
                <a:cs typeface="Times New Roman" panose="02020603050405020304" pitchFamily="18" charset="0"/>
              </a:rPr>
              <a:t>6</a:t>
            </a:r>
            <a:r>
              <a:rPr lang="en-AU" b="1" kern="1600" smtClean="0">
                <a:latin typeface="Arial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en-AU" b="1" kern="1600" smtClean="0">
                <a:latin typeface="Arial" panose="020B0604020202020204" pitchFamily="34" charset="0"/>
                <a:cs typeface="Times New Roman" panose="02020603050405020304" pitchFamily="18" charset="0"/>
              </a:rPr>
              <a:t>Schedule</a:t>
            </a:r>
            <a:endParaRPr lang="en-US" b="1" kern="16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60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165565" y="464419"/>
            <a:ext cx="6096000" cy="106978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900"/>
              </a:spcBef>
              <a:spcAft>
                <a:spcPts val="600"/>
              </a:spcAft>
            </a:pPr>
            <a:r>
              <a:rPr lang="en-US" sz="2000" b="1" cap="all">
                <a:latin typeface="Arial" panose="020B0604020202020204" pitchFamily="34" charset="0"/>
                <a:ea typeface="Arial Unicode MS"/>
              </a:rPr>
              <a:t>7</a:t>
            </a:r>
            <a:r>
              <a:rPr lang="en-US" sz="2000" b="1" cap="all" smtClean="0">
                <a:latin typeface="Arial" panose="020B0604020202020204" pitchFamily="34" charset="0"/>
                <a:ea typeface="Arial Unicode MS"/>
              </a:rPr>
              <a:t>. </a:t>
            </a:r>
            <a:r>
              <a:rPr lang="en-US" sz="2000" b="1" cap="all" smtClean="0">
                <a:latin typeface="Arial" panose="020B0604020202020204" pitchFamily="34" charset="0"/>
                <a:ea typeface="Arial Unicode MS"/>
              </a:rPr>
              <a:t>Test </a:t>
            </a:r>
            <a:r>
              <a:rPr lang="en-US" sz="2000" b="1" cap="all">
                <a:latin typeface="Arial" panose="020B0604020202020204" pitchFamily="34" charset="0"/>
                <a:ea typeface="Arial Unicode MS"/>
              </a:rPr>
              <a:t>Summary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 thử thành công đạt 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99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 trăm failed 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 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1%</a:t>
            </a:r>
            <a:endParaRPr lang="en-US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65565" y="1534199"/>
            <a:ext cx="6096000" cy="12777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 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lỗi tìm được trong dự án: 5 lỗi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 lỗi đó đang ở trạng thái: đóng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lượng lỗi đã được giải quyết: tất cả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 tích lỗi với mức độ quan trọng hoặc ưu tiên.</a:t>
            </a:r>
            <a:endParaRPr lang="en-US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850806"/>
              </p:ext>
            </p:extLst>
          </p:nvPr>
        </p:nvGraphicFramePr>
        <p:xfrm>
          <a:off x="3165565" y="3023879"/>
          <a:ext cx="7950925" cy="22535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0309">
                  <a:extLst>
                    <a:ext uri="{9D8B030D-6E8A-4147-A177-3AD203B41FA5}">
                      <a16:colId xmlns:a16="http://schemas.microsoft.com/office/drawing/2014/main" val="3045423947"/>
                    </a:ext>
                  </a:extLst>
                </a:gridCol>
                <a:gridCol w="5300616">
                  <a:extLst>
                    <a:ext uri="{9D8B030D-6E8A-4147-A177-3AD203B41FA5}">
                      <a16:colId xmlns:a16="http://schemas.microsoft.com/office/drawing/2014/main" val="3000761968"/>
                    </a:ext>
                  </a:extLst>
                </a:gridCol>
              </a:tblGrid>
              <a:tr h="4507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Tcs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2808629"/>
                  </a:ext>
                </a:extLst>
              </a:tr>
              <a:tr h="4507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4092372"/>
                  </a:ext>
                </a:extLst>
              </a:tr>
              <a:tr h="4507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5391891"/>
                  </a:ext>
                </a:extLst>
              </a:tr>
              <a:tr h="4507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2725720"/>
                  </a:ext>
                </a:extLst>
              </a:tr>
              <a:tr h="4507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816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2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Slide and PowerPoint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1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3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15738" y="988861"/>
            <a:ext cx="9914708" cy="1485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200"/>
              </a:spcBef>
              <a:spcAft>
                <a:spcPts val="300"/>
              </a:spcAft>
              <a:buFont typeface="+mj-lt"/>
              <a:buAutoNum type="arabicPeriod"/>
              <a:tabLst>
                <a:tab pos="274320" algn="l"/>
              </a:tabLst>
            </a:pPr>
            <a:r>
              <a:rPr lang="en-AU" sz="2000" b="1" kern="1600" smtClean="0">
                <a:latin typeface="Arial" panose="020B0604020202020204" pitchFamily="34" charset="0"/>
                <a:cs typeface="Times New Roman" panose="02020603050405020304" pitchFamily="18" charset="0"/>
              </a:rPr>
              <a:t>Introduction</a:t>
            </a:r>
          </a:p>
          <a:p>
            <a:pPr>
              <a:spcBef>
                <a:spcPts val="1200"/>
              </a:spcBef>
              <a:spcAft>
                <a:spcPts val="300"/>
              </a:spcAft>
              <a:tabLst>
                <a:tab pos="274320" algn="l"/>
              </a:tabLst>
            </a:pP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EShopper là một trang web nơi mà khách hàng có thể khám phá và mua sắm các loại linh kiện điện tử </a:t>
            </a:r>
            <a:r>
              <a:rPr lang="en-US" sz="20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mà mình muốn. 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Khách hàng khi cần mua về linh kiện điện tử thì có thể truy cập vào trang web để có thể xem và lựa chọn sản phẩm phù </a:t>
            </a:r>
            <a:r>
              <a:rPr lang="en-US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hợp.</a:t>
            </a:r>
            <a:endParaRPr lang="en-US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15738" y="384397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I. Test Plan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5309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16628" y="186943"/>
            <a:ext cx="9287692" cy="667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  <a:spcAft>
                <a:spcPts val="300"/>
              </a:spcAft>
              <a:tabLst>
                <a:tab pos="274320" algn="l"/>
              </a:tabLst>
            </a:pPr>
            <a:r>
              <a:rPr lang="en-AU" sz="2000" b="1" kern="1600" smtClean="0">
                <a:latin typeface="Arial" panose="020B0604020202020204" pitchFamily="34" charset="0"/>
                <a:cs typeface="Times New Roman" panose="02020603050405020304" pitchFamily="18" charset="0"/>
              </a:rPr>
              <a:t>2. Test </a:t>
            </a:r>
            <a:r>
              <a:rPr lang="en-AU" sz="2000" b="1" kern="1600">
                <a:latin typeface="Arial" panose="020B0604020202020204" pitchFamily="34" charset="0"/>
                <a:cs typeface="Times New Roman" panose="02020603050405020304" pitchFamily="18" charset="0"/>
              </a:rPr>
              <a:t>Objectives</a:t>
            </a:r>
            <a:endParaRPr lang="en-US" sz="2000" b="1" kern="16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b="1">
                <a:latin typeface="Times New Roman" panose="02020603050405020304" pitchFamily="18" charset="0"/>
                <a:ea typeface="Times New Roman" panose="02020603050405020304" pitchFamily="18" charset="0"/>
              </a:rPr>
              <a:t>2.1 Yêu cầu chức năng</a:t>
            </a:r>
            <a:endParaRPr lang="en-US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>
              <a:lnSpc>
                <a:spcPct val="150000"/>
              </a:lnSpc>
              <a:spcAft>
                <a:spcPts val="0"/>
              </a:spcAft>
            </a:pPr>
            <a:r>
              <a:rPr lang="en-US" b="1">
                <a:latin typeface="Times New Roman" panose="02020603050405020304" pitchFamily="18" charset="0"/>
                <a:ea typeface="Times New Roman" panose="02020603050405020304" pitchFamily="18" charset="0"/>
              </a:rPr>
              <a:t>2.1</a:t>
            </a:r>
            <a:r>
              <a:rPr lang="vi-VN" b="1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b="1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vi-VN" b="1">
                <a:latin typeface="Times New Roman" panose="02020603050405020304" pitchFamily="18" charset="0"/>
                <a:ea typeface="Times New Roman" panose="02020603050405020304" pitchFamily="18" charset="0"/>
              </a:rPr>
              <a:t> Tài khoản</a:t>
            </a:r>
            <a:endParaRPr lang="en-US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  <a:spcAft>
                <a:spcPts val="0"/>
              </a:spcAft>
            </a:pPr>
            <a:r>
              <a:rPr lang="vi-VN" b="1">
                <a:latin typeface="Times New Roman" panose="02020603050405020304" pitchFamily="18" charset="0"/>
                <a:ea typeface="Times New Roman" panose="02020603050405020304" pitchFamily="18" charset="0"/>
              </a:rPr>
              <a:t>- Đăng nhập</a:t>
            </a:r>
            <a:endParaRPr lang="en-US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Khách hàng cần nhập đúng thông tin tên tài khoản và mật khẩu để có thể đăng nhập</a:t>
            </a:r>
            <a:endParaRPr lang="en-US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Khi nhập sai thông tin sẽ thông báo lỗi và không thể đăng nhập được</a:t>
            </a:r>
            <a:endParaRPr lang="en-US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  <a:spcAft>
                <a:spcPts val="0"/>
              </a:spcAft>
            </a:pPr>
            <a:r>
              <a:rPr lang="vi-VN" b="1">
                <a:latin typeface="Times New Roman" panose="02020603050405020304" pitchFamily="18" charset="0"/>
                <a:ea typeface="Times New Roman" panose="02020603050405020304" pitchFamily="18" charset="0"/>
              </a:rPr>
              <a:t>- Đăng xuất</a:t>
            </a:r>
            <a:endParaRPr lang="en-US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Sau khi đăng nhập mới có thể đăng xuất</a:t>
            </a:r>
            <a:endParaRPr lang="en-US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  <a:spcAft>
                <a:spcPts val="0"/>
              </a:spcAft>
            </a:pPr>
            <a:r>
              <a:rPr lang="vi-VN" b="1">
                <a:latin typeface="Times New Roman" panose="02020603050405020304" pitchFamily="18" charset="0"/>
                <a:ea typeface="Times New Roman" panose="02020603050405020304" pitchFamily="18" charset="0"/>
              </a:rPr>
              <a:t>- Đăng ký</a:t>
            </a:r>
            <a:endParaRPr lang="en-US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Các trường phải được ràng buộc điều kiện</a:t>
            </a:r>
            <a:endParaRPr lang="en-US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Số điện thoại từ 10 - 11 số</a:t>
            </a:r>
            <a:endParaRPr lang="en-US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Email phải đúng định dạng hợp lệ</a:t>
            </a:r>
            <a:endParaRPr lang="en-US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Mật khẩu phải từ 5 ký tự trở lên</a:t>
            </a:r>
            <a:endParaRPr lang="en-US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Tên tài khoản không được trùng</a:t>
            </a:r>
            <a:endParaRPr lang="en-US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Mật khẩu và xác nhận mật khẩu phải trùng nhau</a:t>
            </a:r>
            <a:endParaRPr lang="en-US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  <a:spcAft>
                <a:spcPts val="0"/>
              </a:spcAft>
            </a:pPr>
            <a:r>
              <a:rPr lang="vi-VN" b="1">
                <a:latin typeface="Times New Roman" panose="02020603050405020304" pitchFamily="18" charset="0"/>
                <a:ea typeface="Times New Roman" panose="02020603050405020304" pitchFamily="18" charset="0"/>
              </a:rPr>
              <a:t>- Lấy thông tin khách hàng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838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4856" y="391884"/>
            <a:ext cx="8264435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50000"/>
              </a:lnSpc>
              <a:spcAft>
                <a:spcPts val="0"/>
              </a:spcAft>
            </a:pPr>
            <a:r>
              <a:rPr lang="en-US" b="1">
                <a:latin typeface="Times New Roman" panose="02020603050405020304" pitchFamily="18" charset="0"/>
                <a:ea typeface="Times New Roman" panose="02020603050405020304" pitchFamily="18" charset="0"/>
              </a:rPr>
              <a:t>2.1.2</a:t>
            </a:r>
            <a:r>
              <a:rPr lang="vi-VN" b="1">
                <a:latin typeface="Times New Roman" panose="02020603050405020304" pitchFamily="18" charset="0"/>
                <a:ea typeface="Times New Roman" panose="02020603050405020304" pitchFamily="18" charset="0"/>
              </a:rPr>
              <a:t> Chi tiết sản phẩm</a:t>
            </a:r>
            <a:endParaRPr lang="en-US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Hiển thị mô tả thông tin chi tiết sản phẩm </a:t>
            </a:r>
            <a:endParaRPr lang="en-US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Giá sản phẩm </a:t>
            </a:r>
            <a:endParaRPr lang="en-US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Hình ảnh sản phẩm</a:t>
            </a:r>
            <a:endParaRPr lang="en-US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Có nút thêm sản phẩm trong trang xem chi tiết sản phẩm</a:t>
            </a:r>
            <a:endParaRPr lang="en-US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  <a:spcAft>
                <a:spcPts val="0"/>
              </a:spcAft>
            </a:pPr>
            <a:r>
              <a:rPr lang="en-US" b="1">
                <a:latin typeface="Times New Roman" panose="02020603050405020304" pitchFamily="18" charset="0"/>
                <a:ea typeface="Times New Roman" panose="02020603050405020304" pitchFamily="18" charset="0"/>
              </a:rPr>
              <a:t>2.1.3</a:t>
            </a:r>
            <a:r>
              <a:rPr lang="vi-VN" b="1">
                <a:latin typeface="Times New Roman" panose="02020603050405020304" pitchFamily="18" charset="0"/>
                <a:ea typeface="Times New Roman" panose="02020603050405020304" pitchFamily="18" charset="0"/>
              </a:rPr>
              <a:t>. Giỏ hàng</a:t>
            </a:r>
            <a:endParaRPr lang="en-US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vi-VN">
                <a:latin typeface="Times New Roman" panose="02020603050405020304" pitchFamily="18" charset="0"/>
                <a:ea typeface="Times New Roman" panose="02020603050405020304" pitchFamily="18" charset="0"/>
              </a:rPr>
              <a:t>Hiển thị danh sách các sản phẩm mà khách hàng đang chọn</a:t>
            </a:r>
            <a:endParaRPr lang="en-US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Có quyền thêm hoặc xóa sản phẩm tùy ý</a:t>
            </a:r>
            <a:endParaRPr lang="en-US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  <a:spcAft>
                <a:spcPts val="0"/>
              </a:spcAft>
            </a:pPr>
            <a:r>
              <a:rPr lang="en-US" b="1">
                <a:latin typeface="Times New Roman" panose="02020603050405020304" pitchFamily="18" charset="0"/>
                <a:ea typeface="Times New Roman" panose="02020603050405020304" pitchFamily="18" charset="0"/>
              </a:rPr>
              <a:t>2.1.4</a:t>
            </a:r>
            <a:r>
              <a:rPr lang="vi-VN" b="1">
                <a:latin typeface="Times New Roman" panose="02020603050405020304" pitchFamily="18" charset="0"/>
                <a:ea typeface="Times New Roman" panose="02020603050405020304" pitchFamily="18" charset="0"/>
              </a:rPr>
              <a:t>. Thanh toán</a:t>
            </a:r>
            <a:endParaRPr lang="en-US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Xuất thông tin của khách hàng để khách hàng có quyền chỉnh sửa trước khi mua hàng</a:t>
            </a:r>
            <a:endParaRPr lang="en-US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Hiện tổng tiền và tổng sản phẩm muốn mua</a:t>
            </a:r>
            <a:endParaRPr lang="en-US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vi-VN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ử</a:t>
            </a:r>
            <a:r>
              <a:rPr lang="vi-VN">
                <a:latin typeface="Times New Roman" panose="02020603050405020304" pitchFamily="18" charset="0"/>
                <a:ea typeface="Times New Roman" panose="02020603050405020304" pitchFamily="18" charset="0"/>
              </a:rPr>
              <a:t>i mail về cho khách hàng 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34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72789" y="487102"/>
            <a:ext cx="8995954" cy="329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b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Giao </a:t>
            </a:r>
            <a:r>
              <a:rPr lang="vi-VN" b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Diện Người </a:t>
            </a:r>
            <a:r>
              <a:rPr lang="vi-VN" b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Dùng</a:t>
            </a:r>
            <a:r>
              <a:rPr lang="vi-VN" b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lang="en-US" b="1" smtClean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40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vi-VN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Trang chủ phải hiển thị các sản phẩm nổi bật và khuyến </a:t>
            </a:r>
            <a:r>
              <a:rPr lang="vi-VN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mãi</a:t>
            </a:r>
            <a:r>
              <a:rPr lang="vi-VN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US" smtClean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40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vi-VN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Trang sản phẩm cần có hình ảnh, giá, mô tả và nút "Thêm vào Giỏ Hàng"</a:t>
            </a:r>
            <a:r>
              <a:rPr lang="en-US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nút “xem chi tiết sản </a:t>
            </a:r>
            <a:r>
              <a:rPr lang="en-US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40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vi-VN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Trang giỏ hàng cần hiển thị danh sách sản phẩm, giá, số lượng và tổng giá </a:t>
            </a:r>
            <a:r>
              <a:rPr lang="vi-VN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trị</a:t>
            </a:r>
            <a:r>
              <a:rPr lang="vi-VN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US" smtClean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40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vi-VN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Trang thanh toán cần c</a:t>
            </a:r>
            <a:r>
              <a:rPr lang="en-US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ó thông tin sản phẩm cần thanh toán </a:t>
            </a:r>
            <a:r>
              <a:rPr lang="vi-VN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và </a:t>
            </a:r>
            <a:r>
              <a:rPr lang="en-US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thông tin khách hàng và </a:t>
            </a:r>
            <a:r>
              <a:rPr lang="vi-VN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nút xác nhận đơn hàng.</a:t>
            </a:r>
            <a:endParaRPr lang="en-US" sz="140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86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8549" y="343942"/>
            <a:ext cx="9178834" cy="5383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  <a:spcAft>
                <a:spcPts val="300"/>
              </a:spcAft>
              <a:tabLst>
                <a:tab pos="274320" algn="l"/>
              </a:tabLst>
            </a:pPr>
            <a:r>
              <a:rPr lang="en-AU" sz="2000" b="1" kern="1600" smtClean="0">
                <a:latin typeface="Arial" panose="020B0604020202020204" pitchFamily="34" charset="0"/>
                <a:cs typeface="Times New Roman" panose="02020603050405020304" pitchFamily="18" charset="0"/>
              </a:rPr>
              <a:t>3. Scope </a:t>
            </a:r>
            <a:endParaRPr lang="en-US" sz="2000" b="1" kern="16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AU" sz="1100">
                <a:latin typeface="Tahoma" panose="020B0604030504040204" pitchFamily="34" charset="0"/>
                <a:ea typeface="Times New Roman" panose="02020603050405020304" pitchFamily="18" charset="0"/>
              </a:rPr>
              <a:t> </a:t>
            </a:r>
            <a:endParaRPr lang="en-US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3.1 In-Scope 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Tài liệu kế hoạch kiểm thử này được áp dụng cho việc kiểm thử những chức năng của trang web bán linh kiện điện tử.  </a:t>
            </a:r>
            <a:endParaRPr lang="en-US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Các dịch vụ, chức năng cần kiểm tra:</a:t>
            </a:r>
            <a:endParaRPr lang="en-US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 nhập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 ký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 tiết sản phẩm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Giỏ hàng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Thanh toán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3.2 Out of Scope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Không kiểm thử </a:t>
            </a:r>
            <a:r>
              <a:rPr lang="en-US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API testing, hardware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18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551" y="1082115"/>
            <a:ext cx="7727296" cy="536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44551" y="447346"/>
            <a:ext cx="1791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200"/>
              </a:spcBef>
              <a:spcAft>
                <a:spcPts val="300"/>
              </a:spcAft>
              <a:tabLst>
                <a:tab pos="274320" algn="l"/>
              </a:tabLst>
            </a:pPr>
            <a:r>
              <a:rPr lang="en-AU" b="1" kern="1600" smtClean="0">
                <a:latin typeface="Arial" panose="020B0604020202020204" pitchFamily="34" charset="0"/>
                <a:cs typeface="Times New Roman" panose="02020603050405020304" pitchFamily="18" charset="0"/>
              </a:rPr>
              <a:t>4. Architecture</a:t>
            </a:r>
            <a:endParaRPr lang="en-US" b="1" kern="16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1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7292" y="897421"/>
            <a:ext cx="99147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  <a:spcAft>
                <a:spcPts val="300"/>
              </a:spcAft>
              <a:tabLst>
                <a:tab pos="274320" algn="l"/>
              </a:tabLst>
            </a:pPr>
            <a:r>
              <a:rPr lang="en-US" sz="2000" b="1" kern="1600">
                <a:latin typeface="Arial" panose="020B0604020202020204" pitchFamily="34" charset="0"/>
                <a:cs typeface="Times New Roman" panose="02020603050405020304" pitchFamily="18" charset="0"/>
              </a:rPr>
              <a:t>4</a:t>
            </a:r>
            <a:r>
              <a:rPr lang="en-US" sz="2000" b="1" kern="1600" smtClean="0">
                <a:latin typeface="Arial" panose="020B0604020202020204" pitchFamily="34" charset="0"/>
                <a:cs typeface="Times New Roman" panose="02020603050405020304" pitchFamily="18" charset="0"/>
              </a:rPr>
              <a:t>. Test Team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484428"/>
              </p:ext>
            </p:extLst>
          </p:nvPr>
        </p:nvGraphicFramePr>
        <p:xfrm>
          <a:off x="2277291" y="1491252"/>
          <a:ext cx="7820297" cy="40865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0981">
                  <a:extLst>
                    <a:ext uri="{9D8B030D-6E8A-4147-A177-3AD203B41FA5}">
                      <a16:colId xmlns:a16="http://schemas.microsoft.com/office/drawing/2014/main" val="2224714606"/>
                    </a:ext>
                  </a:extLst>
                </a:gridCol>
                <a:gridCol w="5829316">
                  <a:extLst>
                    <a:ext uri="{9D8B030D-6E8A-4147-A177-3AD203B41FA5}">
                      <a16:colId xmlns:a16="http://schemas.microsoft.com/office/drawing/2014/main" val="210726289"/>
                    </a:ext>
                  </a:extLst>
                </a:gridCol>
              </a:tblGrid>
              <a:tr h="438486">
                <a:tc>
                  <a:txBody>
                    <a:bodyPr/>
                    <a:lstStyle/>
                    <a:p>
                      <a:pPr marL="548640" indent="-548640" algn="ctr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548640" algn="l"/>
                          <a:tab pos="468630" algn="l"/>
                        </a:tabLst>
                      </a:pPr>
                      <a:r>
                        <a:rPr lang="vi-V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48640" indent="-548640" algn="ctr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548640" algn="l"/>
                          <a:tab pos="468630" algn="l"/>
                        </a:tabLst>
                      </a:pPr>
                      <a:r>
                        <a:rPr lang="vi-V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Vai trò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7017340"/>
                  </a:ext>
                </a:extLst>
              </a:tr>
              <a:tr h="1216034">
                <a:tc>
                  <a:txBody>
                    <a:bodyPr/>
                    <a:lstStyle/>
                    <a:p>
                      <a:pPr marL="548640" indent="-548640" algn="ctr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548640" algn="l"/>
                          <a:tab pos="468630" algn="l"/>
                        </a:tabLs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Tuấn Kiệt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48640" indent="-548640" algn="ctr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548640" algn="l"/>
                          <a:tab pos="468630" algn="l"/>
                        </a:tabLs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Manager / Test Designer / Tester: Lập kế hoạch kiểm </a:t>
                      </a:r>
                      <a:r>
                        <a:rPr lang="en-AU" sz="12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thử,</a:t>
                      </a:r>
                      <a:r>
                        <a:rPr lang="en-AU" sz="1200" baseline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AU" sz="12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quản </a:t>
                      </a:r>
                      <a:r>
                        <a:rPr lang="en-A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 tiến độ hoạt động </a:t>
                      </a:r>
                      <a:r>
                        <a:rPr lang="en-AU" sz="12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AU" sz="1200" baseline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AU" sz="12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thử</a:t>
                      </a:r>
                      <a:r>
                        <a:rPr lang="en-A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thiết kế các testcase bổ </a:t>
                      </a:r>
                      <a:r>
                        <a:rPr lang="en-AU" sz="12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sung</a:t>
                      </a:r>
                      <a:r>
                        <a:rPr lang="en-AU" sz="1200" baseline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AU" sz="12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 </a:t>
                      </a:r>
                      <a:r>
                        <a:rPr lang="en-A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 thi các testcase bổ sung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7334689"/>
                  </a:ext>
                </a:extLst>
              </a:tr>
              <a:tr h="1216034">
                <a:tc>
                  <a:txBody>
                    <a:bodyPr/>
                    <a:lstStyle/>
                    <a:p>
                      <a:pPr marL="548640" indent="-548640" algn="ctr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548640" algn="l"/>
                          <a:tab pos="468630" algn="l"/>
                        </a:tabLs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Thành Trung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48640" indent="-548640" algn="ctr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548640" algn="l"/>
                          <a:tab pos="468630" algn="l"/>
                        </a:tabLs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Manager / Test Designer / Tester: Lập kế hoạch kiểm </a:t>
                      </a:r>
                      <a:r>
                        <a:rPr lang="en-AU" sz="12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thử,</a:t>
                      </a:r>
                      <a:r>
                        <a:rPr lang="en-AU" sz="1200" baseline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AU" sz="12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quản </a:t>
                      </a:r>
                      <a:r>
                        <a:rPr lang="en-A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 tiến độ hoạt động kiểm thử, thiết kế các testcase bổ </a:t>
                      </a:r>
                      <a:r>
                        <a:rPr lang="en-AU" sz="12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sung</a:t>
                      </a:r>
                      <a:r>
                        <a:rPr lang="en-AU" sz="1200" baseline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AU" sz="12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 </a:t>
                      </a:r>
                      <a:r>
                        <a:rPr lang="en-A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 thi các testcase bổ sung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0006876"/>
                  </a:ext>
                </a:extLst>
              </a:tr>
              <a:tr h="1216034">
                <a:tc>
                  <a:txBody>
                    <a:bodyPr/>
                    <a:lstStyle/>
                    <a:p>
                      <a:pPr marL="548640" indent="-548640" algn="ctr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548640" algn="l"/>
                          <a:tab pos="468630" algn="l"/>
                        </a:tabLs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 Hoàng Sơn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48640" indent="-548640" algn="ctr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548640" algn="l"/>
                          <a:tab pos="468630" algn="l"/>
                        </a:tabLs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Manager / Test Designer / Tester: Lập kế hoạch kiểm </a:t>
                      </a:r>
                      <a:r>
                        <a:rPr lang="en-AU" sz="12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thử,</a:t>
                      </a:r>
                      <a:r>
                        <a:rPr lang="en-AU" sz="1200" baseline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AU" sz="12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quản </a:t>
                      </a:r>
                      <a:r>
                        <a:rPr lang="en-A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 tiến độ hoạt động kiểm thử, thiết kế các testcase bổ </a:t>
                      </a:r>
                      <a:r>
                        <a:rPr lang="en-AU" sz="12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sung</a:t>
                      </a:r>
                      <a:r>
                        <a:rPr lang="en-AU" sz="1200" baseline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AU" sz="12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 </a:t>
                      </a:r>
                      <a:r>
                        <a:rPr lang="en-A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 thi các testcase bổ sung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9547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56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355080"/>
              </p:ext>
            </p:extLst>
          </p:nvPr>
        </p:nvGraphicFramePr>
        <p:xfrm>
          <a:off x="2743197" y="3720348"/>
          <a:ext cx="7960660" cy="1174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5741">
                  <a:extLst>
                    <a:ext uri="{9D8B030D-6E8A-4147-A177-3AD203B41FA5}">
                      <a16:colId xmlns:a16="http://schemas.microsoft.com/office/drawing/2014/main" val="373269046"/>
                    </a:ext>
                  </a:extLst>
                </a:gridCol>
                <a:gridCol w="1759011">
                  <a:extLst>
                    <a:ext uri="{9D8B030D-6E8A-4147-A177-3AD203B41FA5}">
                      <a16:colId xmlns:a16="http://schemas.microsoft.com/office/drawing/2014/main" val="708366172"/>
                    </a:ext>
                  </a:extLst>
                </a:gridCol>
                <a:gridCol w="1747443">
                  <a:extLst>
                    <a:ext uri="{9D8B030D-6E8A-4147-A177-3AD203B41FA5}">
                      <a16:colId xmlns:a16="http://schemas.microsoft.com/office/drawing/2014/main" val="28613978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54249257"/>
                    </a:ext>
                  </a:extLst>
                </a:gridCol>
              </a:tblGrid>
              <a:tr h="587190">
                <a:tc>
                  <a:txBody>
                    <a:bodyPr/>
                    <a:lstStyle/>
                    <a:p>
                      <a:pPr marL="548640" indent="-548640" algn="ctr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548640" algn="l"/>
                          <a:tab pos="468630" algn="l"/>
                        </a:tabLst>
                      </a:pPr>
                      <a:r>
                        <a:rPr lang="vi-VN" sz="1400">
                          <a:effectLst/>
                        </a:rPr>
                        <a:t>CPU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48640" indent="-548640" algn="ctr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548640" algn="l"/>
                          <a:tab pos="468630" algn="l"/>
                        </a:tabLst>
                      </a:pPr>
                      <a:r>
                        <a:rPr lang="vi-VN" sz="1400">
                          <a:effectLst/>
                        </a:rPr>
                        <a:t>RAM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48640" indent="-548640" algn="ctr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548640" algn="l"/>
                          <a:tab pos="468630" algn="l"/>
                        </a:tabLst>
                      </a:pPr>
                      <a:r>
                        <a:rPr lang="vi-VN" sz="1400">
                          <a:effectLst/>
                        </a:rPr>
                        <a:t>SSD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48640" indent="-548640" algn="ctr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548640" algn="l"/>
                          <a:tab pos="468630" algn="l"/>
                        </a:tabLst>
                      </a:pPr>
                      <a:r>
                        <a:rPr lang="vi-VN" sz="1400">
                          <a:effectLst/>
                        </a:rPr>
                        <a:t>Architecture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2902981"/>
                  </a:ext>
                </a:extLst>
              </a:tr>
              <a:tr h="587190">
                <a:tc>
                  <a:txBody>
                    <a:bodyPr/>
                    <a:lstStyle/>
                    <a:p>
                      <a:pPr marL="548640" indent="-548640" algn="ctr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548640" algn="l"/>
                          <a:tab pos="468630" algn="l"/>
                        </a:tabLst>
                      </a:pPr>
                      <a:r>
                        <a:rPr lang="vi-VN" sz="1400">
                          <a:effectLst/>
                        </a:rPr>
                        <a:t>Intel(R)) i</a:t>
                      </a:r>
                      <a:r>
                        <a:rPr lang="en-US" sz="1400">
                          <a:effectLst/>
                        </a:rPr>
                        <a:t>3</a:t>
                      </a:r>
                      <a:r>
                        <a:rPr lang="vi-VN" sz="1400">
                          <a:effectLst/>
                        </a:rPr>
                        <a:t>-2.30 GHz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48640" indent="-548640" algn="ctr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548640" algn="l"/>
                          <a:tab pos="468630" algn="l"/>
                        </a:tabLst>
                      </a:pPr>
                      <a:r>
                        <a:rPr lang="vi-VN" sz="1400">
                          <a:effectLst/>
                        </a:rPr>
                        <a:t>8GB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48640" indent="-548640" algn="ctr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548640" algn="l"/>
                          <a:tab pos="468630" algn="l"/>
                        </a:tabLst>
                      </a:pPr>
                      <a:r>
                        <a:rPr lang="vi-VN" sz="1400">
                          <a:effectLst/>
                        </a:rPr>
                        <a:t>225GB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48640" indent="-548640" algn="ctr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548640" algn="l"/>
                          <a:tab pos="468630" algn="l"/>
                        </a:tabLst>
                      </a:pPr>
                      <a:r>
                        <a:rPr lang="vi-VN" sz="1400">
                          <a:effectLst/>
                        </a:rPr>
                        <a:t>64bit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290307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570081"/>
              </p:ext>
            </p:extLst>
          </p:nvPr>
        </p:nvGraphicFramePr>
        <p:xfrm>
          <a:off x="2743199" y="1896037"/>
          <a:ext cx="7960659" cy="18243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3553">
                  <a:extLst>
                    <a:ext uri="{9D8B030D-6E8A-4147-A177-3AD203B41FA5}">
                      <a16:colId xmlns:a16="http://schemas.microsoft.com/office/drawing/2014/main" val="2884809883"/>
                    </a:ext>
                  </a:extLst>
                </a:gridCol>
                <a:gridCol w="2653553">
                  <a:extLst>
                    <a:ext uri="{9D8B030D-6E8A-4147-A177-3AD203B41FA5}">
                      <a16:colId xmlns:a16="http://schemas.microsoft.com/office/drawing/2014/main" val="2393676236"/>
                    </a:ext>
                  </a:extLst>
                </a:gridCol>
                <a:gridCol w="2653553">
                  <a:extLst>
                    <a:ext uri="{9D8B030D-6E8A-4147-A177-3AD203B41FA5}">
                      <a16:colId xmlns:a16="http://schemas.microsoft.com/office/drawing/2014/main" val="1468180262"/>
                    </a:ext>
                  </a:extLst>
                </a:gridCol>
              </a:tblGrid>
              <a:tr h="319108">
                <a:tc>
                  <a:txBody>
                    <a:bodyPr/>
                    <a:lstStyle/>
                    <a:p>
                      <a:pPr marL="548640" indent="-548640" algn="ctr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548640" algn="l"/>
                          <a:tab pos="468630" algn="l"/>
                        </a:tabLst>
                      </a:pPr>
                      <a:r>
                        <a:rPr lang="vi-VN" sz="1400">
                          <a:effectLst/>
                        </a:rPr>
                        <a:t>Tên phần mềm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48640" indent="-548640" algn="ctr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548640" algn="l"/>
                          <a:tab pos="468630" algn="l"/>
                        </a:tabLst>
                      </a:pPr>
                      <a:r>
                        <a:rPr lang="vi-VN" sz="1400">
                          <a:effectLst/>
                        </a:rPr>
                        <a:t>Phiên bản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48640" indent="-548640" algn="ctr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548640" algn="l"/>
                          <a:tab pos="468630" algn="l"/>
                        </a:tabLst>
                      </a:pPr>
                      <a:r>
                        <a:rPr lang="vi-VN" sz="1400">
                          <a:effectLst/>
                        </a:rPr>
                        <a:t>Loại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7461985"/>
                  </a:ext>
                </a:extLst>
              </a:tr>
              <a:tr h="303856">
                <a:tc>
                  <a:txBody>
                    <a:bodyPr/>
                    <a:lstStyle/>
                    <a:p>
                      <a:pPr marL="548640" indent="-548640" algn="ctr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548640" algn="l"/>
                          <a:tab pos="468630" algn="l"/>
                        </a:tabLst>
                      </a:pPr>
                      <a:r>
                        <a:rPr lang="en-AU" sz="1400">
                          <a:effectLst/>
                        </a:rPr>
                        <a:t>IE11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48640" indent="-548640" algn="ctr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548640" algn="l"/>
                          <a:tab pos="468630" algn="l"/>
                        </a:tabLst>
                      </a:pPr>
                      <a:r>
                        <a:rPr lang="en-AU" sz="1400">
                          <a:effectLst/>
                        </a:rPr>
                        <a:t>8.0.6001.18702IC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48640" indent="-548640" algn="ctr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548640" algn="l"/>
                          <a:tab pos="468630" algn="l"/>
                        </a:tabLst>
                      </a:pPr>
                      <a:r>
                        <a:rPr lang="en-AU" sz="1400">
                          <a:effectLst/>
                        </a:rPr>
                        <a:t>Trình duyệt Web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1719598"/>
                  </a:ext>
                </a:extLst>
              </a:tr>
              <a:tr h="319108">
                <a:tc>
                  <a:txBody>
                    <a:bodyPr/>
                    <a:lstStyle/>
                    <a:p>
                      <a:pPr marL="548640" indent="-548640" algn="ctr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548640" algn="l"/>
                          <a:tab pos="468630" algn="l"/>
                        </a:tabLst>
                      </a:pPr>
                      <a:r>
                        <a:rPr lang="en-AU" sz="1400">
                          <a:effectLst/>
                        </a:rPr>
                        <a:t>Mozilla Firefox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48640" indent="-548640" algn="ctr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548640" algn="l"/>
                          <a:tab pos="468630" algn="l"/>
                        </a:tabLst>
                      </a:pPr>
                      <a:r>
                        <a:rPr lang="en-AU" sz="1400">
                          <a:effectLst/>
                        </a:rPr>
                        <a:t>70.0.1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48640" indent="-548640" algn="ctr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548640" algn="l"/>
                          <a:tab pos="468630" algn="l"/>
                        </a:tabLst>
                      </a:pPr>
                      <a:r>
                        <a:rPr lang="en-AU" sz="1400">
                          <a:effectLst/>
                        </a:rPr>
                        <a:t>Trình duyệt Web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2956051"/>
                  </a:ext>
                </a:extLst>
              </a:tr>
              <a:tr h="319108">
                <a:tc>
                  <a:txBody>
                    <a:bodyPr/>
                    <a:lstStyle/>
                    <a:p>
                      <a:pPr marL="548640" indent="-548640" algn="ctr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548640" algn="l"/>
                          <a:tab pos="468630" algn="l"/>
                        </a:tabLst>
                      </a:pPr>
                      <a:r>
                        <a:rPr lang="en-AU" sz="1400">
                          <a:effectLst/>
                        </a:rPr>
                        <a:t>Google Chrome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48640" indent="-548640" algn="ctr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548640" algn="l"/>
                          <a:tab pos="468630" algn="l"/>
                        </a:tabLst>
                      </a:pPr>
                      <a:r>
                        <a:rPr lang="en-AU" sz="1400">
                          <a:effectLst/>
                        </a:rPr>
                        <a:t>83.0.4103.97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48640" indent="-548640" algn="ctr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548640" algn="l"/>
                          <a:tab pos="468630" algn="l"/>
                        </a:tabLst>
                      </a:pPr>
                      <a:r>
                        <a:rPr lang="en-AU" sz="1400">
                          <a:effectLst/>
                        </a:rPr>
                        <a:t>Trình duyệt Web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1758154"/>
                  </a:ext>
                </a:extLst>
              </a:tr>
              <a:tr h="563133">
                <a:tc>
                  <a:txBody>
                    <a:bodyPr/>
                    <a:lstStyle/>
                    <a:p>
                      <a:pPr marL="548640" indent="-548640" algn="ctr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548640" algn="l"/>
                          <a:tab pos="468630" algn="l"/>
                        </a:tabLst>
                      </a:pPr>
                      <a:r>
                        <a:rPr lang="en-AU" sz="1400">
                          <a:effectLst/>
                        </a:rPr>
                        <a:t>Microsoft Windows 10 Professional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48640" indent="-548640" algn="ctr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548640" algn="l"/>
                          <a:tab pos="468630" algn="l"/>
                        </a:tabLst>
                      </a:pPr>
                      <a:r>
                        <a:rPr lang="en-AU" sz="1400">
                          <a:effectLst/>
                        </a:rPr>
                        <a:t>10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48640" indent="-548640" algn="ctr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548640" algn="l"/>
                          <a:tab pos="468630" algn="l"/>
                        </a:tabLst>
                      </a:pPr>
                      <a:r>
                        <a:rPr lang="en-AU" sz="1400">
                          <a:effectLst/>
                        </a:rPr>
                        <a:t>Hệ điều hành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355718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847975" y="167612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49102" tIns="152352" rIns="-139656" bIns="3808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43199" y="965997"/>
            <a:ext cx="99147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  <a:spcAft>
                <a:spcPts val="300"/>
              </a:spcAft>
              <a:tabLst>
                <a:tab pos="274320" algn="l"/>
              </a:tabLst>
            </a:pPr>
            <a:r>
              <a:rPr lang="en-US" sz="2000" b="1" kern="1600">
                <a:latin typeface="Arial" panose="020B0604020202020204" pitchFamily="34" charset="0"/>
                <a:cs typeface="Times New Roman" panose="02020603050405020304" pitchFamily="18" charset="0"/>
              </a:rPr>
              <a:t>5</a:t>
            </a:r>
            <a:r>
              <a:rPr lang="en-US" sz="2000" b="1" kern="1600" smtClean="0">
                <a:latin typeface="Arial" panose="020B0604020202020204" pitchFamily="34" charset="0"/>
                <a:cs typeface="Times New Roman" panose="02020603050405020304" pitchFamily="18" charset="0"/>
              </a:rPr>
              <a:t>. Enviroment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7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215</TotalTime>
  <Words>751</Words>
  <Application>Microsoft Office PowerPoint</Application>
  <PresentationFormat>Widescreen</PresentationFormat>
  <Paragraphs>150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Unicode MS</vt:lpstr>
      <vt:lpstr>Calibri</vt:lpstr>
      <vt:lpstr>Century Gothic</vt:lpstr>
      <vt:lpstr>Symbol</vt:lpstr>
      <vt:lpstr>Tahoma</vt:lpstr>
      <vt:lpstr>Times New Roman</vt:lpstr>
      <vt:lpstr>Wingdings 3</vt:lpstr>
      <vt:lpstr>Wisp</vt:lpstr>
      <vt:lpstr>Đề tài: Website bán linh kiện diện tử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Website bán linh kiện diện tử</dc:title>
  <dc:creator>admin</dc:creator>
  <cp:lastModifiedBy>admin</cp:lastModifiedBy>
  <cp:revision>11</cp:revision>
  <dcterms:created xsi:type="dcterms:W3CDTF">2023-10-30T13:44:24Z</dcterms:created>
  <dcterms:modified xsi:type="dcterms:W3CDTF">2023-11-10T00:12:38Z</dcterms:modified>
</cp:coreProperties>
</file>