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DF8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DF8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DF8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DF8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DF8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11556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524611"/>
            <a:ext cx="9144000" cy="333375"/>
          </a:xfrm>
          <a:custGeom>
            <a:avLst/>
            <a:gdLst/>
            <a:ahLst/>
            <a:cxnLst/>
            <a:rect l="l" t="t" r="r" b="b"/>
            <a:pathLst>
              <a:path w="9144000" h="333375">
                <a:moveTo>
                  <a:pt x="9143981" y="333374"/>
                </a:moveTo>
                <a:lnTo>
                  <a:pt x="0" y="333374"/>
                </a:lnTo>
                <a:lnTo>
                  <a:pt x="0" y="0"/>
                </a:lnTo>
                <a:lnTo>
                  <a:pt x="9143981" y="0"/>
                </a:lnTo>
                <a:lnTo>
                  <a:pt x="9143981" y="33337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74" y="735326"/>
            <a:ext cx="9140825" cy="442595"/>
          </a:xfrm>
          <a:custGeom>
            <a:avLst/>
            <a:gdLst/>
            <a:ahLst/>
            <a:cxnLst/>
            <a:rect l="l" t="t" r="r" b="b"/>
            <a:pathLst>
              <a:path w="9140825" h="442594">
                <a:moveTo>
                  <a:pt x="9140806" y="442595"/>
                </a:moveTo>
                <a:lnTo>
                  <a:pt x="0" y="441008"/>
                </a:lnTo>
                <a:lnTo>
                  <a:pt x="1585" y="287020"/>
                </a:lnTo>
                <a:lnTo>
                  <a:pt x="27777" y="283345"/>
                </a:lnTo>
                <a:lnTo>
                  <a:pt x="84948" y="275521"/>
                </a:lnTo>
                <a:lnTo>
                  <a:pt x="148240" y="267109"/>
                </a:lnTo>
                <a:lnTo>
                  <a:pt x="217337" y="258165"/>
                </a:lnTo>
                <a:lnTo>
                  <a:pt x="291923" y="248743"/>
                </a:lnTo>
                <a:lnTo>
                  <a:pt x="331175" y="243869"/>
                </a:lnTo>
                <a:lnTo>
                  <a:pt x="371682" y="238896"/>
                </a:lnTo>
                <a:lnTo>
                  <a:pt x="413402" y="233831"/>
                </a:lnTo>
                <a:lnTo>
                  <a:pt x="456297" y="228680"/>
                </a:lnTo>
                <a:lnTo>
                  <a:pt x="500328" y="223450"/>
                </a:lnTo>
                <a:lnTo>
                  <a:pt x="545454" y="218149"/>
                </a:lnTo>
                <a:lnTo>
                  <a:pt x="591636" y="212782"/>
                </a:lnTo>
                <a:lnTo>
                  <a:pt x="638835" y="207356"/>
                </a:lnTo>
                <a:lnTo>
                  <a:pt x="687010" y="201879"/>
                </a:lnTo>
                <a:lnTo>
                  <a:pt x="736124" y="196357"/>
                </a:lnTo>
                <a:lnTo>
                  <a:pt x="786136" y="190797"/>
                </a:lnTo>
                <a:lnTo>
                  <a:pt x="837006" y="185205"/>
                </a:lnTo>
                <a:lnTo>
                  <a:pt x="888695" y="179589"/>
                </a:lnTo>
                <a:lnTo>
                  <a:pt x="941164" y="173955"/>
                </a:lnTo>
                <a:lnTo>
                  <a:pt x="994373" y="168310"/>
                </a:lnTo>
                <a:lnTo>
                  <a:pt x="1048282" y="162661"/>
                </a:lnTo>
                <a:lnTo>
                  <a:pt x="1102853" y="157015"/>
                </a:lnTo>
                <a:lnTo>
                  <a:pt x="1158045" y="151378"/>
                </a:lnTo>
                <a:lnTo>
                  <a:pt x="1213819" y="145757"/>
                </a:lnTo>
                <a:lnTo>
                  <a:pt x="1270136" y="140160"/>
                </a:lnTo>
                <a:lnTo>
                  <a:pt x="1326955" y="134592"/>
                </a:lnTo>
                <a:lnTo>
                  <a:pt x="1384238" y="129060"/>
                </a:lnTo>
                <a:lnTo>
                  <a:pt x="1441945" y="123572"/>
                </a:lnTo>
                <a:lnTo>
                  <a:pt x="1500037" y="118134"/>
                </a:lnTo>
                <a:lnTo>
                  <a:pt x="1558473" y="112753"/>
                </a:lnTo>
                <a:lnTo>
                  <a:pt x="1617215" y="107436"/>
                </a:lnTo>
                <a:lnTo>
                  <a:pt x="1676223" y="102189"/>
                </a:lnTo>
                <a:lnTo>
                  <a:pt x="1735457" y="97020"/>
                </a:lnTo>
                <a:lnTo>
                  <a:pt x="1794879" y="91935"/>
                </a:lnTo>
                <a:lnTo>
                  <a:pt x="1854447" y="86940"/>
                </a:lnTo>
                <a:lnTo>
                  <a:pt x="1914124" y="82044"/>
                </a:lnTo>
                <a:lnTo>
                  <a:pt x="1973868" y="77251"/>
                </a:lnTo>
                <a:lnTo>
                  <a:pt x="2033642" y="72570"/>
                </a:lnTo>
                <a:lnTo>
                  <a:pt x="2093405" y="68007"/>
                </a:lnTo>
                <a:lnTo>
                  <a:pt x="2153118" y="63569"/>
                </a:lnTo>
                <a:lnTo>
                  <a:pt x="2212741" y="59262"/>
                </a:lnTo>
                <a:lnTo>
                  <a:pt x="2272235" y="55094"/>
                </a:lnTo>
                <a:lnTo>
                  <a:pt x="2331561" y="51071"/>
                </a:lnTo>
                <a:lnTo>
                  <a:pt x="2390678" y="47200"/>
                </a:lnTo>
                <a:lnTo>
                  <a:pt x="2449547" y="43488"/>
                </a:lnTo>
                <a:lnTo>
                  <a:pt x="2508129" y="39941"/>
                </a:lnTo>
                <a:lnTo>
                  <a:pt x="2566385" y="36567"/>
                </a:lnTo>
                <a:lnTo>
                  <a:pt x="2624274" y="33372"/>
                </a:lnTo>
                <a:lnTo>
                  <a:pt x="2681757" y="30363"/>
                </a:lnTo>
                <a:lnTo>
                  <a:pt x="2738796" y="27546"/>
                </a:lnTo>
                <a:lnTo>
                  <a:pt x="2795349" y="24929"/>
                </a:lnTo>
                <a:lnTo>
                  <a:pt x="2851378" y="22519"/>
                </a:lnTo>
                <a:lnTo>
                  <a:pt x="2906844" y="20321"/>
                </a:lnTo>
                <a:lnTo>
                  <a:pt x="2953945" y="18586"/>
                </a:lnTo>
                <a:lnTo>
                  <a:pt x="3001369" y="16935"/>
                </a:lnTo>
                <a:lnTo>
                  <a:pt x="3049105" y="15368"/>
                </a:lnTo>
                <a:lnTo>
                  <a:pt x="3097143" y="13882"/>
                </a:lnTo>
                <a:lnTo>
                  <a:pt x="3145474" y="12478"/>
                </a:lnTo>
                <a:lnTo>
                  <a:pt x="3194087" y="11153"/>
                </a:lnTo>
                <a:lnTo>
                  <a:pt x="3242972" y="9909"/>
                </a:lnTo>
                <a:lnTo>
                  <a:pt x="3292118" y="8742"/>
                </a:lnTo>
                <a:lnTo>
                  <a:pt x="3341516" y="7653"/>
                </a:lnTo>
                <a:lnTo>
                  <a:pt x="3391155" y="6641"/>
                </a:lnTo>
                <a:lnTo>
                  <a:pt x="3441025" y="5705"/>
                </a:lnTo>
                <a:lnTo>
                  <a:pt x="3491117" y="4843"/>
                </a:lnTo>
                <a:lnTo>
                  <a:pt x="3541419" y="4055"/>
                </a:lnTo>
                <a:lnTo>
                  <a:pt x="3591922" y="3340"/>
                </a:lnTo>
                <a:lnTo>
                  <a:pt x="3642616" y="2697"/>
                </a:lnTo>
                <a:lnTo>
                  <a:pt x="3693490" y="2125"/>
                </a:lnTo>
                <a:lnTo>
                  <a:pt x="3744535" y="1623"/>
                </a:lnTo>
                <a:lnTo>
                  <a:pt x="3795740" y="1191"/>
                </a:lnTo>
                <a:lnTo>
                  <a:pt x="3847094" y="827"/>
                </a:lnTo>
                <a:lnTo>
                  <a:pt x="3898589" y="530"/>
                </a:lnTo>
                <a:lnTo>
                  <a:pt x="3950213" y="300"/>
                </a:lnTo>
                <a:lnTo>
                  <a:pt x="4001957" y="136"/>
                </a:lnTo>
                <a:lnTo>
                  <a:pt x="4053810" y="36"/>
                </a:lnTo>
                <a:lnTo>
                  <a:pt x="4105762" y="0"/>
                </a:lnTo>
                <a:lnTo>
                  <a:pt x="4157803" y="26"/>
                </a:lnTo>
                <a:lnTo>
                  <a:pt x="4209924" y="115"/>
                </a:lnTo>
                <a:lnTo>
                  <a:pt x="4262113" y="264"/>
                </a:lnTo>
                <a:lnTo>
                  <a:pt x="4314360" y="474"/>
                </a:lnTo>
                <a:lnTo>
                  <a:pt x="4366656" y="743"/>
                </a:lnTo>
                <a:lnTo>
                  <a:pt x="4418990" y="1070"/>
                </a:lnTo>
                <a:lnTo>
                  <a:pt x="4471353" y="1454"/>
                </a:lnTo>
                <a:lnTo>
                  <a:pt x="4523733" y="1895"/>
                </a:lnTo>
                <a:lnTo>
                  <a:pt x="4576121" y="2391"/>
                </a:lnTo>
                <a:lnTo>
                  <a:pt x="4628507" y="2942"/>
                </a:lnTo>
                <a:lnTo>
                  <a:pt x="4680881" y="3547"/>
                </a:lnTo>
                <a:lnTo>
                  <a:pt x="4733231" y="4204"/>
                </a:lnTo>
                <a:lnTo>
                  <a:pt x="4785549" y="4913"/>
                </a:lnTo>
                <a:lnTo>
                  <a:pt x="4837824" y="5673"/>
                </a:lnTo>
                <a:lnTo>
                  <a:pt x="4890046" y="6483"/>
                </a:lnTo>
                <a:lnTo>
                  <a:pt x="4942204" y="7342"/>
                </a:lnTo>
                <a:lnTo>
                  <a:pt x="4994290" y="8249"/>
                </a:lnTo>
                <a:lnTo>
                  <a:pt x="5046291" y="9203"/>
                </a:lnTo>
                <a:lnTo>
                  <a:pt x="5098199" y="10204"/>
                </a:lnTo>
                <a:lnTo>
                  <a:pt x="5150003" y="11250"/>
                </a:lnTo>
                <a:lnTo>
                  <a:pt x="5201693" y="12340"/>
                </a:lnTo>
                <a:lnTo>
                  <a:pt x="5253258" y="13474"/>
                </a:lnTo>
                <a:lnTo>
                  <a:pt x="5304690" y="14651"/>
                </a:lnTo>
                <a:lnTo>
                  <a:pt x="5355977" y="15869"/>
                </a:lnTo>
                <a:lnTo>
                  <a:pt x="5407109" y="17128"/>
                </a:lnTo>
                <a:lnTo>
                  <a:pt x="5458076" y="18427"/>
                </a:lnTo>
                <a:lnTo>
                  <a:pt x="5508868" y="19765"/>
                </a:lnTo>
                <a:lnTo>
                  <a:pt x="5559475" y="21141"/>
                </a:lnTo>
                <a:lnTo>
                  <a:pt x="5609887" y="22554"/>
                </a:lnTo>
                <a:lnTo>
                  <a:pt x="5660094" y="24004"/>
                </a:lnTo>
                <a:lnTo>
                  <a:pt x="5710085" y="25488"/>
                </a:lnTo>
                <a:lnTo>
                  <a:pt x="5759850" y="27007"/>
                </a:lnTo>
                <a:lnTo>
                  <a:pt x="5809379" y="28560"/>
                </a:lnTo>
                <a:lnTo>
                  <a:pt x="5858662" y="30145"/>
                </a:lnTo>
                <a:lnTo>
                  <a:pt x="5907689" y="31761"/>
                </a:lnTo>
                <a:lnTo>
                  <a:pt x="5956450" y="33408"/>
                </a:lnTo>
                <a:lnTo>
                  <a:pt x="6004934" y="35085"/>
                </a:lnTo>
                <a:lnTo>
                  <a:pt x="6053131" y="36791"/>
                </a:lnTo>
                <a:lnTo>
                  <a:pt x="6101031" y="38525"/>
                </a:lnTo>
                <a:lnTo>
                  <a:pt x="6148625" y="40286"/>
                </a:lnTo>
                <a:lnTo>
                  <a:pt x="6195901" y="42073"/>
                </a:lnTo>
                <a:lnTo>
                  <a:pt x="6242850" y="43885"/>
                </a:lnTo>
                <a:lnTo>
                  <a:pt x="6289462" y="45721"/>
                </a:lnTo>
                <a:lnTo>
                  <a:pt x="6345299" y="48088"/>
                </a:lnTo>
                <a:lnTo>
                  <a:pt x="6401661" y="50593"/>
                </a:lnTo>
                <a:lnTo>
                  <a:pt x="6458509" y="53233"/>
                </a:lnTo>
                <a:lnTo>
                  <a:pt x="6515803" y="56002"/>
                </a:lnTo>
                <a:lnTo>
                  <a:pt x="6573504" y="58897"/>
                </a:lnTo>
                <a:lnTo>
                  <a:pt x="6631572" y="61913"/>
                </a:lnTo>
                <a:lnTo>
                  <a:pt x="6689969" y="65047"/>
                </a:lnTo>
                <a:lnTo>
                  <a:pt x="6748655" y="68293"/>
                </a:lnTo>
                <a:lnTo>
                  <a:pt x="6807591" y="71648"/>
                </a:lnTo>
                <a:lnTo>
                  <a:pt x="6866737" y="75106"/>
                </a:lnTo>
                <a:lnTo>
                  <a:pt x="6926054" y="78665"/>
                </a:lnTo>
                <a:lnTo>
                  <a:pt x="6985502" y="82320"/>
                </a:lnTo>
                <a:lnTo>
                  <a:pt x="7045043" y="86065"/>
                </a:lnTo>
                <a:lnTo>
                  <a:pt x="7104637" y="89898"/>
                </a:lnTo>
                <a:lnTo>
                  <a:pt x="7164244" y="93814"/>
                </a:lnTo>
                <a:lnTo>
                  <a:pt x="7223826" y="97807"/>
                </a:lnTo>
                <a:lnTo>
                  <a:pt x="7283342" y="101876"/>
                </a:lnTo>
                <a:lnTo>
                  <a:pt x="7342755" y="106014"/>
                </a:lnTo>
                <a:lnTo>
                  <a:pt x="7402023" y="110218"/>
                </a:lnTo>
                <a:lnTo>
                  <a:pt x="7461109" y="114483"/>
                </a:lnTo>
                <a:lnTo>
                  <a:pt x="7519972" y="118805"/>
                </a:lnTo>
                <a:lnTo>
                  <a:pt x="7578573" y="123180"/>
                </a:lnTo>
                <a:lnTo>
                  <a:pt x="7636874" y="127603"/>
                </a:lnTo>
                <a:lnTo>
                  <a:pt x="7694834" y="132071"/>
                </a:lnTo>
                <a:lnTo>
                  <a:pt x="7752414" y="136578"/>
                </a:lnTo>
                <a:lnTo>
                  <a:pt x="7809575" y="141121"/>
                </a:lnTo>
                <a:lnTo>
                  <a:pt x="7866278" y="145696"/>
                </a:lnTo>
                <a:lnTo>
                  <a:pt x="7922484" y="150297"/>
                </a:lnTo>
                <a:lnTo>
                  <a:pt x="7978152" y="154922"/>
                </a:lnTo>
                <a:lnTo>
                  <a:pt x="8033243" y="159564"/>
                </a:lnTo>
                <a:lnTo>
                  <a:pt x="8087719" y="164222"/>
                </a:lnTo>
                <a:lnTo>
                  <a:pt x="8141540" y="168888"/>
                </a:lnTo>
                <a:lnTo>
                  <a:pt x="8194667" y="173561"/>
                </a:lnTo>
                <a:lnTo>
                  <a:pt x="8247060" y="178235"/>
                </a:lnTo>
                <a:lnTo>
                  <a:pt x="8298679" y="182906"/>
                </a:lnTo>
                <a:lnTo>
                  <a:pt x="8349487" y="187570"/>
                </a:lnTo>
                <a:lnTo>
                  <a:pt x="8399442" y="192222"/>
                </a:lnTo>
                <a:lnTo>
                  <a:pt x="8448507" y="196859"/>
                </a:lnTo>
                <a:lnTo>
                  <a:pt x="8496641" y="201475"/>
                </a:lnTo>
                <a:lnTo>
                  <a:pt x="8543806" y="206067"/>
                </a:lnTo>
                <a:lnTo>
                  <a:pt x="8589961" y="210631"/>
                </a:lnTo>
                <a:lnTo>
                  <a:pt x="8635068" y="215161"/>
                </a:lnTo>
                <a:lnTo>
                  <a:pt x="8679087" y="219655"/>
                </a:lnTo>
                <a:lnTo>
                  <a:pt x="8721979" y="224107"/>
                </a:lnTo>
                <a:lnTo>
                  <a:pt x="8763705" y="228513"/>
                </a:lnTo>
                <a:lnTo>
                  <a:pt x="8804225" y="232869"/>
                </a:lnTo>
                <a:lnTo>
                  <a:pt x="8843500" y="237170"/>
                </a:lnTo>
                <a:lnTo>
                  <a:pt x="8881491" y="241413"/>
                </a:lnTo>
                <a:lnTo>
                  <a:pt x="8953461" y="249707"/>
                </a:lnTo>
                <a:lnTo>
                  <a:pt x="9019822" y="257714"/>
                </a:lnTo>
                <a:lnTo>
                  <a:pt x="9080259" y="265401"/>
                </a:lnTo>
                <a:lnTo>
                  <a:pt x="9134456" y="272733"/>
                </a:lnTo>
                <a:lnTo>
                  <a:pt x="9140806" y="442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48" y="3117843"/>
            <a:ext cx="7943850" cy="283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3024" y="6543964"/>
            <a:ext cx="2109470" cy="27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DF8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31303" y="6543964"/>
            <a:ext cx="365125" cy="27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thotv@hufi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62.png"/><Relationship Id="rId8" Type="http://schemas.openxmlformats.org/officeDocument/2006/relationships/image" Target="../media/image67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9.png"/><Relationship Id="rId4" Type="http://schemas.openxmlformats.org/officeDocument/2006/relationships/image" Target="../media/image77.png"/><Relationship Id="rId5" Type="http://schemas.openxmlformats.org/officeDocument/2006/relationships/image" Target="../media/image64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62.png"/><Relationship Id="rId9" Type="http://schemas.openxmlformats.org/officeDocument/2006/relationships/image" Target="../media/image67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9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0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0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97.png"/><Relationship Id="rId10" Type="http://schemas.openxmlformats.org/officeDocument/2006/relationships/image" Target="../media/image10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01.png"/><Relationship Id="rId6" Type="http://schemas.openxmlformats.org/officeDocument/2006/relationships/image" Target="../media/image108.png"/><Relationship Id="rId7" Type="http://schemas.openxmlformats.org/officeDocument/2006/relationships/image" Target="../media/image114.png"/><Relationship Id="rId8" Type="http://schemas.openxmlformats.org/officeDocument/2006/relationships/image" Target="../media/image113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0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08.png"/><Relationship Id="rId4" Type="http://schemas.openxmlformats.org/officeDocument/2006/relationships/image" Target="../media/image101.png"/><Relationship Id="rId5" Type="http://schemas.openxmlformats.org/officeDocument/2006/relationships/image" Target="../media/image112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97.png"/><Relationship Id="rId10" Type="http://schemas.openxmlformats.org/officeDocument/2006/relationships/image" Target="../media/image125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18.png"/><Relationship Id="rId5" Type="http://schemas.openxmlformats.org/officeDocument/2006/relationships/image" Target="../media/image93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13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2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49"/>
            <a:ext cx="9144000" cy="4432300"/>
          </a:xfrm>
          <a:custGeom>
            <a:avLst/>
            <a:gdLst/>
            <a:ahLst/>
            <a:cxnLst/>
            <a:rect l="l" t="t" r="r" b="b"/>
            <a:pathLst>
              <a:path w="9144000" h="4432300">
                <a:moveTo>
                  <a:pt x="9143975" y="0"/>
                </a:moveTo>
                <a:lnTo>
                  <a:pt x="0" y="0"/>
                </a:lnTo>
                <a:lnTo>
                  <a:pt x="0" y="2659164"/>
                </a:lnTo>
                <a:lnTo>
                  <a:pt x="0" y="2946400"/>
                </a:lnTo>
                <a:lnTo>
                  <a:pt x="0" y="4432300"/>
                </a:lnTo>
                <a:lnTo>
                  <a:pt x="9139199" y="4432300"/>
                </a:lnTo>
                <a:lnTo>
                  <a:pt x="9143238" y="2946400"/>
                </a:lnTo>
                <a:lnTo>
                  <a:pt x="9143975" y="2946400"/>
                </a:lnTo>
                <a:lnTo>
                  <a:pt x="9143975" y="2679700"/>
                </a:lnTo>
                <a:lnTo>
                  <a:pt x="9143975" y="0"/>
                </a:lnTo>
                <a:close/>
              </a:path>
            </a:pathLst>
          </a:custGeom>
          <a:solidFill>
            <a:srgbClr val="1F52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916490"/>
            <a:ext cx="9144000" cy="1941830"/>
          </a:xfrm>
          <a:custGeom>
            <a:avLst/>
            <a:gdLst/>
            <a:ahLst/>
            <a:cxnLst/>
            <a:rect l="l" t="t" r="r" b="b"/>
            <a:pathLst>
              <a:path w="9144000" h="1941829">
                <a:moveTo>
                  <a:pt x="0" y="0"/>
                </a:moveTo>
                <a:lnTo>
                  <a:pt x="9143981" y="0"/>
                </a:lnTo>
                <a:lnTo>
                  <a:pt x="9143981" y="1941495"/>
                </a:lnTo>
                <a:lnTo>
                  <a:pt x="0" y="1941495"/>
                </a:lnTo>
                <a:lnTo>
                  <a:pt x="0" y="0"/>
                </a:lnTo>
                <a:close/>
              </a:path>
            </a:pathLst>
          </a:custGeom>
          <a:solidFill>
            <a:srgbClr val="2FA38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2073802"/>
            <a:ext cx="9144000" cy="2921000"/>
            <a:chOff x="0" y="2073802"/>
            <a:chExt cx="9144000" cy="2921000"/>
          </a:xfrm>
        </p:grpSpPr>
        <p:sp>
          <p:nvSpPr>
            <p:cNvPr id="5" name="object 5"/>
            <p:cNvSpPr/>
            <p:nvPr/>
          </p:nvSpPr>
          <p:spPr>
            <a:xfrm>
              <a:off x="0" y="2073802"/>
              <a:ext cx="9143981" cy="27601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25990"/>
              <a:ext cx="9143981" cy="168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68422" y="5244711"/>
            <a:ext cx="5055235" cy="11595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926465" algn="l"/>
              </a:tabLst>
            </a:pPr>
            <a:r>
              <a:rPr dirty="0" sz="3200" spc="-355" b="1">
                <a:solidFill>
                  <a:srgbClr val="FFFFFF"/>
                </a:solidFill>
                <a:latin typeface="Times New Roman"/>
                <a:cs typeface="Times New Roman"/>
              </a:rPr>
              <a:t>GV	</a:t>
            </a:r>
            <a:r>
              <a:rPr dirty="0" sz="3200" spc="-175" b="1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3200" spc="-45" b="1">
                <a:solidFill>
                  <a:srgbClr val="FFFFFF"/>
                </a:solidFill>
                <a:latin typeface="Times New Roman"/>
                <a:cs typeface="Times New Roman"/>
              </a:rPr>
              <a:t>ThS. </a:t>
            </a:r>
            <a:r>
              <a:rPr dirty="0" sz="3200" spc="50" b="1">
                <a:solidFill>
                  <a:srgbClr val="FFFFFF"/>
                </a:solidFill>
                <a:latin typeface="Times New Roman"/>
                <a:cs typeface="Times New Roman"/>
              </a:rPr>
              <a:t>Trần </a:t>
            </a:r>
            <a:r>
              <a:rPr dirty="0" sz="3200" spc="-10" b="1">
                <a:solidFill>
                  <a:srgbClr val="FFFFFF"/>
                </a:solidFill>
                <a:latin typeface="Times New Roman"/>
                <a:cs typeface="Times New Roman"/>
              </a:rPr>
              <a:t>Văn</a:t>
            </a:r>
            <a:r>
              <a:rPr dirty="0" sz="3200" spc="-2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80" b="1">
                <a:solidFill>
                  <a:srgbClr val="FFFFFF"/>
                </a:solidFill>
                <a:latin typeface="Times New Roman"/>
                <a:cs typeface="Times New Roman"/>
              </a:rPr>
              <a:t>Thọ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383665" algn="l"/>
              </a:tabLst>
            </a:pPr>
            <a:r>
              <a:rPr dirty="0" sz="3200" spc="35" b="1">
                <a:solidFill>
                  <a:srgbClr val="FFFFFF"/>
                </a:solidFill>
                <a:latin typeface="Times New Roman"/>
                <a:cs typeface="Times New Roman"/>
              </a:rPr>
              <a:t>E-mail	</a:t>
            </a:r>
            <a:r>
              <a:rPr dirty="0" sz="3200" spc="-175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3200" spc="-1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90" b="1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thotv@hufi.edu.vn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0321" y="871154"/>
            <a:ext cx="721740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>
                <a:solidFill>
                  <a:srgbClr val="66FF33"/>
                </a:solidFill>
              </a:rPr>
              <a:t>CẤU </a:t>
            </a:r>
            <a:r>
              <a:rPr dirty="0" spc="-5">
                <a:solidFill>
                  <a:srgbClr val="66FF33"/>
                </a:solidFill>
              </a:rPr>
              <a:t>TRÚC </a:t>
            </a:r>
            <a:r>
              <a:rPr dirty="0" spc="-345">
                <a:solidFill>
                  <a:srgbClr val="66FF33"/>
                </a:solidFill>
              </a:rPr>
              <a:t>DỮ </a:t>
            </a:r>
            <a:r>
              <a:rPr dirty="0" spc="-315">
                <a:solidFill>
                  <a:srgbClr val="66FF33"/>
                </a:solidFill>
              </a:rPr>
              <a:t>LIỆU </a:t>
            </a:r>
            <a:r>
              <a:rPr dirty="0" spc="-5">
                <a:solidFill>
                  <a:srgbClr val="66FF33"/>
                </a:solidFill>
              </a:rPr>
              <a:t>VÀ</a:t>
            </a:r>
            <a:r>
              <a:rPr dirty="0" spc="-645">
                <a:solidFill>
                  <a:srgbClr val="66FF33"/>
                </a:solidFill>
              </a:rPr>
              <a:t> </a:t>
            </a:r>
            <a:r>
              <a:rPr dirty="0" spc="-260">
                <a:solidFill>
                  <a:srgbClr val="66FF33"/>
                </a:solidFill>
              </a:rPr>
              <a:t>GIẢI </a:t>
            </a:r>
            <a:r>
              <a:rPr dirty="0" spc="-210">
                <a:solidFill>
                  <a:srgbClr val="66FF33"/>
                </a:solidFill>
              </a:rPr>
              <a:t>THUẬT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456" y="3591805"/>
            <a:ext cx="1359535" cy="478155"/>
            <a:chOff x="597456" y="3591805"/>
            <a:chExt cx="1359535" cy="478155"/>
          </a:xfrm>
        </p:grpSpPr>
        <p:sp>
          <p:nvSpPr>
            <p:cNvPr id="3" name="object 3"/>
            <p:cNvSpPr/>
            <p:nvPr/>
          </p:nvSpPr>
          <p:spPr>
            <a:xfrm>
              <a:off x="602218" y="3596567"/>
              <a:ext cx="1349847" cy="46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2218" y="3596567"/>
              <a:ext cx="1350010" cy="468630"/>
            </a:xfrm>
            <a:custGeom>
              <a:avLst/>
              <a:gdLst/>
              <a:ahLst/>
              <a:cxnLst/>
              <a:rect l="l" t="t" r="r" b="b"/>
              <a:pathLst>
                <a:path w="1350010" h="468629">
                  <a:moveTo>
                    <a:pt x="0" y="0"/>
                  </a:moveTo>
                  <a:lnTo>
                    <a:pt x="1349847" y="0"/>
                  </a:lnTo>
                  <a:lnTo>
                    <a:pt x="1349847" y="468324"/>
                  </a:lnTo>
                  <a:lnTo>
                    <a:pt x="0" y="468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79901" y="3589495"/>
            <a:ext cx="993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00"/>
                </a:solidFill>
                <a:latin typeface="Tahoma"/>
                <a:cs typeface="Tahoma"/>
              </a:rPr>
              <a:t>X =</a:t>
            </a:r>
            <a:r>
              <a:rPr dirty="0" sz="2800" spc="-11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b="1">
                <a:solidFill>
                  <a:srgbClr val="FFFF00"/>
                </a:solidFill>
                <a:latin typeface="Tahoma"/>
                <a:cs typeface="Tahoma"/>
              </a:rPr>
              <a:t>8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4" y="2784194"/>
            <a:ext cx="8488680" cy="3035935"/>
            <a:chOff x="60324" y="2784194"/>
            <a:chExt cx="8488680" cy="3035935"/>
          </a:xfrm>
        </p:grpSpPr>
        <p:sp>
          <p:nvSpPr>
            <p:cNvPr id="7" name="object 7"/>
            <p:cNvSpPr/>
            <p:nvPr/>
          </p:nvSpPr>
          <p:spPr>
            <a:xfrm>
              <a:off x="934003" y="4058541"/>
              <a:ext cx="697230" cy="514350"/>
            </a:xfrm>
            <a:custGeom>
              <a:avLst/>
              <a:gdLst/>
              <a:ahLst/>
              <a:cxnLst/>
              <a:rect l="l" t="t" r="r" b="b"/>
              <a:pathLst>
                <a:path w="697230" h="514350">
                  <a:moveTo>
                    <a:pt x="348376" y="514348"/>
                  </a:moveTo>
                  <a:lnTo>
                    <a:pt x="0" y="237674"/>
                  </a:lnTo>
                  <a:lnTo>
                    <a:pt x="174189" y="237674"/>
                  </a:lnTo>
                  <a:lnTo>
                    <a:pt x="174189" y="0"/>
                  </a:lnTo>
                  <a:lnTo>
                    <a:pt x="522563" y="0"/>
                  </a:lnTo>
                  <a:lnTo>
                    <a:pt x="522563" y="237674"/>
                  </a:lnTo>
                  <a:lnTo>
                    <a:pt x="696753" y="237674"/>
                  </a:lnTo>
                  <a:lnTo>
                    <a:pt x="348376" y="514348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4003" y="4058541"/>
              <a:ext cx="697230" cy="514350"/>
            </a:xfrm>
            <a:custGeom>
              <a:avLst/>
              <a:gdLst/>
              <a:ahLst/>
              <a:cxnLst/>
              <a:rect l="l" t="t" r="r" b="b"/>
              <a:pathLst>
                <a:path w="697230" h="514350">
                  <a:moveTo>
                    <a:pt x="0" y="237674"/>
                  </a:moveTo>
                  <a:lnTo>
                    <a:pt x="174189" y="237674"/>
                  </a:lnTo>
                  <a:lnTo>
                    <a:pt x="174189" y="0"/>
                  </a:lnTo>
                  <a:lnTo>
                    <a:pt x="522563" y="0"/>
                  </a:lnTo>
                  <a:lnTo>
                    <a:pt x="522563" y="237674"/>
                  </a:lnTo>
                  <a:lnTo>
                    <a:pt x="696753" y="237674"/>
                  </a:lnTo>
                  <a:lnTo>
                    <a:pt x="348376" y="514348"/>
                  </a:lnTo>
                  <a:lnTo>
                    <a:pt x="0" y="2376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0401" y="4618040"/>
              <a:ext cx="1115997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0401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30" h="431800">
                  <a:moveTo>
                    <a:pt x="0" y="0"/>
                  </a:moveTo>
                  <a:lnTo>
                    <a:pt x="1115997" y="0"/>
                  </a:lnTo>
                  <a:lnTo>
                    <a:pt x="111599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48926" y="4618040"/>
              <a:ext cx="111599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48926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30" h="431800">
                  <a:moveTo>
                    <a:pt x="0" y="0"/>
                  </a:moveTo>
                  <a:lnTo>
                    <a:pt x="1115992" y="0"/>
                  </a:lnTo>
                  <a:lnTo>
                    <a:pt x="1115992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65469" y="4618040"/>
              <a:ext cx="1115997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65469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29" h="431800">
                  <a:moveTo>
                    <a:pt x="0" y="0"/>
                  </a:moveTo>
                  <a:lnTo>
                    <a:pt x="1115997" y="0"/>
                  </a:lnTo>
                  <a:lnTo>
                    <a:pt x="111599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82016" y="4618040"/>
              <a:ext cx="1115997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82016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29" h="431800">
                  <a:moveTo>
                    <a:pt x="0" y="0"/>
                  </a:moveTo>
                  <a:lnTo>
                    <a:pt x="1115997" y="0"/>
                  </a:lnTo>
                  <a:lnTo>
                    <a:pt x="111599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98539" y="4618040"/>
              <a:ext cx="1115997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98539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29" h="431800">
                  <a:moveTo>
                    <a:pt x="0" y="0"/>
                  </a:moveTo>
                  <a:lnTo>
                    <a:pt x="1115997" y="0"/>
                  </a:lnTo>
                  <a:lnTo>
                    <a:pt x="111599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01837" y="4618040"/>
              <a:ext cx="1115997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01837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29" h="431800">
                  <a:moveTo>
                    <a:pt x="0" y="0"/>
                  </a:moveTo>
                  <a:lnTo>
                    <a:pt x="1115997" y="0"/>
                  </a:lnTo>
                  <a:lnTo>
                    <a:pt x="111599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18385" y="4618040"/>
              <a:ext cx="1115997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18385" y="4618040"/>
              <a:ext cx="1116330" cy="431800"/>
            </a:xfrm>
            <a:custGeom>
              <a:avLst/>
              <a:gdLst/>
              <a:ahLst/>
              <a:cxnLst/>
              <a:rect l="l" t="t" r="r" b="b"/>
              <a:pathLst>
                <a:path w="1116329" h="431800">
                  <a:moveTo>
                    <a:pt x="0" y="0"/>
                  </a:moveTo>
                  <a:lnTo>
                    <a:pt x="1115997" y="0"/>
                  </a:lnTo>
                  <a:lnTo>
                    <a:pt x="111599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7073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30" h="369570">
                  <a:moveTo>
                    <a:pt x="1115997" y="369324"/>
                  </a:moveTo>
                  <a:lnTo>
                    <a:pt x="0" y="369324"/>
                  </a:lnTo>
                  <a:lnTo>
                    <a:pt x="0" y="0"/>
                  </a:lnTo>
                  <a:lnTo>
                    <a:pt x="1115997" y="0"/>
                  </a:lnTo>
                  <a:lnTo>
                    <a:pt x="1115997" y="36932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7073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30" h="369570">
                  <a:moveTo>
                    <a:pt x="0" y="0"/>
                  </a:moveTo>
                  <a:lnTo>
                    <a:pt x="1115997" y="0"/>
                  </a:lnTo>
                  <a:lnTo>
                    <a:pt x="1115997" y="369324"/>
                  </a:lnTo>
                  <a:lnTo>
                    <a:pt x="0" y="369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41821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30" h="369570">
                  <a:moveTo>
                    <a:pt x="1115997" y="369324"/>
                  </a:moveTo>
                  <a:lnTo>
                    <a:pt x="0" y="369324"/>
                  </a:lnTo>
                  <a:lnTo>
                    <a:pt x="0" y="0"/>
                  </a:lnTo>
                  <a:lnTo>
                    <a:pt x="1115997" y="0"/>
                  </a:lnTo>
                  <a:lnTo>
                    <a:pt x="1115997" y="36932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41821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30" h="369570">
                  <a:moveTo>
                    <a:pt x="0" y="0"/>
                  </a:moveTo>
                  <a:lnTo>
                    <a:pt x="1115997" y="0"/>
                  </a:lnTo>
                  <a:lnTo>
                    <a:pt x="1115997" y="369324"/>
                  </a:lnTo>
                  <a:lnTo>
                    <a:pt x="0" y="369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56569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29" h="369570">
                  <a:moveTo>
                    <a:pt x="1115997" y="369324"/>
                  </a:moveTo>
                  <a:lnTo>
                    <a:pt x="0" y="369324"/>
                  </a:lnTo>
                  <a:lnTo>
                    <a:pt x="0" y="0"/>
                  </a:lnTo>
                  <a:lnTo>
                    <a:pt x="1115997" y="0"/>
                  </a:lnTo>
                  <a:lnTo>
                    <a:pt x="1115997" y="36932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56569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29" h="369570">
                  <a:moveTo>
                    <a:pt x="0" y="0"/>
                  </a:moveTo>
                  <a:lnTo>
                    <a:pt x="1115997" y="0"/>
                  </a:lnTo>
                  <a:lnTo>
                    <a:pt x="1115997" y="369324"/>
                  </a:lnTo>
                  <a:lnTo>
                    <a:pt x="0" y="369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71316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29" h="369570">
                  <a:moveTo>
                    <a:pt x="1115997" y="369324"/>
                  </a:moveTo>
                  <a:lnTo>
                    <a:pt x="0" y="369324"/>
                  </a:lnTo>
                  <a:lnTo>
                    <a:pt x="0" y="0"/>
                  </a:lnTo>
                  <a:lnTo>
                    <a:pt x="1115997" y="0"/>
                  </a:lnTo>
                  <a:lnTo>
                    <a:pt x="1115997" y="36932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71316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29" h="369570">
                  <a:moveTo>
                    <a:pt x="0" y="0"/>
                  </a:moveTo>
                  <a:lnTo>
                    <a:pt x="1115997" y="0"/>
                  </a:lnTo>
                  <a:lnTo>
                    <a:pt x="1115997" y="369324"/>
                  </a:lnTo>
                  <a:lnTo>
                    <a:pt x="0" y="369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86064" y="5064339"/>
              <a:ext cx="1116330" cy="369570"/>
            </a:xfrm>
            <a:custGeom>
              <a:avLst/>
              <a:gdLst/>
              <a:ahLst/>
              <a:cxnLst/>
              <a:rect l="l" t="t" r="r" b="b"/>
              <a:pathLst>
                <a:path w="1116329" h="369570">
                  <a:moveTo>
                    <a:pt x="1115997" y="369324"/>
                  </a:moveTo>
                  <a:lnTo>
                    <a:pt x="0" y="369324"/>
                  </a:lnTo>
                  <a:lnTo>
                    <a:pt x="0" y="0"/>
                  </a:lnTo>
                  <a:lnTo>
                    <a:pt x="1115997" y="0"/>
                  </a:lnTo>
                  <a:lnTo>
                    <a:pt x="1115997" y="36932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86064" y="5064339"/>
              <a:ext cx="3345815" cy="369570"/>
            </a:xfrm>
            <a:custGeom>
              <a:avLst/>
              <a:gdLst/>
              <a:ahLst/>
              <a:cxnLst/>
              <a:rect l="l" t="t" r="r" b="b"/>
              <a:pathLst>
                <a:path w="3345815" h="369570">
                  <a:moveTo>
                    <a:pt x="0" y="0"/>
                  </a:moveTo>
                  <a:lnTo>
                    <a:pt x="1115997" y="0"/>
                  </a:lnTo>
                  <a:lnTo>
                    <a:pt x="1115997" y="369324"/>
                  </a:lnTo>
                  <a:lnTo>
                    <a:pt x="0" y="369324"/>
                  </a:lnTo>
                  <a:lnTo>
                    <a:pt x="0" y="0"/>
                  </a:lnTo>
                  <a:close/>
                </a:path>
                <a:path w="3345815" h="369570">
                  <a:moveTo>
                    <a:pt x="1114747" y="0"/>
                  </a:moveTo>
                  <a:lnTo>
                    <a:pt x="2230745" y="0"/>
                  </a:lnTo>
                  <a:lnTo>
                    <a:pt x="2230745" y="369324"/>
                  </a:lnTo>
                  <a:lnTo>
                    <a:pt x="1114747" y="369324"/>
                  </a:lnTo>
                  <a:lnTo>
                    <a:pt x="1114747" y="0"/>
                  </a:lnTo>
                  <a:close/>
                </a:path>
                <a:path w="3345815" h="369570">
                  <a:moveTo>
                    <a:pt x="2229495" y="0"/>
                  </a:moveTo>
                  <a:lnTo>
                    <a:pt x="3345493" y="0"/>
                  </a:lnTo>
                  <a:lnTo>
                    <a:pt x="3345493" y="369324"/>
                  </a:lnTo>
                  <a:lnTo>
                    <a:pt x="2229495" y="369324"/>
                  </a:lnTo>
                  <a:lnTo>
                    <a:pt x="2229495" y="0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0324" y="2784194"/>
              <a:ext cx="5857613" cy="30355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635121" y="1075027"/>
            <a:ext cx="5502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Cho dãy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số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a, giá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trị tìm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dirty="0" sz="3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z="3200" spc="5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3723" y="985835"/>
            <a:ext cx="1219200" cy="839469"/>
            <a:chOff x="233723" y="985835"/>
            <a:chExt cx="1219200" cy="839469"/>
          </a:xfrm>
        </p:grpSpPr>
        <p:sp>
          <p:nvSpPr>
            <p:cNvPr id="36" name="object 36"/>
            <p:cNvSpPr/>
            <p:nvPr/>
          </p:nvSpPr>
          <p:spPr>
            <a:xfrm>
              <a:off x="238485" y="990598"/>
              <a:ext cx="1209675" cy="829944"/>
            </a:xfrm>
            <a:custGeom>
              <a:avLst/>
              <a:gdLst/>
              <a:ahLst/>
              <a:cxnLst/>
              <a:rect l="l" t="t" r="r" b="b"/>
              <a:pathLst>
                <a:path w="1209675" h="829944">
                  <a:moveTo>
                    <a:pt x="1119731" y="556721"/>
                  </a:moveTo>
                  <a:lnTo>
                    <a:pt x="1119731" y="69844"/>
                  </a:lnTo>
                  <a:lnTo>
                    <a:pt x="166391" y="69844"/>
                  </a:lnTo>
                  <a:lnTo>
                    <a:pt x="166391" y="0"/>
                  </a:lnTo>
                  <a:lnTo>
                    <a:pt x="1209311" y="0"/>
                  </a:lnTo>
                  <a:lnTo>
                    <a:pt x="1209311" y="553833"/>
                  </a:lnTo>
                  <a:lnTo>
                    <a:pt x="1176419" y="554285"/>
                  </a:lnTo>
                  <a:lnTo>
                    <a:pt x="1147725" y="555277"/>
                  </a:lnTo>
                  <a:lnTo>
                    <a:pt x="1119731" y="556721"/>
                  </a:lnTo>
                  <a:close/>
                </a:path>
                <a:path w="1209675" h="829944">
                  <a:moveTo>
                    <a:pt x="1041071" y="629258"/>
                  </a:moveTo>
                  <a:lnTo>
                    <a:pt x="1041071" y="141422"/>
                  </a:lnTo>
                  <a:lnTo>
                    <a:pt x="85771" y="141422"/>
                  </a:lnTo>
                  <a:lnTo>
                    <a:pt x="85771" y="69844"/>
                  </a:lnTo>
                  <a:lnTo>
                    <a:pt x="1119731" y="69844"/>
                  </a:lnTo>
                  <a:lnTo>
                    <a:pt x="1119731" y="625411"/>
                  </a:lnTo>
                  <a:lnTo>
                    <a:pt x="1090860" y="626012"/>
                  </a:lnTo>
                  <a:lnTo>
                    <a:pt x="1065663" y="627335"/>
                  </a:lnTo>
                  <a:lnTo>
                    <a:pt x="1047835" y="628657"/>
                  </a:lnTo>
                  <a:lnTo>
                    <a:pt x="1041071" y="629258"/>
                  </a:lnTo>
                  <a:close/>
                </a:path>
                <a:path w="1209675" h="829944">
                  <a:moveTo>
                    <a:pt x="258198" y="829474"/>
                  </a:moveTo>
                  <a:lnTo>
                    <a:pt x="214155" y="828420"/>
                  </a:lnTo>
                  <a:lnTo>
                    <a:pt x="166713" y="825124"/>
                  </a:lnTo>
                  <a:lnTo>
                    <a:pt x="115473" y="819380"/>
                  </a:lnTo>
                  <a:lnTo>
                    <a:pt x="60035" y="810985"/>
                  </a:lnTo>
                  <a:lnTo>
                    <a:pt x="0" y="799735"/>
                  </a:lnTo>
                  <a:lnTo>
                    <a:pt x="0" y="141422"/>
                  </a:lnTo>
                  <a:lnTo>
                    <a:pt x="1041071" y="141422"/>
                  </a:lnTo>
                  <a:lnTo>
                    <a:pt x="1041071" y="693523"/>
                  </a:lnTo>
                  <a:lnTo>
                    <a:pt x="981042" y="694509"/>
                  </a:lnTo>
                  <a:lnTo>
                    <a:pt x="925610" y="697330"/>
                  </a:lnTo>
                  <a:lnTo>
                    <a:pt x="874375" y="701782"/>
                  </a:lnTo>
                  <a:lnTo>
                    <a:pt x="826938" y="707662"/>
                  </a:lnTo>
                  <a:lnTo>
                    <a:pt x="782899" y="714765"/>
                  </a:lnTo>
                  <a:lnTo>
                    <a:pt x="741857" y="722888"/>
                  </a:lnTo>
                  <a:lnTo>
                    <a:pt x="703414" y="731827"/>
                  </a:lnTo>
                  <a:lnTo>
                    <a:pt x="632723" y="751336"/>
                  </a:lnTo>
                  <a:lnTo>
                    <a:pt x="504931" y="791169"/>
                  </a:lnTo>
                  <a:lnTo>
                    <a:pt x="473482" y="800108"/>
                  </a:lnTo>
                  <a:lnTo>
                    <a:pt x="408385" y="815335"/>
                  </a:lnTo>
                  <a:lnTo>
                    <a:pt x="337690" y="825667"/>
                  </a:lnTo>
                  <a:lnTo>
                    <a:pt x="299243" y="828488"/>
                  </a:lnTo>
                  <a:lnTo>
                    <a:pt x="258198" y="82947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8485" y="990598"/>
              <a:ext cx="1209675" cy="829944"/>
            </a:xfrm>
            <a:custGeom>
              <a:avLst/>
              <a:gdLst/>
              <a:ahLst/>
              <a:cxnLst/>
              <a:rect l="l" t="t" r="r" b="b"/>
              <a:pathLst>
                <a:path w="1209675" h="829944">
                  <a:moveTo>
                    <a:pt x="0" y="141422"/>
                  </a:moveTo>
                  <a:lnTo>
                    <a:pt x="1041071" y="141422"/>
                  </a:lnTo>
                  <a:lnTo>
                    <a:pt x="1041071" y="693523"/>
                  </a:lnTo>
                  <a:lnTo>
                    <a:pt x="981042" y="694509"/>
                  </a:lnTo>
                  <a:lnTo>
                    <a:pt x="925610" y="697330"/>
                  </a:lnTo>
                  <a:lnTo>
                    <a:pt x="874375" y="701782"/>
                  </a:lnTo>
                  <a:lnTo>
                    <a:pt x="826938" y="707662"/>
                  </a:lnTo>
                  <a:lnTo>
                    <a:pt x="782899" y="714765"/>
                  </a:lnTo>
                  <a:lnTo>
                    <a:pt x="741857" y="722888"/>
                  </a:lnTo>
                  <a:lnTo>
                    <a:pt x="703414" y="731827"/>
                  </a:lnTo>
                  <a:lnTo>
                    <a:pt x="632723" y="751336"/>
                  </a:lnTo>
                  <a:lnTo>
                    <a:pt x="567629" y="771661"/>
                  </a:lnTo>
                  <a:lnTo>
                    <a:pt x="536180" y="781619"/>
                  </a:lnTo>
                  <a:lnTo>
                    <a:pt x="473482" y="800108"/>
                  </a:lnTo>
                  <a:lnTo>
                    <a:pt x="408385" y="815335"/>
                  </a:lnTo>
                  <a:lnTo>
                    <a:pt x="337690" y="825667"/>
                  </a:lnTo>
                  <a:lnTo>
                    <a:pt x="299243" y="828488"/>
                  </a:lnTo>
                  <a:lnTo>
                    <a:pt x="258198" y="829474"/>
                  </a:lnTo>
                  <a:lnTo>
                    <a:pt x="214155" y="828420"/>
                  </a:lnTo>
                  <a:lnTo>
                    <a:pt x="166713" y="825124"/>
                  </a:lnTo>
                  <a:lnTo>
                    <a:pt x="115473" y="819380"/>
                  </a:lnTo>
                  <a:lnTo>
                    <a:pt x="60035" y="810985"/>
                  </a:lnTo>
                  <a:lnTo>
                    <a:pt x="0" y="799735"/>
                  </a:lnTo>
                  <a:lnTo>
                    <a:pt x="0" y="141422"/>
                  </a:lnTo>
                  <a:close/>
                </a:path>
                <a:path w="1209675" h="829944">
                  <a:moveTo>
                    <a:pt x="85771" y="141422"/>
                  </a:moveTo>
                  <a:lnTo>
                    <a:pt x="85771" y="69844"/>
                  </a:lnTo>
                  <a:lnTo>
                    <a:pt x="1119731" y="69844"/>
                  </a:lnTo>
                  <a:lnTo>
                    <a:pt x="1119731" y="625411"/>
                  </a:lnTo>
                  <a:lnTo>
                    <a:pt x="1090860" y="626012"/>
                  </a:lnTo>
                  <a:lnTo>
                    <a:pt x="1065663" y="627334"/>
                  </a:lnTo>
                  <a:lnTo>
                    <a:pt x="1047835" y="628657"/>
                  </a:lnTo>
                  <a:lnTo>
                    <a:pt x="1041071" y="629258"/>
                  </a:lnTo>
                </a:path>
                <a:path w="1209675" h="829944">
                  <a:moveTo>
                    <a:pt x="166391" y="69844"/>
                  </a:moveTo>
                  <a:lnTo>
                    <a:pt x="166391" y="0"/>
                  </a:lnTo>
                  <a:lnTo>
                    <a:pt x="1209311" y="0"/>
                  </a:lnTo>
                  <a:lnTo>
                    <a:pt x="1209311" y="553833"/>
                  </a:lnTo>
                  <a:lnTo>
                    <a:pt x="1176418" y="554285"/>
                  </a:lnTo>
                  <a:lnTo>
                    <a:pt x="1147725" y="555277"/>
                  </a:lnTo>
                  <a:lnTo>
                    <a:pt x="1127430" y="556270"/>
                  </a:lnTo>
                  <a:lnTo>
                    <a:pt x="1119731" y="556721"/>
                  </a:lnTo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59368" y="1255305"/>
            <a:ext cx="798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ahoma"/>
                <a:cs typeface="Tahoma"/>
              </a:rPr>
              <a:t>Ví</a:t>
            </a:r>
            <a:r>
              <a:rPr dirty="0" sz="2400" spc="-90" b="1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400" spc="-440" b="1">
                <a:solidFill>
                  <a:srgbClr val="0000CC"/>
                </a:solidFill>
                <a:latin typeface="Tahoma"/>
                <a:cs typeface="Tahoma"/>
              </a:rPr>
              <a:t>dụ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34493" y="94558"/>
            <a:ext cx="8270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254"/>
              <a:t>TUYẾN </a:t>
            </a:r>
            <a:r>
              <a:rPr dirty="0" spc="-5"/>
              <a:t>TÍNH (LINEAR</a:t>
            </a:r>
            <a:r>
              <a:rPr dirty="0" spc="-130"/>
              <a:t> </a:t>
            </a:r>
            <a:r>
              <a:rPr dirty="0" spc="-5"/>
              <a:t>SEACH)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731836" y="1936061"/>
            <a:ext cx="7790180" cy="431800"/>
            <a:chOff x="731836" y="1936061"/>
            <a:chExt cx="7790180" cy="431800"/>
          </a:xfrm>
        </p:grpSpPr>
        <p:sp>
          <p:nvSpPr>
            <p:cNvPr id="41" name="object 41"/>
            <p:cNvSpPr/>
            <p:nvPr/>
          </p:nvSpPr>
          <p:spPr>
            <a:xfrm>
              <a:off x="731836" y="1936061"/>
              <a:ext cx="1116010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35146" y="1936061"/>
              <a:ext cx="111602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40044" y="1936061"/>
              <a:ext cx="111602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56066" y="1936061"/>
              <a:ext cx="1115997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72064" y="1936061"/>
              <a:ext cx="1115997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88062" y="1936061"/>
              <a:ext cx="111602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05660" y="1936061"/>
              <a:ext cx="1116022" cy="43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17389" y="1921773"/>
          <a:ext cx="7833359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980"/>
                <a:gridCol w="1104265"/>
                <a:gridCol w="1111250"/>
                <a:gridCol w="1115060"/>
                <a:gridCol w="1115060"/>
                <a:gridCol w="1116329"/>
                <a:gridCol w="1116329"/>
              </a:tblGrid>
              <a:tr h="431160">
                <a:tc>
                  <a:txBody>
                    <a:bodyPr/>
                    <a:lstStyle/>
                    <a:p>
                      <a:pPr algn="ctr" marL="5715">
                        <a:lnSpc>
                          <a:spcPts val="3260"/>
                        </a:lnSpc>
                      </a:pPr>
                      <a:r>
                        <a:rPr dirty="0" sz="28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CC"/>
                      </a:solidFill>
                      <a:prstDash val="solid"/>
                    </a:lnL>
                    <a:lnR w="539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CC"/>
                      </a:solidFill>
                      <a:prstDash val="solid"/>
                    </a:lnL>
                    <a:lnR w="539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CC"/>
                      </a:solidFill>
                      <a:prstDash val="solid"/>
                    </a:lnL>
                    <a:lnR w="285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CC"/>
                      </a:solidFill>
                      <a:prstDash val="solid"/>
                    </a:lnL>
                    <a:lnR w="285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CC"/>
                      </a:solidFill>
                      <a:prstDash val="solid"/>
                    </a:lnL>
                    <a:lnR w="285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6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CC"/>
                      </a:solidFill>
                      <a:prstDash val="solid"/>
                    </a:lnL>
                    <a:lnR w="38100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326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CC"/>
                      </a:solidFill>
                      <a:prstDash val="solid"/>
                    </a:lnL>
                    <a:lnR w="28575">
                      <a:solidFill>
                        <a:srgbClr val="0000CC"/>
                      </a:solidFill>
                      <a:prstDash val="solid"/>
                    </a:lnR>
                    <a:lnT w="28575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</a:tcPr>
                </a:tc>
              </a:tr>
              <a:tr h="359173">
                <a:tc>
                  <a:txBody>
                    <a:bodyPr/>
                    <a:lstStyle/>
                    <a:p>
                      <a:pPr algn="ctr" marR="5080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990000"/>
                      </a:solidFill>
                      <a:prstDash val="solid"/>
                    </a:lnL>
                    <a:lnR w="12700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CC0099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9" name="object 49"/>
          <p:cNvSpPr txBox="1"/>
          <p:nvPr/>
        </p:nvSpPr>
        <p:spPr>
          <a:xfrm>
            <a:off x="227238" y="1835908"/>
            <a:ext cx="338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C0099"/>
                </a:solidFill>
                <a:latin typeface="Tahoma"/>
                <a:cs typeface="Tahoma"/>
              </a:rPr>
              <a:t>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09222" y="3336786"/>
            <a:ext cx="911860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10489">
              <a:lnSpc>
                <a:spcPct val="100400"/>
              </a:lnSpc>
              <a:spcBef>
                <a:spcPts val="85"/>
              </a:spcBef>
            </a:pPr>
            <a:r>
              <a:rPr dirty="0" sz="2800" spc="-5" b="1">
                <a:solidFill>
                  <a:srgbClr val="FF0000"/>
                </a:solidFill>
                <a:latin typeface="Tahoma"/>
                <a:cs typeface="Tahoma"/>
              </a:rPr>
              <a:t>Tìm  </a:t>
            </a:r>
            <a:r>
              <a:rPr dirty="0" sz="2800" spc="-465" b="1">
                <a:solidFill>
                  <a:srgbClr val="FF0000"/>
                </a:solidFill>
                <a:latin typeface="Tahoma"/>
                <a:cs typeface="Tahoma"/>
              </a:rPr>
              <a:t>được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9938" y="4507729"/>
            <a:ext cx="8289925" cy="190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55"/>
              </a:lnSpc>
              <a:spcBef>
                <a:spcPts val="100"/>
              </a:spcBef>
              <a:tabLst>
                <a:tab pos="4286250" algn="l"/>
                <a:tab pos="5403215" algn="l"/>
                <a:tab pos="6506209" algn="l"/>
                <a:tab pos="7623175" algn="l"/>
              </a:tabLst>
            </a:pPr>
            <a:r>
              <a:rPr dirty="0" sz="3600" spc="-465" b="1">
                <a:solidFill>
                  <a:srgbClr val="CC0099"/>
                </a:solidFill>
                <a:latin typeface="Tahoma"/>
                <a:cs typeface="Tahoma"/>
              </a:rPr>
              <a:t>A</a:t>
            </a:r>
            <a:r>
              <a:rPr dirty="0" sz="1800" spc="-465" b="1">
                <a:solidFill>
                  <a:srgbClr val="FFFF00"/>
                </a:solidFill>
                <a:latin typeface="Verdana"/>
                <a:cs typeface="Verdana"/>
              </a:rPr>
              <a:t>Khôn</a:t>
            </a:r>
            <a:r>
              <a:rPr dirty="0" baseline="2976" sz="4200" spc="-697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800" spc="-465" b="1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dirty="0" baseline="2976" sz="4200" spc="-697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800" spc="-465" b="1">
                <a:solidFill>
                  <a:srgbClr val="FFFF00"/>
                </a:solidFill>
                <a:latin typeface="Verdana"/>
                <a:cs typeface="Verdana"/>
              </a:rPr>
              <a:t>bằKnhgôn</a:t>
            </a:r>
            <a:r>
              <a:rPr dirty="0" baseline="2976" sz="4200" spc="-697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800" spc="-465" b="1">
                <a:solidFill>
                  <a:srgbClr val="FFFF00"/>
                </a:solidFill>
                <a:latin typeface="Verdana"/>
                <a:cs typeface="Verdana"/>
              </a:rPr>
              <a:t>g   </a:t>
            </a:r>
            <a:r>
              <a:rPr dirty="0" sz="1800" spc="-45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345" b="1">
                <a:solidFill>
                  <a:srgbClr val="FFFF00"/>
                </a:solidFill>
                <a:latin typeface="Verdana"/>
                <a:cs typeface="Verdana"/>
              </a:rPr>
              <a:t>bằKnhgông</a:t>
            </a:r>
            <a:r>
              <a:rPr dirty="0" baseline="2976" sz="4200" spc="-517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1800" spc="-345" b="1">
                <a:solidFill>
                  <a:srgbClr val="FFFF00"/>
                </a:solidFill>
                <a:latin typeface="Verdana"/>
                <a:cs typeface="Verdana"/>
              </a:rPr>
              <a:t>bằng	</a:t>
            </a:r>
            <a:r>
              <a:rPr dirty="0" baseline="2976" sz="4200" b="1">
                <a:solidFill>
                  <a:srgbClr val="FFFFFF"/>
                </a:solidFill>
                <a:latin typeface="Tahoma"/>
                <a:cs typeface="Tahoma"/>
              </a:rPr>
              <a:t>8	1	6	4</a:t>
            </a:r>
            <a:endParaRPr baseline="2976" sz="4200">
              <a:latin typeface="Tahoma"/>
              <a:cs typeface="Tahoma"/>
            </a:endParaRPr>
          </a:p>
          <a:p>
            <a:pPr marL="961390">
              <a:lnSpc>
                <a:spcPts val="2815"/>
              </a:lnSpc>
              <a:tabLst>
                <a:tab pos="2076450" algn="l"/>
                <a:tab pos="3190875" algn="l"/>
                <a:tab pos="4305935" algn="l"/>
                <a:tab pos="5420360" algn="l"/>
                <a:tab pos="6535420" algn="l"/>
                <a:tab pos="7649845" algn="l"/>
              </a:tabLst>
            </a:pPr>
            <a:r>
              <a:rPr dirty="0" sz="2400">
                <a:solidFill>
                  <a:srgbClr val="CC0099"/>
                </a:solidFill>
                <a:latin typeface="Tahoma"/>
                <a:cs typeface="Tahoma"/>
              </a:rPr>
              <a:t>0	1	2	3	4	5	6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65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</a:pPr>
            <a:r>
              <a:rPr dirty="0" sz="2800" spc="-5" b="1">
                <a:solidFill>
                  <a:srgbClr val="000066"/>
                </a:solidFill>
                <a:latin typeface="Verdana"/>
                <a:cs typeface="Verdana"/>
              </a:rPr>
              <a:t>Tìm thấy </a:t>
            </a:r>
            <a:r>
              <a:rPr dirty="0" sz="2800" spc="-5" b="1">
                <a:solidFill>
                  <a:srgbClr val="CC0099"/>
                </a:solidFill>
                <a:latin typeface="Verdana"/>
                <a:cs typeface="Verdana"/>
              </a:rPr>
              <a:t>A[3] </a:t>
            </a:r>
            <a:r>
              <a:rPr dirty="0" sz="2800" b="1">
                <a:solidFill>
                  <a:srgbClr val="CC0099"/>
                </a:solidFill>
                <a:latin typeface="Verdana"/>
                <a:cs typeface="Verdana"/>
              </a:rPr>
              <a:t>= X </a:t>
            </a:r>
            <a:r>
              <a:rPr dirty="0" sz="2800" spc="1105" b="1">
                <a:solidFill>
                  <a:srgbClr val="000066"/>
                </a:solidFill>
                <a:latin typeface="Verdana"/>
                <a:cs typeface="Verdana"/>
              </a:rPr>
              <a:t>□</a:t>
            </a:r>
            <a:r>
              <a:rPr dirty="0" sz="2800" spc="-50" b="1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dirty="0" sz="2800" spc="-5" b="1" i="1">
                <a:solidFill>
                  <a:srgbClr val="0000CC"/>
                </a:solidFill>
                <a:latin typeface="Verdana"/>
                <a:cs typeface="Verdana"/>
              </a:rPr>
              <a:t>Trả về </a:t>
            </a:r>
            <a:r>
              <a:rPr dirty="0" sz="2800" spc="10" b="1" i="1">
                <a:solidFill>
                  <a:srgbClr val="0000CC"/>
                </a:solidFill>
                <a:latin typeface="Verdana"/>
                <a:cs typeface="Verdana"/>
              </a:rPr>
              <a:t>3</a:t>
            </a:r>
            <a:r>
              <a:rPr dirty="0" sz="2800" spc="10" b="1">
                <a:solidFill>
                  <a:srgbClr val="1F5280"/>
                </a:solidFill>
                <a:latin typeface="Verdana"/>
                <a:cs typeface="Verdana"/>
              </a:rPr>
              <a:t>. </a:t>
            </a:r>
            <a:r>
              <a:rPr dirty="0" sz="2800" spc="-5" b="1" i="1">
                <a:solidFill>
                  <a:srgbClr val="FF0000"/>
                </a:solidFill>
                <a:latin typeface="Verdana"/>
                <a:cs typeface="Verdana"/>
              </a:rPr>
              <a:t>Dừng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93" y="94558"/>
            <a:ext cx="8270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254"/>
              <a:t>TUYẾN </a:t>
            </a:r>
            <a:r>
              <a:rPr dirty="0" spc="-5"/>
              <a:t>TÍNH (LINEAR</a:t>
            </a:r>
            <a:r>
              <a:rPr dirty="0" spc="-13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1124" y="831281"/>
            <a:ext cx="8313420" cy="496633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736600" indent="-702310">
              <a:lnSpc>
                <a:spcPct val="100000"/>
              </a:lnSpc>
              <a:spcBef>
                <a:spcPts val="810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735965" algn="l"/>
                <a:tab pos="736600" algn="l"/>
              </a:tabLst>
            </a:pP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Cài</a:t>
            </a:r>
            <a:r>
              <a:rPr dirty="0" sz="3600" spc="-1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đặt: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30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5" b="1">
                <a:solidFill>
                  <a:srgbClr val="001F60"/>
                </a:solidFill>
                <a:latin typeface="Times New Roman"/>
                <a:cs typeface="Times New Roman"/>
              </a:rPr>
              <a:t>linearSearch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000" spc="95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3000" spc="-35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40" b="1">
                <a:solidFill>
                  <a:srgbClr val="000066"/>
                </a:solidFill>
                <a:latin typeface="Times New Roman"/>
                <a:cs typeface="Times New Roman"/>
              </a:rPr>
              <a:t>a[]</a:t>
            </a:r>
            <a:r>
              <a:rPr dirty="0" sz="3000" spc="4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30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dirty="0" sz="300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30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0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3000" spc="-75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11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3200" spc="-5" b="1">
                <a:solidFill>
                  <a:srgbClr val="BF0000"/>
                </a:solidFill>
                <a:latin typeface="Times New Roman"/>
                <a:cs typeface="Times New Roman"/>
              </a:rPr>
              <a:t>{</a:t>
            </a:r>
            <a:r>
              <a:rPr dirty="0" sz="3200" spc="-145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3200" spc="270" i="1">
                <a:solidFill>
                  <a:srgbClr val="001F60"/>
                </a:solidFill>
                <a:latin typeface="Times New Roman"/>
                <a:cs typeface="Times New Roman"/>
              </a:rPr>
              <a:t>//Trả</a:t>
            </a:r>
            <a:r>
              <a:rPr dirty="0" sz="3200" spc="-10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40" i="1">
                <a:solidFill>
                  <a:srgbClr val="001F60"/>
                </a:solidFill>
                <a:latin typeface="Times New Roman"/>
                <a:cs typeface="Times New Roman"/>
              </a:rPr>
              <a:t>về</a:t>
            </a:r>
            <a:r>
              <a:rPr dirty="0" sz="3200" spc="-10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5" i="1">
                <a:solidFill>
                  <a:srgbClr val="001F60"/>
                </a:solidFill>
                <a:latin typeface="Times New Roman"/>
                <a:cs typeface="Times New Roman"/>
              </a:rPr>
              <a:t>vị</a:t>
            </a:r>
            <a:r>
              <a:rPr dirty="0" sz="3200" spc="-10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80" i="1">
                <a:solidFill>
                  <a:srgbClr val="001F60"/>
                </a:solidFill>
                <a:latin typeface="Times New Roman"/>
                <a:cs typeface="Times New Roman"/>
              </a:rPr>
              <a:t>trí</a:t>
            </a:r>
            <a:r>
              <a:rPr dirty="0" sz="3200" spc="-10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140" i="1">
                <a:solidFill>
                  <a:srgbClr val="001F60"/>
                </a:solidFill>
                <a:latin typeface="Times New Roman"/>
                <a:cs typeface="Times New Roman"/>
              </a:rPr>
              <a:t>tìm</a:t>
            </a:r>
            <a:r>
              <a:rPr dirty="0" sz="3200" spc="-10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105" i="1">
                <a:solidFill>
                  <a:srgbClr val="001F60"/>
                </a:solidFill>
                <a:latin typeface="Times New Roman"/>
                <a:cs typeface="Times New Roman"/>
              </a:rPr>
              <a:t>thấy</a:t>
            </a:r>
            <a:r>
              <a:rPr dirty="0" sz="3200" spc="-10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35" i="1">
                <a:solidFill>
                  <a:srgbClr val="001F60"/>
                </a:solidFill>
                <a:latin typeface="Times New Roman"/>
                <a:cs typeface="Times New Roman"/>
              </a:rPr>
              <a:t>hoặc</a:t>
            </a:r>
            <a:r>
              <a:rPr dirty="0" sz="3200" spc="-10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15" i="1">
                <a:solidFill>
                  <a:srgbClr val="001F60"/>
                </a:solidFill>
                <a:latin typeface="Times New Roman"/>
                <a:cs typeface="Times New Roman"/>
              </a:rPr>
              <a:t>-1</a:t>
            </a:r>
            <a:endParaRPr sz="3200">
              <a:latin typeface="Times New Roman"/>
              <a:cs typeface="Times New Roman"/>
            </a:endParaRPr>
          </a:p>
          <a:p>
            <a:pPr marL="926465" marR="4257675" indent="-457200">
              <a:lnSpc>
                <a:spcPct val="129200"/>
              </a:lnSpc>
              <a:spcBef>
                <a:spcPts val="140"/>
              </a:spcBef>
            </a:pP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for(int</a:t>
            </a:r>
            <a:r>
              <a:rPr dirty="0" sz="30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dirty="0" sz="30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z="30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000066"/>
                </a:solidFill>
                <a:latin typeface="Times New Roman"/>
                <a:cs typeface="Times New Roman"/>
              </a:rPr>
              <a:t>0;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dirty="0" sz="30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0066"/>
                </a:solidFill>
                <a:latin typeface="Times New Roman"/>
                <a:cs typeface="Times New Roman"/>
              </a:rPr>
              <a:t>&lt;</a:t>
            </a:r>
            <a:r>
              <a:rPr dirty="0" sz="30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n;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">
                <a:solidFill>
                  <a:srgbClr val="000066"/>
                </a:solidFill>
                <a:latin typeface="Times New Roman"/>
                <a:cs typeface="Times New Roman"/>
              </a:rPr>
              <a:t>i++) 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if(</a:t>
            </a:r>
            <a:r>
              <a:rPr dirty="0" sz="3000" spc="65" b="1">
                <a:solidFill>
                  <a:srgbClr val="0000CC"/>
                </a:solidFill>
                <a:latin typeface="Times New Roman"/>
                <a:cs typeface="Times New Roman"/>
              </a:rPr>
              <a:t>a[i] </a:t>
            </a:r>
            <a:r>
              <a:rPr dirty="0" sz="3000" spc="60" b="1">
                <a:solidFill>
                  <a:srgbClr val="0000CC"/>
                </a:solidFill>
                <a:latin typeface="Times New Roman"/>
                <a:cs typeface="Times New Roman"/>
              </a:rPr>
              <a:t>==</a:t>
            </a:r>
            <a:r>
              <a:rPr dirty="0" sz="3000" spc="-26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3000" spc="11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1045"/>
              </a:spcBef>
            </a:pPr>
            <a:r>
              <a:rPr dirty="0" sz="3000" spc="180">
                <a:solidFill>
                  <a:srgbClr val="000066"/>
                </a:solidFill>
                <a:latin typeface="Times New Roman"/>
                <a:cs typeface="Times New Roman"/>
              </a:rPr>
              <a:t>return</a:t>
            </a:r>
            <a:r>
              <a:rPr dirty="0" sz="3000" spc="-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3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30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300" i="1">
                <a:solidFill>
                  <a:srgbClr val="000066"/>
                </a:solidFill>
                <a:latin typeface="Times New Roman"/>
                <a:cs typeface="Times New Roman"/>
              </a:rPr>
              <a:t>//tìm</a:t>
            </a:r>
            <a:r>
              <a:rPr dirty="0" sz="30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0" i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r>
              <a:rPr dirty="0" sz="30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0" i="1">
                <a:solidFill>
                  <a:srgbClr val="000066"/>
                </a:solidFill>
                <a:latin typeface="Times New Roman"/>
                <a:cs typeface="Times New Roman"/>
              </a:rPr>
              <a:t>tại</a:t>
            </a:r>
            <a:r>
              <a:rPr dirty="0" sz="30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25" i="1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85"/>
              </a:spcBef>
            </a:pPr>
            <a:r>
              <a:rPr dirty="0" sz="3000" spc="180">
                <a:solidFill>
                  <a:srgbClr val="000066"/>
                </a:solidFill>
                <a:latin typeface="Times New Roman"/>
                <a:cs typeface="Times New Roman"/>
              </a:rPr>
              <a:t>return</a:t>
            </a:r>
            <a:r>
              <a:rPr dirty="0" sz="3000" spc="-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80" b="1">
                <a:solidFill>
                  <a:srgbClr val="FF0000"/>
                </a:solidFill>
                <a:latin typeface="Times New Roman"/>
                <a:cs typeface="Times New Roman"/>
              </a:rPr>
              <a:t>–1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30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20" i="1">
                <a:solidFill>
                  <a:srgbClr val="000066"/>
                </a:solidFill>
                <a:latin typeface="Times New Roman"/>
                <a:cs typeface="Times New Roman"/>
              </a:rPr>
              <a:t>//không</a:t>
            </a:r>
            <a:r>
              <a:rPr dirty="0" sz="30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0" i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30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5" i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3200" spc="-5" b="1">
                <a:solidFill>
                  <a:srgbClr val="B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93" y="94558"/>
            <a:ext cx="8270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254"/>
              <a:t>TUYẾN </a:t>
            </a:r>
            <a:r>
              <a:rPr dirty="0" spc="-5"/>
              <a:t>TÍNH (LINEAR</a:t>
            </a:r>
            <a:r>
              <a:rPr dirty="0" spc="-13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09500" y="997710"/>
            <a:ext cx="8545195" cy="22313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714375" marR="5080" indent="-702310">
              <a:lnSpc>
                <a:spcPct val="100699"/>
              </a:lnSpc>
              <a:spcBef>
                <a:spcPts val="70"/>
              </a:spcBef>
              <a:buClr>
                <a:srgbClr val="1480B8"/>
              </a:buClr>
              <a:buFont typeface="Noto Sans Symbols"/>
              <a:buChar char="❖"/>
              <a:tabLst>
                <a:tab pos="715010" algn="l"/>
              </a:tabLst>
            </a:pPr>
            <a:r>
              <a:rPr dirty="0" sz="3600" spc="65" b="1">
                <a:solidFill>
                  <a:srgbClr val="000066"/>
                </a:solidFill>
                <a:latin typeface="Times New Roman"/>
                <a:cs typeface="Times New Roman"/>
              </a:rPr>
              <a:t>Nhận</a:t>
            </a:r>
            <a:r>
              <a:rPr dirty="0" sz="3600" spc="-8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75" b="1">
                <a:solidFill>
                  <a:srgbClr val="000066"/>
                </a:solidFill>
                <a:latin typeface="Times New Roman"/>
                <a:cs typeface="Times New Roman"/>
              </a:rPr>
              <a:t>xét:</a:t>
            </a:r>
            <a:r>
              <a:rPr dirty="0" sz="3600" spc="-5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-120" i="1">
                <a:solidFill>
                  <a:srgbClr val="000066"/>
                </a:solidFill>
                <a:latin typeface="Times New Roman"/>
                <a:cs typeface="Times New Roman"/>
              </a:rPr>
              <a:t>Giải</a:t>
            </a:r>
            <a:r>
              <a:rPr dirty="0" sz="3600" spc="-8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55" i="1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600" spc="-7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60" i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36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14" i="1">
                <a:solidFill>
                  <a:srgbClr val="000066"/>
                </a:solidFill>
                <a:latin typeface="Times New Roman"/>
                <a:cs typeface="Times New Roman"/>
              </a:rPr>
              <a:t>kiếm</a:t>
            </a:r>
            <a:r>
              <a:rPr dirty="0" sz="3600" spc="-7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14" i="1">
                <a:solidFill>
                  <a:srgbClr val="000066"/>
                </a:solidFill>
                <a:latin typeface="Times New Roman"/>
                <a:cs typeface="Times New Roman"/>
              </a:rPr>
              <a:t>tuyến</a:t>
            </a:r>
            <a:r>
              <a:rPr dirty="0" sz="3600" spc="-7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05" i="1">
                <a:solidFill>
                  <a:srgbClr val="000066"/>
                </a:solidFill>
                <a:latin typeface="Times New Roman"/>
                <a:cs typeface="Times New Roman"/>
              </a:rPr>
              <a:t>tính  </a:t>
            </a:r>
            <a:r>
              <a:rPr dirty="0" sz="3600" spc="100" i="1">
                <a:solidFill>
                  <a:srgbClr val="000066"/>
                </a:solidFill>
                <a:latin typeface="Times New Roman"/>
                <a:cs typeface="Times New Roman"/>
              </a:rPr>
              <a:t>không phụ </a:t>
            </a:r>
            <a:r>
              <a:rPr dirty="0" sz="3600" spc="85" i="1">
                <a:solidFill>
                  <a:srgbClr val="000066"/>
                </a:solidFill>
                <a:latin typeface="Times New Roman"/>
                <a:cs typeface="Times New Roman"/>
              </a:rPr>
              <a:t>thuộc </a:t>
            </a:r>
            <a:r>
              <a:rPr dirty="0" sz="3600" spc="50" i="1">
                <a:solidFill>
                  <a:srgbClr val="000066"/>
                </a:solidFill>
                <a:latin typeface="Times New Roman"/>
                <a:cs typeface="Times New Roman"/>
              </a:rPr>
              <a:t>vào </a:t>
            </a:r>
            <a:r>
              <a:rPr dirty="0" sz="3600" i="1">
                <a:solidFill>
                  <a:srgbClr val="000066"/>
                </a:solidFill>
                <a:latin typeface="Times New Roman"/>
                <a:cs typeface="Times New Roman"/>
              </a:rPr>
              <a:t>việc các </a:t>
            </a:r>
            <a:r>
              <a:rPr dirty="0" sz="3600" spc="95" i="1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600" spc="240" i="1">
                <a:solidFill>
                  <a:srgbClr val="000066"/>
                </a:solidFill>
                <a:latin typeface="Times New Roman"/>
                <a:cs typeface="Times New Roman"/>
              </a:rPr>
              <a:t>tử  </a:t>
            </a:r>
            <a:r>
              <a:rPr dirty="0" sz="3600" spc="100" i="1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600" spc="135" i="1">
                <a:solidFill>
                  <a:srgbClr val="000066"/>
                </a:solidFill>
                <a:latin typeface="Times New Roman"/>
                <a:cs typeface="Times New Roman"/>
              </a:rPr>
              <a:t>mảng </a:t>
            </a:r>
            <a:r>
              <a:rPr dirty="0" sz="3600" spc="-10" i="1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600" spc="110" i="1">
                <a:solidFill>
                  <a:srgbClr val="000066"/>
                </a:solidFill>
                <a:latin typeface="Times New Roman"/>
                <a:cs typeface="Times New Roman"/>
              </a:rPr>
              <a:t>được </a:t>
            </a:r>
            <a:r>
              <a:rPr dirty="0" sz="3600" spc="45" i="1">
                <a:solidFill>
                  <a:srgbClr val="000066"/>
                </a:solidFill>
                <a:latin typeface="Times New Roman"/>
                <a:cs typeface="Times New Roman"/>
              </a:rPr>
              <a:t>sắp </a:t>
            </a:r>
            <a:r>
              <a:rPr dirty="0" sz="3600" spc="50" i="1">
                <a:solidFill>
                  <a:srgbClr val="000066"/>
                </a:solidFill>
                <a:latin typeface="Times New Roman"/>
                <a:cs typeface="Times New Roman"/>
              </a:rPr>
              <a:t>xếp </a:t>
            </a:r>
            <a:r>
              <a:rPr dirty="0" sz="3600" spc="195" i="1">
                <a:solidFill>
                  <a:srgbClr val="000066"/>
                </a:solidFill>
                <a:latin typeface="Times New Roman"/>
                <a:cs typeface="Times New Roman"/>
              </a:rPr>
              <a:t>thứ </a:t>
            </a:r>
            <a:r>
              <a:rPr dirty="0" sz="3600" spc="240" i="1">
                <a:solidFill>
                  <a:srgbClr val="000066"/>
                </a:solidFill>
                <a:latin typeface="Times New Roman"/>
                <a:cs typeface="Times New Roman"/>
              </a:rPr>
              <a:t>tự  </a:t>
            </a:r>
            <a:r>
              <a:rPr dirty="0" sz="3600" spc="170" i="1">
                <a:solidFill>
                  <a:srgbClr val="000066"/>
                </a:solidFill>
                <a:latin typeface="Times New Roman"/>
                <a:cs typeface="Times New Roman"/>
              </a:rPr>
              <a:t>(tăng/giảm) </a:t>
            </a:r>
            <a:r>
              <a:rPr dirty="0" sz="3600" spc="80" i="1">
                <a:solidFill>
                  <a:srgbClr val="000066"/>
                </a:solidFill>
                <a:latin typeface="Times New Roman"/>
                <a:cs typeface="Times New Roman"/>
              </a:rPr>
              <a:t>hay</a:t>
            </a:r>
            <a:r>
              <a:rPr dirty="0" sz="3600" spc="-40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0" i="1">
                <a:solidFill>
                  <a:srgbClr val="000066"/>
                </a:solidFill>
                <a:latin typeface="Times New Roman"/>
                <a:cs typeface="Times New Roman"/>
              </a:rPr>
              <a:t>chưa?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86" y="94558"/>
            <a:ext cx="78746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555"/>
              <a:t>NHỊ </a:t>
            </a:r>
            <a:r>
              <a:rPr dirty="0" spc="-5"/>
              <a:t>PHÂN (BINARY</a:t>
            </a:r>
            <a:r>
              <a:rPr dirty="0" spc="-61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300" y="740535"/>
            <a:ext cx="8771255" cy="5068570"/>
          </a:xfrm>
          <a:prstGeom prst="rect">
            <a:avLst/>
          </a:prstGeom>
        </p:spPr>
        <p:txBody>
          <a:bodyPr wrap="square" lIns="0" tIns="269875" rIns="0" bIns="0" rtlCol="0" vert="horz">
            <a:spAutoFit/>
          </a:bodyPr>
          <a:lstStyle/>
          <a:p>
            <a:pPr marL="688975" indent="-676910">
              <a:lnSpc>
                <a:spcPct val="100000"/>
              </a:lnSpc>
              <a:spcBef>
                <a:spcPts val="2125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688340" algn="l"/>
                <a:tab pos="689610" algn="l"/>
              </a:tabLst>
            </a:pPr>
            <a:r>
              <a:rPr dirty="0" u="heavy" sz="3600"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Ý</a:t>
            </a:r>
            <a:r>
              <a:rPr dirty="0" u="heavy" sz="3600" spc="-20"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600" spc="-5"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tưởng:</a:t>
            </a:r>
            <a:r>
              <a:rPr dirty="0" sz="3600" spc="5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70" b="1">
                <a:solidFill>
                  <a:srgbClr val="000066"/>
                </a:solidFill>
                <a:latin typeface="Times New Roman"/>
                <a:cs typeface="Times New Roman"/>
              </a:rPr>
              <a:t>Giả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70" b="1">
                <a:solidFill>
                  <a:srgbClr val="000066"/>
                </a:solidFill>
                <a:latin typeface="Times New Roman"/>
                <a:cs typeface="Times New Roman"/>
              </a:rPr>
              <a:t>sử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0" b="1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 b="1">
                <a:solidFill>
                  <a:srgbClr val="000066"/>
                </a:solidFill>
                <a:latin typeface="Times New Roman"/>
                <a:cs typeface="Times New Roman"/>
              </a:rPr>
              <a:t>đã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 b="1">
                <a:solidFill>
                  <a:srgbClr val="000066"/>
                </a:solidFill>
                <a:latin typeface="Times New Roman"/>
                <a:cs typeface="Times New Roman"/>
              </a:rPr>
              <a:t>sắp</a:t>
            </a:r>
            <a:r>
              <a:rPr dirty="0" sz="3200" spc="-11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80" b="1">
                <a:solidFill>
                  <a:srgbClr val="000066"/>
                </a:solidFill>
                <a:latin typeface="Times New Roman"/>
                <a:cs typeface="Times New Roman"/>
              </a:rPr>
              <a:t>thứ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10" b="1">
                <a:solidFill>
                  <a:srgbClr val="000066"/>
                </a:solidFill>
                <a:latin typeface="Times New Roman"/>
                <a:cs typeface="Times New Roman"/>
              </a:rPr>
              <a:t>tự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0" b="1">
                <a:solidFill>
                  <a:srgbClr val="000066"/>
                </a:solidFill>
                <a:latin typeface="Times New Roman"/>
                <a:cs typeface="Times New Roman"/>
              </a:rPr>
              <a:t>tăng</a:t>
            </a:r>
            <a:endParaRPr sz="3200">
              <a:latin typeface="Times New Roman"/>
              <a:cs typeface="Times New Roman"/>
            </a:endParaRPr>
          </a:p>
          <a:p>
            <a:pPr algn="just" marL="180975" marR="5080" indent="508000">
              <a:lnSpc>
                <a:spcPct val="130200"/>
              </a:lnSpc>
              <a:spcBef>
                <a:spcPts val="720"/>
              </a:spcBef>
            </a:pPr>
            <a:r>
              <a:rPr dirty="0" sz="3200" spc="20">
                <a:solidFill>
                  <a:srgbClr val="000066"/>
                </a:solidFill>
                <a:latin typeface="Times New Roman"/>
                <a:cs typeface="Times New Roman"/>
              </a:rPr>
              <a:t>Tại</a:t>
            </a:r>
            <a:r>
              <a:rPr dirty="0" sz="3200" spc="-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85">
                <a:solidFill>
                  <a:srgbClr val="000066"/>
                </a:solidFill>
                <a:latin typeface="Times New Roman"/>
                <a:cs typeface="Times New Roman"/>
              </a:rPr>
              <a:t>mỗi</a:t>
            </a:r>
            <a:r>
              <a:rPr dirty="0" sz="3200" spc="-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bước</a:t>
            </a:r>
            <a:r>
              <a:rPr dirty="0" sz="32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tiến</a:t>
            </a:r>
            <a:r>
              <a:rPr dirty="0" sz="3200" spc="-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hành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245" b="1">
                <a:solidFill>
                  <a:srgbClr val="008000"/>
                </a:solidFill>
                <a:latin typeface="Times New Roman"/>
                <a:cs typeface="Times New Roman"/>
              </a:rPr>
              <a:t>so</a:t>
            </a:r>
            <a:r>
              <a:rPr dirty="0" sz="3600" spc="-4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600" spc="165" b="1">
                <a:solidFill>
                  <a:srgbClr val="008000"/>
                </a:solidFill>
                <a:latin typeface="Times New Roman"/>
                <a:cs typeface="Times New Roman"/>
              </a:rPr>
              <a:t>sánh</a:t>
            </a:r>
            <a:r>
              <a:rPr dirty="0" sz="3600" spc="-4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600" spc="90" b="1">
                <a:solidFill>
                  <a:srgbClr val="008000"/>
                </a:solidFill>
                <a:latin typeface="Times New Roman"/>
                <a:cs typeface="Times New Roman"/>
              </a:rPr>
              <a:t>x</a:t>
            </a:r>
            <a:r>
              <a:rPr dirty="0" sz="3600" spc="-4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600" spc="220" b="1">
                <a:solidFill>
                  <a:srgbClr val="008000"/>
                </a:solidFill>
                <a:latin typeface="Times New Roman"/>
                <a:cs typeface="Times New Roman"/>
              </a:rPr>
              <a:t>với</a:t>
            </a:r>
            <a:r>
              <a:rPr dirty="0" sz="3600" spc="-3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600" spc="140" b="1">
                <a:solidFill>
                  <a:srgbClr val="008000"/>
                </a:solidFill>
                <a:latin typeface="Times New Roman"/>
                <a:cs typeface="Times New Roman"/>
              </a:rPr>
              <a:t>phần  </a:t>
            </a:r>
            <a:r>
              <a:rPr dirty="0" sz="3600" spc="240" b="1">
                <a:solidFill>
                  <a:srgbClr val="008000"/>
                </a:solidFill>
                <a:latin typeface="Times New Roman"/>
                <a:cs typeface="Times New Roman"/>
              </a:rPr>
              <a:t>tử </a:t>
            </a:r>
            <a:r>
              <a:rPr dirty="0" sz="3600" spc="160" b="1">
                <a:solidFill>
                  <a:srgbClr val="008000"/>
                </a:solidFill>
                <a:latin typeface="Times New Roman"/>
                <a:cs typeface="Times New Roman"/>
              </a:rPr>
              <a:t>nằm </a:t>
            </a:r>
            <a:r>
              <a:rPr dirty="0" sz="3600" spc="114" b="1">
                <a:solidFill>
                  <a:srgbClr val="008000"/>
                </a:solidFill>
                <a:latin typeface="Times New Roman"/>
                <a:cs typeface="Times New Roman"/>
              </a:rPr>
              <a:t>vị </a:t>
            </a:r>
            <a:r>
              <a:rPr dirty="0" sz="3600" spc="100" b="1">
                <a:solidFill>
                  <a:srgbClr val="008000"/>
                </a:solidFill>
                <a:latin typeface="Times New Roman"/>
                <a:cs typeface="Times New Roman"/>
              </a:rPr>
              <a:t>trí </a:t>
            </a:r>
            <a:r>
              <a:rPr dirty="0" sz="3600" spc="170" b="1">
                <a:solidFill>
                  <a:srgbClr val="008000"/>
                </a:solidFill>
                <a:latin typeface="Times New Roman"/>
                <a:cs typeface="Times New Roman"/>
              </a:rPr>
              <a:t>giữa </a:t>
            </a:r>
            <a:r>
              <a:rPr dirty="0" sz="3600" spc="110" b="1">
                <a:solidFill>
                  <a:srgbClr val="008000"/>
                </a:solidFill>
                <a:latin typeface="Times New Roman"/>
                <a:cs typeface="Times New Roman"/>
              </a:rPr>
              <a:t>của </a:t>
            </a:r>
            <a:r>
              <a:rPr dirty="0" sz="3600" spc="125" b="1">
                <a:solidFill>
                  <a:srgbClr val="008000"/>
                </a:solidFill>
                <a:latin typeface="Times New Roman"/>
                <a:cs typeface="Times New Roman"/>
              </a:rPr>
              <a:t>dãy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tìm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kiếm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hiện 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hành, </a:t>
            </a:r>
            <a:r>
              <a:rPr dirty="0" sz="3200" spc="185">
                <a:solidFill>
                  <a:srgbClr val="000066"/>
                </a:solidFill>
                <a:latin typeface="Times New Roman"/>
                <a:cs typeface="Times New Roman"/>
              </a:rPr>
              <a:t>dựa</a:t>
            </a:r>
            <a:r>
              <a:rPr dirty="0" sz="3200" spc="-5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75">
                <a:solidFill>
                  <a:srgbClr val="000066"/>
                </a:solidFill>
                <a:latin typeface="Times New Roman"/>
                <a:cs typeface="Times New Roman"/>
              </a:rPr>
              <a:t>vào </a:t>
            </a:r>
            <a:r>
              <a:rPr dirty="0" sz="3200" spc="130">
                <a:solidFill>
                  <a:srgbClr val="000066"/>
                </a:solidFill>
                <a:latin typeface="Times New Roman"/>
                <a:cs typeface="Times New Roman"/>
              </a:rPr>
              <a:t>kết </a:t>
            </a:r>
            <a:r>
              <a:rPr dirty="0" sz="3200" spc="145">
                <a:solidFill>
                  <a:srgbClr val="000066"/>
                </a:solidFill>
                <a:latin typeface="Times New Roman"/>
                <a:cs typeface="Times New Roman"/>
              </a:rPr>
              <a:t>quả </a:t>
            </a:r>
            <a:r>
              <a:rPr dirty="0" sz="3200" spc="110">
                <a:solidFill>
                  <a:srgbClr val="000066"/>
                </a:solidFill>
                <a:latin typeface="Times New Roman"/>
                <a:cs typeface="Times New Roman"/>
              </a:rPr>
              <a:t>so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sánh </a:t>
            </a:r>
            <a:r>
              <a:rPr dirty="0" sz="3200" spc="110">
                <a:solidFill>
                  <a:srgbClr val="000066"/>
                </a:solidFill>
                <a:latin typeface="Times New Roman"/>
                <a:cs typeface="Times New Roman"/>
              </a:rPr>
              <a:t>này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để </a:t>
            </a:r>
            <a:r>
              <a:rPr dirty="0" sz="3200" spc="120">
                <a:solidFill>
                  <a:srgbClr val="000066"/>
                </a:solidFill>
                <a:latin typeface="Times New Roman"/>
                <a:cs typeface="Times New Roman"/>
              </a:rPr>
              <a:t>quyết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định  </a:t>
            </a:r>
            <a:r>
              <a:rPr dirty="0" sz="3200" spc="45">
                <a:solidFill>
                  <a:srgbClr val="000066"/>
                </a:solidFill>
                <a:latin typeface="Times New Roman"/>
                <a:cs typeface="Times New Roman"/>
              </a:rPr>
              <a:t>giới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hạn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dãy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cần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tìm </a:t>
            </a:r>
            <a:r>
              <a:rPr dirty="0" sz="3200" spc="225">
                <a:solidFill>
                  <a:srgbClr val="000066"/>
                </a:solidFill>
                <a:latin typeface="Times New Roman"/>
                <a:cs typeface="Times New Roman"/>
              </a:rPr>
              <a:t>ở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bước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kế </a:t>
            </a:r>
            <a:r>
              <a:rPr dirty="0" sz="3200" spc="120">
                <a:solidFill>
                  <a:srgbClr val="000066"/>
                </a:solidFill>
                <a:latin typeface="Times New Roman"/>
                <a:cs typeface="Times New Roman"/>
              </a:rPr>
              <a:t>tiếp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600" spc="215" b="1">
                <a:solidFill>
                  <a:srgbClr val="FF0000"/>
                </a:solidFill>
                <a:latin typeface="Times New Roman"/>
                <a:cs typeface="Times New Roman"/>
              </a:rPr>
              <a:t>nữa</a:t>
            </a:r>
            <a:r>
              <a:rPr dirty="0" sz="36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195" b="1">
                <a:solidFill>
                  <a:srgbClr val="FF0000"/>
                </a:solidFill>
                <a:latin typeface="Times New Roman"/>
                <a:cs typeface="Times New Roman"/>
              </a:rPr>
              <a:t>bên  </a:t>
            </a:r>
            <a:r>
              <a:rPr dirty="0" sz="3600" spc="105" b="1">
                <a:solidFill>
                  <a:srgbClr val="FF0000"/>
                </a:solidFill>
                <a:latin typeface="Times New Roman"/>
                <a:cs typeface="Times New Roman"/>
              </a:rPr>
              <a:t>trái </a:t>
            </a:r>
            <a:r>
              <a:rPr dirty="0" sz="3200" spc="100">
                <a:solidFill>
                  <a:srgbClr val="000066"/>
                </a:solidFill>
                <a:latin typeface="Times New Roman"/>
                <a:cs typeface="Times New Roman"/>
              </a:rPr>
              <a:t>hay </a:t>
            </a:r>
            <a:r>
              <a:rPr dirty="0" sz="3600" spc="215" b="1">
                <a:solidFill>
                  <a:srgbClr val="990000"/>
                </a:solidFill>
                <a:latin typeface="Times New Roman"/>
                <a:cs typeface="Times New Roman"/>
              </a:rPr>
              <a:t>nữa </a:t>
            </a:r>
            <a:r>
              <a:rPr dirty="0" sz="3600" spc="200" b="1">
                <a:solidFill>
                  <a:srgbClr val="990000"/>
                </a:solidFill>
                <a:latin typeface="Times New Roman"/>
                <a:cs typeface="Times New Roman"/>
              </a:rPr>
              <a:t>bên </a:t>
            </a:r>
            <a:r>
              <a:rPr dirty="0" sz="3600" spc="130" b="1">
                <a:solidFill>
                  <a:srgbClr val="990000"/>
                </a:solidFill>
                <a:latin typeface="Times New Roman"/>
                <a:cs typeface="Times New Roman"/>
              </a:rPr>
              <a:t>phải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của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dãy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tìm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kiếm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hiện 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hành.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86" y="94558"/>
            <a:ext cx="78746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555"/>
              <a:t>NHỊ </a:t>
            </a:r>
            <a:r>
              <a:rPr dirty="0" spc="-5"/>
              <a:t>PHÂN (BINARY</a:t>
            </a:r>
            <a:r>
              <a:rPr dirty="0" spc="-61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0748" y="934856"/>
            <a:ext cx="8599170" cy="56699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651510" indent="-639445">
              <a:lnSpc>
                <a:spcPct val="100000"/>
              </a:lnSpc>
              <a:spcBef>
                <a:spcPts val="625"/>
              </a:spcBef>
              <a:buClr>
                <a:srgbClr val="1480B8"/>
              </a:buClr>
              <a:buSzPct val="101785"/>
              <a:buFont typeface="Noto Sans Symbols"/>
              <a:buChar char="❖"/>
              <a:tabLst>
                <a:tab pos="651510" algn="l"/>
                <a:tab pos="652145" algn="l"/>
              </a:tabLst>
            </a:pP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Thuật </a:t>
            </a:r>
            <a:r>
              <a:rPr dirty="0" sz="2800" b="1" i="1">
                <a:solidFill>
                  <a:srgbClr val="000066"/>
                </a:solidFill>
                <a:latin typeface="Arial"/>
                <a:cs typeface="Arial"/>
              </a:rPr>
              <a:t>toán: (mô </a:t>
            </a: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phỏng </a:t>
            </a:r>
            <a:r>
              <a:rPr dirty="0" sz="2800" b="1" i="1">
                <a:solidFill>
                  <a:srgbClr val="000066"/>
                </a:solidFill>
                <a:latin typeface="Arial"/>
                <a:cs typeface="Arial"/>
              </a:rPr>
              <a:t>theo</a:t>
            </a:r>
            <a:r>
              <a:rPr dirty="0" sz="2800" spc="-4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  <a:spcBef>
                <a:spcPts val="415"/>
              </a:spcBef>
            </a:pPr>
            <a:r>
              <a:rPr dirty="0" sz="2200" spc="-5" b="1">
                <a:solidFill>
                  <a:srgbClr val="00AFEF"/>
                </a:solidFill>
                <a:latin typeface="Verdana"/>
                <a:cs typeface="Verdana"/>
              </a:rPr>
              <a:t>B1: </a:t>
            </a:r>
            <a:r>
              <a:rPr dirty="0" sz="2200" spc="-5">
                <a:solidFill>
                  <a:srgbClr val="003399"/>
                </a:solidFill>
                <a:latin typeface="Verdana"/>
                <a:cs typeface="Verdana"/>
              </a:rPr>
              <a:t>Gán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Left </a:t>
            </a:r>
            <a:r>
              <a:rPr dirty="0" sz="2200" b="1">
                <a:solidFill>
                  <a:srgbClr val="003399"/>
                </a:solidFill>
                <a:latin typeface="Verdana"/>
                <a:cs typeface="Verdana"/>
              </a:rPr>
              <a:t>=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0; Right </a:t>
            </a:r>
            <a:r>
              <a:rPr dirty="0" sz="2200" b="1">
                <a:solidFill>
                  <a:srgbClr val="003399"/>
                </a:solidFill>
                <a:latin typeface="Verdana"/>
                <a:cs typeface="Verdana"/>
              </a:rPr>
              <a:t>= n -</a:t>
            </a:r>
            <a:r>
              <a:rPr dirty="0" sz="2200" spc="-35" b="1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1;</a:t>
            </a:r>
            <a:endParaRPr sz="2200">
              <a:latin typeface="Verdana"/>
              <a:cs typeface="Verdana"/>
            </a:endParaRPr>
          </a:p>
          <a:p>
            <a:pPr marL="113030">
              <a:lnSpc>
                <a:spcPct val="100000"/>
              </a:lnSpc>
              <a:spcBef>
                <a:spcPts val="1035"/>
              </a:spcBef>
            </a:pPr>
            <a:r>
              <a:rPr dirty="0" sz="2200" spc="-5" b="1">
                <a:solidFill>
                  <a:srgbClr val="00AFEF"/>
                </a:solidFill>
                <a:latin typeface="Verdana"/>
                <a:cs typeface="Verdana"/>
              </a:rPr>
              <a:t>B2: </a:t>
            </a:r>
            <a:r>
              <a:rPr dirty="0" sz="2200" spc="-5">
                <a:solidFill>
                  <a:srgbClr val="003399"/>
                </a:solidFill>
                <a:latin typeface="Verdana"/>
                <a:cs typeface="Verdana"/>
              </a:rPr>
              <a:t>Tính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Mid </a:t>
            </a:r>
            <a:r>
              <a:rPr dirty="0" sz="2200" b="1">
                <a:solidFill>
                  <a:srgbClr val="003399"/>
                </a:solidFill>
                <a:latin typeface="Verdana"/>
                <a:cs typeface="Verdana"/>
              </a:rPr>
              <a:t>=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(Left </a:t>
            </a:r>
            <a:r>
              <a:rPr dirty="0" sz="2200" b="1">
                <a:solidFill>
                  <a:srgbClr val="003399"/>
                </a:solidFill>
                <a:latin typeface="Verdana"/>
                <a:cs typeface="Verdana"/>
              </a:rPr>
              <a:t>+</a:t>
            </a:r>
            <a:r>
              <a:rPr dirty="0" sz="2200" spc="-20" b="1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Right)/2;</a:t>
            </a:r>
            <a:endParaRPr sz="2200">
              <a:latin typeface="Verdana"/>
              <a:cs typeface="Verdana"/>
            </a:endParaRPr>
          </a:p>
          <a:p>
            <a:pPr marL="113030">
              <a:lnSpc>
                <a:spcPct val="100000"/>
              </a:lnSpc>
              <a:spcBef>
                <a:spcPts val="1035"/>
              </a:spcBef>
            </a:pPr>
            <a:r>
              <a:rPr dirty="0" sz="2200" spc="-5" b="1">
                <a:solidFill>
                  <a:srgbClr val="00AFEF"/>
                </a:solidFill>
                <a:latin typeface="Verdana"/>
                <a:cs typeface="Verdana"/>
              </a:rPr>
              <a:t>B3: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So sánh A[Mid] với khóa </a:t>
            </a:r>
            <a:r>
              <a:rPr dirty="0" sz="2200" b="1">
                <a:solidFill>
                  <a:srgbClr val="003399"/>
                </a:solidFill>
                <a:latin typeface="Verdana"/>
                <a:cs typeface="Verdana"/>
              </a:rPr>
              <a:t>X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có </a:t>
            </a:r>
            <a:r>
              <a:rPr dirty="0" sz="2200" b="1">
                <a:solidFill>
                  <a:srgbClr val="003399"/>
                </a:solidFill>
                <a:latin typeface="Verdana"/>
                <a:cs typeface="Verdana"/>
              </a:rPr>
              <a:t>3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khả năng xảy</a:t>
            </a:r>
            <a:r>
              <a:rPr dirty="0" sz="2200" spc="-80" b="1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ra:</a:t>
            </a:r>
            <a:endParaRPr sz="2200">
              <a:latin typeface="Verdana"/>
              <a:cs typeface="Verdana"/>
            </a:endParaRPr>
          </a:p>
          <a:p>
            <a:pPr marL="795020" indent="-225425">
              <a:lnSpc>
                <a:spcPct val="100000"/>
              </a:lnSpc>
              <a:spcBef>
                <a:spcPts val="1035"/>
              </a:spcBef>
              <a:buFont typeface="Verdana"/>
              <a:buChar char="-"/>
              <a:tabLst>
                <a:tab pos="795655" algn="l"/>
              </a:tabLst>
            </a:pP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Nếu </a:t>
            </a:r>
            <a:r>
              <a:rPr dirty="0" sz="2200" spc="-5" b="1">
                <a:solidFill>
                  <a:srgbClr val="CC0099"/>
                </a:solidFill>
                <a:latin typeface="Verdana"/>
                <a:cs typeface="Verdana"/>
              </a:rPr>
              <a:t>A[Mid] </a:t>
            </a:r>
            <a:r>
              <a:rPr dirty="0" sz="2200" b="1">
                <a:solidFill>
                  <a:srgbClr val="CC0099"/>
                </a:solidFill>
                <a:latin typeface="Verdana"/>
                <a:cs typeface="Verdana"/>
              </a:rPr>
              <a:t>= X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thì </a:t>
            </a:r>
            <a:r>
              <a:rPr dirty="0" sz="2200" spc="-5" b="1" i="1">
                <a:solidFill>
                  <a:srgbClr val="CC0099"/>
                </a:solidFill>
                <a:latin typeface="Verdana"/>
                <a:cs typeface="Verdana"/>
              </a:rPr>
              <a:t>Tìm thấy.</a:t>
            </a:r>
            <a:r>
              <a:rPr dirty="0" sz="2200" spc="50" b="1" i="1">
                <a:solidFill>
                  <a:srgbClr val="CC0099"/>
                </a:solidFill>
                <a:latin typeface="Verdana"/>
                <a:cs typeface="Verdana"/>
              </a:rPr>
              <a:t> </a:t>
            </a:r>
            <a:r>
              <a:rPr dirty="0" sz="2200" spc="-5" b="1" i="1">
                <a:solidFill>
                  <a:srgbClr val="CC0099"/>
                </a:solidFill>
                <a:latin typeface="Verdana"/>
                <a:cs typeface="Verdana"/>
              </a:rPr>
              <a:t>Dừng.</a:t>
            </a:r>
            <a:endParaRPr sz="2200">
              <a:latin typeface="Verdana"/>
              <a:cs typeface="Verdana"/>
            </a:endParaRPr>
          </a:p>
          <a:p>
            <a:pPr marL="795020" indent="-225425">
              <a:lnSpc>
                <a:spcPct val="100000"/>
              </a:lnSpc>
              <a:spcBef>
                <a:spcPts val="1035"/>
              </a:spcBef>
              <a:buFont typeface="Verdana"/>
              <a:buChar char="-"/>
              <a:tabLst>
                <a:tab pos="795655" algn="l"/>
              </a:tabLst>
            </a:pP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Nếu </a:t>
            </a:r>
            <a:r>
              <a:rPr dirty="0" sz="2200" spc="-5" b="1">
                <a:solidFill>
                  <a:srgbClr val="990000"/>
                </a:solidFill>
                <a:latin typeface="Verdana"/>
                <a:cs typeface="Verdana"/>
              </a:rPr>
              <a:t>A[Mid] </a:t>
            </a:r>
            <a:r>
              <a:rPr dirty="0" sz="2200" b="1">
                <a:solidFill>
                  <a:srgbClr val="990000"/>
                </a:solidFill>
                <a:latin typeface="Verdana"/>
                <a:cs typeface="Verdana"/>
              </a:rPr>
              <a:t>&gt; X </a:t>
            </a:r>
            <a:r>
              <a:rPr dirty="0" sz="2200" spc="-5" i="1">
                <a:solidFill>
                  <a:srgbClr val="003399"/>
                </a:solidFill>
                <a:latin typeface="Verdana"/>
                <a:cs typeface="Verdana"/>
              </a:rPr>
              <a:t>//Sẽ tìm trong dãy A[Left]…</a:t>
            </a:r>
            <a:r>
              <a:rPr dirty="0" sz="2200" spc="-20" i="1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 i="1">
                <a:solidFill>
                  <a:srgbClr val="003399"/>
                </a:solidFill>
                <a:latin typeface="Verdana"/>
                <a:cs typeface="Verdana"/>
              </a:rPr>
              <a:t>A[Mid-1]</a:t>
            </a:r>
            <a:endParaRPr sz="2200">
              <a:latin typeface="Verdana"/>
              <a:cs typeface="Verdana"/>
            </a:endParaRPr>
          </a:p>
          <a:p>
            <a:pPr marL="864869">
              <a:lnSpc>
                <a:spcPct val="100000"/>
              </a:lnSpc>
              <a:spcBef>
                <a:spcPts val="1025"/>
              </a:spcBef>
              <a:tabLst>
                <a:tab pos="2519045" algn="l"/>
              </a:tabLst>
            </a:pP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thì</a:t>
            </a:r>
            <a:r>
              <a:rPr dirty="0" sz="2200" spc="20" b="1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Verdana"/>
                <a:cs typeface="Verdana"/>
              </a:rPr>
              <a:t>gán</a:t>
            </a:r>
            <a:r>
              <a:rPr dirty="0" sz="220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Verdana"/>
                <a:cs typeface="Verdana"/>
              </a:rPr>
              <a:t>lại	</a:t>
            </a:r>
            <a:r>
              <a:rPr dirty="0" sz="2400" spc="-5" b="1">
                <a:solidFill>
                  <a:srgbClr val="990000"/>
                </a:solidFill>
                <a:latin typeface="Verdana"/>
                <a:cs typeface="Verdana"/>
              </a:rPr>
              <a:t>Right </a:t>
            </a:r>
            <a:r>
              <a:rPr dirty="0" sz="2400" b="1">
                <a:solidFill>
                  <a:srgbClr val="990000"/>
                </a:solidFill>
                <a:latin typeface="Verdana"/>
                <a:cs typeface="Verdana"/>
              </a:rPr>
              <a:t>= </a:t>
            </a:r>
            <a:r>
              <a:rPr dirty="0" sz="2400" spc="-5" b="1">
                <a:solidFill>
                  <a:srgbClr val="990000"/>
                </a:solidFill>
                <a:latin typeface="Verdana"/>
                <a:cs typeface="Verdana"/>
              </a:rPr>
              <a:t>Mid </a:t>
            </a:r>
            <a:r>
              <a:rPr dirty="0" sz="2400" b="1">
                <a:solidFill>
                  <a:srgbClr val="990000"/>
                </a:solidFill>
                <a:latin typeface="Verdana"/>
                <a:cs typeface="Verdana"/>
              </a:rPr>
              <a:t>-</a:t>
            </a:r>
            <a:r>
              <a:rPr dirty="0" sz="2400" spc="-30" b="1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dirty="0" sz="2400" spc="10" b="1">
                <a:solidFill>
                  <a:srgbClr val="990000"/>
                </a:solidFill>
                <a:latin typeface="Verdana"/>
                <a:cs typeface="Verdana"/>
              </a:rPr>
              <a:t>1</a:t>
            </a:r>
            <a:r>
              <a:rPr dirty="0" sz="2400" spc="10">
                <a:solidFill>
                  <a:srgbClr val="000066"/>
                </a:solidFill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  <a:p>
            <a:pPr marL="113030" marR="974725" indent="457200">
              <a:lnSpc>
                <a:spcPct val="139200"/>
              </a:lnSpc>
              <a:spcBef>
                <a:spcPts val="145"/>
              </a:spcBef>
              <a:buFont typeface="Verdana"/>
              <a:buChar char="-"/>
              <a:tabLst>
                <a:tab pos="795655" algn="l"/>
              </a:tabLst>
            </a:pP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Nếu </a:t>
            </a:r>
            <a:r>
              <a:rPr dirty="0" sz="2200" spc="-5" b="1">
                <a:solidFill>
                  <a:srgbClr val="FF0000"/>
                </a:solidFill>
                <a:latin typeface="Verdana"/>
                <a:cs typeface="Verdana"/>
              </a:rPr>
              <a:t>A[Mid] </a:t>
            </a:r>
            <a:r>
              <a:rPr dirty="0" sz="2200" b="1">
                <a:solidFill>
                  <a:srgbClr val="FF0000"/>
                </a:solidFill>
                <a:latin typeface="Verdana"/>
                <a:cs typeface="Verdana"/>
              </a:rPr>
              <a:t>&lt; X </a:t>
            </a:r>
            <a:r>
              <a:rPr dirty="0" sz="2200" spc="-5" i="1">
                <a:solidFill>
                  <a:srgbClr val="003399"/>
                </a:solidFill>
                <a:latin typeface="Verdana"/>
                <a:cs typeface="Verdana"/>
              </a:rPr>
              <a:t>//Sẽ tìm trong dãy A[Mid+1]…  </a:t>
            </a:r>
            <a:r>
              <a:rPr dirty="0" sz="2200" spc="-5" i="1">
                <a:solidFill>
                  <a:srgbClr val="003399"/>
                </a:solidFill>
                <a:latin typeface="Verdana"/>
                <a:cs typeface="Verdana"/>
              </a:rPr>
              <a:t>A[Right]</a:t>
            </a:r>
            <a:endParaRPr sz="2200">
              <a:latin typeface="Verdana"/>
              <a:cs typeface="Verdana"/>
            </a:endParaRPr>
          </a:p>
          <a:p>
            <a:pPr marL="864869">
              <a:lnSpc>
                <a:spcPct val="100000"/>
              </a:lnSpc>
              <a:spcBef>
                <a:spcPts val="1025"/>
              </a:spcBef>
              <a:tabLst>
                <a:tab pos="2519045" algn="l"/>
              </a:tabLst>
            </a:pP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thì</a:t>
            </a:r>
            <a:r>
              <a:rPr dirty="0" sz="2200" spc="20" b="1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Verdana"/>
                <a:cs typeface="Verdana"/>
              </a:rPr>
              <a:t>gán</a:t>
            </a:r>
            <a:r>
              <a:rPr dirty="0" sz="220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Verdana"/>
                <a:cs typeface="Verdana"/>
              </a:rPr>
              <a:t>lại	</a:t>
            </a:r>
            <a:r>
              <a:rPr dirty="0" sz="2400" spc="-5" b="1">
                <a:solidFill>
                  <a:srgbClr val="FF0000"/>
                </a:solidFill>
                <a:latin typeface="Verdana"/>
                <a:cs typeface="Verdana"/>
              </a:rPr>
              <a:t>Left </a:t>
            </a:r>
            <a:r>
              <a:rPr dirty="0" sz="2400" b="1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dirty="0" sz="2400" spc="-5" b="1">
                <a:solidFill>
                  <a:srgbClr val="FF0000"/>
                </a:solidFill>
                <a:latin typeface="Verdana"/>
                <a:cs typeface="Verdana"/>
              </a:rPr>
              <a:t>Mid </a:t>
            </a:r>
            <a:r>
              <a:rPr dirty="0" sz="2400" b="1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r>
              <a:rPr dirty="0" sz="2400" spc="-2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10" b="1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dirty="0" sz="2400" spc="10">
                <a:solidFill>
                  <a:srgbClr val="003399"/>
                </a:solidFill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  <a:p>
            <a:pPr marL="113030">
              <a:lnSpc>
                <a:spcPct val="100000"/>
              </a:lnSpc>
              <a:spcBef>
                <a:spcPts val="1180"/>
              </a:spcBef>
              <a:tabLst>
                <a:tab pos="4227830" algn="l"/>
              </a:tabLst>
            </a:pPr>
            <a:r>
              <a:rPr dirty="0" sz="2200" spc="-5" b="1">
                <a:solidFill>
                  <a:srgbClr val="00AFEF"/>
                </a:solidFill>
                <a:latin typeface="Verdana"/>
                <a:cs typeface="Verdana"/>
              </a:rPr>
              <a:t>B4: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Nếu </a:t>
            </a:r>
            <a:r>
              <a:rPr dirty="0" sz="2200" spc="-5" b="1">
                <a:solidFill>
                  <a:srgbClr val="008000"/>
                </a:solidFill>
                <a:latin typeface="Verdana"/>
                <a:cs typeface="Verdana"/>
              </a:rPr>
              <a:t>Left </a:t>
            </a:r>
            <a:r>
              <a:rPr dirty="0" sz="2200" b="1">
                <a:solidFill>
                  <a:srgbClr val="008000"/>
                </a:solidFill>
                <a:latin typeface="Verdana"/>
                <a:cs typeface="Verdana"/>
              </a:rPr>
              <a:t>≤</a:t>
            </a:r>
            <a:r>
              <a:rPr dirty="0" sz="2200" spc="15" b="1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Verdana"/>
                <a:cs typeface="Verdana"/>
              </a:rPr>
              <a:t>Right</a:t>
            </a:r>
            <a:r>
              <a:rPr dirty="0" sz="2200" spc="10" b="1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thì	</a:t>
            </a:r>
            <a:r>
              <a:rPr dirty="0" sz="2200" spc="-5" b="1" i="1">
                <a:solidFill>
                  <a:srgbClr val="3333FF"/>
                </a:solidFill>
                <a:latin typeface="Verdana"/>
                <a:cs typeface="Verdana"/>
              </a:rPr>
              <a:t>Quay trở lại</a:t>
            </a:r>
            <a:r>
              <a:rPr dirty="0" sz="2200" spc="-20" b="1" i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200" spc="-5" b="1" i="1">
                <a:solidFill>
                  <a:srgbClr val="3333FF"/>
                </a:solidFill>
                <a:latin typeface="Verdana"/>
                <a:cs typeface="Verdana"/>
              </a:rPr>
              <a:t>B2</a:t>
            </a:r>
            <a:endParaRPr sz="2200">
              <a:latin typeface="Verdana"/>
              <a:cs typeface="Verdana"/>
            </a:endParaRPr>
          </a:p>
          <a:p>
            <a:pPr marL="779780">
              <a:lnSpc>
                <a:spcPct val="100000"/>
              </a:lnSpc>
              <a:spcBef>
                <a:spcPts val="1035"/>
              </a:spcBef>
              <a:tabLst>
                <a:tab pos="3313429" algn="l"/>
              </a:tabLst>
            </a:pPr>
            <a:r>
              <a:rPr dirty="0" sz="2200" spc="-5" b="1">
                <a:solidFill>
                  <a:srgbClr val="003399"/>
                </a:solidFill>
                <a:latin typeface="Verdana"/>
                <a:cs typeface="Verdana"/>
              </a:rPr>
              <a:t>Ngược lại	</a:t>
            </a:r>
            <a:r>
              <a:rPr dirty="0" sz="2200" spc="-5" b="1" i="1">
                <a:solidFill>
                  <a:srgbClr val="CC0099"/>
                </a:solidFill>
                <a:latin typeface="Verdana"/>
                <a:cs typeface="Verdana"/>
              </a:rPr>
              <a:t>Kết</a:t>
            </a:r>
            <a:r>
              <a:rPr dirty="0" sz="2200" spc="-10" b="1" i="1">
                <a:solidFill>
                  <a:srgbClr val="CC0099"/>
                </a:solidFill>
                <a:latin typeface="Verdana"/>
                <a:cs typeface="Verdana"/>
              </a:rPr>
              <a:t> </a:t>
            </a:r>
            <a:r>
              <a:rPr dirty="0" sz="2200" spc="-5" b="1" i="1">
                <a:solidFill>
                  <a:srgbClr val="CC0099"/>
                </a:solidFill>
                <a:latin typeface="Verdana"/>
                <a:cs typeface="Verdana"/>
              </a:rPr>
              <a:t>thúc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86" y="94558"/>
            <a:ext cx="78746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555"/>
              <a:t>NHỊ </a:t>
            </a:r>
            <a:r>
              <a:rPr dirty="0" spc="-5"/>
              <a:t>PHÂN (BINARY</a:t>
            </a:r>
            <a:r>
              <a:rPr dirty="0" spc="-610"/>
              <a:t> </a:t>
            </a:r>
            <a:r>
              <a:rPr dirty="0" spc="-5"/>
              <a:t>SEACH)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748" y="1001774"/>
            <a:ext cx="1925955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1510" indent="-639445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SzPct val="101785"/>
              <a:buFont typeface="Noto Sans Symbols"/>
              <a:buChar char="❖"/>
              <a:tabLst>
                <a:tab pos="651510" algn="l"/>
                <a:tab pos="652145" algn="l"/>
              </a:tabLst>
            </a:pP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Lưu</a:t>
            </a:r>
            <a:r>
              <a:rPr dirty="0" sz="2800" spc="-75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đồ</a:t>
            </a:r>
            <a:endParaRPr sz="28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15"/>
              </a:spcBef>
            </a:pP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giải</a:t>
            </a:r>
            <a:r>
              <a:rPr dirty="0" sz="2800" spc="-95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800" b="1" i="1">
                <a:solidFill>
                  <a:srgbClr val="000066"/>
                </a:solidFill>
                <a:latin typeface="Arial"/>
                <a:cs typeface="Arial"/>
              </a:rPr>
              <a:t>thu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3846" y="1476783"/>
            <a:ext cx="43497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95"/>
              </a:lnSpc>
            </a:pPr>
            <a:r>
              <a:rPr dirty="0" sz="2800" b="1" i="1">
                <a:solidFill>
                  <a:srgbClr val="000066"/>
                </a:solidFill>
                <a:latin typeface="Arial"/>
                <a:cs typeface="Arial"/>
              </a:rPr>
              <a:t>ật: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83292" y="2073270"/>
            <a:ext cx="156845" cy="3412490"/>
            <a:chOff x="3883292" y="2073270"/>
            <a:chExt cx="156845" cy="3412490"/>
          </a:xfrm>
        </p:grpSpPr>
        <p:sp>
          <p:nvSpPr>
            <p:cNvPr id="6" name="object 6"/>
            <p:cNvSpPr/>
            <p:nvPr/>
          </p:nvSpPr>
          <p:spPr>
            <a:xfrm>
              <a:off x="3883292" y="2073270"/>
              <a:ext cx="81999" cy="2336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10291" y="3455992"/>
              <a:ext cx="81974" cy="2483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57916" y="5238739"/>
              <a:ext cx="81974" cy="246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86113" y="4582200"/>
            <a:ext cx="1717675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704339" algn="l"/>
              </a:tabLst>
            </a:pPr>
            <a:r>
              <a:rPr dirty="0" u="heavy" sz="2000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215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60" b="1" i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</a:t>
            </a:r>
            <a:r>
              <a:rPr dirty="0" u="heavy" sz="2000" spc="-60" b="1" i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úng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0595" y="1442324"/>
            <a:ext cx="3300729" cy="612775"/>
          </a:xfrm>
          <a:prstGeom prst="rect">
            <a:avLst/>
          </a:prstGeom>
          <a:solidFill>
            <a:srgbClr val="FFBF00"/>
          </a:solidFill>
          <a:ln w="9524">
            <a:solidFill>
              <a:srgbClr val="1F528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165" marR="200025" indent="-223520">
              <a:lnSpc>
                <a:spcPts val="2400"/>
              </a:lnSpc>
            </a:pPr>
            <a:r>
              <a:rPr dirty="0" sz="2000" spc="-5" b="1">
                <a:solidFill>
                  <a:srgbClr val="1F5280"/>
                </a:solidFill>
                <a:latin typeface="Courier New"/>
                <a:cs typeface="Courier New"/>
              </a:rPr>
              <a:t>M</a:t>
            </a:r>
            <a:r>
              <a:rPr dirty="0" sz="2000" spc="-5" b="1">
                <a:solidFill>
                  <a:srgbClr val="1F5280"/>
                </a:solidFill>
                <a:latin typeface="Arial"/>
                <a:cs typeface="Arial"/>
              </a:rPr>
              <a:t>ả</a:t>
            </a:r>
            <a:r>
              <a:rPr dirty="0" sz="2000" spc="-5" b="1">
                <a:solidFill>
                  <a:srgbClr val="1F5280"/>
                </a:solidFill>
                <a:latin typeface="Courier New"/>
                <a:cs typeface="Courier New"/>
              </a:rPr>
              <a:t>ng a[], Left </a:t>
            </a:r>
            <a:r>
              <a:rPr dirty="0" sz="2000" b="1">
                <a:solidFill>
                  <a:srgbClr val="1F5280"/>
                </a:solidFill>
                <a:latin typeface="Courier New"/>
                <a:cs typeface="Courier New"/>
              </a:rPr>
              <a:t>=</a:t>
            </a:r>
            <a:r>
              <a:rPr dirty="0" sz="2000" spc="-90" b="1">
                <a:solidFill>
                  <a:srgbClr val="1F528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1F5280"/>
                </a:solidFill>
                <a:latin typeface="Courier New"/>
                <a:cs typeface="Courier New"/>
              </a:rPr>
              <a:t>0,  Right </a:t>
            </a:r>
            <a:r>
              <a:rPr dirty="0" sz="2000" b="1">
                <a:solidFill>
                  <a:srgbClr val="1F5280"/>
                </a:solidFill>
                <a:latin typeface="Courier New"/>
                <a:cs typeface="Courier New"/>
              </a:rPr>
              <a:t>= </a:t>
            </a:r>
            <a:r>
              <a:rPr dirty="0" sz="2000" spc="-5" b="1">
                <a:solidFill>
                  <a:srgbClr val="1F5280"/>
                </a:solidFill>
                <a:latin typeface="Courier New"/>
                <a:cs typeface="Courier New"/>
              </a:rPr>
              <a:t>n-1,</a:t>
            </a:r>
            <a:r>
              <a:rPr dirty="0" sz="2000" spc="-70" b="1">
                <a:solidFill>
                  <a:srgbClr val="1F528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1F5280"/>
                </a:solidFill>
                <a:latin typeface="Courier New"/>
                <a:cs typeface="Courier New"/>
              </a:rPr>
              <a:t>Mid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55833" y="3735380"/>
            <a:ext cx="3384550" cy="894715"/>
            <a:chOff x="2255833" y="3735380"/>
            <a:chExt cx="3384550" cy="894715"/>
          </a:xfrm>
        </p:grpSpPr>
        <p:sp>
          <p:nvSpPr>
            <p:cNvPr id="12" name="object 12"/>
            <p:cNvSpPr/>
            <p:nvPr/>
          </p:nvSpPr>
          <p:spPr>
            <a:xfrm>
              <a:off x="2260595" y="3740142"/>
              <a:ext cx="3375025" cy="621030"/>
            </a:xfrm>
            <a:custGeom>
              <a:avLst/>
              <a:gdLst/>
              <a:ahLst/>
              <a:cxnLst/>
              <a:rect l="l" t="t" r="r" b="b"/>
              <a:pathLst>
                <a:path w="3375025" h="621029">
                  <a:moveTo>
                    <a:pt x="0" y="310349"/>
                  </a:moveTo>
                  <a:lnTo>
                    <a:pt x="1687521" y="0"/>
                  </a:lnTo>
                  <a:lnTo>
                    <a:pt x="3375018" y="310349"/>
                  </a:lnTo>
                  <a:lnTo>
                    <a:pt x="1687521" y="620723"/>
                  </a:lnTo>
                  <a:lnTo>
                    <a:pt x="0" y="3103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29342" y="4381491"/>
              <a:ext cx="81974" cy="248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6766810" y="4029342"/>
            <a:ext cx="105499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5696788" y="4948240"/>
            <a:ext cx="1607820" cy="1343025"/>
            <a:chOff x="5696788" y="4948240"/>
            <a:chExt cx="1607820" cy="1343025"/>
          </a:xfrm>
        </p:grpSpPr>
        <p:sp>
          <p:nvSpPr>
            <p:cNvPr id="16" name="object 16"/>
            <p:cNvSpPr/>
            <p:nvPr/>
          </p:nvSpPr>
          <p:spPr>
            <a:xfrm>
              <a:off x="5792788" y="6249987"/>
              <a:ext cx="1511300" cy="0"/>
            </a:xfrm>
            <a:custGeom>
              <a:avLst/>
              <a:gdLst/>
              <a:ahLst/>
              <a:cxnLst/>
              <a:rect l="l" t="t" r="r" b="b"/>
              <a:pathLst>
                <a:path w="1511300" h="0">
                  <a:moveTo>
                    <a:pt x="1511296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96788" y="6208987"/>
              <a:ext cx="105524" cy="819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83435" y="4948240"/>
              <a:ext cx="0" cy="1301750"/>
            </a:xfrm>
            <a:custGeom>
              <a:avLst/>
              <a:gdLst/>
              <a:ahLst/>
              <a:cxnLst/>
              <a:rect l="l" t="t" r="r" b="b"/>
              <a:pathLst>
                <a:path w="0" h="1301750">
                  <a:moveTo>
                    <a:pt x="0" y="0"/>
                  </a:moveTo>
                  <a:lnTo>
                    <a:pt x="0" y="130174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136906" y="727073"/>
            <a:ext cx="1544955" cy="706755"/>
            <a:chOff x="3136906" y="727073"/>
            <a:chExt cx="1544955" cy="706755"/>
          </a:xfrm>
        </p:grpSpPr>
        <p:sp>
          <p:nvSpPr>
            <p:cNvPr id="20" name="object 20"/>
            <p:cNvSpPr/>
            <p:nvPr/>
          </p:nvSpPr>
          <p:spPr>
            <a:xfrm>
              <a:off x="3869017" y="1185377"/>
              <a:ext cx="81974" cy="2483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51193" y="741361"/>
              <a:ext cx="1516380" cy="504190"/>
            </a:xfrm>
            <a:custGeom>
              <a:avLst/>
              <a:gdLst/>
              <a:ahLst/>
              <a:cxnLst/>
              <a:rect l="l" t="t" r="r" b="b"/>
              <a:pathLst>
                <a:path w="1516379" h="504190">
                  <a:moveTo>
                    <a:pt x="1272147" y="503998"/>
                  </a:moveTo>
                  <a:lnTo>
                    <a:pt x="243899" y="503998"/>
                  </a:lnTo>
                  <a:lnTo>
                    <a:pt x="194738" y="498879"/>
                  </a:lnTo>
                  <a:lnTo>
                    <a:pt x="148953" y="484195"/>
                  </a:lnTo>
                  <a:lnTo>
                    <a:pt x="107522" y="460961"/>
                  </a:lnTo>
                  <a:lnTo>
                    <a:pt x="71427" y="430189"/>
                  </a:lnTo>
                  <a:lnTo>
                    <a:pt x="41648" y="392894"/>
                  </a:lnTo>
                  <a:lnTo>
                    <a:pt x="19163" y="350088"/>
                  </a:lnTo>
                  <a:lnTo>
                    <a:pt x="4954" y="302785"/>
                  </a:lnTo>
                  <a:lnTo>
                    <a:pt x="0" y="251999"/>
                  </a:lnTo>
                  <a:lnTo>
                    <a:pt x="4954" y="201213"/>
                  </a:lnTo>
                  <a:lnTo>
                    <a:pt x="19163" y="153910"/>
                  </a:lnTo>
                  <a:lnTo>
                    <a:pt x="41648" y="111104"/>
                  </a:lnTo>
                  <a:lnTo>
                    <a:pt x="71427" y="73809"/>
                  </a:lnTo>
                  <a:lnTo>
                    <a:pt x="107522" y="43037"/>
                  </a:lnTo>
                  <a:lnTo>
                    <a:pt x="148953" y="19803"/>
                  </a:lnTo>
                  <a:lnTo>
                    <a:pt x="194738" y="5119"/>
                  </a:lnTo>
                  <a:lnTo>
                    <a:pt x="243899" y="0"/>
                  </a:lnTo>
                  <a:lnTo>
                    <a:pt x="1272147" y="0"/>
                  </a:lnTo>
                  <a:lnTo>
                    <a:pt x="1321301" y="5119"/>
                  </a:lnTo>
                  <a:lnTo>
                    <a:pt x="1367083" y="19803"/>
                  </a:lnTo>
                  <a:lnTo>
                    <a:pt x="1408513" y="43037"/>
                  </a:lnTo>
                  <a:lnTo>
                    <a:pt x="1444609" y="73809"/>
                  </a:lnTo>
                  <a:lnTo>
                    <a:pt x="1474392" y="111104"/>
                  </a:lnTo>
                  <a:lnTo>
                    <a:pt x="1496879" y="153910"/>
                  </a:lnTo>
                  <a:lnTo>
                    <a:pt x="1511091" y="201213"/>
                  </a:lnTo>
                  <a:lnTo>
                    <a:pt x="1516046" y="251999"/>
                  </a:lnTo>
                  <a:lnTo>
                    <a:pt x="1511091" y="302785"/>
                  </a:lnTo>
                  <a:lnTo>
                    <a:pt x="1496879" y="350088"/>
                  </a:lnTo>
                  <a:lnTo>
                    <a:pt x="1474392" y="392894"/>
                  </a:lnTo>
                  <a:lnTo>
                    <a:pt x="1444609" y="430189"/>
                  </a:lnTo>
                  <a:lnTo>
                    <a:pt x="1408513" y="460961"/>
                  </a:lnTo>
                  <a:lnTo>
                    <a:pt x="1367083" y="484195"/>
                  </a:lnTo>
                  <a:lnTo>
                    <a:pt x="1321301" y="498879"/>
                  </a:lnTo>
                  <a:lnTo>
                    <a:pt x="1272147" y="50399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151193" y="741361"/>
              <a:ext cx="1516380" cy="504190"/>
            </a:xfrm>
            <a:custGeom>
              <a:avLst/>
              <a:gdLst/>
              <a:ahLst/>
              <a:cxnLst/>
              <a:rect l="l" t="t" r="r" b="b"/>
              <a:pathLst>
                <a:path w="1516379" h="504190">
                  <a:moveTo>
                    <a:pt x="243899" y="0"/>
                  </a:moveTo>
                  <a:lnTo>
                    <a:pt x="1272147" y="0"/>
                  </a:lnTo>
                  <a:lnTo>
                    <a:pt x="1321301" y="5119"/>
                  </a:lnTo>
                  <a:lnTo>
                    <a:pt x="1367083" y="19803"/>
                  </a:lnTo>
                  <a:lnTo>
                    <a:pt x="1408512" y="43037"/>
                  </a:lnTo>
                  <a:lnTo>
                    <a:pt x="1444609" y="73809"/>
                  </a:lnTo>
                  <a:lnTo>
                    <a:pt x="1474392" y="111104"/>
                  </a:lnTo>
                  <a:lnTo>
                    <a:pt x="1496879" y="153910"/>
                  </a:lnTo>
                  <a:lnTo>
                    <a:pt x="1511091" y="201213"/>
                  </a:lnTo>
                  <a:lnTo>
                    <a:pt x="1516046" y="251999"/>
                  </a:lnTo>
                  <a:lnTo>
                    <a:pt x="1511091" y="302785"/>
                  </a:lnTo>
                  <a:lnTo>
                    <a:pt x="1496879" y="350088"/>
                  </a:lnTo>
                  <a:lnTo>
                    <a:pt x="1474392" y="392894"/>
                  </a:lnTo>
                  <a:lnTo>
                    <a:pt x="1444609" y="430189"/>
                  </a:lnTo>
                  <a:lnTo>
                    <a:pt x="1408512" y="460961"/>
                  </a:lnTo>
                  <a:lnTo>
                    <a:pt x="1367083" y="484195"/>
                  </a:lnTo>
                  <a:lnTo>
                    <a:pt x="1321301" y="498879"/>
                  </a:lnTo>
                  <a:lnTo>
                    <a:pt x="1272147" y="503998"/>
                  </a:lnTo>
                  <a:lnTo>
                    <a:pt x="243899" y="503998"/>
                  </a:lnTo>
                  <a:lnTo>
                    <a:pt x="194738" y="498879"/>
                  </a:lnTo>
                  <a:lnTo>
                    <a:pt x="148953" y="484195"/>
                  </a:lnTo>
                  <a:lnTo>
                    <a:pt x="107522" y="460961"/>
                  </a:lnTo>
                  <a:lnTo>
                    <a:pt x="71427" y="430189"/>
                  </a:lnTo>
                  <a:lnTo>
                    <a:pt x="41648" y="392894"/>
                  </a:lnTo>
                  <a:lnTo>
                    <a:pt x="19163" y="350088"/>
                  </a:lnTo>
                  <a:lnTo>
                    <a:pt x="4954" y="302785"/>
                  </a:lnTo>
                  <a:lnTo>
                    <a:pt x="0" y="251999"/>
                  </a:lnTo>
                  <a:lnTo>
                    <a:pt x="4954" y="201213"/>
                  </a:lnTo>
                  <a:lnTo>
                    <a:pt x="19163" y="153910"/>
                  </a:lnTo>
                  <a:lnTo>
                    <a:pt x="41648" y="111104"/>
                  </a:lnTo>
                  <a:lnTo>
                    <a:pt x="71427" y="73809"/>
                  </a:lnTo>
                  <a:lnTo>
                    <a:pt x="107522" y="43037"/>
                  </a:lnTo>
                  <a:lnTo>
                    <a:pt x="148953" y="19803"/>
                  </a:lnTo>
                  <a:lnTo>
                    <a:pt x="194738" y="5119"/>
                  </a:lnTo>
                  <a:lnTo>
                    <a:pt x="243899" y="0"/>
                  </a:lnTo>
                  <a:close/>
                </a:path>
              </a:pathLst>
            </a:custGeom>
            <a:ln w="2857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407805" y="788240"/>
            <a:ext cx="1002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2763" y="3688442"/>
            <a:ext cx="1096645" cy="641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40"/>
              </a:spcBef>
              <a:tabLst>
                <a:tab pos="1083310" algn="l"/>
              </a:tabLst>
            </a:pPr>
            <a:r>
              <a:rPr dirty="0" u="heavy" sz="2000" spc="-50" b="1" i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</a:t>
            </a:r>
            <a:r>
              <a:rPr dirty="0" u="heavy" sz="2000" spc="-50" b="1" i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ún 	</a:t>
            </a:r>
            <a:r>
              <a:rPr dirty="0" sz="2000" b="1" i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spc="-70" b="1" i="1">
                <a:solidFill>
                  <a:srgbClr val="0000CC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5820" y="3174993"/>
            <a:ext cx="3568700" cy="309880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7950">
              <a:lnSpc>
                <a:spcPts val="2340"/>
              </a:lnSpc>
            </a:pP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Mid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= </a:t>
            </a: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(Left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+</a:t>
            </a:r>
            <a:r>
              <a:rPr dirty="0" sz="2000" spc="-90" b="1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Right)/2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4024" y="2325682"/>
            <a:ext cx="5393055" cy="3933825"/>
            <a:chOff x="454024" y="2325682"/>
            <a:chExt cx="5393055" cy="3933825"/>
          </a:xfrm>
        </p:grpSpPr>
        <p:sp>
          <p:nvSpPr>
            <p:cNvPr id="27" name="object 27"/>
            <p:cNvSpPr/>
            <p:nvPr/>
          </p:nvSpPr>
          <p:spPr>
            <a:xfrm>
              <a:off x="2020883" y="2330445"/>
              <a:ext cx="3821429" cy="563880"/>
            </a:xfrm>
            <a:custGeom>
              <a:avLst/>
              <a:gdLst/>
              <a:ahLst/>
              <a:cxnLst/>
              <a:rect l="l" t="t" r="r" b="b"/>
              <a:pathLst>
                <a:path w="3821429" h="563880">
                  <a:moveTo>
                    <a:pt x="0" y="281774"/>
                  </a:moveTo>
                  <a:lnTo>
                    <a:pt x="1910558" y="0"/>
                  </a:lnTo>
                  <a:lnTo>
                    <a:pt x="3821104" y="281774"/>
                  </a:lnTo>
                  <a:lnTo>
                    <a:pt x="1910558" y="563573"/>
                  </a:lnTo>
                  <a:lnTo>
                    <a:pt x="0" y="281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3549" y="2613019"/>
              <a:ext cx="1433830" cy="3637279"/>
            </a:xfrm>
            <a:custGeom>
              <a:avLst/>
              <a:gdLst/>
              <a:ahLst/>
              <a:cxnLst/>
              <a:rect l="l" t="t" r="r" b="b"/>
              <a:pathLst>
                <a:path w="1433830" h="3637279">
                  <a:moveTo>
                    <a:pt x="9524" y="3636967"/>
                  </a:moveTo>
                  <a:lnTo>
                    <a:pt x="9524" y="0"/>
                  </a:lnTo>
                </a:path>
                <a:path w="1433830" h="3637279">
                  <a:moveTo>
                    <a:pt x="0" y="0"/>
                  </a:moveTo>
                  <a:lnTo>
                    <a:pt x="143350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87533" y="2572019"/>
              <a:ext cx="105502" cy="81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004543" y="2353885"/>
            <a:ext cx="1854200" cy="8089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Left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≤</a:t>
            </a:r>
            <a:r>
              <a:rPr dirty="0" sz="2000" spc="-9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Right</a:t>
            </a:r>
            <a:endParaRPr sz="2000">
              <a:latin typeface="Courier New"/>
              <a:cs typeface="Courier New"/>
            </a:endParaRPr>
          </a:p>
          <a:p>
            <a:pPr marL="1081405">
              <a:lnSpc>
                <a:spcPct val="100000"/>
              </a:lnSpc>
              <a:spcBef>
                <a:spcPts val="705"/>
              </a:spcBef>
            </a:pPr>
            <a:r>
              <a:rPr dirty="0" sz="2000" spc="-60" b="1" i="1">
                <a:solidFill>
                  <a:srgbClr val="0000CC"/>
                </a:solidFill>
                <a:latin typeface="Times New Roman"/>
                <a:cs typeface="Times New Roman"/>
              </a:rPr>
              <a:t>Đ</a:t>
            </a:r>
            <a:r>
              <a:rPr dirty="0" sz="2000" spc="-60" b="1" i="1">
                <a:solidFill>
                  <a:srgbClr val="0000CC"/>
                </a:solidFill>
                <a:latin typeface="Arial"/>
                <a:cs typeface="Arial"/>
              </a:rPr>
              <a:t>úng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1188" y="2281917"/>
            <a:ext cx="1422400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815" algn="l"/>
                <a:tab pos="1409065" algn="l"/>
              </a:tabLst>
            </a:pPr>
            <a:r>
              <a:rPr dirty="0" u="heavy" sz="2000" b="1" i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000" spc="-5" b="1" i="1">
                <a:solidFill>
                  <a:srgbClr val="0000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Sai	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08847" y="2358950"/>
            <a:ext cx="1544955" cy="521334"/>
            <a:chOff x="7308847" y="2358950"/>
            <a:chExt cx="1544955" cy="521334"/>
          </a:xfrm>
        </p:grpSpPr>
        <p:sp>
          <p:nvSpPr>
            <p:cNvPr id="33" name="object 33"/>
            <p:cNvSpPr/>
            <p:nvPr/>
          </p:nvSpPr>
          <p:spPr>
            <a:xfrm>
              <a:off x="7323135" y="2373237"/>
              <a:ext cx="1516380" cy="492759"/>
            </a:xfrm>
            <a:custGeom>
              <a:avLst/>
              <a:gdLst/>
              <a:ahLst/>
              <a:cxnLst/>
              <a:rect l="l" t="t" r="r" b="b"/>
              <a:pathLst>
                <a:path w="1516379" h="492760">
                  <a:moveTo>
                    <a:pt x="1272147" y="492131"/>
                  </a:moveTo>
                  <a:lnTo>
                    <a:pt x="243899" y="492131"/>
                  </a:lnTo>
                  <a:lnTo>
                    <a:pt x="194738" y="487132"/>
                  </a:lnTo>
                  <a:lnTo>
                    <a:pt x="148953" y="472793"/>
                  </a:lnTo>
                  <a:lnTo>
                    <a:pt x="107522" y="450104"/>
                  </a:lnTo>
                  <a:lnTo>
                    <a:pt x="71427" y="420056"/>
                  </a:lnTo>
                  <a:lnTo>
                    <a:pt x="41648" y="383638"/>
                  </a:lnTo>
                  <a:lnTo>
                    <a:pt x="19163" y="341838"/>
                  </a:lnTo>
                  <a:lnTo>
                    <a:pt x="4954" y="295648"/>
                  </a:lnTo>
                  <a:lnTo>
                    <a:pt x="0" y="246057"/>
                  </a:lnTo>
                  <a:lnTo>
                    <a:pt x="4954" y="196469"/>
                  </a:lnTo>
                  <a:lnTo>
                    <a:pt x="19163" y="150282"/>
                  </a:lnTo>
                  <a:lnTo>
                    <a:pt x="41648" y="108485"/>
                  </a:lnTo>
                  <a:lnTo>
                    <a:pt x="71427" y="72069"/>
                  </a:lnTo>
                  <a:lnTo>
                    <a:pt x="107522" y="42023"/>
                  </a:lnTo>
                  <a:lnTo>
                    <a:pt x="148953" y="19336"/>
                  </a:lnTo>
                  <a:lnTo>
                    <a:pt x="194738" y="4999"/>
                  </a:lnTo>
                  <a:lnTo>
                    <a:pt x="243899" y="0"/>
                  </a:lnTo>
                  <a:lnTo>
                    <a:pt x="1272147" y="0"/>
                  </a:lnTo>
                  <a:lnTo>
                    <a:pt x="1321301" y="4999"/>
                  </a:lnTo>
                  <a:lnTo>
                    <a:pt x="1367083" y="19336"/>
                  </a:lnTo>
                  <a:lnTo>
                    <a:pt x="1408513" y="42023"/>
                  </a:lnTo>
                  <a:lnTo>
                    <a:pt x="1444609" y="72069"/>
                  </a:lnTo>
                  <a:lnTo>
                    <a:pt x="1474392" y="108485"/>
                  </a:lnTo>
                  <a:lnTo>
                    <a:pt x="1496879" y="150282"/>
                  </a:lnTo>
                  <a:lnTo>
                    <a:pt x="1511091" y="196469"/>
                  </a:lnTo>
                  <a:lnTo>
                    <a:pt x="1516046" y="246057"/>
                  </a:lnTo>
                  <a:lnTo>
                    <a:pt x="1511091" y="295648"/>
                  </a:lnTo>
                  <a:lnTo>
                    <a:pt x="1496879" y="341838"/>
                  </a:lnTo>
                  <a:lnTo>
                    <a:pt x="1474392" y="383638"/>
                  </a:lnTo>
                  <a:lnTo>
                    <a:pt x="1444609" y="420056"/>
                  </a:lnTo>
                  <a:lnTo>
                    <a:pt x="1408513" y="450104"/>
                  </a:lnTo>
                  <a:lnTo>
                    <a:pt x="1367083" y="472793"/>
                  </a:lnTo>
                  <a:lnTo>
                    <a:pt x="1321301" y="487132"/>
                  </a:lnTo>
                  <a:lnTo>
                    <a:pt x="1272147" y="49213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23135" y="2373237"/>
              <a:ext cx="1516380" cy="492759"/>
            </a:xfrm>
            <a:custGeom>
              <a:avLst/>
              <a:gdLst/>
              <a:ahLst/>
              <a:cxnLst/>
              <a:rect l="l" t="t" r="r" b="b"/>
              <a:pathLst>
                <a:path w="1516379" h="492760">
                  <a:moveTo>
                    <a:pt x="243899" y="0"/>
                  </a:moveTo>
                  <a:lnTo>
                    <a:pt x="1272147" y="0"/>
                  </a:lnTo>
                  <a:lnTo>
                    <a:pt x="1321301" y="4999"/>
                  </a:lnTo>
                  <a:lnTo>
                    <a:pt x="1367083" y="19336"/>
                  </a:lnTo>
                  <a:lnTo>
                    <a:pt x="1408512" y="42023"/>
                  </a:lnTo>
                  <a:lnTo>
                    <a:pt x="1444609" y="72069"/>
                  </a:lnTo>
                  <a:lnTo>
                    <a:pt x="1474392" y="108485"/>
                  </a:lnTo>
                  <a:lnTo>
                    <a:pt x="1496879" y="150282"/>
                  </a:lnTo>
                  <a:lnTo>
                    <a:pt x="1511091" y="196469"/>
                  </a:lnTo>
                  <a:lnTo>
                    <a:pt x="1516046" y="246057"/>
                  </a:lnTo>
                  <a:lnTo>
                    <a:pt x="1511091" y="295648"/>
                  </a:lnTo>
                  <a:lnTo>
                    <a:pt x="1496879" y="341838"/>
                  </a:lnTo>
                  <a:lnTo>
                    <a:pt x="1474392" y="383638"/>
                  </a:lnTo>
                  <a:lnTo>
                    <a:pt x="1444609" y="420056"/>
                  </a:lnTo>
                  <a:lnTo>
                    <a:pt x="1408512" y="450104"/>
                  </a:lnTo>
                  <a:lnTo>
                    <a:pt x="1367083" y="472793"/>
                  </a:lnTo>
                  <a:lnTo>
                    <a:pt x="1321301" y="487132"/>
                  </a:lnTo>
                  <a:lnTo>
                    <a:pt x="1272147" y="492131"/>
                  </a:lnTo>
                  <a:lnTo>
                    <a:pt x="243899" y="492131"/>
                  </a:lnTo>
                  <a:lnTo>
                    <a:pt x="194738" y="487132"/>
                  </a:lnTo>
                  <a:lnTo>
                    <a:pt x="148953" y="472793"/>
                  </a:lnTo>
                  <a:lnTo>
                    <a:pt x="107522" y="450104"/>
                  </a:lnTo>
                  <a:lnTo>
                    <a:pt x="71427" y="420056"/>
                  </a:lnTo>
                  <a:lnTo>
                    <a:pt x="41648" y="383638"/>
                  </a:lnTo>
                  <a:lnTo>
                    <a:pt x="19163" y="341838"/>
                  </a:lnTo>
                  <a:lnTo>
                    <a:pt x="4954" y="295648"/>
                  </a:lnTo>
                  <a:lnTo>
                    <a:pt x="0" y="246057"/>
                  </a:lnTo>
                  <a:lnTo>
                    <a:pt x="4954" y="196469"/>
                  </a:lnTo>
                  <a:lnTo>
                    <a:pt x="19163" y="150282"/>
                  </a:lnTo>
                  <a:lnTo>
                    <a:pt x="41648" y="108485"/>
                  </a:lnTo>
                  <a:lnTo>
                    <a:pt x="71427" y="72069"/>
                  </a:lnTo>
                  <a:lnTo>
                    <a:pt x="107522" y="42023"/>
                  </a:lnTo>
                  <a:lnTo>
                    <a:pt x="148953" y="19336"/>
                  </a:lnTo>
                  <a:lnTo>
                    <a:pt x="194738" y="4999"/>
                  </a:lnTo>
                  <a:lnTo>
                    <a:pt x="243899" y="0"/>
                  </a:lnTo>
                  <a:close/>
                </a:path>
              </a:pathLst>
            </a:custGeom>
            <a:ln w="2857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775230" y="2418376"/>
            <a:ext cx="611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29" b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91360" y="2583144"/>
            <a:ext cx="936625" cy="1038225"/>
            <a:chOff x="7191360" y="2583144"/>
            <a:chExt cx="936625" cy="1038225"/>
          </a:xfrm>
        </p:grpSpPr>
        <p:sp>
          <p:nvSpPr>
            <p:cNvPr id="37" name="object 37"/>
            <p:cNvSpPr/>
            <p:nvPr/>
          </p:nvSpPr>
          <p:spPr>
            <a:xfrm>
              <a:off x="7191360" y="2583144"/>
              <a:ext cx="105499" cy="819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86708" y="2994094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w="0" h="627379">
                  <a:moveTo>
                    <a:pt x="0" y="6268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45708" y="2898119"/>
              <a:ext cx="81999" cy="1054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475524" y="2905119"/>
            <a:ext cx="5126990" cy="3386454"/>
            <a:chOff x="475524" y="2905119"/>
            <a:chExt cx="5126990" cy="3386454"/>
          </a:xfrm>
        </p:grpSpPr>
        <p:sp>
          <p:nvSpPr>
            <p:cNvPr id="41" name="object 41"/>
            <p:cNvSpPr/>
            <p:nvPr/>
          </p:nvSpPr>
          <p:spPr>
            <a:xfrm>
              <a:off x="3897592" y="2905119"/>
              <a:ext cx="81974" cy="2483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1498" y="5714988"/>
              <a:ext cx="1824355" cy="0"/>
            </a:xfrm>
            <a:custGeom>
              <a:avLst/>
              <a:gdLst/>
              <a:ahLst/>
              <a:cxnLst/>
              <a:rect l="l" t="t" r="r" b="b"/>
              <a:pathLst>
                <a:path w="1824355" h="0">
                  <a:moveTo>
                    <a:pt x="0" y="0"/>
                  </a:moveTo>
                  <a:lnTo>
                    <a:pt x="182403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5524" y="5673988"/>
              <a:ext cx="105499" cy="819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71498" y="6249987"/>
              <a:ext cx="1824355" cy="0"/>
            </a:xfrm>
            <a:custGeom>
              <a:avLst/>
              <a:gdLst/>
              <a:ahLst/>
              <a:cxnLst/>
              <a:rect l="l" t="t" r="r" b="b"/>
              <a:pathLst>
                <a:path w="1824355" h="0">
                  <a:moveTo>
                    <a:pt x="0" y="0"/>
                  </a:moveTo>
                  <a:lnTo>
                    <a:pt x="182403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5524" y="6208987"/>
              <a:ext cx="105499" cy="819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46320" y="4654540"/>
              <a:ext cx="3251200" cy="563880"/>
            </a:xfrm>
            <a:custGeom>
              <a:avLst/>
              <a:gdLst/>
              <a:ahLst/>
              <a:cxnLst/>
              <a:rect l="l" t="t" r="r" b="b"/>
              <a:pathLst>
                <a:path w="3251200" h="563879">
                  <a:moveTo>
                    <a:pt x="1625596" y="563573"/>
                  </a:moveTo>
                  <a:lnTo>
                    <a:pt x="0" y="281774"/>
                  </a:lnTo>
                  <a:lnTo>
                    <a:pt x="1625596" y="0"/>
                  </a:lnTo>
                  <a:lnTo>
                    <a:pt x="3251193" y="281774"/>
                  </a:lnTo>
                  <a:lnTo>
                    <a:pt x="1625596" y="563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46320" y="4654540"/>
              <a:ext cx="3251200" cy="563880"/>
            </a:xfrm>
            <a:custGeom>
              <a:avLst/>
              <a:gdLst/>
              <a:ahLst/>
              <a:cxnLst/>
              <a:rect l="l" t="t" r="r" b="b"/>
              <a:pathLst>
                <a:path w="3251200" h="563879">
                  <a:moveTo>
                    <a:pt x="0" y="281774"/>
                  </a:moveTo>
                  <a:lnTo>
                    <a:pt x="1625596" y="0"/>
                  </a:lnTo>
                  <a:lnTo>
                    <a:pt x="3251193" y="281774"/>
                  </a:lnTo>
                  <a:lnTo>
                    <a:pt x="1625596" y="563573"/>
                  </a:lnTo>
                  <a:lnTo>
                    <a:pt x="0" y="281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395532" y="6054712"/>
            <a:ext cx="3270250" cy="3714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Left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= </a:t>
            </a: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Mid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+</a:t>
            </a:r>
            <a:r>
              <a:rPr dirty="0" sz="2000" spc="-60" b="1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9" name="object 49"/>
          <p:cNvSpPr txBox="1"/>
          <p:nvPr/>
        </p:nvSpPr>
        <p:spPr>
          <a:xfrm>
            <a:off x="2395532" y="5538788"/>
            <a:ext cx="3270250" cy="37655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200"/>
              </a:spcBef>
            </a:pP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Right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= </a:t>
            </a:r>
            <a:r>
              <a:rPr dirty="0" sz="2000" spc="-5" b="1">
                <a:solidFill>
                  <a:srgbClr val="FF00FF"/>
                </a:solidFill>
                <a:latin typeface="Courier New"/>
                <a:cs typeface="Courier New"/>
              </a:rPr>
              <a:t>Mid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–</a:t>
            </a:r>
            <a:r>
              <a:rPr dirty="0" sz="2000" spc="-60" b="1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7400" y="3730965"/>
            <a:ext cx="1701800" cy="180784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a[Mid] ==</a:t>
            </a:r>
            <a:r>
              <a:rPr dirty="0" sz="2000" spc="-9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1001394">
              <a:lnSpc>
                <a:spcPct val="100000"/>
              </a:lnSpc>
              <a:spcBef>
                <a:spcPts val="1200"/>
              </a:spcBef>
            </a:pPr>
            <a:r>
              <a:rPr dirty="0" sz="2000" spc="-5" b="1" i="1">
                <a:solidFill>
                  <a:srgbClr val="0000CC"/>
                </a:solidFill>
                <a:latin typeface="Arial"/>
                <a:cs typeface="Arial"/>
              </a:rPr>
              <a:t>Sai</a:t>
            </a:r>
            <a:endParaRPr sz="20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975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a[Mid]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dirty="0" sz="2000" spc="-8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1026794">
              <a:lnSpc>
                <a:spcPct val="100000"/>
              </a:lnSpc>
              <a:spcBef>
                <a:spcPts val="1115"/>
              </a:spcBef>
            </a:pPr>
            <a:r>
              <a:rPr dirty="0" sz="2000" spc="-5" b="1" i="1">
                <a:solidFill>
                  <a:srgbClr val="0000CC"/>
                </a:solidFill>
                <a:latin typeface="Arial"/>
                <a:cs typeface="Arial"/>
              </a:rPr>
              <a:t>Sai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90635" y="3620917"/>
            <a:ext cx="2209800" cy="859155"/>
          </a:xfrm>
          <a:prstGeom prst="rect">
            <a:avLst/>
          </a:prstGeom>
          <a:solidFill>
            <a:srgbClr val="FFFF66"/>
          </a:solidFill>
          <a:ln w="9524">
            <a:solidFill>
              <a:srgbClr val="0000CC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522605" marR="285115" indent="-233045">
              <a:lnSpc>
                <a:spcPts val="2850"/>
              </a:lnSpc>
              <a:spcBef>
                <a:spcPts val="25"/>
              </a:spcBef>
            </a:pPr>
            <a:r>
              <a:rPr dirty="0" sz="2400" spc="15" b="1">
                <a:solidFill>
                  <a:srgbClr val="000066"/>
                </a:solidFill>
                <a:latin typeface="Times New Roman"/>
                <a:cs typeface="Times New Roman"/>
              </a:rPr>
              <a:t>Trả </a:t>
            </a:r>
            <a:r>
              <a:rPr dirty="0" sz="2400" spc="135" b="1">
                <a:solidFill>
                  <a:srgbClr val="000066"/>
                </a:solidFill>
                <a:latin typeface="Times New Roman"/>
                <a:cs typeface="Times New Roman"/>
              </a:rPr>
              <a:t>về</a:t>
            </a:r>
            <a:r>
              <a:rPr dirty="0" sz="2400" spc="-3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spc="75" b="1">
                <a:solidFill>
                  <a:srgbClr val="000066"/>
                </a:solidFill>
                <a:latin typeface="Times New Roman"/>
                <a:cs typeface="Times New Roman"/>
              </a:rPr>
              <a:t>vị </a:t>
            </a:r>
            <a:r>
              <a:rPr dirty="0" sz="2400" spc="60" b="1">
                <a:solidFill>
                  <a:srgbClr val="000066"/>
                </a:solidFill>
                <a:latin typeface="Times New Roman"/>
                <a:cs typeface="Times New Roman"/>
              </a:rPr>
              <a:t>trí  </a:t>
            </a:r>
            <a:r>
              <a:rPr dirty="0" sz="2400" spc="95" b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4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spc="75" b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885" y="914449"/>
            <a:ext cx="7717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1F60"/>
                </a:solidFill>
                <a:latin typeface="Arial"/>
                <a:cs typeface="Arial"/>
              </a:rPr>
              <a:t>Cho dãy số gồm </a:t>
            </a:r>
            <a:r>
              <a:rPr dirty="0" sz="2800" b="1">
                <a:solidFill>
                  <a:srgbClr val="001F60"/>
                </a:solidFill>
                <a:latin typeface="Arial"/>
                <a:cs typeface="Arial"/>
              </a:rPr>
              <a:t>8 </a:t>
            </a:r>
            <a:r>
              <a:rPr dirty="0" sz="2800" spc="-5" b="1">
                <a:solidFill>
                  <a:srgbClr val="001F60"/>
                </a:solidFill>
                <a:latin typeface="Arial"/>
                <a:cs typeface="Arial"/>
              </a:rPr>
              <a:t>phần </a:t>
            </a:r>
            <a:r>
              <a:rPr dirty="0" sz="2800" b="1">
                <a:solidFill>
                  <a:srgbClr val="001F60"/>
                </a:solidFill>
                <a:latin typeface="Arial"/>
                <a:cs typeface="Arial"/>
              </a:rPr>
              <a:t>tử </a:t>
            </a:r>
            <a:r>
              <a:rPr dirty="0" sz="2800" spc="-5" b="1">
                <a:solidFill>
                  <a:srgbClr val="001F60"/>
                </a:solidFill>
                <a:latin typeface="Arial"/>
                <a:cs typeface="Arial"/>
              </a:rPr>
              <a:t>bên dưới và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z="2800" spc="5" b="1">
                <a:solidFill>
                  <a:srgbClr val="1F528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6261" y="2944819"/>
            <a:ext cx="8064500" cy="431800"/>
            <a:chOff x="576261" y="2944819"/>
            <a:chExt cx="8064500" cy="431800"/>
          </a:xfrm>
        </p:grpSpPr>
        <p:sp>
          <p:nvSpPr>
            <p:cNvPr id="4" name="object 4"/>
            <p:cNvSpPr/>
            <p:nvPr/>
          </p:nvSpPr>
          <p:spPr>
            <a:xfrm>
              <a:off x="576261" y="2944819"/>
              <a:ext cx="1008060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4321" y="2944819"/>
              <a:ext cx="100807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92394" y="2944819"/>
              <a:ext cx="1008047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00442" y="2944819"/>
              <a:ext cx="1008072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08515" y="2944819"/>
              <a:ext cx="1008047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16563" y="2944819"/>
              <a:ext cx="1008072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24636" y="2944819"/>
              <a:ext cx="1008047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32684" y="2944819"/>
              <a:ext cx="100807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1498" y="2940056"/>
          <a:ext cx="8079105" cy="44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  <a:gridCol w="1007744"/>
                <a:gridCol w="1007745"/>
                <a:gridCol w="1007745"/>
                <a:gridCol w="1007745"/>
                <a:gridCol w="1007745"/>
              </a:tblGrid>
              <a:tr h="431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30013" y="3467921"/>
            <a:ext cx="737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C0099"/>
                </a:solidFill>
                <a:latin typeface="Tahoma"/>
                <a:cs typeface="Tahoma"/>
              </a:rPr>
              <a:t>Left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=</a:t>
            </a:r>
            <a:r>
              <a:rPr dirty="0" sz="1400" spc="-90" b="1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7418" y="2103885"/>
            <a:ext cx="1116022" cy="395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27418" y="2103885"/>
            <a:ext cx="1116330" cy="39560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35"/>
              </a:spcBef>
            </a:pPr>
            <a:r>
              <a:rPr dirty="0" sz="2400" b="1">
                <a:solidFill>
                  <a:srgbClr val="FF0000"/>
                </a:solidFill>
                <a:latin typeface="Tahoma"/>
                <a:cs typeface="Tahoma"/>
              </a:rPr>
              <a:t>X =</a:t>
            </a:r>
            <a:r>
              <a:rPr dirty="0" sz="2400" spc="-7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46504" y="2487607"/>
            <a:ext cx="476250" cy="425450"/>
            <a:chOff x="3846504" y="2487607"/>
            <a:chExt cx="476250" cy="425450"/>
          </a:xfrm>
        </p:grpSpPr>
        <p:sp>
          <p:nvSpPr>
            <p:cNvPr id="17" name="object 17"/>
            <p:cNvSpPr/>
            <p:nvPr/>
          </p:nvSpPr>
          <p:spPr>
            <a:xfrm>
              <a:off x="3851267" y="2492369"/>
              <a:ext cx="466725" cy="415925"/>
            </a:xfrm>
            <a:custGeom>
              <a:avLst/>
              <a:gdLst/>
              <a:ahLst/>
              <a:cxnLst/>
              <a:rect l="l" t="t" r="r" b="b"/>
              <a:pathLst>
                <a:path w="466725" h="415925">
                  <a:moveTo>
                    <a:pt x="233374" y="415924"/>
                  </a:moveTo>
                  <a:lnTo>
                    <a:pt x="0" y="311949"/>
                  </a:lnTo>
                  <a:lnTo>
                    <a:pt x="116674" y="311949"/>
                  </a:lnTo>
                  <a:lnTo>
                    <a:pt x="116674" y="0"/>
                  </a:lnTo>
                  <a:lnTo>
                    <a:pt x="350049" y="0"/>
                  </a:lnTo>
                  <a:lnTo>
                    <a:pt x="350049" y="311949"/>
                  </a:lnTo>
                  <a:lnTo>
                    <a:pt x="466724" y="311949"/>
                  </a:lnTo>
                  <a:lnTo>
                    <a:pt x="233374" y="415924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51267" y="2492369"/>
              <a:ext cx="466725" cy="415925"/>
            </a:xfrm>
            <a:custGeom>
              <a:avLst/>
              <a:gdLst/>
              <a:ahLst/>
              <a:cxnLst/>
              <a:rect l="l" t="t" r="r" b="b"/>
              <a:pathLst>
                <a:path w="466725" h="415925">
                  <a:moveTo>
                    <a:pt x="0" y="311949"/>
                  </a:moveTo>
                  <a:lnTo>
                    <a:pt x="116674" y="311949"/>
                  </a:lnTo>
                  <a:lnTo>
                    <a:pt x="116674" y="0"/>
                  </a:lnTo>
                  <a:lnTo>
                    <a:pt x="350049" y="0"/>
                  </a:lnTo>
                  <a:lnTo>
                    <a:pt x="350049" y="311949"/>
                  </a:lnTo>
                  <a:lnTo>
                    <a:pt x="466724" y="311949"/>
                  </a:lnTo>
                  <a:lnTo>
                    <a:pt x="233374" y="415924"/>
                  </a:lnTo>
                  <a:lnTo>
                    <a:pt x="0" y="3119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791322" y="3486971"/>
            <a:ext cx="8705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C0099"/>
                </a:solidFill>
                <a:latin typeface="Tahoma"/>
                <a:cs typeface="Tahoma"/>
              </a:rPr>
              <a:t>Right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=</a:t>
            </a:r>
            <a:r>
              <a:rPr dirty="0" sz="1400" spc="-90" b="1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5015" y="3467921"/>
            <a:ext cx="712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CC"/>
                </a:solidFill>
                <a:latin typeface="Tahoma"/>
                <a:cs typeface="Tahoma"/>
              </a:rPr>
              <a:t>Mid </a:t>
            </a:r>
            <a:r>
              <a:rPr dirty="0" sz="1400" b="1">
                <a:solidFill>
                  <a:srgbClr val="0000CC"/>
                </a:solidFill>
                <a:latin typeface="Tahoma"/>
                <a:cs typeface="Tahoma"/>
              </a:rPr>
              <a:t>=</a:t>
            </a:r>
            <a:r>
              <a:rPr dirty="0" sz="1400" spc="-90" b="1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000CC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6261" y="4756590"/>
            <a:ext cx="1008060" cy="431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6261" y="4756590"/>
            <a:ext cx="1008380" cy="431800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84321" y="4756590"/>
            <a:ext cx="1008072" cy="431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84321" y="4756590"/>
            <a:ext cx="1008380" cy="431800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92394" y="4756590"/>
            <a:ext cx="1008047" cy="431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92394" y="4756590"/>
            <a:ext cx="1008380" cy="431800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00442" y="4751827"/>
            <a:ext cx="2021205" cy="441325"/>
            <a:chOff x="3600442" y="4751827"/>
            <a:chExt cx="2021205" cy="441325"/>
          </a:xfrm>
        </p:grpSpPr>
        <p:sp>
          <p:nvSpPr>
            <p:cNvPr id="28" name="object 28"/>
            <p:cNvSpPr/>
            <p:nvPr/>
          </p:nvSpPr>
          <p:spPr>
            <a:xfrm>
              <a:off x="3600442" y="4756590"/>
              <a:ext cx="1008072" cy="431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08515" y="4756590"/>
              <a:ext cx="1008047" cy="431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08515" y="4756590"/>
              <a:ext cx="1008380" cy="431800"/>
            </a:xfrm>
            <a:custGeom>
              <a:avLst/>
              <a:gdLst/>
              <a:ahLst/>
              <a:cxnLst/>
              <a:rect l="l" t="t" r="r" b="b"/>
              <a:pathLst>
                <a:path w="1008379" h="431800">
                  <a:moveTo>
                    <a:pt x="0" y="0"/>
                  </a:moveTo>
                  <a:lnTo>
                    <a:pt x="1008047" y="0"/>
                  </a:lnTo>
                  <a:lnTo>
                    <a:pt x="100804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600442" y="4756590"/>
            <a:ext cx="1622425" cy="431800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06400">
              <a:lnSpc>
                <a:spcPct val="100000"/>
              </a:lnSpc>
              <a:spcBef>
                <a:spcPts val="180"/>
              </a:spcBef>
              <a:tabLst>
                <a:tab pos="1414780" algn="l"/>
              </a:tabLst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5	6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1801" y="4751827"/>
            <a:ext cx="2025650" cy="441325"/>
            <a:chOff x="5611801" y="4751827"/>
            <a:chExt cx="2025650" cy="441325"/>
          </a:xfrm>
        </p:grpSpPr>
        <p:sp>
          <p:nvSpPr>
            <p:cNvPr id="33" name="object 33"/>
            <p:cNvSpPr/>
            <p:nvPr/>
          </p:nvSpPr>
          <p:spPr>
            <a:xfrm>
              <a:off x="5616563" y="4756590"/>
              <a:ext cx="1008072" cy="431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16563" y="4756590"/>
              <a:ext cx="1008380" cy="431800"/>
            </a:xfrm>
            <a:custGeom>
              <a:avLst/>
              <a:gdLst/>
              <a:ahLst/>
              <a:cxnLst/>
              <a:rect l="l" t="t" r="r" b="b"/>
              <a:pathLst>
                <a:path w="1008379" h="431800">
                  <a:moveTo>
                    <a:pt x="0" y="0"/>
                  </a:moveTo>
                  <a:lnTo>
                    <a:pt x="1008072" y="0"/>
                  </a:lnTo>
                  <a:lnTo>
                    <a:pt x="1008072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24636" y="4756590"/>
              <a:ext cx="1008047" cy="431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24636" y="4756590"/>
              <a:ext cx="1008380" cy="431800"/>
            </a:xfrm>
            <a:custGeom>
              <a:avLst/>
              <a:gdLst/>
              <a:ahLst/>
              <a:cxnLst/>
              <a:rect l="l" t="t" r="r" b="b"/>
              <a:pathLst>
                <a:path w="1008379" h="431800">
                  <a:moveTo>
                    <a:pt x="0" y="0"/>
                  </a:moveTo>
                  <a:lnTo>
                    <a:pt x="1008047" y="0"/>
                  </a:lnTo>
                  <a:lnTo>
                    <a:pt x="1008047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921882" y="4766628"/>
            <a:ext cx="4133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00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32684" y="4756590"/>
            <a:ext cx="1008072" cy="431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632684" y="4756590"/>
            <a:ext cx="1008380" cy="431800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80"/>
              </a:spcBef>
            </a:pPr>
            <a:r>
              <a:rPr dirty="0" sz="2400" spc="-5" b="1">
                <a:solidFill>
                  <a:srgbClr val="FFFF00"/>
                </a:solidFill>
                <a:latin typeface="Tahoma"/>
                <a:cs typeface="Tahoma"/>
              </a:rPr>
              <a:t>15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5745" y="5352734"/>
            <a:ext cx="737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C0099"/>
                </a:solidFill>
                <a:latin typeface="Tahoma"/>
                <a:cs typeface="Tahoma"/>
              </a:rPr>
              <a:t>Left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=</a:t>
            </a:r>
            <a:r>
              <a:rPr dirty="0" sz="1400" spc="-90" b="1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38776" y="3976004"/>
            <a:ext cx="1125855" cy="405130"/>
            <a:chOff x="5538776" y="3976004"/>
            <a:chExt cx="1125855" cy="405130"/>
          </a:xfrm>
        </p:grpSpPr>
        <p:sp>
          <p:nvSpPr>
            <p:cNvPr id="42" name="object 42"/>
            <p:cNvSpPr/>
            <p:nvPr/>
          </p:nvSpPr>
          <p:spPr>
            <a:xfrm>
              <a:off x="5543538" y="3980767"/>
              <a:ext cx="1116022" cy="395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543538" y="3980767"/>
              <a:ext cx="1116330" cy="395605"/>
            </a:xfrm>
            <a:custGeom>
              <a:avLst/>
              <a:gdLst/>
              <a:ahLst/>
              <a:cxnLst/>
              <a:rect l="l" t="t" r="r" b="b"/>
              <a:pathLst>
                <a:path w="1116329" h="395604">
                  <a:moveTo>
                    <a:pt x="0" y="0"/>
                  </a:moveTo>
                  <a:lnTo>
                    <a:pt x="1116022" y="0"/>
                  </a:lnTo>
                  <a:lnTo>
                    <a:pt x="1116022" y="395274"/>
                  </a:lnTo>
                  <a:lnTo>
                    <a:pt x="0" y="3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673466" y="3972542"/>
            <a:ext cx="8553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ahoma"/>
                <a:cs typeface="Tahoma"/>
              </a:rPr>
              <a:t>X =</a:t>
            </a:r>
            <a:r>
              <a:rPr dirty="0" sz="2400" spc="-11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62625" y="4362078"/>
            <a:ext cx="476250" cy="391795"/>
            <a:chOff x="5862625" y="4362078"/>
            <a:chExt cx="476250" cy="391795"/>
          </a:xfrm>
        </p:grpSpPr>
        <p:sp>
          <p:nvSpPr>
            <p:cNvPr id="46" name="object 46"/>
            <p:cNvSpPr/>
            <p:nvPr/>
          </p:nvSpPr>
          <p:spPr>
            <a:xfrm>
              <a:off x="5867388" y="4366841"/>
              <a:ext cx="466725" cy="382270"/>
            </a:xfrm>
            <a:custGeom>
              <a:avLst/>
              <a:gdLst/>
              <a:ahLst/>
              <a:cxnLst/>
              <a:rect l="l" t="t" r="r" b="b"/>
              <a:pathLst>
                <a:path w="466725" h="382270">
                  <a:moveTo>
                    <a:pt x="233349" y="382274"/>
                  </a:moveTo>
                  <a:lnTo>
                    <a:pt x="0" y="286699"/>
                  </a:lnTo>
                  <a:lnTo>
                    <a:pt x="116674" y="286699"/>
                  </a:lnTo>
                  <a:lnTo>
                    <a:pt x="116674" y="0"/>
                  </a:lnTo>
                  <a:lnTo>
                    <a:pt x="350049" y="0"/>
                  </a:lnTo>
                  <a:lnTo>
                    <a:pt x="350049" y="286699"/>
                  </a:lnTo>
                  <a:lnTo>
                    <a:pt x="466724" y="286699"/>
                  </a:lnTo>
                  <a:lnTo>
                    <a:pt x="233349" y="382274"/>
                  </a:lnTo>
                  <a:close/>
                </a:path>
              </a:pathLst>
            </a:custGeom>
            <a:solidFill>
              <a:srgbClr val="66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67388" y="4366841"/>
              <a:ext cx="466725" cy="382270"/>
            </a:xfrm>
            <a:custGeom>
              <a:avLst/>
              <a:gdLst/>
              <a:ahLst/>
              <a:cxnLst/>
              <a:rect l="l" t="t" r="r" b="b"/>
              <a:pathLst>
                <a:path w="466725" h="382270">
                  <a:moveTo>
                    <a:pt x="0" y="286699"/>
                  </a:moveTo>
                  <a:lnTo>
                    <a:pt x="116674" y="286699"/>
                  </a:lnTo>
                  <a:lnTo>
                    <a:pt x="116674" y="0"/>
                  </a:lnTo>
                  <a:lnTo>
                    <a:pt x="350049" y="0"/>
                  </a:lnTo>
                  <a:lnTo>
                    <a:pt x="350049" y="286699"/>
                  </a:lnTo>
                  <a:lnTo>
                    <a:pt x="466724" y="286699"/>
                  </a:lnTo>
                  <a:lnTo>
                    <a:pt x="233349" y="382274"/>
                  </a:lnTo>
                  <a:lnTo>
                    <a:pt x="0" y="28669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791322" y="5335274"/>
            <a:ext cx="8705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C0099"/>
                </a:solidFill>
                <a:latin typeface="Tahoma"/>
                <a:cs typeface="Tahoma"/>
              </a:rPr>
              <a:t>Right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=</a:t>
            </a:r>
            <a:r>
              <a:rPr dirty="0" sz="1400" spc="-90" b="1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17648" y="5335274"/>
            <a:ext cx="712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CC"/>
                </a:solidFill>
                <a:latin typeface="Tahoma"/>
                <a:cs typeface="Tahoma"/>
              </a:rPr>
              <a:t>Mid </a:t>
            </a:r>
            <a:r>
              <a:rPr dirty="0" sz="1400" b="1">
                <a:solidFill>
                  <a:srgbClr val="0000CC"/>
                </a:solidFill>
                <a:latin typeface="Tahoma"/>
                <a:cs typeface="Tahoma"/>
              </a:rPr>
              <a:t>=</a:t>
            </a:r>
            <a:r>
              <a:rPr dirty="0" sz="1400" spc="-90" b="1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000CC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71685" y="3728017"/>
            <a:ext cx="7343775" cy="2031364"/>
            <a:chOff x="971685" y="3728017"/>
            <a:chExt cx="7343775" cy="2031364"/>
          </a:xfrm>
        </p:grpSpPr>
        <p:sp>
          <p:nvSpPr>
            <p:cNvPr id="51" name="object 51"/>
            <p:cNvSpPr/>
            <p:nvPr/>
          </p:nvSpPr>
          <p:spPr>
            <a:xfrm>
              <a:off x="1163635" y="3809992"/>
              <a:ext cx="6924675" cy="0"/>
            </a:xfrm>
            <a:custGeom>
              <a:avLst/>
              <a:gdLst/>
              <a:ahLst/>
              <a:cxnLst/>
              <a:rect l="l" t="t" r="r" b="b"/>
              <a:pathLst>
                <a:path w="6924675" h="0">
                  <a:moveTo>
                    <a:pt x="0" y="0"/>
                  </a:moveTo>
                  <a:lnTo>
                    <a:pt x="6924673" y="0"/>
                  </a:lnTo>
                </a:path>
              </a:pathLst>
            </a:custGeom>
            <a:ln w="38099">
              <a:solidFill>
                <a:srgbClr val="CC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71685" y="3728017"/>
              <a:ext cx="210999" cy="1639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069258" y="3728017"/>
              <a:ext cx="210999" cy="1639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305414" y="5677338"/>
              <a:ext cx="2818130" cy="0"/>
            </a:xfrm>
            <a:custGeom>
              <a:avLst/>
              <a:gdLst/>
              <a:ahLst/>
              <a:cxnLst/>
              <a:rect l="l" t="t" r="r" b="b"/>
              <a:pathLst>
                <a:path w="2818129" h="0">
                  <a:moveTo>
                    <a:pt x="0" y="0"/>
                  </a:moveTo>
                  <a:lnTo>
                    <a:pt x="2817819" y="0"/>
                  </a:lnTo>
                </a:path>
              </a:pathLst>
            </a:custGeom>
            <a:ln w="38099">
              <a:solidFill>
                <a:srgbClr val="CC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13464" y="5595363"/>
              <a:ext cx="210999" cy="1639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104183" y="5595363"/>
              <a:ext cx="210999" cy="1639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645340" y="3828279"/>
            <a:ext cx="1327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 b="1">
                <a:solidFill>
                  <a:srgbClr val="006600"/>
                </a:solidFill>
                <a:latin typeface="Tahoma"/>
                <a:cs typeface="Tahoma"/>
              </a:rPr>
              <a:t>Đoạn </a:t>
            </a:r>
            <a:r>
              <a:rPr dirty="0" sz="1400" spc="-5" b="1">
                <a:solidFill>
                  <a:srgbClr val="006600"/>
                </a:solidFill>
                <a:latin typeface="Tahoma"/>
                <a:cs typeface="Tahoma"/>
              </a:rPr>
              <a:t>tìm</a:t>
            </a:r>
            <a:r>
              <a:rPr dirty="0" sz="1400" spc="-200" b="1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1400" spc="-150" b="1">
                <a:solidFill>
                  <a:srgbClr val="006600"/>
                </a:solidFill>
                <a:latin typeface="Tahoma"/>
                <a:cs typeface="Tahoma"/>
              </a:rPr>
              <a:t>kiếm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824" y="5662578"/>
            <a:ext cx="7022465" cy="77660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1400" spc="-145" b="1">
                <a:solidFill>
                  <a:srgbClr val="006600"/>
                </a:solidFill>
                <a:latin typeface="Tahoma"/>
                <a:cs typeface="Tahoma"/>
              </a:rPr>
              <a:t>Đoạn </a:t>
            </a:r>
            <a:r>
              <a:rPr dirty="0" sz="1400" spc="-5" b="1">
                <a:solidFill>
                  <a:srgbClr val="006600"/>
                </a:solidFill>
                <a:latin typeface="Tahoma"/>
                <a:cs typeface="Tahoma"/>
              </a:rPr>
              <a:t>tìm</a:t>
            </a:r>
            <a:r>
              <a:rPr dirty="0" sz="1400" spc="-215" b="1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1400" spc="-150" b="1">
                <a:solidFill>
                  <a:srgbClr val="006600"/>
                </a:solidFill>
                <a:latin typeface="Tahoma"/>
                <a:cs typeface="Tahoma"/>
              </a:rPr>
              <a:t>kiếm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400" spc="-5" b="1">
                <a:solidFill>
                  <a:srgbClr val="1F5280"/>
                </a:solidFill>
                <a:latin typeface="Verdana"/>
                <a:cs typeface="Verdana"/>
              </a:rPr>
              <a:t>Tìm thấy </a:t>
            </a:r>
            <a:r>
              <a:rPr dirty="0" sz="2400" spc="-5" b="1">
                <a:solidFill>
                  <a:srgbClr val="0000CC"/>
                </a:solidFill>
                <a:latin typeface="Verdana"/>
                <a:cs typeface="Verdana"/>
              </a:rPr>
              <a:t>A[5] </a:t>
            </a:r>
            <a:r>
              <a:rPr dirty="0" sz="2400" b="1">
                <a:solidFill>
                  <a:srgbClr val="0000CC"/>
                </a:solidFill>
                <a:latin typeface="Verdana"/>
                <a:cs typeface="Verdana"/>
              </a:rPr>
              <a:t>= X </a:t>
            </a:r>
            <a:r>
              <a:rPr dirty="0" sz="2400" spc="950" b="1">
                <a:solidFill>
                  <a:srgbClr val="1F5280"/>
                </a:solidFill>
                <a:latin typeface="Verdana"/>
                <a:cs typeface="Verdana"/>
              </a:rPr>
              <a:t>□</a:t>
            </a:r>
            <a:r>
              <a:rPr dirty="0" sz="2400" spc="-35" b="1">
                <a:solidFill>
                  <a:srgbClr val="1F5280"/>
                </a:solidFill>
                <a:latin typeface="Verdana"/>
                <a:cs typeface="Verdana"/>
              </a:rPr>
              <a:t> </a:t>
            </a:r>
            <a:r>
              <a:rPr dirty="0" sz="2400" spc="-5" b="1" i="1">
                <a:solidFill>
                  <a:srgbClr val="0000CC"/>
                </a:solidFill>
                <a:latin typeface="Verdana"/>
                <a:cs typeface="Verdana"/>
              </a:rPr>
              <a:t>Trả về </a:t>
            </a:r>
            <a:r>
              <a:rPr dirty="0" sz="2400" spc="10" b="1" i="1">
                <a:solidFill>
                  <a:srgbClr val="0000CC"/>
                </a:solidFill>
                <a:latin typeface="Verdana"/>
                <a:cs typeface="Verdana"/>
              </a:rPr>
              <a:t>5</a:t>
            </a:r>
            <a:r>
              <a:rPr dirty="0" sz="2400" spc="10" b="1">
                <a:solidFill>
                  <a:srgbClr val="1F5280"/>
                </a:solidFill>
                <a:latin typeface="Verdana"/>
                <a:cs typeface="Verdana"/>
              </a:rPr>
              <a:t>. </a:t>
            </a:r>
            <a:r>
              <a:rPr dirty="0" sz="2400" spc="-5" b="1" i="1">
                <a:solidFill>
                  <a:srgbClr val="FF0000"/>
                </a:solidFill>
                <a:latin typeface="Verdana"/>
                <a:cs typeface="Verdana"/>
              </a:rPr>
              <a:t>Dừng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1437" y="731836"/>
            <a:ext cx="1075690" cy="763905"/>
            <a:chOff x="71437" y="731836"/>
            <a:chExt cx="1075690" cy="763905"/>
          </a:xfrm>
        </p:grpSpPr>
        <p:sp>
          <p:nvSpPr>
            <p:cNvPr id="60" name="object 60"/>
            <p:cNvSpPr/>
            <p:nvPr/>
          </p:nvSpPr>
          <p:spPr>
            <a:xfrm>
              <a:off x="76199" y="736598"/>
              <a:ext cx="1066165" cy="754380"/>
            </a:xfrm>
            <a:custGeom>
              <a:avLst/>
              <a:gdLst/>
              <a:ahLst/>
              <a:cxnLst/>
              <a:rect l="l" t="t" r="r" b="b"/>
              <a:pathLst>
                <a:path w="1066165" h="754380">
                  <a:moveTo>
                    <a:pt x="987115" y="506108"/>
                  </a:moveTo>
                  <a:lnTo>
                    <a:pt x="987115" y="63494"/>
                  </a:lnTo>
                  <a:lnTo>
                    <a:pt x="146685" y="63494"/>
                  </a:lnTo>
                  <a:lnTo>
                    <a:pt x="146685" y="0"/>
                  </a:lnTo>
                  <a:lnTo>
                    <a:pt x="1066082" y="0"/>
                  </a:lnTo>
                  <a:lnTo>
                    <a:pt x="1066082" y="503486"/>
                  </a:lnTo>
                  <a:lnTo>
                    <a:pt x="1037087" y="503896"/>
                  </a:lnTo>
                  <a:lnTo>
                    <a:pt x="1011793" y="504797"/>
                  </a:lnTo>
                  <a:lnTo>
                    <a:pt x="987115" y="506108"/>
                  </a:lnTo>
                  <a:close/>
                </a:path>
                <a:path w="1066165" h="754380">
                  <a:moveTo>
                    <a:pt x="917770" y="572053"/>
                  </a:moveTo>
                  <a:lnTo>
                    <a:pt x="917770" y="128564"/>
                  </a:lnTo>
                  <a:lnTo>
                    <a:pt x="75613" y="128564"/>
                  </a:lnTo>
                  <a:lnTo>
                    <a:pt x="75613" y="63494"/>
                  </a:lnTo>
                  <a:lnTo>
                    <a:pt x="987115" y="63494"/>
                  </a:lnTo>
                  <a:lnTo>
                    <a:pt x="987115" y="568556"/>
                  </a:lnTo>
                  <a:lnTo>
                    <a:pt x="961663" y="569102"/>
                  </a:lnTo>
                  <a:lnTo>
                    <a:pt x="939450" y="570305"/>
                  </a:lnTo>
                  <a:lnTo>
                    <a:pt x="923733" y="571507"/>
                  </a:lnTo>
                  <a:lnTo>
                    <a:pt x="917770" y="572053"/>
                  </a:lnTo>
                  <a:close/>
                </a:path>
                <a:path w="1066165" h="754380">
                  <a:moveTo>
                    <a:pt x="210318" y="753871"/>
                  </a:moveTo>
                  <a:lnTo>
                    <a:pt x="164462" y="751595"/>
                  </a:lnTo>
                  <a:lnTo>
                    <a:pt x="114468" y="746545"/>
                  </a:lnTo>
                  <a:lnTo>
                    <a:pt x="59820" y="738447"/>
                  </a:lnTo>
                  <a:lnTo>
                    <a:pt x="0" y="727031"/>
                  </a:lnTo>
                  <a:lnTo>
                    <a:pt x="0" y="128564"/>
                  </a:lnTo>
                  <a:lnTo>
                    <a:pt x="917770" y="128564"/>
                  </a:lnTo>
                  <a:lnTo>
                    <a:pt x="917770" y="630476"/>
                  </a:lnTo>
                  <a:lnTo>
                    <a:pt x="857956" y="631627"/>
                  </a:lnTo>
                  <a:lnTo>
                    <a:pt x="803313" y="634901"/>
                  </a:lnTo>
                  <a:lnTo>
                    <a:pt x="753325" y="640024"/>
                  </a:lnTo>
                  <a:lnTo>
                    <a:pt x="707473" y="646725"/>
                  </a:lnTo>
                  <a:lnTo>
                    <a:pt x="665241" y="654732"/>
                  </a:lnTo>
                  <a:lnTo>
                    <a:pt x="626111" y="663773"/>
                  </a:lnTo>
                  <a:lnTo>
                    <a:pt x="555091" y="683867"/>
                  </a:lnTo>
                  <a:lnTo>
                    <a:pt x="458903" y="714961"/>
                  </a:lnTo>
                  <a:lnTo>
                    <a:pt x="427529" y="724492"/>
                  </a:lnTo>
                  <a:lnTo>
                    <a:pt x="362711" y="740669"/>
                  </a:lnTo>
                  <a:lnTo>
                    <a:pt x="291687" y="751187"/>
                  </a:lnTo>
                  <a:lnTo>
                    <a:pt x="252554" y="753645"/>
                  </a:lnTo>
                  <a:lnTo>
                    <a:pt x="210318" y="75387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6199" y="736598"/>
              <a:ext cx="1066165" cy="754380"/>
            </a:xfrm>
            <a:custGeom>
              <a:avLst/>
              <a:gdLst/>
              <a:ahLst/>
              <a:cxnLst/>
              <a:rect l="l" t="t" r="r" b="b"/>
              <a:pathLst>
                <a:path w="1066165" h="754380">
                  <a:moveTo>
                    <a:pt x="0" y="128564"/>
                  </a:moveTo>
                  <a:lnTo>
                    <a:pt x="917770" y="128564"/>
                  </a:lnTo>
                  <a:lnTo>
                    <a:pt x="917770" y="630476"/>
                  </a:lnTo>
                  <a:lnTo>
                    <a:pt x="857956" y="631627"/>
                  </a:lnTo>
                  <a:lnTo>
                    <a:pt x="803313" y="634901"/>
                  </a:lnTo>
                  <a:lnTo>
                    <a:pt x="753325" y="640024"/>
                  </a:lnTo>
                  <a:lnTo>
                    <a:pt x="707473" y="646725"/>
                  </a:lnTo>
                  <a:lnTo>
                    <a:pt x="665241" y="654732"/>
                  </a:lnTo>
                  <a:lnTo>
                    <a:pt x="626111" y="663773"/>
                  </a:lnTo>
                  <a:lnTo>
                    <a:pt x="555091" y="683867"/>
                  </a:lnTo>
                  <a:lnTo>
                    <a:pt x="490276" y="704832"/>
                  </a:lnTo>
                  <a:lnTo>
                    <a:pt x="458903" y="714961"/>
                  </a:lnTo>
                  <a:lnTo>
                    <a:pt x="395637" y="733151"/>
                  </a:lnTo>
                  <a:lnTo>
                    <a:pt x="328233" y="746771"/>
                  </a:lnTo>
                  <a:lnTo>
                    <a:pt x="252554" y="753645"/>
                  </a:lnTo>
                  <a:lnTo>
                    <a:pt x="210318" y="753871"/>
                  </a:lnTo>
                  <a:lnTo>
                    <a:pt x="164462" y="751595"/>
                  </a:lnTo>
                  <a:lnTo>
                    <a:pt x="114468" y="746545"/>
                  </a:lnTo>
                  <a:lnTo>
                    <a:pt x="59820" y="738447"/>
                  </a:lnTo>
                  <a:lnTo>
                    <a:pt x="0" y="727031"/>
                  </a:lnTo>
                  <a:lnTo>
                    <a:pt x="0" y="128564"/>
                  </a:lnTo>
                  <a:close/>
                </a:path>
                <a:path w="1066165" h="754380">
                  <a:moveTo>
                    <a:pt x="75613" y="128564"/>
                  </a:moveTo>
                  <a:lnTo>
                    <a:pt x="75613" y="63494"/>
                  </a:lnTo>
                  <a:lnTo>
                    <a:pt x="987115" y="63494"/>
                  </a:lnTo>
                  <a:lnTo>
                    <a:pt x="987115" y="568556"/>
                  </a:lnTo>
                  <a:lnTo>
                    <a:pt x="961663" y="569102"/>
                  </a:lnTo>
                  <a:lnTo>
                    <a:pt x="939450" y="570305"/>
                  </a:lnTo>
                  <a:lnTo>
                    <a:pt x="923733" y="571507"/>
                  </a:lnTo>
                  <a:lnTo>
                    <a:pt x="917770" y="572053"/>
                  </a:lnTo>
                </a:path>
                <a:path w="1066165" h="754380">
                  <a:moveTo>
                    <a:pt x="146685" y="63494"/>
                  </a:moveTo>
                  <a:lnTo>
                    <a:pt x="146685" y="0"/>
                  </a:lnTo>
                  <a:lnTo>
                    <a:pt x="1066082" y="0"/>
                  </a:lnTo>
                  <a:lnTo>
                    <a:pt x="1066082" y="503486"/>
                  </a:lnTo>
                  <a:lnTo>
                    <a:pt x="1037087" y="503896"/>
                  </a:lnTo>
                  <a:lnTo>
                    <a:pt x="1011793" y="504797"/>
                  </a:lnTo>
                  <a:lnTo>
                    <a:pt x="993901" y="505699"/>
                  </a:lnTo>
                  <a:lnTo>
                    <a:pt x="987115" y="506108"/>
                  </a:lnTo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00050" y="989136"/>
            <a:ext cx="6692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CC"/>
                </a:solidFill>
                <a:latin typeface="Tahoma"/>
                <a:cs typeface="Tahoma"/>
              </a:rPr>
              <a:t>Ví</a:t>
            </a:r>
            <a:r>
              <a:rPr dirty="0" sz="2000" spc="-90" b="1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000" spc="-365" b="1">
                <a:solidFill>
                  <a:srgbClr val="0000CC"/>
                </a:solidFill>
                <a:latin typeface="Tahoma"/>
                <a:cs typeface="Tahoma"/>
              </a:rPr>
              <a:t>dụ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76917" y="109861"/>
            <a:ext cx="73837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TÌM </a:t>
            </a:r>
            <a:r>
              <a:rPr dirty="0" sz="3000" spc="-295"/>
              <a:t>KIẾM </a:t>
            </a:r>
            <a:r>
              <a:rPr dirty="0" sz="3000" spc="-520"/>
              <a:t>NHỊ</a:t>
            </a:r>
            <a:r>
              <a:rPr dirty="0" sz="3000" spc="-165"/>
              <a:t> </a:t>
            </a:r>
            <a:r>
              <a:rPr dirty="0" sz="3000" spc="-5"/>
              <a:t>PHÂN (BINARY</a:t>
            </a:r>
            <a:r>
              <a:rPr dirty="0" sz="3000" spc="-575"/>
              <a:t> </a:t>
            </a:r>
            <a:r>
              <a:rPr dirty="0" sz="3000" spc="-5"/>
              <a:t>SEACH)</a:t>
            </a:r>
            <a:endParaRPr sz="3000"/>
          </a:p>
        </p:txBody>
      </p:sp>
      <p:grpSp>
        <p:nvGrpSpPr>
          <p:cNvPr id="64" name="object 64"/>
          <p:cNvGrpSpPr/>
          <p:nvPr/>
        </p:nvGrpSpPr>
        <p:grpSpPr>
          <a:xfrm>
            <a:off x="576261" y="1549396"/>
            <a:ext cx="8064500" cy="431800"/>
            <a:chOff x="576261" y="1549396"/>
            <a:chExt cx="8064500" cy="431800"/>
          </a:xfrm>
        </p:grpSpPr>
        <p:sp>
          <p:nvSpPr>
            <p:cNvPr id="65" name="object 65"/>
            <p:cNvSpPr/>
            <p:nvPr/>
          </p:nvSpPr>
          <p:spPr>
            <a:xfrm>
              <a:off x="576261" y="1549396"/>
              <a:ext cx="1008060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584321" y="1549396"/>
              <a:ext cx="100807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592394" y="1549396"/>
              <a:ext cx="1008047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600442" y="1549396"/>
              <a:ext cx="1008072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608515" y="1549396"/>
              <a:ext cx="1008047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616563" y="1549396"/>
              <a:ext cx="1008072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624636" y="1549396"/>
              <a:ext cx="1008047" cy="43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632684" y="1549396"/>
              <a:ext cx="1008072" cy="431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571498" y="1544634"/>
          <a:ext cx="8079105" cy="44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  <a:gridCol w="1007744"/>
                <a:gridCol w="1007745"/>
                <a:gridCol w="1007745"/>
                <a:gridCol w="1007745"/>
                <a:gridCol w="1007745"/>
              </a:tblGrid>
              <a:tr h="431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9525">
                      <a:solidFill>
                        <a:srgbClr val="1F5280"/>
                      </a:solidFill>
                      <a:prstDash val="solid"/>
                    </a:lnL>
                    <a:lnR w="9525">
                      <a:solidFill>
                        <a:srgbClr val="1F5280"/>
                      </a:solidFill>
                      <a:prstDash val="solid"/>
                    </a:lnR>
                    <a:lnT w="9525">
                      <a:solidFill>
                        <a:srgbClr val="1F5280"/>
                      </a:solidFill>
                      <a:prstDash val="solid"/>
                    </a:lnT>
                    <a:lnB w="9525">
                      <a:solidFill>
                        <a:srgbClr val="1F52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4920889" y="3897141"/>
            <a:ext cx="2506345" cy="2016760"/>
            <a:chOff x="4920889" y="3897141"/>
            <a:chExt cx="2506345" cy="2016760"/>
          </a:xfrm>
        </p:grpSpPr>
        <p:sp>
          <p:nvSpPr>
            <p:cNvPr id="75" name="object 75"/>
            <p:cNvSpPr/>
            <p:nvPr/>
          </p:nvSpPr>
          <p:spPr>
            <a:xfrm>
              <a:off x="4949464" y="3925716"/>
              <a:ext cx="2449195" cy="1959610"/>
            </a:xfrm>
            <a:custGeom>
              <a:avLst/>
              <a:gdLst/>
              <a:ahLst/>
              <a:cxnLst/>
              <a:rect l="l" t="t" r="r" b="b"/>
              <a:pathLst>
                <a:path w="2449195" h="1959610">
                  <a:moveTo>
                    <a:pt x="1224297" y="1959146"/>
                  </a:moveTo>
                  <a:lnTo>
                    <a:pt x="1171190" y="1958241"/>
                  </a:lnTo>
                  <a:lnTo>
                    <a:pt x="1118662" y="1955550"/>
                  </a:lnTo>
                  <a:lnTo>
                    <a:pt x="1066757" y="1951110"/>
                  </a:lnTo>
                  <a:lnTo>
                    <a:pt x="1015521" y="1944959"/>
                  </a:lnTo>
                  <a:lnTo>
                    <a:pt x="965002" y="1937132"/>
                  </a:lnTo>
                  <a:lnTo>
                    <a:pt x="915243" y="1927667"/>
                  </a:lnTo>
                  <a:lnTo>
                    <a:pt x="866293" y="1916600"/>
                  </a:lnTo>
                  <a:lnTo>
                    <a:pt x="818195" y="1903968"/>
                  </a:lnTo>
                  <a:lnTo>
                    <a:pt x="770998" y="1889807"/>
                  </a:lnTo>
                  <a:lnTo>
                    <a:pt x="724745" y="1874155"/>
                  </a:lnTo>
                  <a:lnTo>
                    <a:pt x="679484" y="1857048"/>
                  </a:lnTo>
                  <a:lnTo>
                    <a:pt x="635260" y="1838524"/>
                  </a:lnTo>
                  <a:lnTo>
                    <a:pt x="592119" y="1818618"/>
                  </a:lnTo>
                  <a:lnTo>
                    <a:pt x="550107" y="1797367"/>
                  </a:lnTo>
                  <a:lnTo>
                    <a:pt x="509270" y="1774809"/>
                  </a:lnTo>
                  <a:lnTo>
                    <a:pt x="469655" y="1750980"/>
                  </a:lnTo>
                  <a:lnTo>
                    <a:pt x="431306" y="1725916"/>
                  </a:lnTo>
                  <a:lnTo>
                    <a:pt x="394270" y="1699655"/>
                  </a:lnTo>
                  <a:lnTo>
                    <a:pt x="358593" y="1672234"/>
                  </a:lnTo>
                  <a:lnTo>
                    <a:pt x="324320" y="1643688"/>
                  </a:lnTo>
                  <a:lnTo>
                    <a:pt x="291498" y="1614055"/>
                  </a:lnTo>
                  <a:lnTo>
                    <a:pt x="260173" y="1583372"/>
                  </a:lnTo>
                  <a:lnTo>
                    <a:pt x="230391" y="1551675"/>
                  </a:lnTo>
                  <a:lnTo>
                    <a:pt x="202196" y="1519001"/>
                  </a:lnTo>
                  <a:lnTo>
                    <a:pt x="175637" y="1485387"/>
                  </a:lnTo>
                  <a:lnTo>
                    <a:pt x="150758" y="1450870"/>
                  </a:lnTo>
                  <a:lnTo>
                    <a:pt x="127605" y="1415486"/>
                  </a:lnTo>
                  <a:lnTo>
                    <a:pt x="106224" y="1379271"/>
                  </a:lnTo>
                  <a:lnTo>
                    <a:pt x="86662" y="1342264"/>
                  </a:lnTo>
                  <a:lnTo>
                    <a:pt x="68963" y="1304501"/>
                  </a:lnTo>
                  <a:lnTo>
                    <a:pt x="53175" y="1266017"/>
                  </a:lnTo>
                  <a:lnTo>
                    <a:pt x="39343" y="1226851"/>
                  </a:lnTo>
                  <a:lnTo>
                    <a:pt x="27513" y="1187039"/>
                  </a:lnTo>
                  <a:lnTo>
                    <a:pt x="17730" y="1146618"/>
                  </a:lnTo>
                  <a:lnTo>
                    <a:pt x="10042" y="1105623"/>
                  </a:lnTo>
                  <a:lnTo>
                    <a:pt x="4493" y="1064093"/>
                  </a:lnTo>
                  <a:lnTo>
                    <a:pt x="1131" y="1022064"/>
                  </a:lnTo>
                  <a:lnTo>
                    <a:pt x="0" y="979573"/>
                  </a:lnTo>
                  <a:lnTo>
                    <a:pt x="1131" y="937081"/>
                  </a:lnTo>
                  <a:lnTo>
                    <a:pt x="4493" y="895052"/>
                  </a:lnTo>
                  <a:lnTo>
                    <a:pt x="10042" y="853522"/>
                  </a:lnTo>
                  <a:lnTo>
                    <a:pt x="17730" y="812528"/>
                  </a:lnTo>
                  <a:lnTo>
                    <a:pt x="27513" y="772106"/>
                  </a:lnTo>
                  <a:lnTo>
                    <a:pt x="39343" y="732294"/>
                  </a:lnTo>
                  <a:lnTo>
                    <a:pt x="53175" y="693128"/>
                  </a:lnTo>
                  <a:lnTo>
                    <a:pt x="68963" y="654644"/>
                  </a:lnTo>
                  <a:lnTo>
                    <a:pt x="86662" y="616881"/>
                  </a:lnTo>
                  <a:lnTo>
                    <a:pt x="106224" y="579874"/>
                  </a:lnTo>
                  <a:lnTo>
                    <a:pt x="127605" y="543660"/>
                  </a:lnTo>
                  <a:lnTo>
                    <a:pt x="150758" y="508275"/>
                  </a:lnTo>
                  <a:lnTo>
                    <a:pt x="175637" y="473758"/>
                  </a:lnTo>
                  <a:lnTo>
                    <a:pt x="202196" y="440144"/>
                  </a:lnTo>
                  <a:lnTo>
                    <a:pt x="230391" y="407470"/>
                  </a:lnTo>
                  <a:lnTo>
                    <a:pt x="260173" y="375773"/>
                  </a:lnTo>
                  <a:lnTo>
                    <a:pt x="291498" y="345090"/>
                  </a:lnTo>
                  <a:lnTo>
                    <a:pt x="324320" y="315457"/>
                  </a:lnTo>
                  <a:lnTo>
                    <a:pt x="358593" y="286911"/>
                  </a:lnTo>
                  <a:lnTo>
                    <a:pt x="394270" y="259490"/>
                  </a:lnTo>
                  <a:lnTo>
                    <a:pt x="431306" y="233229"/>
                  </a:lnTo>
                  <a:lnTo>
                    <a:pt x="469655" y="208165"/>
                  </a:lnTo>
                  <a:lnTo>
                    <a:pt x="509270" y="184336"/>
                  </a:lnTo>
                  <a:lnTo>
                    <a:pt x="550107" y="161778"/>
                  </a:lnTo>
                  <a:lnTo>
                    <a:pt x="592119" y="140527"/>
                  </a:lnTo>
                  <a:lnTo>
                    <a:pt x="635260" y="120621"/>
                  </a:lnTo>
                  <a:lnTo>
                    <a:pt x="679484" y="102097"/>
                  </a:lnTo>
                  <a:lnTo>
                    <a:pt x="724745" y="84990"/>
                  </a:lnTo>
                  <a:lnTo>
                    <a:pt x="770998" y="69338"/>
                  </a:lnTo>
                  <a:lnTo>
                    <a:pt x="818195" y="55178"/>
                  </a:lnTo>
                  <a:lnTo>
                    <a:pt x="866293" y="42545"/>
                  </a:lnTo>
                  <a:lnTo>
                    <a:pt x="915243" y="31478"/>
                  </a:lnTo>
                  <a:lnTo>
                    <a:pt x="965002" y="22013"/>
                  </a:lnTo>
                  <a:lnTo>
                    <a:pt x="1015521" y="14186"/>
                  </a:lnTo>
                  <a:lnTo>
                    <a:pt x="1066757" y="8035"/>
                  </a:lnTo>
                  <a:lnTo>
                    <a:pt x="1118662" y="3595"/>
                  </a:lnTo>
                  <a:lnTo>
                    <a:pt x="1171190" y="905"/>
                  </a:lnTo>
                  <a:lnTo>
                    <a:pt x="1224297" y="0"/>
                  </a:lnTo>
                  <a:lnTo>
                    <a:pt x="1277406" y="905"/>
                  </a:lnTo>
                  <a:lnTo>
                    <a:pt x="1329936" y="3595"/>
                  </a:lnTo>
                  <a:lnTo>
                    <a:pt x="1381843" y="8035"/>
                  </a:lnTo>
                  <a:lnTo>
                    <a:pt x="1433080" y="14186"/>
                  </a:lnTo>
                  <a:lnTo>
                    <a:pt x="1483601" y="22013"/>
                  </a:lnTo>
                  <a:lnTo>
                    <a:pt x="1533361" y="31478"/>
                  </a:lnTo>
                  <a:lnTo>
                    <a:pt x="1582313" y="42545"/>
                  </a:lnTo>
                  <a:lnTo>
                    <a:pt x="1630411" y="55178"/>
                  </a:lnTo>
                  <a:lnTo>
                    <a:pt x="1677610" y="69338"/>
                  </a:lnTo>
                  <a:lnTo>
                    <a:pt x="1723864" y="84990"/>
                  </a:lnTo>
                  <a:lnTo>
                    <a:pt x="1769126" y="102097"/>
                  </a:lnTo>
                  <a:lnTo>
                    <a:pt x="1813351" y="120621"/>
                  </a:lnTo>
                  <a:lnTo>
                    <a:pt x="1856493" y="140527"/>
                  </a:lnTo>
                  <a:lnTo>
                    <a:pt x="1898506" y="161778"/>
                  </a:lnTo>
                  <a:lnTo>
                    <a:pt x="1939343" y="184336"/>
                  </a:lnTo>
                  <a:lnTo>
                    <a:pt x="1978960" y="208165"/>
                  </a:lnTo>
                  <a:lnTo>
                    <a:pt x="2017309" y="233229"/>
                  </a:lnTo>
                  <a:lnTo>
                    <a:pt x="2054346" y="259490"/>
                  </a:lnTo>
                  <a:lnTo>
                    <a:pt x="2090023" y="286911"/>
                  </a:lnTo>
                  <a:lnTo>
                    <a:pt x="2124296" y="315457"/>
                  </a:lnTo>
                  <a:lnTo>
                    <a:pt x="2157119" y="345090"/>
                  </a:lnTo>
                  <a:lnTo>
                    <a:pt x="2188444" y="375773"/>
                  </a:lnTo>
                  <a:lnTo>
                    <a:pt x="2218227" y="407470"/>
                  </a:lnTo>
                  <a:lnTo>
                    <a:pt x="2246421" y="440144"/>
                  </a:lnTo>
                  <a:lnTo>
                    <a:pt x="2272981" y="473758"/>
                  </a:lnTo>
                  <a:lnTo>
                    <a:pt x="2297861" y="508275"/>
                  </a:lnTo>
                  <a:lnTo>
                    <a:pt x="2321014" y="543660"/>
                  </a:lnTo>
                  <a:lnTo>
                    <a:pt x="2342395" y="579874"/>
                  </a:lnTo>
                  <a:lnTo>
                    <a:pt x="2361957" y="616881"/>
                  </a:lnTo>
                  <a:lnTo>
                    <a:pt x="2379656" y="654644"/>
                  </a:lnTo>
                  <a:lnTo>
                    <a:pt x="2395444" y="693128"/>
                  </a:lnTo>
                  <a:lnTo>
                    <a:pt x="2409276" y="732294"/>
                  </a:lnTo>
                  <a:lnTo>
                    <a:pt x="2421106" y="772106"/>
                  </a:lnTo>
                  <a:lnTo>
                    <a:pt x="2430889" y="812528"/>
                  </a:lnTo>
                  <a:lnTo>
                    <a:pt x="2438577" y="853522"/>
                  </a:lnTo>
                  <a:lnTo>
                    <a:pt x="2444126" y="895052"/>
                  </a:lnTo>
                  <a:lnTo>
                    <a:pt x="2447488" y="937081"/>
                  </a:lnTo>
                  <a:lnTo>
                    <a:pt x="2448620" y="979573"/>
                  </a:lnTo>
                  <a:lnTo>
                    <a:pt x="2447488" y="1022064"/>
                  </a:lnTo>
                  <a:lnTo>
                    <a:pt x="2444126" y="1064093"/>
                  </a:lnTo>
                  <a:lnTo>
                    <a:pt x="2438577" y="1105623"/>
                  </a:lnTo>
                  <a:lnTo>
                    <a:pt x="2430889" y="1146618"/>
                  </a:lnTo>
                  <a:lnTo>
                    <a:pt x="2421106" y="1187039"/>
                  </a:lnTo>
                  <a:lnTo>
                    <a:pt x="2409276" y="1226851"/>
                  </a:lnTo>
                  <a:lnTo>
                    <a:pt x="2395444" y="1266017"/>
                  </a:lnTo>
                  <a:lnTo>
                    <a:pt x="2379656" y="1304501"/>
                  </a:lnTo>
                  <a:lnTo>
                    <a:pt x="2361957" y="1342264"/>
                  </a:lnTo>
                  <a:lnTo>
                    <a:pt x="2342395" y="1379271"/>
                  </a:lnTo>
                  <a:lnTo>
                    <a:pt x="2321014" y="1415486"/>
                  </a:lnTo>
                  <a:lnTo>
                    <a:pt x="2297861" y="1450870"/>
                  </a:lnTo>
                  <a:lnTo>
                    <a:pt x="2272981" y="1485387"/>
                  </a:lnTo>
                  <a:lnTo>
                    <a:pt x="2246421" y="1519001"/>
                  </a:lnTo>
                  <a:lnTo>
                    <a:pt x="2218227" y="1551675"/>
                  </a:lnTo>
                  <a:lnTo>
                    <a:pt x="2188444" y="1583372"/>
                  </a:lnTo>
                  <a:lnTo>
                    <a:pt x="2157119" y="1614055"/>
                  </a:lnTo>
                  <a:lnTo>
                    <a:pt x="2124296" y="1643688"/>
                  </a:lnTo>
                  <a:lnTo>
                    <a:pt x="2090023" y="1672234"/>
                  </a:lnTo>
                  <a:lnTo>
                    <a:pt x="2054346" y="1699655"/>
                  </a:lnTo>
                  <a:lnTo>
                    <a:pt x="2017309" y="1725916"/>
                  </a:lnTo>
                  <a:lnTo>
                    <a:pt x="1978960" y="1750980"/>
                  </a:lnTo>
                  <a:lnTo>
                    <a:pt x="1939343" y="1774809"/>
                  </a:lnTo>
                  <a:lnTo>
                    <a:pt x="1898506" y="1797367"/>
                  </a:lnTo>
                  <a:lnTo>
                    <a:pt x="1856493" y="1818618"/>
                  </a:lnTo>
                  <a:lnTo>
                    <a:pt x="1813351" y="1838524"/>
                  </a:lnTo>
                  <a:lnTo>
                    <a:pt x="1769126" y="1857048"/>
                  </a:lnTo>
                  <a:lnTo>
                    <a:pt x="1723864" y="1874155"/>
                  </a:lnTo>
                  <a:lnTo>
                    <a:pt x="1677610" y="1889807"/>
                  </a:lnTo>
                  <a:lnTo>
                    <a:pt x="1630411" y="1903968"/>
                  </a:lnTo>
                  <a:lnTo>
                    <a:pt x="1582313" y="1916600"/>
                  </a:lnTo>
                  <a:lnTo>
                    <a:pt x="1533361" y="1927667"/>
                  </a:lnTo>
                  <a:lnTo>
                    <a:pt x="1483601" y="1937132"/>
                  </a:lnTo>
                  <a:lnTo>
                    <a:pt x="1433080" y="1944959"/>
                  </a:lnTo>
                  <a:lnTo>
                    <a:pt x="1381843" y="1951110"/>
                  </a:lnTo>
                  <a:lnTo>
                    <a:pt x="1329936" y="1955550"/>
                  </a:lnTo>
                  <a:lnTo>
                    <a:pt x="1277406" y="1958241"/>
                  </a:lnTo>
                  <a:lnTo>
                    <a:pt x="1224297" y="195914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654013" y="4510290"/>
              <a:ext cx="1040130" cy="204470"/>
            </a:xfrm>
            <a:custGeom>
              <a:avLst/>
              <a:gdLst/>
              <a:ahLst/>
              <a:cxnLst/>
              <a:rect l="l" t="t" r="r" b="b"/>
              <a:pathLst>
                <a:path w="1040129" h="204470">
                  <a:moveTo>
                    <a:pt x="127524" y="204074"/>
                  </a:moveTo>
                  <a:lnTo>
                    <a:pt x="77888" y="196053"/>
                  </a:lnTo>
                  <a:lnTo>
                    <a:pt x="37353" y="174180"/>
                  </a:lnTo>
                  <a:lnTo>
                    <a:pt x="10022" y="141742"/>
                  </a:lnTo>
                  <a:lnTo>
                    <a:pt x="0" y="102024"/>
                  </a:lnTo>
                  <a:lnTo>
                    <a:pt x="10022" y="62310"/>
                  </a:lnTo>
                  <a:lnTo>
                    <a:pt x="37353" y="29881"/>
                  </a:lnTo>
                  <a:lnTo>
                    <a:pt x="77888" y="8017"/>
                  </a:lnTo>
                  <a:lnTo>
                    <a:pt x="127524" y="0"/>
                  </a:lnTo>
                  <a:lnTo>
                    <a:pt x="177160" y="8017"/>
                  </a:lnTo>
                  <a:lnTo>
                    <a:pt x="217696" y="29881"/>
                  </a:lnTo>
                  <a:lnTo>
                    <a:pt x="245027" y="62310"/>
                  </a:lnTo>
                  <a:lnTo>
                    <a:pt x="255049" y="102024"/>
                  </a:lnTo>
                  <a:lnTo>
                    <a:pt x="245027" y="141742"/>
                  </a:lnTo>
                  <a:lnTo>
                    <a:pt x="217696" y="174180"/>
                  </a:lnTo>
                  <a:lnTo>
                    <a:pt x="177160" y="196053"/>
                  </a:lnTo>
                  <a:lnTo>
                    <a:pt x="127524" y="204074"/>
                  </a:lnTo>
                  <a:close/>
                </a:path>
                <a:path w="1040129" h="204470">
                  <a:moveTo>
                    <a:pt x="911998" y="204074"/>
                  </a:moveTo>
                  <a:lnTo>
                    <a:pt x="862361" y="196053"/>
                  </a:lnTo>
                  <a:lnTo>
                    <a:pt x="821826" y="174180"/>
                  </a:lnTo>
                  <a:lnTo>
                    <a:pt x="794495" y="141742"/>
                  </a:lnTo>
                  <a:lnTo>
                    <a:pt x="784473" y="102024"/>
                  </a:lnTo>
                  <a:lnTo>
                    <a:pt x="794495" y="62310"/>
                  </a:lnTo>
                  <a:lnTo>
                    <a:pt x="821826" y="29881"/>
                  </a:lnTo>
                  <a:lnTo>
                    <a:pt x="862361" y="8017"/>
                  </a:lnTo>
                  <a:lnTo>
                    <a:pt x="911998" y="0"/>
                  </a:lnTo>
                  <a:lnTo>
                    <a:pt x="961634" y="8017"/>
                  </a:lnTo>
                  <a:lnTo>
                    <a:pt x="1002169" y="29881"/>
                  </a:lnTo>
                  <a:lnTo>
                    <a:pt x="1029500" y="62310"/>
                  </a:lnTo>
                  <a:lnTo>
                    <a:pt x="1039522" y="102024"/>
                  </a:lnTo>
                  <a:lnTo>
                    <a:pt x="1029500" y="141742"/>
                  </a:lnTo>
                  <a:lnTo>
                    <a:pt x="1002169" y="174180"/>
                  </a:lnTo>
                  <a:lnTo>
                    <a:pt x="961634" y="196053"/>
                  </a:lnTo>
                  <a:lnTo>
                    <a:pt x="911998" y="204074"/>
                  </a:lnTo>
                  <a:close/>
                </a:path>
              </a:pathLst>
            </a:custGeom>
            <a:solidFill>
              <a:srgbClr val="CA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949464" y="3925716"/>
              <a:ext cx="2449195" cy="1959610"/>
            </a:xfrm>
            <a:custGeom>
              <a:avLst/>
              <a:gdLst/>
              <a:ahLst/>
              <a:cxnLst/>
              <a:rect l="l" t="t" r="r" b="b"/>
              <a:pathLst>
                <a:path w="2449195" h="1959610">
                  <a:moveTo>
                    <a:pt x="704548" y="686598"/>
                  </a:moveTo>
                  <a:lnTo>
                    <a:pt x="714570" y="646884"/>
                  </a:lnTo>
                  <a:lnTo>
                    <a:pt x="741901" y="614455"/>
                  </a:lnTo>
                  <a:lnTo>
                    <a:pt x="782437" y="592590"/>
                  </a:lnTo>
                  <a:lnTo>
                    <a:pt x="832073" y="584573"/>
                  </a:lnTo>
                  <a:lnTo>
                    <a:pt x="881709" y="592590"/>
                  </a:lnTo>
                  <a:lnTo>
                    <a:pt x="922245" y="614455"/>
                  </a:lnTo>
                  <a:lnTo>
                    <a:pt x="949575" y="646884"/>
                  </a:lnTo>
                  <a:lnTo>
                    <a:pt x="959598" y="686598"/>
                  </a:lnTo>
                  <a:lnTo>
                    <a:pt x="949575" y="726316"/>
                  </a:lnTo>
                  <a:lnTo>
                    <a:pt x="922245" y="758754"/>
                  </a:lnTo>
                  <a:lnTo>
                    <a:pt x="881709" y="780627"/>
                  </a:lnTo>
                  <a:lnTo>
                    <a:pt x="832073" y="788648"/>
                  </a:lnTo>
                  <a:lnTo>
                    <a:pt x="782437" y="780627"/>
                  </a:lnTo>
                  <a:lnTo>
                    <a:pt x="741901" y="758754"/>
                  </a:lnTo>
                  <a:lnTo>
                    <a:pt x="714570" y="726316"/>
                  </a:lnTo>
                  <a:lnTo>
                    <a:pt x="704548" y="686598"/>
                  </a:lnTo>
                </a:path>
                <a:path w="2449195" h="1959610">
                  <a:moveTo>
                    <a:pt x="1489022" y="686598"/>
                  </a:moveTo>
                  <a:lnTo>
                    <a:pt x="1499044" y="646884"/>
                  </a:lnTo>
                  <a:lnTo>
                    <a:pt x="1526375" y="614455"/>
                  </a:lnTo>
                  <a:lnTo>
                    <a:pt x="1566910" y="592590"/>
                  </a:lnTo>
                  <a:lnTo>
                    <a:pt x="1616546" y="584573"/>
                  </a:lnTo>
                  <a:lnTo>
                    <a:pt x="1666182" y="592590"/>
                  </a:lnTo>
                  <a:lnTo>
                    <a:pt x="1706718" y="614455"/>
                  </a:lnTo>
                  <a:lnTo>
                    <a:pt x="1734049" y="646884"/>
                  </a:lnTo>
                  <a:lnTo>
                    <a:pt x="1744071" y="686598"/>
                  </a:lnTo>
                  <a:lnTo>
                    <a:pt x="1734049" y="726316"/>
                  </a:lnTo>
                  <a:lnTo>
                    <a:pt x="1706718" y="758754"/>
                  </a:lnTo>
                  <a:lnTo>
                    <a:pt x="1666182" y="780627"/>
                  </a:lnTo>
                  <a:lnTo>
                    <a:pt x="1616546" y="788648"/>
                  </a:lnTo>
                  <a:lnTo>
                    <a:pt x="1566910" y="780627"/>
                  </a:lnTo>
                  <a:lnTo>
                    <a:pt x="1526375" y="758754"/>
                  </a:lnTo>
                  <a:lnTo>
                    <a:pt x="1499044" y="726316"/>
                  </a:lnTo>
                  <a:lnTo>
                    <a:pt x="1489022" y="686598"/>
                  </a:lnTo>
                </a:path>
                <a:path w="2449195" h="1959610">
                  <a:moveTo>
                    <a:pt x="560723" y="1406772"/>
                  </a:moveTo>
                  <a:lnTo>
                    <a:pt x="606487" y="1431050"/>
                  </a:lnTo>
                  <a:lnTo>
                    <a:pt x="652247" y="1453595"/>
                  </a:lnTo>
                  <a:lnTo>
                    <a:pt x="698003" y="1474405"/>
                  </a:lnTo>
                  <a:lnTo>
                    <a:pt x="743755" y="1493481"/>
                  </a:lnTo>
                  <a:lnTo>
                    <a:pt x="789504" y="1510823"/>
                  </a:lnTo>
                  <a:lnTo>
                    <a:pt x="835249" y="1526430"/>
                  </a:lnTo>
                  <a:lnTo>
                    <a:pt x="880990" y="1540304"/>
                  </a:lnTo>
                  <a:lnTo>
                    <a:pt x="926727" y="1552443"/>
                  </a:lnTo>
                  <a:lnTo>
                    <a:pt x="972461" y="1562848"/>
                  </a:lnTo>
                  <a:lnTo>
                    <a:pt x="1018190" y="1571519"/>
                  </a:lnTo>
                  <a:lnTo>
                    <a:pt x="1063916" y="1578456"/>
                  </a:lnTo>
                  <a:lnTo>
                    <a:pt x="1109639" y="1583658"/>
                  </a:lnTo>
                  <a:lnTo>
                    <a:pt x="1155357" y="1587127"/>
                  </a:lnTo>
                  <a:lnTo>
                    <a:pt x="1201072" y="1588861"/>
                  </a:lnTo>
                  <a:lnTo>
                    <a:pt x="1246783" y="1588861"/>
                  </a:lnTo>
                  <a:lnTo>
                    <a:pt x="1292491" y="1587127"/>
                  </a:lnTo>
                  <a:lnTo>
                    <a:pt x="1338194" y="1583658"/>
                  </a:lnTo>
                  <a:lnTo>
                    <a:pt x="1383894" y="1578456"/>
                  </a:lnTo>
                  <a:lnTo>
                    <a:pt x="1429590" y="1571519"/>
                  </a:lnTo>
                  <a:lnTo>
                    <a:pt x="1475283" y="1562848"/>
                  </a:lnTo>
                  <a:lnTo>
                    <a:pt x="1520971" y="1552443"/>
                  </a:lnTo>
                  <a:lnTo>
                    <a:pt x="1566656" y="1540304"/>
                  </a:lnTo>
                  <a:lnTo>
                    <a:pt x="1612337" y="1526430"/>
                  </a:lnTo>
                  <a:lnTo>
                    <a:pt x="1658015" y="1510823"/>
                  </a:lnTo>
                  <a:lnTo>
                    <a:pt x="1703689" y="1493481"/>
                  </a:lnTo>
                  <a:lnTo>
                    <a:pt x="1749358" y="1474405"/>
                  </a:lnTo>
                  <a:lnTo>
                    <a:pt x="1795025" y="1453595"/>
                  </a:lnTo>
                  <a:lnTo>
                    <a:pt x="1840687" y="1431050"/>
                  </a:lnTo>
                  <a:lnTo>
                    <a:pt x="1886346" y="1406772"/>
                  </a:lnTo>
                </a:path>
                <a:path w="2449195" h="1959610">
                  <a:moveTo>
                    <a:pt x="0" y="979573"/>
                  </a:moveTo>
                  <a:lnTo>
                    <a:pt x="1131" y="937081"/>
                  </a:lnTo>
                  <a:lnTo>
                    <a:pt x="4493" y="895052"/>
                  </a:lnTo>
                  <a:lnTo>
                    <a:pt x="10042" y="853522"/>
                  </a:lnTo>
                  <a:lnTo>
                    <a:pt x="17730" y="812528"/>
                  </a:lnTo>
                  <a:lnTo>
                    <a:pt x="27513" y="772106"/>
                  </a:lnTo>
                  <a:lnTo>
                    <a:pt x="39343" y="732294"/>
                  </a:lnTo>
                  <a:lnTo>
                    <a:pt x="53175" y="693128"/>
                  </a:lnTo>
                  <a:lnTo>
                    <a:pt x="68963" y="654644"/>
                  </a:lnTo>
                  <a:lnTo>
                    <a:pt x="86662" y="616881"/>
                  </a:lnTo>
                  <a:lnTo>
                    <a:pt x="106224" y="579874"/>
                  </a:lnTo>
                  <a:lnTo>
                    <a:pt x="127605" y="543660"/>
                  </a:lnTo>
                  <a:lnTo>
                    <a:pt x="150758" y="508275"/>
                  </a:lnTo>
                  <a:lnTo>
                    <a:pt x="175637" y="473758"/>
                  </a:lnTo>
                  <a:lnTo>
                    <a:pt x="202196" y="440144"/>
                  </a:lnTo>
                  <a:lnTo>
                    <a:pt x="230391" y="407470"/>
                  </a:lnTo>
                  <a:lnTo>
                    <a:pt x="260173" y="375773"/>
                  </a:lnTo>
                  <a:lnTo>
                    <a:pt x="291498" y="345090"/>
                  </a:lnTo>
                  <a:lnTo>
                    <a:pt x="324320" y="315457"/>
                  </a:lnTo>
                  <a:lnTo>
                    <a:pt x="358593" y="286911"/>
                  </a:lnTo>
                  <a:lnTo>
                    <a:pt x="394270" y="259490"/>
                  </a:lnTo>
                  <a:lnTo>
                    <a:pt x="431306" y="233229"/>
                  </a:lnTo>
                  <a:lnTo>
                    <a:pt x="469655" y="208165"/>
                  </a:lnTo>
                  <a:lnTo>
                    <a:pt x="509270" y="184336"/>
                  </a:lnTo>
                  <a:lnTo>
                    <a:pt x="550107" y="161778"/>
                  </a:lnTo>
                  <a:lnTo>
                    <a:pt x="592119" y="140527"/>
                  </a:lnTo>
                  <a:lnTo>
                    <a:pt x="635260" y="120621"/>
                  </a:lnTo>
                  <a:lnTo>
                    <a:pt x="679484" y="102097"/>
                  </a:lnTo>
                  <a:lnTo>
                    <a:pt x="724745" y="84990"/>
                  </a:lnTo>
                  <a:lnTo>
                    <a:pt x="770998" y="69338"/>
                  </a:lnTo>
                  <a:lnTo>
                    <a:pt x="818195" y="55178"/>
                  </a:lnTo>
                  <a:lnTo>
                    <a:pt x="866293" y="42545"/>
                  </a:lnTo>
                  <a:lnTo>
                    <a:pt x="915243" y="31478"/>
                  </a:lnTo>
                  <a:lnTo>
                    <a:pt x="965002" y="22013"/>
                  </a:lnTo>
                  <a:lnTo>
                    <a:pt x="1015521" y="14186"/>
                  </a:lnTo>
                  <a:lnTo>
                    <a:pt x="1066757" y="8035"/>
                  </a:lnTo>
                  <a:lnTo>
                    <a:pt x="1118662" y="3595"/>
                  </a:lnTo>
                  <a:lnTo>
                    <a:pt x="1171190" y="905"/>
                  </a:lnTo>
                  <a:lnTo>
                    <a:pt x="1224297" y="0"/>
                  </a:lnTo>
                  <a:lnTo>
                    <a:pt x="1277406" y="905"/>
                  </a:lnTo>
                  <a:lnTo>
                    <a:pt x="1329936" y="3595"/>
                  </a:lnTo>
                  <a:lnTo>
                    <a:pt x="1381843" y="8035"/>
                  </a:lnTo>
                  <a:lnTo>
                    <a:pt x="1433080" y="14186"/>
                  </a:lnTo>
                  <a:lnTo>
                    <a:pt x="1483601" y="22013"/>
                  </a:lnTo>
                  <a:lnTo>
                    <a:pt x="1533361" y="31478"/>
                  </a:lnTo>
                  <a:lnTo>
                    <a:pt x="1582313" y="42545"/>
                  </a:lnTo>
                  <a:lnTo>
                    <a:pt x="1630411" y="55178"/>
                  </a:lnTo>
                  <a:lnTo>
                    <a:pt x="1677610" y="69338"/>
                  </a:lnTo>
                  <a:lnTo>
                    <a:pt x="1723864" y="84990"/>
                  </a:lnTo>
                  <a:lnTo>
                    <a:pt x="1769126" y="102097"/>
                  </a:lnTo>
                  <a:lnTo>
                    <a:pt x="1813351" y="120621"/>
                  </a:lnTo>
                  <a:lnTo>
                    <a:pt x="1856493" y="140527"/>
                  </a:lnTo>
                  <a:lnTo>
                    <a:pt x="1898506" y="161778"/>
                  </a:lnTo>
                  <a:lnTo>
                    <a:pt x="1939343" y="184336"/>
                  </a:lnTo>
                  <a:lnTo>
                    <a:pt x="1978960" y="208165"/>
                  </a:lnTo>
                  <a:lnTo>
                    <a:pt x="2017309" y="233229"/>
                  </a:lnTo>
                  <a:lnTo>
                    <a:pt x="2054346" y="259490"/>
                  </a:lnTo>
                  <a:lnTo>
                    <a:pt x="2090023" y="286911"/>
                  </a:lnTo>
                  <a:lnTo>
                    <a:pt x="2124296" y="315457"/>
                  </a:lnTo>
                  <a:lnTo>
                    <a:pt x="2157119" y="345090"/>
                  </a:lnTo>
                  <a:lnTo>
                    <a:pt x="2188444" y="375773"/>
                  </a:lnTo>
                  <a:lnTo>
                    <a:pt x="2218227" y="407470"/>
                  </a:lnTo>
                  <a:lnTo>
                    <a:pt x="2246421" y="440144"/>
                  </a:lnTo>
                  <a:lnTo>
                    <a:pt x="2272981" y="473758"/>
                  </a:lnTo>
                  <a:lnTo>
                    <a:pt x="2297861" y="508275"/>
                  </a:lnTo>
                  <a:lnTo>
                    <a:pt x="2321014" y="543660"/>
                  </a:lnTo>
                  <a:lnTo>
                    <a:pt x="2342395" y="579874"/>
                  </a:lnTo>
                  <a:lnTo>
                    <a:pt x="2361957" y="616881"/>
                  </a:lnTo>
                  <a:lnTo>
                    <a:pt x="2379656" y="654644"/>
                  </a:lnTo>
                  <a:lnTo>
                    <a:pt x="2395444" y="693128"/>
                  </a:lnTo>
                  <a:lnTo>
                    <a:pt x="2409276" y="732294"/>
                  </a:lnTo>
                  <a:lnTo>
                    <a:pt x="2421106" y="772106"/>
                  </a:lnTo>
                  <a:lnTo>
                    <a:pt x="2430889" y="812528"/>
                  </a:lnTo>
                  <a:lnTo>
                    <a:pt x="2438577" y="853522"/>
                  </a:lnTo>
                  <a:lnTo>
                    <a:pt x="2444126" y="895052"/>
                  </a:lnTo>
                  <a:lnTo>
                    <a:pt x="2447488" y="937081"/>
                  </a:lnTo>
                  <a:lnTo>
                    <a:pt x="2448620" y="979573"/>
                  </a:lnTo>
                  <a:lnTo>
                    <a:pt x="2447488" y="1022064"/>
                  </a:lnTo>
                  <a:lnTo>
                    <a:pt x="2444126" y="1064093"/>
                  </a:lnTo>
                  <a:lnTo>
                    <a:pt x="2438577" y="1105623"/>
                  </a:lnTo>
                  <a:lnTo>
                    <a:pt x="2430889" y="1146618"/>
                  </a:lnTo>
                  <a:lnTo>
                    <a:pt x="2421106" y="1187039"/>
                  </a:lnTo>
                  <a:lnTo>
                    <a:pt x="2409276" y="1226851"/>
                  </a:lnTo>
                  <a:lnTo>
                    <a:pt x="2395444" y="1266017"/>
                  </a:lnTo>
                  <a:lnTo>
                    <a:pt x="2379656" y="1304501"/>
                  </a:lnTo>
                  <a:lnTo>
                    <a:pt x="2361957" y="1342264"/>
                  </a:lnTo>
                  <a:lnTo>
                    <a:pt x="2342395" y="1379271"/>
                  </a:lnTo>
                  <a:lnTo>
                    <a:pt x="2321014" y="1415486"/>
                  </a:lnTo>
                  <a:lnTo>
                    <a:pt x="2297861" y="1450870"/>
                  </a:lnTo>
                  <a:lnTo>
                    <a:pt x="2272981" y="1485387"/>
                  </a:lnTo>
                  <a:lnTo>
                    <a:pt x="2246421" y="1519001"/>
                  </a:lnTo>
                  <a:lnTo>
                    <a:pt x="2218227" y="1551675"/>
                  </a:lnTo>
                  <a:lnTo>
                    <a:pt x="2188444" y="1583372"/>
                  </a:lnTo>
                  <a:lnTo>
                    <a:pt x="2157119" y="1614055"/>
                  </a:lnTo>
                  <a:lnTo>
                    <a:pt x="2124296" y="1643688"/>
                  </a:lnTo>
                  <a:lnTo>
                    <a:pt x="2090023" y="1672234"/>
                  </a:lnTo>
                  <a:lnTo>
                    <a:pt x="2054346" y="1699655"/>
                  </a:lnTo>
                  <a:lnTo>
                    <a:pt x="2017309" y="1725916"/>
                  </a:lnTo>
                  <a:lnTo>
                    <a:pt x="1978960" y="1750980"/>
                  </a:lnTo>
                  <a:lnTo>
                    <a:pt x="1939343" y="1774809"/>
                  </a:lnTo>
                  <a:lnTo>
                    <a:pt x="1898506" y="1797367"/>
                  </a:lnTo>
                  <a:lnTo>
                    <a:pt x="1856493" y="1818618"/>
                  </a:lnTo>
                  <a:lnTo>
                    <a:pt x="1813351" y="1838524"/>
                  </a:lnTo>
                  <a:lnTo>
                    <a:pt x="1769126" y="1857048"/>
                  </a:lnTo>
                  <a:lnTo>
                    <a:pt x="1723864" y="1874155"/>
                  </a:lnTo>
                  <a:lnTo>
                    <a:pt x="1677610" y="1889807"/>
                  </a:lnTo>
                  <a:lnTo>
                    <a:pt x="1630411" y="1903968"/>
                  </a:lnTo>
                  <a:lnTo>
                    <a:pt x="1582313" y="1916600"/>
                  </a:lnTo>
                  <a:lnTo>
                    <a:pt x="1533361" y="1927667"/>
                  </a:lnTo>
                  <a:lnTo>
                    <a:pt x="1483601" y="1937132"/>
                  </a:lnTo>
                  <a:lnTo>
                    <a:pt x="1433080" y="1944959"/>
                  </a:lnTo>
                  <a:lnTo>
                    <a:pt x="1381843" y="1951110"/>
                  </a:lnTo>
                  <a:lnTo>
                    <a:pt x="1329936" y="1955550"/>
                  </a:lnTo>
                  <a:lnTo>
                    <a:pt x="1277406" y="1958241"/>
                  </a:lnTo>
                  <a:lnTo>
                    <a:pt x="1224297" y="1959146"/>
                  </a:lnTo>
                  <a:lnTo>
                    <a:pt x="1171190" y="1958241"/>
                  </a:lnTo>
                  <a:lnTo>
                    <a:pt x="1118662" y="1955550"/>
                  </a:lnTo>
                  <a:lnTo>
                    <a:pt x="1066757" y="1951110"/>
                  </a:lnTo>
                  <a:lnTo>
                    <a:pt x="1015521" y="1944959"/>
                  </a:lnTo>
                  <a:lnTo>
                    <a:pt x="965002" y="1937132"/>
                  </a:lnTo>
                  <a:lnTo>
                    <a:pt x="915243" y="1927667"/>
                  </a:lnTo>
                  <a:lnTo>
                    <a:pt x="866293" y="1916600"/>
                  </a:lnTo>
                  <a:lnTo>
                    <a:pt x="818195" y="1903968"/>
                  </a:lnTo>
                  <a:lnTo>
                    <a:pt x="770998" y="1889807"/>
                  </a:lnTo>
                  <a:lnTo>
                    <a:pt x="724745" y="1874155"/>
                  </a:lnTo>
                  <a:lnTo>
                    <a:pt x="679484" y="1857048"/>
                  </a:lnTo>
                  <a:lnTo>
                    <a:pt x="635260" y="1838524"/>
                  </a:lnTo>
                  <a:lnTo>
                    <a:pt x="592119" y="1818618"/>
                  </a:lnTo>
                  <a:lnTo>
                    <a:pt x="550107" y="1797367"/>
                  </a:lnTo>
                  <a:lnTo>
                    <a:pt x="509270" y="1774809"/>
                  </a:lnTo>
                  <a:lnTo>
                    <a:pt x="469655" y="1750980"/>
                  </a:lnTo>
                  <a:lnTo>
                    <a:pt x="431306" y="1725916"/>
                  </a:lnTo>
                  <a:lnTo>
                    <a:pt x="394270" y="1699655"/>
                  </a:lnTo>
                  <a:lnTo>
                    <a:pt x="358593" y="1672234"/>
                  </a:lnTo>
                  <a:lnTo>
                    <a:pt x="324320" y="1643688"/>
                  </a:lnTo>
                  <a:lnTo>
                    <a:pt x="291498" y="1614055"/>
                  </a:lnTo>
                  <a:lnTo>
                    <a:pt x="260173" y="1583372"/>
                  </a:lnTo>
                  <a:lnTo>
                    <a:pt x="230391" y="1551675"/>
                  </a:lnTo>
                  <a:lnTo>
                    <a:pt x="202196" y="1519001"/>
                  </a:lnTo>
                  <a:lnTo>
                    <a:pt x="175637" y="1485387"/>
                  </a:lnTo>
                  <a:lnTo>
                    <a:pt x="150758" y="1450870"/>
                  </a:lnTo>
                  <a:lnTo>
                    <a:pt x="127605" y="1415486"/>
                  </a:lnTo>
                  <a:lnTo>
                    <a:pt x="106224" y="1379271"/>
                  </a:lnTo>
                  <a:lnTo>
                    <a:pt x="86662" y="1342264"/>
                  </a:lnTo>
                  <a:lnTo>
                    <a:pt x="68963" y="1304501"/>
                  </a:lnTo>
                  <a:lnTo>
                    <a:pt x="53175" y="1266017"/>
                  </a:lnTo>
                  <a:lnTo>
                    <a:pt x="39343" y="1226851"/>
                  </a:lnTo>
                  <a:lnTo>
                    <a:pt x="27513" y="1187039"/>
                  </a:lnTo>
                  <a:lnTo>
                    <a:pt x="17730" y="1146618"/>
                  </a:lnTo>
                  <a:lnTo>
                    <a:pt x="10042" y="1105623"/>
                  </a:lnTo>
                  <a:lnTo>
                    <a:pt x="4493" y="1064093"/>
                  </a:lnTo>
                  <a:lnTo>
                    <a:pt x="1131" y="1022064"/>
                  </a:lnTo>
                  <a:lnTo>
                    <a:pt x="0" y="979573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5739241" y="4449732"/>
            <a:ext cx="868680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 indent="64135">
              <a:lnSpc>
                <a:spcPct val="100400"/>
              </a:lnSpc>
              <a:spcBef>
                <a:spcPts val="85"/>
              </a:spcBef>
            </a:pPr>
            <a:r>
              <a:rPr dirty="0" sz="2800" spc="-5" b="1">
                <a:solidFill>
                  <a:srgbClr val="FF00FF"/>
                </a:solidFill>
                <a:latin typeface="Tahoma"/>
                <a:cs typeface="Tahoma"/>
              </a:rPr>
              <a:t>Tìm  t</a:t>
            </a:r>
            <a:r>
              <a:rPr dirty="0" sz="2800" spc="-1019" b="1">
                <a:solidFill>
                  <a:srgbClr val="FF00FF"/>
                </a:solidFill>
                <a:latin typeface="Tahoma"/>
                <a:cs typeface="Tahoma"/>
              </a:rPr>
              <a:t>h</a:t>
            </a:r>
            <a:r>
              <a:rPr dirty="0" baseline="30092" sz="3600" spc="-772" b="1">
                <a:solidFill>
                  <a:srgbClr val="FFFF00"/>
                </a:solidFill>
                <a:latin typeface="Tahoma"/>
                <a:cs typeface="Tahoma"/>
              </a:rPr>
              <a:t>8</a:t>
            </a:r>
            <a:r>
              <a:rPr dirty="0" sz="2800" spc="-570" b="1">
                <a:solidFill>
                  <a:srgbClr val="FF00FF"/>
                </a:solidFill>
                <a:latin typeface="Tahoma"/>
                <a:cs typeface="Tahoma"/>
              </a:rPr>
              <a:t>ấy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8756703" y="6543964"/>
            <a:ext cx="365125" cy="272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baseline="-8680" sz="2400" spc="-7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baseline="-8680" sz="2400" spc="-1072" b="1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1000" spc="-5" b="1">
                <a:solidFill>
                  <a:srgbClr val="2FA383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86" y="94558"/>
            <a:ext cx="78746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555"/>
              <a:t>NHỊ </a:t>
            </a:r>
            <a:r>
              <a:rPr dirty="0" spc="-5"/>
              <a:t>PHÂN (BINARY</a:t>
            </a:r>
            <a:r>
              <a:rPr dirty="0" spc="-61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6703" y="6543964"/>
            <a:ext cx="314325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24" y="722013"/>
            <a:ext cx="7166609" cy="579818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711200" indent="-676910">
              <a:lnSpc>
                <a:spcPct val="100000"/>
              </a:lnSpc>
              <a:spcBef>
                <a:spcPts val="1250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710565" algn="l"/>
                <a:tab pos="711200" algn="l"/>
              </a:tabLst>
            </a:pP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Cài </a:t>
            </a:r>
            <a:r>
              <a:rPr dirty="0" sz="3600" spc="-10" b="1" i="1">
                <a:solidFill>
                  <a:srgbClr val="000066"/>
                </a:solidFill>
                <a:latin typeface="Arial"/>
                <a:cs typeface="Arial"/>
              </a:rPr>
              <a:t>đặt </a:t>
            </a:r>
            <a:r>
              <a:rPr dirty="0" sz="3600" b="1" i="1">
                <a:solidFill>
                  <a:srgbClr val="000066"/>
                </a:solidFill>
                <a:latin typeface="Arial"/>
                <a:cs typeface="Arial"/>
              </a:rPr>
              <a:t>(</a:t>
            </a:r>
            <a:r>
              <a:rPr dirty="0" sz="3600" b="1" i="1">
                <a:solidFill>
                  <a:srgbClr val="00AF4F"/>
                </a:solidFill>
                <a:latin typeface="Arial"/>
                <a:cs typeface="Arial"/>
              </a:rPr>
              <a:t>không </a:t>
            </a:r>
            <a:r>
              <a:rPr dirty="0" sz="3600" spc="-10" b="1" i="1">
                <a:solidFill>
                  <a:srgbClr val="00AF4F"/>
                </a:solidFill>
                <a:latin typeface="Arial"/>
                <a:cs typeface="Arial"/>
              </a:rPr>
              <a:t>dùng </a:t>
            </a:r>
            <a:r>
              <a:rPr dirty="0" sz="3600" spc="-5" b="1" i="1">
                <a:solidFill>
                  <a:srgbClr val="00AF4F"/>
                </a:solidFill>
                <a:latin typeface="Arial"/>
                <a:cs typeface="Arial"/>
              </a:rPr>
              <a:t>đệ</a:t>
            </a:r>
            <a:r>
              <a:rPr dirty="0" sz="3600" spc="-55" b="1" i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600" spc="5" b="1" i="1">
                <a:solidFill>
                  <a:srgbClr val="00AF4F"/>
                </a:solidFill>
                <a:latin typeface="Arial"/>
                <a:cs typeface="Arial"/>
              </a:rPr>
              <a:t>qui</a:t>
            </a:r>
            <a:r>
              <a:rPr dirty="0" sz="3600" spc="5" b="1" i="1">
                <a:solidFill>
                  <a:srgbClr val="000066"/>
                </a:solidFill>
                <a:latin typeface="Arial"/>
                <a:cs typeface="Arial"/>
              </a:rPr>
              <a:t>):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2600" spc="95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26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1">
                <a:solidFill>
                  <a:srgbClr val="000066"/>
                </a:solidFill>
                <a:latin typeface="Times New Roman"/>
                <a:cs typeface="Times New Roman"/>
              </a:rPr>
              <a:t>binarySearch</a:t>
            </a:r>
            <a:r>
              <a:rPr dirty="0" sz="2600" spc="7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2600" spc="75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2600" spc="-85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2600" spc="35" b="1">
                <a:solidFill>
                  <a:srgbClr val="000066"/>
                </a:solidFill>
                <a:latin typeface="Times New Roman"/>
                <a:cs typeface="Times New Roman"/>
              </a:rPr>
              <a:t>a[]</a:t>
            </a:r>
            <a:r>
              <a:rPr dirty="0" sz="2600" spc="35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6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95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26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dirty="0" sz="260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6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70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2600" spc="-85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2600" spc="9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600" spc="9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469265" marR="973455" indent="-457200">
              <a:lnSpc>
                <a:spcPct val="115399"/>
              </a:lnSpc>
              <a:spcBef>
                <a:spcPts val="25"/>
              </a:spcBef>
            </a:pP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dirty="0" sz="26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220" i="1">
                <a:solidFill>
                  <a:srgbClr val="001F60"/>
                </a:solidFill>
                <a:latin typeface="Times New Roman"/>
                <a:cs typeface="Times New Roman"/>
              </a:rPr>
              <a:t>//Trả</a:t>
            </a:r>
            <a:r>
              <a:rPr dirty="0" sz="2600" spc="-8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35" i="1">
                <a:solidFill>
                  <a:srgbClr val="001F60"/>
                </a:solidFill>
                <a:latin typeface="Times New Roman"/>
                <a:cs typeface="Times New Roman"/>
              </a:rPr>
              <a:t>về</a:t>
            </a:r>
            <a:r>
              <a:rPr dirty="0" sz="2600" spc="-8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5" i="1">
                <a:solidFill>
                  <a:srgbClr val="001F60"/>
                </a:solidFill>
                <a:latin typeface="Times New Roman"/>
                <a:cs typeface="Times New Roman"/>
              </a:rPr>
              <a:t>vị</a:t>
            </a:r>
            <a:r>
              <a:rPr dirty="0" sz="2600" spc="-8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60" i="1">
                <a:solidFill>
                  <a:srgbClr val="001F60"/>
                </a:solidFill>
                <a:latin typeface="Times New Roman"/>
                <a:cs typeface="Times New Roman"/>
              </a:rPr>
              <a:t>trí</a:t>
            </a:r>
            <a:r>
              <a:rPr dirty="0" sz="26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114" i="1">
                <a:solidFill>
                  <a:srgbClr val="001F60"/>
                </a:solidFill>
                <a:latin typeface="Times New Roman"/>
                <a:cs typeface="Times New Roman"/>
              </a:rPr>
              <a:t>tìm</a:t>
            </a:r>
            <a:r>
              <a:rPr dirty="0" sz="26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30" i="1">
                <a:solidFill>
                  <a:srgbClr val="001F60"/>
                </a:solidFill>
                <a:latin typeface="Times New Roman"/>
                <a:cs typeface="Times New Roman"/>
              </a:rPr>
              <a:t>thấy:</a:t>
            </a:r>
            <a:r>
              <a:rPr dirty="0" sz="2600" spc="-3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-25" b="1" i="1">
                <a:solidFill>
                  <a:srgbClr val="FF0000"/>
                </a:solidFill>
                <a:latin typeface="Times New Roman"/>
                <a:cs typeface="Times New Roman"/>
              </a:rPr>
              <a:t>Mid</a:t>
            </a:r>
            <a:r>
              <a:rPr dirty="0" sz="2600" spc="-25" i="1">
                <a:solidFill>
                  <a:srgbClr val="001F60"/>
                </a:solidFill>
                <a:latin typeface="Times New Roman"/>
                <a:cs typeface="Times New Roman"/>
              </a:rPr>
              <a:t>,</a:t>
            </a:r>
            <a:r>
              <a:rPr dirty="0" sz="26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30" i="1">
                <a:solidFill>
                  <a:srgbClr val="001F60"/>
                </a:solidFill>
                <a:latin typeface="Times New Roman"/>
                <a:cs typeface="Times New Roman"/>
              </a:rPr>
              <a:t>hoặc</a:t>
            </a:r>
            <a:r>
              <a:rPr dirty="0" sz="26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90" i="1">
                <a:solidFill>
                  <a:srgbClr val="001F60"/>
                </a:solidFill>
                <a:latin typeface="Times New Roman"/>
                <a:cs typeface="Times New Roman"/>
              </a:rPr>
              <a:t>trả</a:t>
            </a:r>
            <a:r>
              <a:rPr dirty="0" sz="26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-45" i="1">
                <a:solidFill>
                  <a:srgbClr val="001F60"/>
                </a:solidFill>
                <a:latin typeface="Times New Roman"/>
                <a:cs typeface="Times New Roman"/>
              </a:rPr>
              <a:t>về:</a:t>
            </a:r>
            <a:r>
              <a:rPr dirty="0" sz="2600" spc="-6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1" i="1">
                <a:solidFill>
                  <a:srgbClr val="FF0000"/>
                </a:solidFill>
                <a:latin typeface="Times New Roman"/>
                <a:cs typeface="Times New Roman"/>
              </a:rPr>
              <a:t>-1  </a:t>
            </a:r>
            <a:r>
              <a:rPr dirty="0" sz="2600" spc="95">
                <a:solidFill>
                  <a:srgbClr val="000066"/>
                </a:solidFill>
                <a:latin typeface="Times New Roman"/>
                <a:cs typeface="Times New Roman"/>
              </a:rPr>
              <a:t>int </a:t>
            </a:r>
            <a:r>
              <a:rPr dirty="0" sz="2600" spc="-5">
                <a:solidFill>
                  <a:srgbClr val="000066"/>
                </a:solidFill>
                <a:latin typeface="Times New Roman"/>
                <a:cs typeface="Times New Roman"/>
              </a:rPr>
              <a:t>Left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dirty="0" sz="2600" spc="5">
                <a:solidFill>
                  <a:srgbClr val="000066"/>
                </a:solidFill>
                <a:latin typeface="Times New Roman"/>
                <a:cs typeface="Times New Roman"/>
              </a:rPr>
              <a:t>0, </a:t>
            </a:r>
            <a:r>
              <a:rPr dirty="0" sz="2600" spc="25">
                <a:solidFill>
                  <a:srgbClr val="000066"/>
                </a:solidFill>
                <a:latin typeface="Times New Roman"/>
                <a:cs typeface="Times New Roman"/>
              </a:rPr>
              <a:t>Right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dirty="0" sz="2600" spc="150">
                <a:solidFill>
                  <a:srgbClr val="000066"/>
                </a:solidFill>
                <a:latin typeface="Times New Roman"/>
                <a:cs typeface="Times New Roman"/>
              </a:rPr>
              <a:t>n </a:t>
            </a:r>
            <a:r>
              <a:rPr dirty="0" sz="2600">
                <a:solidFill>
                  <a:srgbClr val="000066"/>
                </a:solidFill>
                <a:latin typeface="Times New Roman"/>
                <a:cs typeface="Times New Roman"/>
              </a:rPr>
              <a:t>– </a:t>
            </a:r>
            <a:r>
              <a:rPr dirty="0" sz="2600" spc="5">
                <a:solidFill>
                  <a:srgbClr val="000066"/>
                </a:solidFill>
                <a:latin typeface="Times New Roman"/>
                <a:cs typeface="Times New Roman"/>
              </a:rPr>
              <a:t>1, </a:t>
            </a:r>
            <a:r>
              <a:rPr dirty="0" sz="2600" spc="-30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;  </a:t>
            </a:r>
            <a:r>
              <a:rPr dirty="0" sz="2600" spc="45">
                <a:solidFill>
                  <a:srgbClr val="000066"/>
                </a:solidFill>
                <a:latin typeface="Times New Roman"/>
                <a:cs typeface="Times New Roman"/>
              </a:rPr>
              <a:t>while(Left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&lt;= </a:t>
            </a:r>
            <a:r>
              <a:rPr dirty="0" sz="2600" spc="40">
                <a:solidFill>
                  <a:srgbClr val="000066"/>
                </a:solidFill>
                <a:latin typeface="Times New Roman"/>
                <a:cs typeface="Times New Roman"/>
              </a:rPr>
              <a:t>Right)</a:t>
            </a:r>
            <a:r>
              <a:rPr dirty="0" sz="2600" spc="-2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-245">
                <a:solidFill>
                  <a:srgbClr val="000066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600" spc="-25" b="1">
                <a:solidFill>
                  <a:srgbClr val="0070BF"/>
                </a:solidFill>
                <a:latin typeface="Times New Roman"/>
                <a:cs typeface="Times New Roman"/>
              </a:rPr>
              <a:t>Mid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dirty="0" sz="2600" spc="20">
                <a:solidFill>
                  <a:srgbClr val="000066"/>
                </a:solidFill>
                <a:latin typeface="Times New Roman"/>
                <a:cs typeface="Times New Roman"/>
              </a:rPr>
              <a:t>(Left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dirty="0" sz="2600" spc="40">
                <a:solidFill>
                  <a:srgbClr val="000066"/>
                </a:solidFill>
                <a:latin typeface="Times New Roman"/>
                <a:cs typeface="Times New Roman"/>
              </a:rPr>
              <a:t>Right) </a:t>
            </a:r>
            <a:r>
              <a:rPr dirty="0" sz="2600" spc="550">
                <a:solidFill>
                  <a:srgbClr val="000066"/>
                </a:solidFill>
                <a:latin typeface="Times New Roman"/>
                <a:cs typeface="Times New Roman"/>
              </a:rPr>
              <a:t>/</a:t>
            </a:r>
            <a:r>
              <a:rPr dirty="0" sz="2600" spc="-4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000066"/>
                </a:solidFill>
                <a:latin typeface="Times New Roman"/>
                <a:cs typeface="Times New Roman"/>
              </a:rPr>
              <a:t>2;</a:t>
            </a:r>
            <a:endParaRPr sz="2600">
              <a:latin typeface="Times New Roman"/>
              <a:cs typeface="Times New Roman"/>
            </a:endParaRPr>
          </a:p>
          <a:p>
            <a:pPr marL="926465" marR="676275">
              <a:lnSpc>
                <a:spcPct val="115399"/>
              </a:lnSpc>
              <a:tabLst>
                <a:tab pos="2298065" algn="l"/>
                <a:tab pos="3212465" algn="l"/>
                <a:tab pos="3669665" algn="l"/>
              </a:tabLst>
            </a:pPr>
            <a:r>
              <a:rPr dirty="0" sz="2600" spc="25">
                <a:solidFill>
                  <a:srgbClr val="000066"/>
                </a:solidFill>
                <a:latin typeface="Times New Roman"/>
                <a:cs typeface="Times New Roman"/>
              </a:rPr>
              <a:t>if(</a:t>
            </a:r>
            <a:r>
              <a:rPr dirty="0" sz="2600" spc="25" b="1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dirty="0" sz="2600" spc="25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600" spc="25" b="1">
                <a:solidFill>
                  <a:srgbClr val="0000CC"/>
                </a:solidFill>
                <a:latin typeface="Times New Roman"/>
                <a:cs typeface="Times New Roman"/>
              </a:rPr>
              <a:t>]</a:t>
            </a:r>
            <a:r>
              <a:rPr dirty="0" sz="2600" spc="-6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55" b="1">
                <a:solidFill>
                  <a:srgbClr val="FF0000"/>
                </a:solidFill>
                <a:latin typeface="Times New Roman"/>
                <a:cs typeface="Times New Roman"/>
              </a:rPr>
              <a:t>==</a:t>
            </a: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600" spc="95">
                <a:solidFill>
                  <a:srgbClr val="000066"/>
                </a:solidFill>
                <a:latin typeface="Times New Roman"/>
                <a:cs typeface="Times New Roman"/>
              </a:rPr>
              <a:t>)	</a:t>
            </a:r>
            <a:r>
              <a:rPr dirty="0" sz="2600" spc="100" b="1">
                <a:solidFill>
                  <a:srgbClr val="FF00FF"/>
                </a:solidFill>
                <a:latin typeface="Times New Roman"/>
                <a:cs typeface="Times New Roman"/>
              </a:rPr>
              <a:t>return </a:t>
            </a:r>
            <a:r>
              <a:rPr dirty="0" sz="2600" spc="-30" b="1">
                <a:solidFill>
                  <a:srgbClr val="FF0000"/>
                </a:solidFill>
                <a:latin typeface="Times New Roman"/>
                <a:cs typeface="Times New Roman"/>
              </a:rPr>
              <a:t>Mid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; </a:t>
            </a:r>
            <a:r>
              <a:rPr dirty="0" sz="2600" spc="260" i="1">
                <a:solidFill>
                  <a:srgbClr val="000066"/>
                </a:solidFill>
                <a:latin typeface="Times New Roman"/>
                <a:cs typeface="Times New Roman"/>
              </a:rPr>
              <a:t>//tìm</a:t>
            </a:r>
            <a:r>
              <a:rPr dirty="0" sz="2600" spc="-37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85" i="1">
                <a:solidFill>
                  <a:srgbClr val="000066"/>
                </a:solidFill>
                <a:latin typeface="Times New Roman"/>
                <a:cs typeface="Times New Roman"/>
              </a:rPr>
              <a:t>thấy  </a:t>
            </a:r>
            <a:r>
              <a:rPr dirty="0" sz="2600" spc="75">
                <a:solidFill>
                  <a:srgbClr val="000066"/>
                </a:solidFill>
                <a:latin typeface="Times New Roman"/>
                <a:cs typeface="Times New Roman"/>
              </a:rPr>
              <a:t>else </a:t>
            </a:r>
            <a:r>
              <a:rPr dirty="0" sz="2600" spc="25">
                <a:solidFill>
                  <a:srgbClr val="000066"/>
                </a:solidFill>
                <a:latin typeface="Times New Roman"/>
                <a:cs typeface="Times New Roman"/>
              </a:rPr>
              <a:t>if(</a:t>
            </a:r>
            <a:r>
              <a:rPr dirty="0" sz="2600" spc="25" b="1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dirty="0" sz="2600" spc="25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600" spc="25" b="1">
                <a:solidFill>
                  <a:srgbClr val="0000CC"/>
                </a:solidFill>
                <a:latin typeface="Times New Roman"/>
                <a:cs typeface="Times New Roman"/>
              </a:rPr>
              <a:t>]</a:t>
            </a:r>
            <a:r>
              <a:rPr dirty="0" sz="2600" spc="-204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600" spc="55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6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9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600" spc="90">
                <a:solidFill>
                  <a:srgbClr val="000066"/>
                </a:solidFill>
                <a:latin typeface="Times New Roman"/>
                <a:cs typeface="Times New Roman"/>
              </a:rPr>
              <a:t>)	</a:t>
            </a:r>
            <a:r>
              <a:rPr dirty="0" sz="2600" spc="25">
                <a:solidFill>
                  <a:srgbClr val="000066"/>
                </a:solidFill>
                <a:latin typeface="Times New Roman"/>
                <a:cs typeface="Times New Roman"/>
              </a:rPr>
              <a:t>Right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dirty="0" sz="2600" spc="-25" b="1">
                <a:solidFill>
                  <a:srgbClr val="0070BF"/>
                </a:solidFill>
                <a:latin typeface="Times New Roman"/>
                <a:cs typeface="Times New Roman"/>
              </a:rPr>
              <a:t>Mid </a:t>
            </a:r>
            <a:r>
              <a:rPr dirty="0" sz="2600">
                <a:solidFill>
                  <a:srgbClr val="000066"/>
                </a:solidFill>
                <a:latin typeface="Times New Roman"/>
                <a:cs typeface="Times New Roman"/>
              </a:rPr>
              <a:t>– </a:t>
            </a:r>
            <a:r>
              <a:rPr dirty="0" sz="2600" spc="45">
                <a:solidFill>
                  <a:srgbClr val="000066"/>
                </a:solidFill>
                <a:latin typeface="Times New Roman"/>
                <a:cs typeface="Times New Roman"/>
              </a:rPr>
              <a:t>1;  </a:t>
            </a:r>
            <a:r>
              <a:rPr dirty="0" sz="2600" spc="75">
                <a:solidFill>
                  <a:srgbClr val="000066"/>
                </a:solidFill>
                <a:latin typeface="Times New Roman"/>
                <a:cs typeface="Times New Roman"/>
              </a:rPr>
              <a:t>else	</a:t>
            </a:r>
            <a:r>
              <a:rPr dirty="0" sz="2600" spc="-5">
                <a:solidFill>
                  <a:srgbClr val="000066"/>
                </a:solidFill>
                <a:latin typeface="Times New Roman"/>
                <a:cs typeface="Times New Roman"/>
              </a:rPr>
              <a:t>Left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dirty="0" sz="2600" spc="-25" b="1">
                <a:solidFill>
                  <a:srgbClr val="0070BF"/>
                </a:solidFill>
                <a:latin typeface="Times New Roman"/>
                <a:cs typeface="Times New Roman"/>
              </a:rPr>
              <a:t>Mid </a:t>
            </a:r>
            <a:r>
              <a:rPr dirty="0" sz="2600" spc="-30">
                <a:solidFill>
                  <a:srgbClr val="000066"/>
                </a:solidFill>
                <a:latin typeface="Times New Roman"/>
                <a:cs typeface="Times New Roman"/>
              </a:rPr>
              <a:t>+</a:t>
            </a:r>
            <a:r>
              <a:rPr dirty="0" sz="2600" spc="-2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000066"/>
                </a:solidFill>
                <a:latin typeface="Times New Roman"/>
                <a:cs typeface="Times New Roman"/>
              </a:rPr>
              <a:t>1;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600" spc="-245">
                <a:solidFill>
                  <a:srgbClr val="000066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600" spc="155">
                <a:solidFill>
                  <a:srgbClr val="000066"/>
                </a:solidFill>
                <a:latin typeface="Times New Roman"/>
                <a:cs typeface="Times New Roman"/>
              </a:rPr>
              <a:t>return</a:t>
            </a:r>
            <a:r>
              <a:rPr dirty="0" sz="26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65" b="1">
                <a:solidFill>
                  <a:srgbClr val="FF0000"/>
                </a:solidFill>
                <a:latin typeface="Times New Roman"/>
                <a:cs typeface="Times New Roman"/>
              </a:rPr>
              <a:t>–1</a:t>
            </a:r>
            <a:r>
              <a:rPr dirty="0" sz="2600" spc="65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26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190" i="1">
                <a:solidFill>
                  <a:srgbClr val="000066"/>
                </a:solidFill>
                <a:latin typeface="Times New Roman"/>
                <a:cs typeface="Times New Roman"/>
              </a:rPr>
              <a:t>//không</a:t>
            </a:r>
            <a:r>
              <a:rPr dirty="0" sz="2600" spc="-10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114" i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6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600" spc="85" i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86" y="94558"/>
            <a:ext cx="78746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555"/>
              <a:t>NHỊ </a:t>
            </a:r>
            <a:r>
              <a:rPr dirty="0" spc="-5"/>
              <a:t>PHÂN (BINARY</a:t>
            </a:r>
            <a:r>
              <a:rPr dirty="0" spc="-61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6703" y="6543964"/>
            <a:ext cx="314325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00" y="764551"/>
            <a:ext cx="8494395" cy="579501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688975" indent="-676910">
              <a:lnSpc>
                <a:spcPct val="100000"/>
              </a:lnSpc>
              <a:spcBef>
                <a:spcPts val="915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688340" algn="l"/>
                <a:tab pos="689610" algn="l"/>
              </a:tabLst>
            </a:pP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Cài </a:t>
            </a:r>
            <a:r>
              <a:rPr dirty="0" sz="3600" spc="-10" b="1" i="1">
                <a:solidFill>
                  <a:srgbClr val="000066"/>
                </a:solidFill>
                <a:latin typeface="Arial"/>
                <a:cs typeface="Arial"/>
              </a:rPr>
              <a:t>đặt </a:t>
            </a: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(</a:t>
            </a:r>
            <a:r>
              <a:rPr dirty="0" sz="3600" spc="-5" b="1" i="1">
                <a:solidFill>
                  <a:srgbClr val="00AF4F"/>
                </a:solidFill>
                <a:latin typeface="Arial"/>
                <a:cs typeface="Arial"/>
              </a:rPr>
              <a:t>dùng đệ</a:t>
            </a:r>
            <a:r>
              <a:rPr dirty="0" sz="3600" spc="-25" b="1" i="1">
                <a:solidFill>
                  <a:srgbClr val="00AF4F"/>
                </a:solidFill>
                <a:latin typeface="Arial"/>
                <a:cs typeface="Arial"/>
              </a:rPr>
              <a:t> </a:t>
            </a:r>
            <a:r>
              <a:rPr dirty="0" sz="3600" spc="5" b="1" i="1">
                <a:solidFill>
                  <a:srgbClr val="00AF4F"/>
                </a:solidFill>
                <a:latin typeface="Arial"/>
                <a:cs typeface="Arial"/>
              </a:rPr>
              <a:t>qui</a:t>
            </a:r>
            <a:r>
              <a:rPr dirty="0" sz="3600" spc="5" b="1" i="1">
                <a:solidFill>
                  <a:srgbClr val="000066"/>
                </a:solidFill>
                <a:latin typeface="Arial"/>
                <a:cs typeface="Arial"/>
              </a:rPr>
              <a:t>):</a:t>
            </a:r>
            <a:endParaRPr sz="3600">
              <a:latin typeface="Arial"/>
              <a:cs typeface="Arial"/>
            </a:endParaRPr>
          </a:p>
          <a:p>
            <a:pPr marL="58419" marR="5080">
              <a:lnSpc>
                <a:spcPct val="100000"/>
              </a:lnSpc>
              <a:spcBef>
                <a:spcPts val="570"/>
              </a:spcBef>
            </a:pPr>
            <a:r>
              <a:rPr dirty="0" sz="2500" spc="95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2500" spc="-5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60" b="1">
                <a:solidFill>
                  <a:srgbClr val="6600CC"/>
                </a:solidFill>
                <a:latin typeface="Times New Roman"/>
                <a:cs typeface="Times New Roman"/>
              </a:rPr>
              <a:t>binarySearch_Recursive</a:t>
            </a:r>
            <a:r>
              <a:rPr dirty="0" sz="2500" spc="6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2500" spc="60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2500" spc="-6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2500" spc="30" b="1">
                <a:solidFill>
                  <a:srgbClr val="000066"/>
                </a:solidFill>
                <a:latin typeface="Times New Roman"/>
                <a:cs typeface="Times New Roman"/>
              </a:rPr>
              <a:t>a[]</a:t>
            </a:r>
            <a:r>
              <a:rPr dirty="0" sz="2500" spc="3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5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95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2500" spc="-5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000066"/>
                </a:solidFill>
                <a:latin typeface="Times New Roman"/>
                <a:cs typeface="Times New Roman"/>
              </a:rPr>
              <a:t>Left</a:t>
            </a:r>
            <a:r>
              <a:rPr dirty="0" sz="2500" spc="-3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5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95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2500" spc="-5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000066"/>
                </a:solidFill>
                <a:latin typeface="Times New Roman"/>
                <a:cs typeface="Times New Roman"/>
              </a:rPr>
              <a:t>Right</a:t>
            </a:r>
            <a:r>
              <a:rPr dirty="0" sz="2500" spc="5">
                <a:solidFill>
                  <a:srgbClr val="000066"/>
                </a:solidFill>
                <a:latin typeface="Times New Roman"/>
                <a:cs typeface="Times New Roman"/>
              </a:rPr>
              <a:t>,  </a:t>
            </a:r>
            <a:r>
              <a:rPr dirty="0" sz="2500" spc="65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2500" spc="-8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2500" spc="9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500" spc="9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290"/>
              </a:spcBef>
            </a:pPr>
            <a:r>
              <a:rPr dirty="0" sz="2800" spc="175" b="1">
                <a:solidFill>
                  <a:srgbClr val="BF0000"/>
                </a:solidFill>
                <a:latin typeface="Times New Roman"/>
                <a:cs typeface="Times New Roman"/>
              </a:rPr>
              <a:t>{</a:t>
            </a:r>
            <a:r>
              <a:rPr dirty="0" sz="2500" spc="175" i="1">
                <a:solidFill>
                  <a:srgbClr val="001F60"/>
                </a:solidFill>
                <a:latin typeface="Times New Roman"/>
                <a:cs typeface="Times New Roman"/>
              </a:rPr>
              <a:t>//Trả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30" i="1">
                <a:solidFill>
                  <a:srgbClr val="001F60"/>
                </a:solidFill>
                <a:latin typeface="Times New Roman"/>
                <a:cs typeface="Times New Roman"/>
              </a:rPr>
              <a:t>về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5" i="1">
                <a:solidFill>
                  <a:srgbClr val="001F60"/>
                </a:solidFill>
                <a:latin typeface="Times New Roman"/>
                <a:cs typeface="Times New Roman"/>
              </a:rPr>
              <a:t>vị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60" i="1">
                <a:solidFill>
                  <a:srgbClr val="001F60"/>
                </a:solidFill>
                <a:latin typeface="Times New Roman"/>
                <a:cs typeface="Times New Roman"/>
              </a:rPr>
              <a:t>trí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110" i="1">
                <a:solidFill>
                  <a:srgbClr val="001F60"/>
                </a:solidFill>
                <a:latin typeface="Times New Roman"/>
                <a:cs typeface="Times New Roman"/>
              </a:rPr>
              <a:t>tìm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25" i="1">
                <a:solidFill>
                  <a:srgbClr val="001F60"/>
                </a:solidFill>
                <a:latin typeface="Times New Roman"/>
                <a:cs typeface="Times New Roman"/>
              </a:rPr>
              <a:t>thấy:</a:t>
            </a:r>
            <a:r>
              <a:rPr dirty="0" sz="2500" spc="-3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 i="1">
                <a:solidFill>
                  <a:srgbClr val="FF0000"/>
                </a:solidFill>
                <a:latin typeface="Times New Roman"/>
                <a:cs typeface="Times New Roman"/>
              </a:rPr>
              <a:t>Mid</a:t>
            </a:r>
            <a:r>
              <a:rPr dirty="0" sz="2400" spc="-20" i="1">
                <a:solidFill>
                  <a:srgbClr val="001F60"/>
                </a:solidFill>
                <a:latin typeface="Times New Roman"/>
                <a:cs typeface="Times New Roman"/>
              </a:rPr>
              <a:t>,</a:t>
            </a:r>
            <a:r>
              <a:rPr dirty="0" sz="2400" spc="-7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25" i="1">
                <a:solidFill>
                  <a:srgbClr val="001F60"/>
                </a:solidFill>
                <a:latin typeface="Times New Roman"/>
                <a:cs typeface="Times New Roman"/>
              </a:rPr>
              <a:t>hoặc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85" i="1">
                <a:solidFill>
                  <a:srgbClr val="001F60"/>
                </a:solidFill>
                <a:latin typeface="Times New Roman"/>
                <a:cs typeface="Times New Roman"/>
              </a:rPr>
              <a:t>trả</a:t>
            </a:r>
            <a:r>
              <a:rPr dirty="0" sz="2500" spc="-8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-45" i="1">
                <a:solidFill>
                  <a:srgbClr val="001F60"/>
                </a:solidFill>
                <a:latin typeface="Times New Roman"/>
                <a:cs typeface="Times New Roman"/>
              </a:rPr>
              <a:t>về:</a:t>
            </a:r>
            <a:r>
              <a:rPr dirty="0" sz="2500" spc="-6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500" spc="75" b="1" i="1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endParaRPr sz="2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325"/>
              </a:spcBef>
            </a:pPr>
            <a:r>
              <a:rPr dirty="0" sz="2500" spc="-45">
                <a:solidFill>
                  <a:srgbClr val="000066"/>
                </a:solidFill>
                <a:latin typeface="Times New Roman"/>
                <a:cs typeface="Times New Roman"/>
              </a:rPr>
              <a:t>if</a:t>
            </a:r>
            <a:r>
              <a:rPr dirty="0" sz="25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20">
                <a:solidFill>
                  <a:srgbClr val="000066"/>
                </a:solidFill>
                <a:latin typeface="Times New Roman"/>
                <a:cs typeface="Times New Roman"/>
              </a:rPr>
              <a:t>(Left</a:t>
            </a:r>
            <a:r>
              <a:rPr dirty="0" sz="2500" spc="-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-30">
                <a:solidFill>
                  <a:srgbClr val="000066"/>
                </a:solidFill>
                <a:latin typeface="Times New Roman"/>
                <a:cs typeface="Times New Roman"/>
              </a:rPr>
              <a:t>&gt;</a:t>
            </a:r>
            <a:r>
              <a:rPr dirty="0" sz="2500" spc="-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40">
                <a:solidFill>
                  <a:srgbClr val="000066"/>
                </a:solidFill>
                <a:latin typeface="Times New Roman"/>
                <a:cs typeface="Times New Roman"/>
              </a:rPr>
              <a:t>Right)</a:t>
            </a:r>
            <a:r>
              <a:rPr dirty="0" sz="2500" spc="-4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95" b="1">
                <a:solidFill>
                  <a:srgbClr val="FF00FF"/>
                </a:solidFill>
                <a:latin typeface="Times New Roman"/>
                <a:cs typeface="Times New Roman"/>
              </a:rPr>
              <a:t>return</a:t>
            </a:r>
            <a:r>
              <a:rPr dirty="0" sz="2500" spc="-7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500" spc="65" b="1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dirty="0" sz="2500" spc="65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25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180" i="1">
                <a:solidFill>
                  <a:srgbClr val="000066"/>
                </a:solidFill>
                <a:latin typeface="Times New Roman"/>
                <a:cs typeface="Times New Roman"/>
              </a:rPr>
              <a:t>//không</a:t>
            </a:r>
            <a:r>
              <a:rPr dirty="0" sz="25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110" i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500" spc="-8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80" i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endParaRPr sz="2500">
              <a:latin typeface="Times New Roman"/>
              <a:cs typeface="Times New Roman"/>
            </a:endParaRPr>
          </a:p>
          <a:p>
            <a:pPr marL="515620" marR="4431665">
              <a:lnSpc>
                <a:spcPct val="110000"/>
              </a:lnSpc>
            </a:pPr>
            <a:r>
              <a:rPr dirty="0" sz="2500" spc="95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2500" spc="-409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0070BF"/>
                </a:solidFill>
                <a:latin typeface="Times New Roman"/>
                <a:cs typeface="Times New Roman"/>
              </a:rPr>
              <a:t>Mid </a:t>
            </a:r>
            <a:r>
              <a:rPr dirty="0" sz="2500" spc="-3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dirty="0" sz="2500" spc="20">
                <a:solidFill>
                  <a:srgbClr val="000066"/>
                </a:solidFill>
                <a:latin typeface="Times New Roman"/>
                <a:cs typeface="Times New Roman"/>
              </a:rPr>
              <a:t>(Left </a:t>
            </a:r>
            <a:r>
              <a:rPr dirty="0" sz="2500" spc="-3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dirty="0" sz="2500" spc="95">
                <a:solidFill>
                  <a:srgbClr val="000066"/>
                </a:solidFill>
                <a:latin typeface="Times New Roman"/>
                <a:cs typeface="Times New Roman"/>
              </a:rPr>
              <a:t>Right)/2;  </a:t>
            </a:r>
            <a:r>
              <a:rPr dirty="0" sz="2500" spc="-45">
                <a:solidFill>
                  <a:srgbClr val="000066"/>
                </a:solidFill>
                <a:latin typeface="Times New Roman"/>
                <a:cs typeface="Times New Roman"/>
              </a:rPr>
              <a:t>if </a:t>
            </a:r>
            <a:r>
              <a:rPr dirty="0" sz="2500" spc="4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2500" spc="45" b="1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dirty="0" sz="2500" spc="45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500" spc="45" b="1">
                <a:solidFill>
                  <a:srgbClr val="0000CC"/>
                </a:solidFill>
                <a:latin typeface="Times New Roman"/>
                <a:cs typeface="Times New Roman"/>
              </a:rPr>
              <a:t>] </a:t>
            </a:r>
            <a:r>
              <a:rPr dirty="0" sz="2500" spc="50" b="1">
                <a:solidFill>
                  <a:srgbClr val="FF0000"/>
                </a:solidFill>
                <a:latin typeface="Times New Roman"/>
                <a:cs typeface="Times New Roman"/>
              </a:rPr>
              <a:t>==</a:t>
            </a:r>
            <a:r>
              <a:rPr dirty="0" sz="2500" spc="-2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 spc="9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500" spc="9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972819">
              <a:lnSpc>
                <a:spcPct val="100000"/>
              </a:lnSpc>
              <a:spcBef>
                <a:spcPts val="300"/>
              </a:spcBef>
            </a:pPr>
            <a:r>
              <a:rPr dirty="0" sz="2500" spc="95" b="1">
                <a:solidFill>
                  <a:srgbClr val="FF00FF"/>
                </a:solidFill>
                <a:latin typeface="Times New Roman"/>
                <a:cs typeface="Times New Roman"/>
              </a:rPr>
              <a:t>return</a:t>
            </a:r>
            <a:r>
              <a:rPr dirty="0" sz="2500" spc="-80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FF0000"/>
                </a:solidFill>
                <a:latin typeface="Times New Roman"/>
                <a:cs typeface="Times New Roman"/>
              </a:rPr>
              <a:t>Mid</a:t>
            </a:r>
            <a:r>
              <a:rPr dirty="0" sz="2500" spc="-25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25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250" i="1">
                <a:solidFill>
                  <a:srgbClr val="000066"/>
                </a:solidFill>
                <a:latin typeface="Times New Roman"/>
                <a:cs typeface="Times New Roman"/>
              </a:rPr>
              <a:t>//tìm</a:t>
            </a:r>
            <a:r>
              <a:rPr dirty="0" sz="25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80" i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r>
              <a:rPr dirty="0" sz="25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65" i="1">
                <a:solidFill>
                  <a:srgbClr val="000066"/>
                </a:solidFill>
                <a:latin typeface="Times New Roman"/>
                <a:cs typeface="Times New Roman"/>
              </a:rPr>
              <a:t>tại</a:t>
            </a:r>
            <a:r>
              <a:rPr dirty="0" sz="25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5" i="1">
                <a:solidFill>
                  <a:srgbClr val="000066"/>
                </a:solidFill>
                <a:latin typeface="Times New Roman"/>
                <a:cs typeface="Times New Roman"/>
              </a:rPr>
              <a:t>vị</a:t>
            </a:r>
            <a:r>
              <a:rPr dirty="0" sz="25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60" i="1">
                <a:solidFill>
                  <a:srgbClr val="000066"/>
                </a:solidFill>
                <a:latin typeface="Times New Roman"/>
                <a:cs typeface="Times New Roman"/>
              </a:rPr>
              <a:t>trí</a:t>
            </a:r>
            <a:r>
              <a:rPr dirty="0" sz="2500" spc="-8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500" spc="60" i="1">
                <a:solidFill>
                  <a:srgbClr val="000066"/>
                </a:solidFill>
                <a:latin typeface="Times New Roman"/>
                <a:cs typeface="Times New Roman"/>
              </a:rPr>
              <a:t>giữa</a:t>
            </a:r>
            <a:endParaRPr sz="25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300"/>
              </a:spcBef>
            </a:pPr>
            <a:r>
              <a:rPr dirty="0" sz="2500" spc="70">
                <a:solidFill>
                  <a:srgbClr val="000066"/>
                </a:solidFill>
                <a:latin typeface="Times New Roman"/>
                <a:cs typeface="Times New Roman"/>
              </a:rPr>
              <a:t>else </a:t>
            </a:r>
            <a:r>
              <a:rPr dirty="0" sz="2500" spc="-45">
                <a:solidFill>
                  <a:srgbClr val="000066"/>
                </a:solidFill>
                <a:latin typeface="Times New Roman"/>
                <a:cs typeface="Times New Roman"/>
              </a:rPr>
              <a:t>if </a:t>
            </a:r>
            <a:r>
              <a:rPr dirty="0" sz="2500" spc="4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2500" spc="45" b="1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dirty="0" sz="2500" spc="45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500" spc="45" b="1">
                <a:solidFill>
                  <a:srgbClr val="0000CC"/>
                </a:solidFill>
                <a:latin typeface="Times New Roman"/>
                <a:cs typeface="Times New Roman"/>
              </a:rPr>
              <a:t>] </a:t>
            </a:r>
            <a:r>
              <a:rPr dirty="0" sz="2500" spc="55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500" spc="-3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 spc="90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500" spc="9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515620" marR="1320800" indent="457200">
              <a:lnSpc>
                <a:spcPct val="110000"/>
              </a:lnSpc>
            </a:pPr>
            <a:r>
              <a:rPr dirty="0" sz="2500" spc="150">
                <a:solidFill>
                  <a:srgbClr val="000066"/>
                </a:solidFill>
                <a:latin typeface="Times New Roman"/>
                <a:cs typeface="Times New Roman"/>
              </a:rPr>
              <a:t>return </a:t>
            </a:r>
            <a:r>
              <a:rPr dirty="0" sz="2200" spc="45" b="1">
                <a:solidFill>
                  <a:srgbClr val="6600CC"/>
                </a:solidFill>
                <a:latin typeface="Times New Roman"/>
                <a:cs typeface="Times New Roman"/>
              </a:rPr>
              <a:t>binarySearch_Recursive</a:t>
            </a:r>
            <a:r>
              <a:rPr dirty="0" sz="2200" spc="4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2200" spc="45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2200" spc="45">
                <a:solidFill>
                  <a:srgbClr val="000066"/>
                </a:solidFill>
                <a:latin typeface="Times New Roman"/>
                <a:cs typeface="Times New Roman"/>
              </a:rPr>
              <a:t>, </a:t>
            </a:r>
            <a:r>
              <a:rPr dirty="0" sz="2200" spc="-25">
                <a:solidFill>
                  <a:srgbClr val="000066"/>
                </a:solidFill>
                <a:latin typeface="Times New Roman"/>
                <a:cs typeface="Times New Roman"/>
              </a:rPr>
              <a:t>Left, </a:t>
            </a:r>
            <a:r>
              <a:rPr dirty="0" sz="2200" spc="-10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200" spc="-10">
                <a:solidFill>
                  <a:srgbClr val="000066"/>
                </a:solidFill>
                <a:latin typeface="Times New Roman"/>
                <a:cs typeface="Times New Roman"/>
              </a:rPr>
              <a:t>-1,</a:t>
            </a:r>
            <a:r>
              <a:rPr dirty="0" sz="2200" spc="-3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200" spc="35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200" spc="35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dirty="0" sz="2500" spc="35">
                <a:solidFill>
                  <a:srgbClr val="000066"/>
                </a:solidFill>
                <a:latin typeface="Times New Roman"/>
                <a:cs typeface="Times New Roman"/>
              </a:rPr>
              <a:t>;  </a:t>
            </a:r>
            <a:r>
              <a:rPr dirty="0" sz="2500" spc="70">
                <a:solidFill>
                  <a:srgbClr val="000066"/>
                </a:solidFill>
                <a:latin typeface="Times New Roman"/>
                <a:cs typeface="Times New Roman"/>
              </a:rPr>
              <a:t>else</a:t>
            </a:r>
            <a:endParaRPr sz="2500">
              <a:latin typeface="Times New Roman"/>
              <a:cs typeface="Times New Roman"/>
            </a:endParaRPr>
          </a:p>
          <a:p>
            <a:pPr marL="972819">
              <a:lnSpc>
                <a:spcPct val="100000"/>
              </a:lnSpc>
              <a:spcBef>
                <a:spcPts val="300"/>
              </a:spcBef>
            </a:pPr>
            <a:r>
              <a:rPr dirty="0" sz="2500" spc="150">
                <a:solidFill>
                  <a:srgbClr val="000066"/>
                </a:solidFill>
                <a:latin typeface="Times New Roman"/>
                <a:cs typeface="Times New Roman"/>
              </a:rPr>
              <a:t>return </a:t>
            </a:r>
            <a:r>
              <a:rPr dirty="0" sz="2200" spc="45" b="1">
                <a:solidFill>
                  <a:srgbClr val="6600CC"/>
                </a:solidFill>
                <a:latin typeface="Times New Roman"/>
                <a:cs typeface="Times New Roman"/>
              </a:rPr>
              <a:t>binarySearch_Recursive</a:t>
            </a:r>
            <a:r>
              <a:rPr dirty="0" sz="2200" spc="4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2200" spc="45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2200" spc="45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200" spc="-3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200" spc="-15" b="1">
                <a:solidFill>
                  <a:srgbClr val="0070BF"/>
                </a:solidFill>
                <a:latin typeface="Times New Roman"/>
                <a:cs typeface="Times New Roman"/>
              </a:rPr>
              <a:t>Mid</a:t>
            </a:r>
            <a:r>
              <a:rPr dirty="0" sz="2200" spc="-15">
                <a:solidFill>
                  <a:srgbClr val="000066"/>
                </a:solidFill>
                <a:latin typeface="Times New Roman"/>
                <a:cs typeface="Times New Roman"/>
              </a:rPr>
              <a:t>+1, </a:t>
            </a:r>
            <a:r>
              <a:rPr dirty="0" sz="2200">
                <a:solidFill>
                  <a:srgbClr val="000066"/>
                </a:solidFill>
                <a:latin typeface="Times New Roman"/>
                <a:cs typeface="Times New Roman"/>
              </a:rPr>
              <a:t>Right, </a:t>
            </a:r>
            <a:r>
              <a:rPr dirty="0" sz="2200" spc="35" b="1">
                <a:solidFill>
                  <a:srgbClr val="0000CC"/>
                </a:solidFill>
                <a:latin typeface="Times New Roman"/>
                <a:cs typeface="Times New Roman"/>
              </a:rPr>
              <a:t>x</a:t>
            </a:r>
            <a:r>
              <a:rPr dirty="0" sz="2200" spc="35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dirty="0" sz="2500" spc="35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endParaRPr sz="25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290"/>
              </a:spcBef>
            </a:pPr>
            <a:r>
              <a:rPr dirty="0" sz="2800" spc="-5" b="1">
                <a:solidFill>
                  <a:srgbClr val="BF0000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86" y="94558"/>
            <a:ext cx="78746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555"/>
              <a:t>NHỊ </a:t>
            </a:r>
            <a:r>
              <a:rPr dirty="0" spc="-5"/>
              <a:t>PHÂN (BINARY</a:t>
            </a:r>
            <a:r>
              <a:rPr dirty="0" spc="-61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5584" y="845310"/>
            <a:ext cx="8729345" cy="5572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5325" indent="-683260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SzPct val="101562"/>
              <a:buFont typeface="Noto Sans Symbols"/>
              <a:buChar char="❖"/>
              <a:tabLst>
                <a:tab pos="695325" algn="l"/>
                <a:tab pos="695960" algn="l"/>
              </a:tabLst>
            </a:pPr>
            <a:r>
              <a:rPr dirty="0" sz="3200" spc="45" b="1" i="1">
                <a:solidFill>
                  <a:srgbClr val="000066"/>
                </a:solidFill>
                <a:latin typeface="Times New Roman"/>
                <a:cs typeface="Times New Roman"/>
              </a:rPr>
              <a:t>Nhận</a:t>
            </a:r>
            <a:r>
              <a:rPr dirty="0" sz="3200" spc="-10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40" b="1" i="1">
                <a:solidFill>
                  <a:srgbClr val="000066"/>
                </a:solidFill>
                <a:latin typeface="Times New Roman"/>
                <a:cs typeface="Times New Roman"/>
              </a:rPr>
              <a:t>xét</a:t>
            </a:r>
            <a:r>
              <a:rPr dirty="0" sz="3600" spc="40" b="1" i="1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algn="just" lvl="1" marL="969644" marR="6350" indent="-295275">
              <a:lnSpc>
                <a:spcPct val="110400"/>
              </a:lnSpc>
              <a:spcBef>
                <a:spcPts val="2680"/>
              </a:spcBef>
              <a:buClr>
                <a:srgbClr val="2FA383"/>
              </a:buClr>
              <a:buFont typeface="Noto Sans Symbols"/>
              <a:buChar char="▪"/>
              <a:tabLst>
                <a:tab pos="970280" algn="l"/>
              </a:tabLst>
            </a:pPr>
            <a:r>
              <a:rPr dirty="0" sz="3000" spc="-55">
                <a:solidFill>
                  <a:srgbClr val="000066"/>
                </a:solidFill>
                <a:latin typeface="Times New Roman"/>
                <a:cs typeface="Times New Roman"/>
              </a:rPr>
              <a:t>Giải</a:t>
            </a:r>
            <a:r>
              <a:rPr dirty="0" sz="3000" spc="-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kiếm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nhị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phân</a:t>
            </a:r>
            <a:r>
              <a:rPr dirty="0" sz="3000" spc="-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20">
                <a:solidFill>
                  <a:srgbClr val="000066"/>
                </a:solidFill>
                <a:latin typeface="Times New Roman"/>
                <a:cs typeface="Times New Roman"/>
              </a:rPr>
              <a:t>tiết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kiệm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thời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gian  </a:t>
            </a:r>
            <a:r>
              <a:rPr dirty="0" sz="3000" spc="175">
                <a:solidFill>
                  <a:srgbClr val="000066"/>
                </a:solidFill>
                <a:latin typeface="Times New Roman"/>
                <a:cs typeface="Times New Roman"/>
              </a:rPr>
              <a:t>hơn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80">
                <a:solidFill>
                  <a:srgbClr val="000066"/>
                </a:solidFill>
                <a:latin typeface="Times New Roman"/>
                <a:cs typeface="Times New Roman"/>
              </a:rPr>
              <a:t>rất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nhiều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so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với</a:t>
            </a:r>
            <a:r>
              <a:rPr dirty="0" sz="30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5">
                <a:solidFill>
                  <a:srgbClr val="000066"/>
                </a:solidFill>
                <a:latin typeface="Times New Roman"/>
                <a:cs typeface="Times New Roman"/>
              </a:rPr>
              <a:t>giải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25">
                <a:solidFill>
                  <a:srgbClr val="000066"/>
                </a:solidFill>
                <a:latin typeface="Times New Roman"/>
                <a:cs typeface="Times New Roman"/>
              </a:rPr>
              <a:t>tuyến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tính.</a:t>
            </a:r>
            <a:endParaRPr sz="3000">
              <a:latin typeface="Times New Roman"/>
              <a:cs typeface="Times New Roman"/>
            </a:endParaRPr>
          </a:p>
          <a:p>
            <a:pPr algn="just" lvl="1" marL="969644" marR="5080" indent="-295275">
              <a:lnSpc>
                <a:spcPct val="110400"/>
              </a:lnSpc>
              <a:spcBef>
                <a:spcPts val="900"/>
              </a:spcBef>
              <a:buClr>
                <a:srgbClr val="2FA383"/>
              </a:buClr>
              <a:buFont typeface="Noto Sans Symbols"/>
              <a:buChar char="▪"/>
              <a:tabLst>
                <a:tab pos="970280" algn="l"/>
              </a:tabLst>
            </a:pP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Tuy </a:t>
            </a:r>
            <a:r>
              <a:rPr dirty="0" sz="3000" spc="120">
                <a:solidFill>
                  <a:srgbClr val="000066"/>
                </a:solidFill>
                <a:latin typeface="Times New Roman"/>
                <a:cs typeface="Times New Roman"/>
              </a:rPr>
              <a:t>nhiên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khi </a:t>
            </a:r>
            <a:r>
              <a:rPr dirty="0" sz="3000" spc="140">
                <a:solidFill>
                  <a:srgbClr val="000066"/>
                </a:solidFill>
                <a:latin typeface="Times New Roman"/>
                <a:cs typeface="Times New Roman"/>
              </a:rPr>
              <a:t>muốn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áp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dụng </a:t>
            </a:r>
            <a:r>
              <a:rPr dirty="0" sz="3000" spc="25">
                <a:solidFill>
                  <a:srgbClr val="000066"/>
                </a:solidFill>
                <a:latin typeface="Times New Roman"/>
                <a:cs typeface="Times New Roman"/>
              </a:rPr>
              <a:t>giải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thuật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tìm 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kiếm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nhị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phân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cần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phải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xét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đến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thời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gian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sắp 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xếp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để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thỏa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mãn</a:t>
            </a:r>
            <a:r>
              <a:rPr dirty="0" sz="3000" spc="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điều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kiện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phải 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0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90">
                <a:solidFill>
                  <a:srgbClr val="000066"/>
                </a:solidFill>
                <a:latin typeface="Times New Roman"/>
                <a:cs typeface="Times New Roman"/>
              </a:rPr>
              <a:t>thứ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tự.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Thời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gian</a:t>
            </a: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này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không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nhỏ</a:t>
            </a: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25">
                <a:solidFill>
                  <a:srgbClr val="000066"/>
                </a:solidFill>
                <a:latin typeface="Times New Roman"/>
                <a:cs typeface="Times New Roman"/>
              </a:rPr>
              <a:t>do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25">
                <a:solidFill>
                  <a:srgbClr val="000066"/>
                </a:solidFill>
                <a:latin typeface="Times New Roman"/>
                <a:cs typeface="Times New Roman"/>
              </a:rPr>
              <a:t>đó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ta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cần 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phải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cân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nhắc </a:t>
            </a:r>
            <a:r>
              <a:rPr dirty="0" sz="3000" spc="40">
                <a:solidFill>
                  <a:srgbClr val="000066"/>
                </a:solidFill>
                <a:latin typeface="Times New Roman"/>
                <a:cs typeface="Times New Roman"/>
              </a:rPr>
              <a:t>kỹ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nhu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cầu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thực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tế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để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chọn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1 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2 </a:t>
            </a:r>
            <a:r>
              <a:rPr dirty="0" sz="3000" spc="25">
                <a:solidFill>
                  <a:srgbClr val="000066"/>
                </a:solidFill>
                <a:latin typeface="Times New Roman"/>
                <a:cs typeface="Times New Roman"/>
              </a:rPr>
              <a:t>giải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thuật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tìm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kiếm </a:t>
            </a:r>
            <a:r>
              <a:rPr dirty="0" sz="3000" spc="175">
                <a:solidFill>
                  <a:srgbClr val="000066"/>
                </a:solidFill>
                <a:latin typeface="Times New Roman"/>
                <a:cs typeface="Times New Roman"/>
              </a:rPr>
              <a:t>trên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sao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cho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55">
                <a:solidFill>
                  <a:srgbClr val="000066"/>
                </a:solidFill>
                <a:latin typeface="Times New Roman"/>
                <a:cs typeface="Times New Roman"/>
              </a:rPr>
              <a:t>lợi 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nhất.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786" y="94558"/>
            <a:ext cx="21888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NỘI</a:t>
            </a:r>
            <a:r>
              <a:rPr dirty="0" spc="-95"/>
              <a:t> </a:t>
            </a:r>
            <a:r>
              <a:rPr dirty="0" spc="-5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624" y="925574"/>
            <a:ext cx="8604885" cy="180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28015" indent="-615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8650" algn="l"/>
              </a:tabLst>
            </a:pP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0">
                <a:solidFill>
                  <a:srgbClr val="000066"/>
                </a:solidFill>
                <a:latin typeface="Times New Roman"/>
                <a:cs typeface="Times New Roman"/>
              </a:rPr>
              <a:t>kiếm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000066"/>
                </a:solidFill>
                <a:latin typeface="Times New Roman"/>
                <a:cs typeface="Times New Roman"/>
              </a:rPr>
              <a:t>(Linear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40">
                <a:solidFill>
                  <a:srgbClr val="000066"/>
                </a:solidFill>
                <a:latin typeface="Times New Roman"/>
                <a:cs typeface="Times New Roman"/>
              </a:rPr>
              <a:t>Search,</a:t>
            </a:r>
            <a:r>
              <a:rPr dirty="0" sz="28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55">
                <a:solidFill>
                  <a:srgbClr val="000066"/>
                </a:solidFill>
                <a:latin typeface="Times New Roman"/>
                <a:cs typeface="Times New Roman"/>
              </a:rPr>
              <a:t>Binary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50">
                <a:solidFill>
                  <a:srgbClr val="000066"/>
                </a:solidFill>
                <a:latin typeface="Times New Roman"/>
                <a:cs typeface="Times New Roman"/>
              </a:rPr>
              <a:t>Search).</a:t>
            </a:r>
            <a:endParaRPr sz="2800">
              <a:latin typeface="Times New Roman"/>
              <a:cs typeface="Times New Roman"/>
            </a:endParaRPr>
          </a:p>
          <a:p>
            <a:pPr lvl="1" marL="354965" marR="5080" indent="-342900">
              <a:lnSpc>
                <a:spcPct val="150700"/>
              </a:lnSpc>
              <a:spcBef>
                <a:spcPts val="520"/>
              </a:spcBef>
              <a:buAutoNum type="arabicPeriod"/>
              <a:tabLst>
                <a:tab pos="740410" algn="l"/>
                <a:tab pos="741045" algn="l"/>
                <a:tab pos="1478280" algn="l"/>
                <a:tab pos="2210435" algn="l"/>
                <a:tab pos="4358640" algn="l"/>
                <a:tab pos="5253990" algn="l"/>
                <a:tab pos="6826250" algn="l"/>
                <a:tab pos="7721600" algn="l"/>
              </a:tabLst>
            </a:pP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Sắ</a:t>
            </a:r>
            <a:r>
              <a:rPr dirty="0" sz="2800" spc="35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70">
                <a:solidFill>
                  <a:srgbClr val="000066"/>
                </a:solidFill>
                <a:latin typeface="Times New Roman"/>
                <a:cs typeface="Times New Roman"/>
              </a:rPr>
              <a:t>xế</a:t>
            </a:r>
            <a:r>
              <a:rPr dirty="0" sz="2800" spc="8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100">
                <a:solidFill>
                  <a:srgbClr val="000066"/>
                </a:solidFill>
                <a:latin typeface="Times New Roman"/>
                <a:cs typeface="Times New Roman"/>
              </a:rPr>
              <a:t>(Interchang</a:t>
            </a:r>
            <a:r>
              <a:rPr dirty="0" sz="2800" spc="114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35">
                <a:solidFill>
                  <a:srgbClr val="000066"/>
                </a:solidFill>
                <a:latin typeface="Times New Roman"/>
                <a:cs typeface="Times New Roman"/>
              </a:rPr>
              <a:t>Sort</a:t>
            </a:r>
            <a:r>
              <a:rPr dirty="0" sz="2800" spc="2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45">
                <a:solidFill>
                  <a:srgbClr val="000066"/>
                </a:solidFill>
                <a:latin typeface="Times New Roman"/>
                <a:cs typeface="Times New Roman"/>
              </a:rPr>
              <a:t>Selectio</a:t>
            </a:r>
            <a:r>
              <a:rPr dirty="0" sz="2800" spc="60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35">
                <a:solidFill>
                  <a:srgbClr val="000066"/>
                </a:solidFill>
                <a:latin typeface="Times New Roman"/>
                <a:cs typeface="Times New Roman"/>
              </a:rPr>
              <a:t>Sort</a:t>
            </a:r>
            <a:r>
              <a:rPr dirty="0" sz="2800" spc="2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0066"/>
                </a:solidFill>
                <a:latin typeface="Times New Roman"/>
                <a:cs typeface="Times New Roman"/>
              </a:rPr>
              <a:t>Quick  </a:t>
            </a:r>
            <a:r>
              <a:rPr dirty="0" sz="2800" spc="85">
                <a:solidFill>
                  <a:srgbClr val="000066"/>
                </a:solidFill>
                <a:latin typeface="Times New Roman"/>
                <a:cs typeface="Times New Roman"/>
              </a:rPr>
              <a:t>Sort)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972" y="94558"/>
            <a:ext cx="334200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SẮP </a:t>
            </a:r>
            <a:r>
              <a:rPr dirty="0" spc="-415"/>
              <a:t>XẾP</a:t>
            </a:r>
            <a:r>
              <a:rPr dirty="0" spc="-365"/>
              <a:t> </a:t>
            </a:r>
            <a:r>
              <a:rPr dirty="0" spc="-5"/>
              <a:t>(SORT)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300" y="789306"/>
            <a:ext cx="8698230" cy="4067175"/>
          </a:xfrm>
          <a:prstGeom prst="rect">
            <a:avLst/>
          </a:prstGeom>
        </p:spPr>
        <p:txBody>
          <a:bodyPr wrap="square" lIns="0" tIns="271780" rIns="0" bIns="0" rtlCol="0" vert="horz">
            <a:spAutoFit/>
          </a:bodyPr>
          <a:lstStyle/>
          <a:p>
            <a:pPr marL="629285" indent="-617220">
              <a:lnSpc>
                <a:spcPct val="100000"/>
              </a:lnSpc>
              <a:spcBef>
                <a:spcPts val="2140"/>
              </a:spcBef>
              <a:buClr>
                <a:srgbClr val="1480B8"/>
              </a:buClr>
              <a:buSzPct val="112500"/>
              <a:buFont typeface="Noto Sans Symbols"/>
              <a:buChar char="❖"/>
              <a:tabLst>
                <a:tab pos="629285" algn="l"/>
                <a:tab pos="629920" algn="l"/>
              </a:tabLst>
            </a:pPr>
            <a:r>
              <a:rPr dirty="0" sz="3200" spc="80" b="1">
                <a:solidFill>
                  <a:srgbClr val="000066"/>
                </a:solidFill>
                <a:latin typeface="Times New Roman"/>
                <a:cs typeface="Times New Roman"/>
              </a:rPr>
              <a:t>Định </a:t>
            </a:r>
            <a:r>
              <a:rPr dirty="0" sz="3200" spc="110" b="1">
                <a:solidFill>
                  <a:srgbClr val="000066"/>
                </a:solidFill>
                <a:latin typeface="Times New Roman"/>
                <a:cs typeface="Times New Roman"/>
              </a:rPr>
              <a:t>nghĩa </a:t>
            </a:r>
            <a:r>
              <a:rPr dirty="0" sz="3200" spc="145" b="1">
                <a:solidFill>
                  <a:srgbClr val="000066"/>
                </a:solidFill>
                <a:latin typeface="Times New Roman"/>
                <a:cs typeface="Times New Roman"/>
              </a:rPr>
              <a:t>sắp</a:t>
            </a:r>
            <a:r>
              <a:rPr dirty="0" sz="3200" spc="-5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75" b="1">
                <a:solidFill>
                  <a:srgbClr val="000066"/>
                </a:solidFill>
                <a:latin typeface="Times New Roman"/>
                <a:cs typeface="Times New Roman"/>
              </a:rPr>
              <a:t>xếp:</a:t>
            </a:r>
            <a:endParaRPr sz="3200">
              <a:latin typeface="Times New Roman"/>
              <a:cs typeface="Times New Roman"/>
            </a:endParaRPr>
          </a:p>
          <a:p>
            <a:pPr algn="just" marL="180975" marR="5080" indent="347345">
              <a:lnSpc>
                <a:spcPct val="130600"/>
              </a:lnSpc>
              <a:spcBef>
                <a:spcPts val="865"/>
              </a:spcBef>
            </a:pPr>
            <a:r>
              <a:rPr dirty="0" sz="3200" spc="35">
                <a:solidFill>
                  <a:srgbClr val="0000CC"/>
                </a:solidFill>
                <a:latin typeface="Times New Roman"/>
                <a:cs typeface="Times New Roman"/>
              </a:rPr>
              <a:t>Sắp </a:t>
            </a:r>
            <a:r>
              <a:rPr dirty="0" sz="3200" spc="85">
                <a:solidFill>
                  <a:srgbClr val="0000CC"/>
                </a:solidFill>
                <a:latin typeface="Times New Roman"/>
                <a:cs typeface="Times New Roman"/>
              </a:rPr>
              <a:t>xếp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200" spc="145">
                <a:solidFill>
                  <a:srgbClr val="000066"/>
                </a:solidFill>
                <a:latin typeface="Times New Roman"/>
                <a:cs typeface="Times New Roman"/>
              </a:rPr>
              <a:t>quá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trình </a:t>
            </a:r>
            <a:r>
              <a:rPr dirty="0" sz="3200" spc="100">
                <a:solidFill>
                  <a:srgbClr val="000066"/>
                </a:solidFill>
                <a:latin typeface="Times New Roman"/>
                <a:cs typeface="Times New Roman"/>
              </a:rPr>
              <a:t>xử </a:t>
            </a:r>
            <a:r>
              <a:rPr dirty="0" sz="3200" spc="-10">
                <a:solidFill>
                  <a:srgbClr val="000066"/>
                </a:solidFill>
                <a:latin typeface="Times New Roman"/>
                <a:cs typeface="Times New Roman"/>
              </a:rPr>
              <a:t>lý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một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danh </a:t>
            </a:r>
            <a:r>
              <a:rPr dirty="0" sz="3200" spc="100">
                <a:solidFill>
                  <a:srgbClr val="000066"/>
                </a:solidFill>
                <a:latin typeface="Times New Roman"/>
                <a:cs typeface="Times New Roman"/>
              </a:rPr>
              <a:t>sách </a:t>
            </a:r>
            <a:r>
              <a:rPr dirty="0" sz="3200" spc="30">
                <a:solidFill>
                  <a:srgbClr val="000066"/>
                </a:solidFill>
                <a:latin typeface="Times New Roman"/>
                <a:cs typeface="Times New Roman"/>
              </a:rPr>
              <a:t>các 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200" spc="-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20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200" spc="-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để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5">
                <a:solidFill>
                  <a:srgbClr val="008000"/>
                </a:solidFill>
                <a:latin typeface="Times New Roman"/>
                <a:cs typeface="Times New Roman"/>
              </a:rPr>
              <a:t>đặt</a:t>
            </a:r>
            <a:r>
              <a:rPr dirty="0" sz="32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35">
                <a:solidFill>
                  <a:srgbClr val="008000"/>
                </a:solidFill>
                <a:latin typeface="Times New Roman"/>
                <a:cs typeface="Times New Roman"/>
              </a:rPr>
              <a:t>lại</a:t>
            </a:r>
            <a:r>
              <a:rPr dirty="0" sz="32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85">
                <a:solidFill>
                  <a:srgbClr val="008000"/>
                </a:solidFill>
                <a:latin typeface="Times New Roman"/>
                <a:cs typeface="Times New Roman"/>
              </a:rPr>
              <a:t>(</a:t>
            </a:r>
            <a:r>
              <a:rPr dirty="0" sz="3200" spc="85" i="1">
                <a:solidFill>
                  <a:srgbClr val="008000"/>
                </a:solidFill>
                <a:latin typeface="Times New Roman"/>
                <a:cs typeface="Times New Roman"/>
              </a:rPr>
              <a:t>bố</a:t>
            </a:r>
            <a:r>
              <a:rPr dirty="0" sz="3200" spc="-5" i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80" i="1">
                <a:solidFill>
                  <a:srgbClr val="008000"/>
                </a:solidFill>
                <a:latin typeface="Times New Roman"/>
                <a:cs typeface="Times New Roman"/>
              </a:rPr>
              <a:t>trí</a:t>
            </a:r>
            <a:r>
              <a:rPr dirty="0" sz="3200" spc="-5" i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45" i="1">
                <a:solidFill>
                  <a:srgbClr val="008000"/>
                </a:solidFill>
                <a:latin typeface="Times New Roman"/>
                <a:cs typeface="Times New Roman"/>
              </a:rPr>
              <a:t>lại</a:t>
            </a:r>
            <a:r>
              <a:rPr dirty="0" sz="3200" spc="45">
                <a:solidFill>
                  <a:srgbClr val="008000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90">
                <a:solidFill>
                  <a:srgbClr val="008000"/>
                </a:solidFill>
                <a:latin typeface="Times New Roman"/>
                <a:cs typeface="Times New Roman"/>
              </a:rPr>
              <a:t>chúng</a:t>
            </a:r>
            <a:r>
              <a:rPr dirty="0" sz="32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145">
                <a:solidFill>
                  <a:srgbClr val="008000"/>
                </a:solidFill>
                <a:latin typeface="Times New Roman"/>
                <a:cs typeface="Times New Roman"/>
              </a:rPr>
              <a:t>theo</a:t>
            </a:r>
            <a:r>
              <a:rPr dirty="0" sz="320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150">
                <a:solidFill>
                  <a:srgbClr val="008000"/>
                </a:solidFill>
                <a:latin typeface="Times New Roman"/>
                <a:cs typeface="Times New Roman"/>
              </a:rPr>
              <a:t>một</a:t>
            </a:r>
            <a:r>
              <a:rPr dirty="0" sz="32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200" spc="200">
                <a:solidFill>
                  <a:srgbClr val="008000"/>
                </a:solidFill>
                <a:latin typeface="Times New Roman"/>
                <a:cs typeface="Times New Roman"/>
              </a:rPr>
              <a:t>thứ  </a:t>
            </a:r>
            <a:r>
              <a:rPr dirty="0" sz="3200" spc="220">
                <a:solidFill>
                  <a:srgbClr val="008000"/>
                </a:solidFill>
                <a:latin typeface="Times New Roman"/>
                <a:cs typeface="Times New Roman"/>
              </a:rPr>
              <a:t>tự </a:t>
            </a:r>
            <a:r>
              <a:rPr dirty="0" sz="3200" spc="165">
                <a:solidFill>
                  <a:srgbClr val="001F60"/>
                </a:solidFill>
                <a:latin typeface="Times New Roman"/>
                <a:cs typeface="Times New Roman"/>
              </a:rPr>
              <a:t>nhất </a:t>
            </a:r>
            <a:r>
              <a:rPr dirty="0" sz="3200" spc="125">
                <a:solidFill>
                  <a:srgbClr val="001F60"/>
                </a:solidFill>
                <a:latin typeface="Times New Roman"/>
                <a:cs typeface="Times New Roman"/>
              </a:rPr>
              <a:t>định </a:t>
            </a:r>
            <a:r>
              <a:rPr dirty="0" sz="3200" spc="160">
                <a:solidFill>
                  <a:srgbClr val="001F60"/>
                </a:solidFill>
                <a:latin typeface="Times New Roman"/>
                <a:cs typeface="Times New Roman"/>
              </a:rPr>
              <a:t>nhằm </a:t>
            </a:r>
            <a:r>
              <a:rPr dirty="0" sz="3200" spc="145">
                <a:solidFill>
                  <a:srgbClr val="D60093"/>
                </a:solidFill>
                <a:latin typeface="Times New Roman"/>
                <a:cs typeface="Times New Roman"/>
              </a:rPr>
              <a:t>thỏa </a:t>
            </a:r>
            <a:r>
              <a:rPr dirty="0" sz="3200" spc="160">
                <a:solidFill>
                  <a:srgbClr val="D60093"/>
                </a:solidFill>
                <a:latin typeface="Times New Roman"/>
                <a:cs typeface="Times New Roman"/>
              </a:rPr>
              <a:t>mãn </a:t>
            </a:r>
            <a:r>
              <a:rPr dirty="0" sz="3200" spc="150">
                <a:solidFill>
                  <a:srgbClr val="D60093"/>
                </a:solidFill>
                <a:latin typeface="Times New Roman"/>
                <a:cs typeface="Times New Roman"/>
              </a:rPr>
              <a:t>một</a:t>
            </a:r>
            <a:r>
              <a:rPr dirty="0" sz="3200" spc="-540">
                <a:solidFill>
                  <a:srgbClr val="D60093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D60093"/>
                </a:solidFill>
                <a:latin typeface="Times New Roman"/>
                <a:cs typeface="Times New Roman"/>
              </a:rPr>
              <a:t>điều </a:t>
            </a:r>
            <a:r>
              <a:rPr dirty="0" sz="3200" spc="95">
                <a:solidFill>
                  <a:srgbClr val="D60093"/>
                </a:solidFill>
                <a:latin typeface="Times New Roman"/>
                <a:cs typeface="Times New Roman"/>
              </a:rPr>
              <a:t>kiện </a:t>
            </a:r>
            <a:r>
              <a:rPr dirty="0" sz="3200" spc="100">
                <a:solidFill>
                  <a:srgbClr val="D60093"/>
                </a:solidFill>
                <a:latin typeface="Times New Roman"/>
                <a:cs typeface="Times New Roman"/>
              </a:rPr>
              <a:t>(</a:t>
            </a:r>
            <a:r>
              <a:rPr dirty="0" sz="3200" spc="100" i="1">
                <a:solidFill>
                  <a:srgbClr val="D60093"/>
                </a:solidFill>
                <a:latin typeface="Times New Roman"/>
                <a:cs typeface="Times New Roman"/>
              </a:rPr>
              <a:t>tiêu  </a:t>
            </a:r>
            <a:r>
              <a:rPr dirty="0" sz="3200" spc="75" i="1">
                <a:solidFill>
                  <a:srgbClr val="D60093"/>
                </a:solidFill>
                <a:latin typeface="Times New Roman"/>
                <a:cs typeface="Times New Roman"/>
              </a:rPr>
              <a:t>chuẩn) </a:t>
            </a:r>
            <a:r>
              <a:rPr dirty="0" sz="3200" spc="135">
                <a:solidFill>
                  <a:srgbClr val="D60093"/>
                </a:solidFill>
                <a:latin typeface="Times New Roman"/>
                <a:cs typeface="Times New Roman"/>
              </a:rPr>
              <a:t>nào </a:t>
            </a:r>
            <a:r>
              <a:rPr dirty="0" sz="3200" spc="130">
                <a:solidFill>
                  <a:srgbClr val="D60093"/>
                </a:solidFill>
                <a:latin typeface="Times New Roman"/>
                <a:cs typeface="Times New Roman"/>
              </a:rPr>
              <a:t>đó </a:t>
            </a:r>
            <a:r>
              <a:rPr dirty="0" sz="3200" spc="185">
                <a:solidFill>
                  <a:srgbClr val="000066"/>
                </a:solidFill>
                <a:latin typeface="Times New Roman"/>
                <a:cs typeface="Times New Roman"/>
              </a:rPr>
              <a:t>dựa </a:t>
            </a:r>
            <a:r>
              <a:rPr dirty="0" sz="3200" spc="190">
                <a:solidFill>
                  <a:srgbClr val="000066"/>
                </a:solidFill>
                <a:latin typeface="Times New Roman"/>
                <a:cs typeface="Times New Roman"/>
              </a:rPr>
              <a:t>trên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nội </a:t>
            </a:r>
            <a:r>
              <a:rPr dirty="0" sz="3200" spc="120">
                <a:solidFill>
                  <a:srgbClr val="000066"/>
                </a:solidFill>
                <a:latin typeface="Times New Roman"/>
                <a:cs typeface="Times New Roman"/>
              </a:rPr>
              <a:t>dung thông tin </a:t>
            </a:r>
            <a:r>
              <a:rPr dirty="0" sz="3200" spc="130">
                <a:solidFill>
                  <a:srgbClr val="000066"/>
                </a:solidFill>
                <a:latin typeface="Times New Roman"/>
                <a:cs typeface="Times New Roman"/>
              </a:rPr>
              <a:t>lưu  </a:t>
            </a:r>
            <a:r>
              <a:rPr dirty="0" sz="3200" spc="229">
                <a:solidFill>
                  <a:srgbClr val="000066"/>
                </a:solidFill>
                <a:latin typeface="Times New Roman"/>
                <a:cs typeface="Times New Roman"/>
              </a:rPr>
              <a:t>trữ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tại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85">
                <a:solidFill>
                  <a:srgbClr val="000066"/>
                </a:solidFill>
                <a:latin typeface="Times New Roman"/>
                <a:cs typeface="Times New Roman"/>
              </a:rPr>
              <a:t>mỗi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35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200" spc="135" b="1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972" y="94558"/>
            <a:ext cx="334200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SẮP </a:t>
            </a:r>
            <a:r>
              <a:rPr dirty="0" spc="-415"/>
              <a:t>XẾP</a:t>
            </a:r>
            <a:r>
              <a:rPr dirty="0" spc="-365"/>
              <a:t> </a:t>
            </a:r>
            <a:r>
              <a:rPr dirty="0" spc="-5"/>
              <a:t>(SORT)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54" y="835106"/>
            <a:ext cx="8895715" cy="40163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579120" indent="-567055">
              <a:lnSpc>
                <a:spcPct val="100000"/>
              </a:lnSpc>
              <a:spcBef>
                <a:spcPts val="700"/>
              </a:spcBef>
              <a:buClr>
                <a:srgbClr val="1480B8"/>
              </a:buClr>
              <a:buFont typeface="Noto Sans Symbols"/>
              <a:buChar char="❖"/>
              <a:tabLst>
                <a:tab pos="579755" algn="l"/>
              </a:tabLst>
            </a:pPr>
            <a:r>
              <a:rPr dirty="0" sz="3000" spc="-65" b="1">
                <a:solidFill>
                  <a:srgbClr val="000066"/>
                </a:solidFill>
                <a:latin typeface="Times New Roman"/>
                <a:cs typeface="Times New Roman"/>
              </a:rPr>
              <a:t>Giả</a:t>
            </a:r>
            <a:r>
              <a:rPr dirty="0" sz="30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50" b="1">
                <a:solidFill>
                  <a:srgbClr val="000066"/>
                </a:solidFill>
                <a:latin typeface="Times New Roman"/>
                <a:cs typeface="Times New Roman"/>
              </a:rPr>
              <a:t>sử</a:t>
            </a:r>
            <a:r>
              <a:rPr dirty="0" sz="30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 b="1">
                <a:solidFill>
                  <a:srgbClr val="000066"/>
                </a:solidFill>
                <a:latin typeface="Times New Roman"/>
                <a:cs typeface="Times New Roman"/>
              </a:rPr>
              <a:t>mỗi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 b="1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95" b="1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40" b="1">
                <a:solidFill>
                  <a:srgbClr val="000066"/>
                </a:solidFill>
                <a:latin typeface="Times New Roman"/>
                <a:cs typeface="Times New Roman"/>
              </a:rPr>
              <a:t>gồm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5" b="1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75" b="1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 b="1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5" b="1">
                <a:solidFill>
                  <a:srgbClr val="000066"/>
                </a:solidFill>
                <a:latin typeface="Times New Roman"/>
                <a:cs typeface="Times New Roman"/>
              </a:rPr>
              <a:t>là:</a:t>
            </a:r>
            <a:endParaRPr sz="3000">
              <a:latin typeface="Times New Roman"/>
              <a:cs typeface="Times New Roman"/>
            </a:endParaRPr>
          </a:p>
          <a:p>
            <a:pPr algn="just" lvl="1" marL="782955" marR="9525" indent="-215900">
              <a:lnSpc>
                <a:spcPct val="100000"/>
              </a:lnSpc>
              <a:spcBef>
                <a:spcPts val="600"/>
              </a:spcBef>
              <a:buClr>
                <a:srgbClr val="2FA383"/>
              </a:buClr>
              <a:buFont typeface="Noto Sans Symbols"/>
              <a:buChar char="▪"/>
              <a:tabLst>
                <a:tab pos="783590" algn="l"/>
              </a:tabLst>
            </a:pPr>
            <a:r>
              <a:rPr dirty="0" sz="3000" spc="10">
                <a:solidFill>
                  <a:srgbClr val="000066"/>
                </a:solidFill>
                <a:latin typeface="Times New Roman"/>
                <a:cs typeface="Times New Roman"/>
              </a:rPr>
              <a:t>Một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thành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80" i="1">
                <a:solidFill>
                  <a:srgbClr val="000066"/>
                </a:solidFill>
                <a:latin typeface="Times New Roman"/>
                <a:cs typeface="Times New Roman"/>
              </a:rPr>
              <a:t>khóa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000" spc="65" b="1">
                <a:solidFill>
                  <a:srgbClr val="000066"/>
                </a:solidFill>
                <a:latin typeface="Times New Roman"/>
                <a:cs typeface="Times New Roman"/>
              </a:rPr>
              <a:t>Key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để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nhận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diện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000" spc="-2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kiểu 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000" spc="-3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10" i="1">
                <a:solidFill>
                  <a:srgbClr val="000066"/>
                </a:solidFill>
                <a:latin typeface="Times New Roman"/>
                <a:cs typeface="Times New Roman"/>
              </a:rPr>
              <a:t>KeyType</a:t>
            </a:r>
            <a:r>
              <a:rPr dirty="0" sz="3000" spc="-10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algn="just" lvl="1" marL="782955" marR="5080" indent="-215900">
              <a:lnSpc>
                <a:spcPct val="100000"/>
              </a:lnSpc>
              <a:spcBef>
                <a:spcPts val="600"/>
              </a:spcBef>
              <a:buClr>
                <a:srgbClr val="2FA383"/>
              </a:buClr>
              <a:buFont typeface="Noto Sans Symbols"/>
              <a:buChar char="▪"/>
              <a:tabLst>
                <a:tab pos="783590" algn="l"/>
              </a:tabLst>
            </a:pP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Các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thành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75">
                <a:solidFill>
                  <a:srgbClr val="000066"/>
                </a:solidFill>
                <a:latin typeface="Times New Roman"/>
                <a:cs typeface="Times New Roman"/>
              </a:rPr>
              <a:t>còn 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lại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000" spc="90" i="1">
                <a:solidFill>
                  <a:srgbClr val="000066"/>
                </a:solidFill>
                <a:latin typeface="Times New Roman"/>
                <a:cs typeface="Times New Roman"/>
              </a:rPr>
              <a:t>thông tin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000" spc="80" b="1">
                <a:solidFill>
                  <a:srgbClr val="000066"/>
                </a:solidFill>
                <a:latin typeface="Times New Roman"/>
                <a:cs typeface="Times New Roman"/>
              </a:rPr>
              <a:t>Info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kiểu 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</a:t>
            </a:r>
            <a:r>
              <a:rPr dirty="0" sz="30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0" i="1">
                <a:solidFill>
                  <a:srgbClr val="000066"/>
                </a:solidFill>
                <a:latin typeface="Times New Roman"/>
                <a:cs typeface="Times New Roman"/>
              </a:rPr>
              <a:t>InfoType</a:t>
            </a:r>
            <a:r>
              <a:rPr dirty="0" sz="3000" spc="2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dirty="0" sz="3000" spc="-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0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45">
                <a:solidFill>
                  <a:srgbClr val="000066"/>
                </a:solidFill>
                <a:latin typeface="Times New Roman"/>
                <a:cs typeface="Times New Roman"/>
              </a:rPr>
              <a:t>vậy</a:t>
            </a:r>
            <a:r>
              <a:rPr dirty="0" sz="30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mỗi</a:t>
            </a:r>
            <a:r>
              <a:rPr dirty="0" sz="3000" spc="-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000" spc="-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0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0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cấu</a:t>
            </a:r>
            <a:r>
              <a:rPr dirty="0" sz="3000" spc="-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trúc 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000" spc="-55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0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  <a:spcBef>
                <a:spcPts val="290"/>
              </a:spcBef>
              <a:tabLst>
                <a:tab pos="1995170" algn="l"/>
              </a:tabLst>
            </a:pPr>
            <a:r>
              <a:rPr dirty="0" sz="3000" spc="100" b="1">
                <a:solidFill>
                  <a:srgbClr val="00AFEF"/>
                </a:solidFill>
                <a:latin typeface="Times New Roman"/>
                <a:cs typeface="Times New Roman"/>
              </a:rPr>
              <a:t>struct	</a:t>
            </a:r>
            <a:r>
              <a:rPr dirty="0" sz="3200" spc="100" b="1">
                <a:solidFill>
                  <a:srgbClr val="0000CC"/>
                </a:solidFill>
                <a:latin typeface="Times New Roman"/>
                <a:cs typeface="Times New Roman"/>
              </a:rPr>
              <a:t>ItemType</a:t>
            </a:r>
            <a:endParaRPr sz="32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  <a:spcBef>
                <a:spcPts val="295"/>
              </a:spcBef>
            </a:pPr>
            <a:r>
              <a:rPr dirty="0" sz="3000" spc="-5" b="1">
                <a:solidFill>
                  <a:srgbClr val="000066"/>
                </a:solidFill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622" y="4826073"/>
            <a:ext cx="160337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3000" spc="60" b="1">
                <a:solidFill>
                  <a:srgbClr val="000066"/>
                </a:solidFill>
                <a:latin typeface="Times New Roman"/>
                <a:cs typeface="Times New Roman"/>
              </a:rPr>
              <a:t>KeyType  </a:t>
            </a:r>
            <a:r>
              <a:rPr dirty="0" sz="3000" spc="70" b="1">
                <a:solidFill>
                  <a:srgbClr val="000066"/>
                </a:solidFill>
                <a:latin typeface="Times New Roman"/>
                <a:cs typeface="Times New Roman"/>
              </a:rPr>
              <a:t>InfoType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324" y="4826073"/>
            <a:ext cx="4739005" cy="10160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spc="-30" b="1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dirty="0" sz="3000" spc="-30" b="1">
                <a:solidFill>
                  <a:srgbClr val="000066"/>
                </a:solidFill>
                <a:latin typeface="Times New Roman"/>
                <a:cs typeface="Times New Roman"/>
              </a:rPr>
              <a:t>; </a:t>
            </a:r>
            <a:r>
              <a:rPr dirty="0" sz="2800" spc="170" i="1">
                <a:solidFill>
                  <a:srgbClr val="000066"/>
                </a:solidFill>
                <a:latin typeface="Times New Roman"/>
                <a:cs typeface="Times New Roman"/>
              </a:rPr>
              <a:t>//Khóa </a:t>
            </a:r>
            <a:r>
              <a:rPr dirty="0" sz="2800" spc="35" i="1">
                <a:solidFill>
                  <a:srgbClr val="000066"/>
                </a:solidFill>
                <a:latin typeface="Times New Roman"/>
                <a:cs typeface="Times New Roman"/>
              </a:rPr>
              <a:t>sắp</a:t>
            </a:r>
            <a:r>
              <a:rPr dirty="0" sz="2800" spc="-46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5" i="1">
                <a:solidFill>
                  <a:srgbClr val="000066"/>
                </a:solidFill>
                <a:latin typeface="Times New Roman"/>
                <a:cs typeface="Times New Roman"/>
              </a:rPr>
              <a:t>xếp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spc="5" b="1">
                <a:solidFill>
                  <a:srgbClr val="D60093"/>
                </a:solidFill>
                <a:latin typeface="Times New Roman"/>
                <a:cs typeface="Times New Roman"/>
              </a:rPr>
              <a:t>Info</a:t>
            </a:r>
            <a:r>
              <a:rPr dirty="0" sz="3000" spc="5" b="1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3000" spc="-14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0" i="1">
                <a:solidFill>
                  <a:srgbClr val="000066"/>
                </a:solidFill>
                <a:latin typeface="Times New Roman"/>
                <a:cs typeface="Times New Roman"/>
              </a:rPr>
              <a:t>//Các</a:t>
            </a:r>
            <a:r>
              <a:rPr dirty="0" sz="28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55" i="1">
                <a:solidFill>
                  <a:srgbClr val="000066"/>
                </a:solidFill>
                <a:latin typeface="Times New Roman"/>
                <a:cs typeface="Times New Roman"/>
              </a:rPr>
              <a:t>Thông</a:t>
            </a:r>
            <a:r>
              <a:rPr dirty="0" sz="28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5" i="1">
                <a:solidFill>
                  <a:srgbClr val="000066"/>
                </a:solidFill>
                <a:latin typeface="Times New Roman"/>
                <a:cs typeface="Times New Roman"/>
              </a:rPr>
              <a:t>tin</a:t>
            </a:r>
            <a:r>
              <a:rPr dirty="0" sz="28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5" i="1">
                <a:solidFill>
                  <a:srgbClr val="000066"/>
                </a:solidFill>
                <a:latin typeface="Times New Roman"/>
                <a:cs typeface="Times New Roman"/>
              </a:rPr>
              <a:t>liên</a:t>
            </a:r>
            <a:r>
              <a:rPr dirty="0" sz="28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 i="1">
                <a:solidFill>
                  <a:srgbClr val="000066"/>
                </a:solidFill>
                <a:latin typeface="Times New Roman"/>
                <a:cs typeface="Times New Roman"/>
              </a:rPr>
              <a:t>quan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986" y="5853754"/>
            <a:ext cx="2889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000066"/>
                </a:solidFill>
                <a:latin typeface="Times New Roman"/>
                <a:cs typeface="Times New Roman"/>
              </a:rPr>
              <a:t>}</a:t>
            </a:r>
            <a:r>
              <a:rPr dirty="0" sz="3200" spc="-175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5498" y="4244541"/>
            <a:ext cx="7493000" cy="939800"/>
            <a:chOff x="825498" y="4244541"/>
            <a:chExt cx="7493000" cy="939800"/>
          </a:xfrm>
        </p:grpSpPr>
        <p:sp>
          <p:nvSpPr>
            <p:cNvPr id="3" name="object 3"/>
            <p:cNvSpPr/>
            <p:nvPr/>
          </p:nvSpPr>
          <p:spPr>
            <a:xfrm>
              <a:off x="838198" y="4257241"/>
              <a:ext cx="7467584" cy="9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8198" y="4257241"/>
              <a:ext cx="7467600" cy="914400"/>
            </a:xfrm>
            <a:custGeom>
              <a:avLst/>
              <a:gdLst/>
              <a:ahLst/>
              <a:cxnLst/>
              <a:rect l="l" t="t" r="r" b="b"/>
              <a:pathLst>
                <a:path w="7467600" h="914400">
                  <a:moveTo>
                    <a:pt x="0" y="152424"/>
                  </a:moveTo>
                  <a:lnTo>
                    <a:pt x="7769" y="104249"/>
                  </a:lnTo>
                  <a:lnTo>
                    <a:pt x="29404" y="62407"/>
                  </a:lnTo>
                  <a:lnTo>
                    <a:pt x="62395" y="29411"/>
                  </a:lnTo>
                  <a:lnTo>
                    <a:pt x="104231" y="7771"/>
                  </a:lnTo>
                  <a:lnTo>
                    <a:pt x="152402" y="0"/>
                  </a:lnTo>
                  <a:lnTo>
                    <a:pt x="7315185" y="0"/>
                  </a:lnTo>
                  <a:lnTo>
                    <a:pt x="7373503" y="11609"/>
                  </a:lnTo>
                  <a:lnTo>
                    <a:pt x="7422935" y="44649"/>
                  </a:lnTo>
                  <a:lnTo>
                    <a:pt x="7455984" y="94093"/>
                  </a:lnTo>
                  <a:lnTo>
                    <a:pt x="7467584" y="152424"/>
                  </a:lnTo>
                  <a:lnTo>
                    <a:pt x="7467584" y="761998"/>
                  </a:lnTo>
                  <a:lnTo>
                    <a:pt x="7459816" y="810171"/>
                  </a:lnTo>
                  <a:lnTo>
                    <a:pt x="7438182" y="852006"/>
                  </a:lnTo>
                  <a:lnTo>
                    <a:pt x="7405193" y="884995"/>
                  </a:lnTo>
                  <a:lnTo>
                    <a:pt x="7363357" y="906629"/>
                  </a:lnTo>
                  <a:lnTo>
                    <a:pt x="7315185" y="914398"/>
                  </a:lnTo>
                  <a:lnTo>
                    <a:pt x="152402" y="914398"/>
                  </a:lnTo>
                  <a:lnTo>
                    <a:pt x="104231" y="906629"/>
                  </a:lnTo>
                  <a:lnTo>
                    <a:pt x="62395" y="884995"/>
                  </a:lnTo>
                  <a:lnTo>
                    <a:pt x="29404" y="852006"/>
                  </a:lnTo>
                  <a:lnTo>
                    <a:pt x="7769" y="810171"/>
                  </a:lnTo>
                  <a:lnTo>
                    <a:pt x="0" y="761998"/>
                  </a:lnTo>
                  <a:lnTo>
                    <a:pt x="0" y="152424"/>
                  </a:lnTo>
                  <a:close/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1320" y="896462"/>
            <a:ext cx="8453755" cy="3969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9100"/>
              </a:lnSpc>
              <a:spcBef>
                <a:spcPts val="100"/>
              </a:spcBef>
            </a:pP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Tuy </a:t>
            </a:r>
            <a:r>
              <a:rPr dirty="0" sz="3200" spc="80">
                <a:solidFill>
                  <a:srgbClr val="000066"/>
                </a:solidFill>
                <a:latin typeface="Times New Roman"/>
                <a:cs typeface="Times New Roman"/>
              </a:rPr>
              <a:t>nhiên,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để </a:t>
            </a:r>
            <a:r>
              <a:rPr dirty="0" sz="3200" spc="190">
                <a:solidFill>
                  <a:srgbClr val="000066"/>
                </a:solidFill>
                <a:latin typeface="Times New Roman"/>
                <a:cs typeface="Times New Roman"/>
              </a:rPr>
              <a:t>đơn </a:t>
            </a:r>
            <a:r>
              <a:rPr dirty="0" sz="3200" spc="70">
                <a:solidFill>
                  <a:srgbClr val="000066"/>
                </a:solidFill>
                <a:latin typeface="Times New Roman"/>
                <a:cs typeface="Times New Roman"/>
              </a:rPr>
              <a:t>giản </a:t>
            </a:r>
            <a:r>
              <a:rPr dirty="0" sz="3200" spc="135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trình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bày </a:t>
            </a:r>
            <a:r>
              <a:rPr dirty="0" sz="3200" spc="-10">
                <a:solidFill>
                  <a:srgbClr val="000066"/>
                </a:solidFill>
                <a:latin typeface="Times New Roman"/>
                <a:cs typeface="Times New Roman"/>
              </a:rPr>
              <a:t>lý  </a:t>
            </a:r>
            <a:r>
              <a:rPr dirty="0" sz="3200" spc="140">
                <a:solidFill>
                  <a:srgbClr val="000066"/>
                </a:solidFill>
                <a:latin typeface="Times New Roman"/>
                <a:cs typeface="Times New Roman"/>
              </a:rPr>
              <a:t>thuyết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ta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đồng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nhất </a:t>
            </a:r>
            <a:r>
              <a:rPr dirty="0" sz="3200" spc="170">
                <a:solidFill>
                  <a:srgbClr val="000066"/>
                </a:solidFill>
                <a:latin typeface="Times New Roman"/>
                <a:cs typeface="Times New Roman"/>
              </a:rPr>
              <a:t>2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15" b="1">
                <a:solidFill>
                  <a:srgbClr val="000066"/>
                </a:solidFill>
                <a:latin typeface="Times New Roman"/>
                <a:cs typeface="Times New Roman"/>
              </a:rPr>
              <a:t>Key </a:t>
            </a:r>
            <a:r>
              <a:rPr dirty="0" sz="3200" spc="70">
                <a:solidFill>
                  <a:srgbClr val="000066"/>
                </a:solidFill>
                <a:latin typeface="Times New Roman"/>
                <a:cs typeface="Times New Roman"/>
              </a:rPr>
              <a:t>và </a:t>
            </a:r>
            <a:r>
              <a:rPr dirty="0" sz="3200" spc="50" b="1">
                <a:solidFill>
                  <a:srgbClr val="000066"/>
                </a:solidFill>
                <a:latin typeface="Times New Roman"/>
                <a:cs typeface="Times New Roman"/>
              </a:rPr>
              <a:t>Info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200" spc="75">
                <a:solidFill>
                  <a:srgbClr val="000066"/>
                </a:solidFill>
                <a:latin typeface="Times New Roman"/>
                <a:cs typeface="Times New Roman"/>
              </a:rPr>
              <a:t>một.  </a:t>
            </a:r>
            <a:r>
              <a:rPr dirty="0" sz="3200" spc="-5">
                <a:solidFill>
                  <a:srgbClr val="000066"/>
                </a:solidFill>
                <a:latin typeface="Times New Roman"/>
                <a:cs typeface="Times New Roman"/>
              </a:rPr>
              <a:t>Kiểu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10">
                <a:solidFill>
                  <a:srgbClr val="000066"/>
                </a:solidFill>
                <a:latin typeface="Times New Roman"/>
                <a:cs typeface="Times New Roman"/>
              </a:rPr>
              <a:t>dữ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65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30">
                <a:solidFill>
                  <a:srgbClr val="000066"/>
                </a:solidFill>
                <a:latin typeface="Times New Roman"/>
                <a:cs typeface="Times New Roman"/>
              </a:rPr>
              <a:t>mô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phỏng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0">
                <a:solidFill>
                  <a:srgbClr val="000066"/>
                </a:solidFill>
                <a:latin typeface="Times New Roman"/>
                <a:cs typeface="Times New Roman"/>
              </a:rPr>
              <a:t>số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nguyên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80">
                <a:solidFill>
                  <a:srgbClr val="000066"/>
                </a:solidFill>
                <a:latin typeface="Times New Roman"/>
                <a:cs typeface="Times New Roman"/>
              </a:rPr>
              <a:t>(int).</a:t>
            </a:r>
            <a:endParaRPr sz="3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975"/>
              </a:spcBef>
            </a:pP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Ta có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định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nghĩa kiểu </a:t>
            </a:r>
            <a:r>
              <a:rPr dirty="0" sz="3200" spc="21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200" spc="65">
                <a:solidFill>
                  <a:srgbClr val="000066"/>
                </a:solidFill>
                <a:latin typeface="Times New Roman"/>
                <a:cs typeface="Times New Roman"/>
              </a:rPr>
              <a:t>liệu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mới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5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tên</a:t>
            </a:r>
            <a:endParaRPr sz="3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70"/>
              </a:spcBef>
            </a:pPr>
            <a:r>
              <a:rPr dirty="0" sz="3200" spc="100" b="1">
                <a:solidFill>
                  <a:srgbClr val="000066"/>
                </a:solidFill>
                <a:latin typeface="Times New Roman"/>
                <a:cs typeface="Times New Roman"/>
              </a:rPr>
              <a:t>ItemType </a:t>
            </a:r>
            <a:r>
              <a:rPr dirty="0" sz="3200" spc="200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200" spc="-2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  <a:spcBef>
                <a:spcPts val="2105"/>
              </a:spcBef>
              <a:tabLst>
                <a:tab pos="1987550" algn="l"/>
                <a:tab pos="2974975" algn="l"/>
              </a:tabLst>
            </a:pPr>
            <a:r>
              <a:rPr dirty="0" sz="4000" spc="125">
                <a:solidFill>
                  <a:srgbClr val="0000CC"/>
                </a:solidFill>
                <a:latin typeface="Times New Roman"/>
                <a:cs typeface="Times New Roman"/>
              </a:rPr>
              <a:t>typedef	</a:t>
            </a:r>
            <a:r>
              <a:rPr dirty="0" sz="4000" spc="150" b="1">
                <a:solidFill>
                  <a:srgbClr val="000066"/>
                </a:solidFill>
                <a:latin typeface="Times New Roman"/>
                <a:cs typeface="Times New Roman"/>
              </a:rPr>
              <a:t>int	</a:t>
            </a:r>
            <a:r>
              <a:rPr dirty="0" sz="4000" spc="90" b="1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4000" spc="90" b="1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4329" y="94558"/>
            <a:ext cx="45091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ĐỊNH </a:t>
            </a:r>
            <a:r>
              <a:rPr dirty="0" spc="-5"/>
              <a:t>NGHĨA </a:t>
            </a:r>
            <a:r>
              <a:rPr dirty="0" spc="-340"/>
              <a:t>SẮP</a:t>
            </a:r>
            <a:r>
              <a:rPr dirty="0" spc="-170"/>
              <a:t> </a:t>
            </a:r>
            <a:r>
              <a:rPr dirty="0" spc="-420"/>
              <a:t>XẾP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988" y="94558"/>
            <a:ext cx="6789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254"/>
              <a:t>ĐỔI </a:t>
            </a:r>
            <a:r>
              <a:rPr dirty="0" spc="-250"/>
              <a:t>CHỖ </a:t>
            </a:r>
            <a:r>
              <a:rPr dirty="0" spc="-175"/>
              <a:t>TRỰC</a:t>
            </a:r>
            <a:r>
              <a:rPr dirty="0" spc="-470"/>
              <a:t> </a:t>
            </a:r>
            <a:r>
              <a:rPr dirty="0" spc="-315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688" y="923541"/>
            <a:ext cx="8709025" cy="409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4670" indent="-497205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Font typeface="Noto Sans Symbols"/>
              <a:buChar char="❖"/>
              <a:tabLst>
                <a:tab pos="535305" algn="l"/>
              </a:tabLst>
            </a:pPr>
            <a:r>
              <a:rPr dirty="0" sz="3200" spc="-5" b="1">
                <a:solidFill>
                  <a:srgbClr val="000066"/>
                </a:solidFill>
                <a:latin typeface="Arial"/>
                <a:cs typeface="Arial"/>
              </a:rPr>
              <a:t>Khái </a:t>
            </a:r>
            <a:r>
              <a:rPr dirty="0" sz="3200" spc="-10" b="1">
                <a:solidFill>
                  <a:srgbClr val="000066"/>
                </a:solidFill>
                <a:latin typeface="Arial"/>
                <a:cs typeface="Arial"/>
              </a:rPr>
              <a:t>niệm nghịch</a:t>
            </a:r>
            <a:r>
              <a:rPr dirty="0" sz="32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0066"/>
                </a:solidFill>
                <a:latin typeface="Arial"/>
                <a:cs typeface="Arial"/>
              </a:rPr>
              <a:t>thế:</a:t>
            </a:r>
            <a:endParaRPr sz="3200">
              <a:latin typeface="Arial"/>
              <a:cs typeface="Arial"/>
            </a:endParaRPr>
          </a:p>
          <a:p>
            <a:pPr marL="534670">
              <a:lnSpc>
                <a:spcPct val="100000"/>
              </a:lnSpc>
              <a:spcBef>
                <a:spcPts val="2540"/>
              </a:spcBef>
            </a:pPr>
            <a:r>
              <a:rPr dirty="0" sz="3000" spc="-50">
                <a:solidFill>
                  <a:srgbClr val="000066"/>
                </a:solidFill>
                <a:latin typeface="Times New Roman"/>
                <a:cs typeface="Times New Roman"/>
              </a:rPr>
              <a:t>Xét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mảng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các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số</a:t>
            </a:r>
            <a:r>
              <a:rPr dirty="0" sz="3000" spc="-6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75" b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dirty="0" baseline="-31944" sz="3000" spc="112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r>
              <a:rPr dirty="0" sz="3000" spc="75" b="1">
                <a:solidFill>
                  <a:srgbClr val="FF00FF"/>
                </a:solidFill>
                <a:latin typeface="Times New Roman"/>
                <a:cs typeface="Times New Roman"/>
              </a:rPr>
              <a:t>,</a:t>
            </a:r>
            <a:r>
              <a:rPr dirty="0" sz="3000" spc="-10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3000" spc="-114" b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dirty="0" baseline="-31944" sz="3000" spc="-172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r>
              <a:rPr dirty="0" sz="3000" spc="-114" b="1">
                <a:solidFill>
                  <a:srgbClr val="FF00FF"/>
                </a:solidFill>
                <a:latin typeface="Times New Roman"/>
                <a:cs typeface="Times New Roman"/>
              </a:rPr>
              <a:t>…,</a:t>
            </a:r>
            <a:r>
              <a:rPr dirty="0" sz="3000" spc="-9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3000" spc="20" b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dirty="0" baseline="-31944" sz="3000" spc="30" b="1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dirty="0" sz="3000" spc="20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1345"/>
              </a:spcBef>
            </a:pP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Nếu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0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2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70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3200" spc="-100" b="1">
                <a:solidFill>
                  <a:srgbClr val="FF0000"/>
                </a:solidFill>
                <a:latin typeface="Times New Roman"/>
                <a:cs typeface="Times New Roman"/>
              </a:rPr>
              <a:t> j</a:t>
            </a:r>
            <a:r>
              <a:rPr dirty="0" sz="3200" spc="-1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mà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31746" sz="3150" spc="142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31746" sz="3150" spc="26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70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32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2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31746" sz="3150" spc="37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baseline="-31746" sz="3150" spc="26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thì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ta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0">
                <a:solidFill>
                  <a:srgbClr val="000066"/>
                </a:solidFill>
                <a:latin typeface="Times New Roman"/>
                <a:cs typeface="Times New Roman"/>
              </a:rPr>
              <a:t>gọi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25">
                <a:solidFill>
                  <a:srgbClr val="000066"/>
                </a:solidFill>
                <a:latin typeface="Times New Roman"/>
                <a:cs typeface="Times New Roman"/>
              </a:rPr>
              <a:t>đó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là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nghịch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75">
                <a:solidFill>
                  <a:srgbClr val="000066"/>
                </a:solidFill>
                <a:latin typeface="Times New Roman"/>
                <a:cs typeface="Times New Roman"/>
              </a:rPr>
              <a:t>thế.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dirty="0" sz="3000" spc="-80" b="1">
                <a:solidFill>
                  <a:srgbClr val="000066"/>
                </a:solidFill>
                <a:latin typeface="Times New Roman"/>
                <a:cs typeface="Times New Roman"/>
              </a:rPr>
              <a:t>Ví</a:t>
            </a:r>
            <a:r>
              <a:rPr dirty="0" sz="30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5" b="1">
                <a:solidFill>
                  <a:srgbClr val="000066"/>
                </a:solidFill>
                <a:latin typeface="Times New Roman"/>
                <a:cs typeface="Times New Roman"/>
              </a:rPr>
              <a:t>dụ:</a:t>
            </a:r>
            <a:r>
              <a:rPr dirty="0" sz="3000" spc="-8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Cho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số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14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5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7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8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60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 marL="187325" marR="17780" indent="347345">
              <a:lnSpc>
                <a:spcPct val="120800"/>
              </a:lnSpc>
              <a:spcBef>
                <a:spcPts val="600"/>
              </a:spcBef>
            </a:pPr>
            <a:r>
              <a:rPr dirty="0" sz="3000" spc="-75">
                <a:solidFill>
                  <a:srgbClr val="000066"/>
                </a:solidFill>
                <a:latin typeface="Times New Roman"/>
                <a:cs typeface="Times New Roman"/>
              </a:rPr>
              <a:t>Vậy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dãy </a:t>
            </a:r>
            <a:r>
              <a:rPr dirty="0" sz="3000" spc="175">
                <a:solidFill>
                  <a:srgbClr val="000066"/>
                </a:solidFill>
                <a:latin typeface="Times New Roman"/>
                <a:cs typeface="Times New Roman"/>
              </a:rPr>
              <a:t>trên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ta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các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cặp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nghịch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thế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sau: </a:t>
            </a:r>
            <a:r>
              <a:rPr dirty="0" sz="3000" spc="75">
                <a:solidFill>
                  <a:srgbClr val="000066"/>
                </a:solidFill>
                <a:latin typeface="Times New Roman"/>
                <a:cs typeface="Times New Roman"/>
              </a:rPr>
              <a:t>(14,</a:t>
            </a:r>
            <a:r>
              <a:rPr dirty="0" sz="3000" spc="-24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5); 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(5,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3);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(7,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3);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(8,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3);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745">
                <a:solidFill>
                  <a:srgbClr val="000066"/>
                </a:solidFill>
                <a:latin typeface="Times New Roman"/>
                <a:cs typeface="Times New Roman"/>
              </a:rPr>
              <a:t>…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988" y="94558"/>
            <a:ext cx="6789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254"/>
              <a:t>ĐỔI </a:t>
            </a:r>
            <a:r>
              <a:rPr dirty="0" spc="-250"/>
              <a:t>CHỖ </a:t>
            </a:r>
            <a:r>
              <a:rPr dirty="0" spc="-175"/>
              <a:t>TRỰC</a:t>
            </a:r>
            <a:r>
              <a:rPr dirty="0" spc="-470"/>
              <a:t> </a:t>
            </a:r>
            <a:r>
              <a:rPr dirty="0" spc="-315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088" y="897037"/>
            <a:ext cx="8682990" cy="548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9270" indent="-497205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Font typeface="Noto Sans Symbols"/>
              <a:buChar char="❖"/>
              <a:tabLst>
                <a:tab pos="509905" algn="l"/>
              </a:tabLst>
            </a:pPr>
            <a:r>
              <a:rPr dirty="0" sz="3200" b="1">
                <a:solidFill>
                  <a:srgbClr val="000066"/>
                </a:solidFill>
                <a:latin typeface="Arial"/>
                <a:cs typeface="Arial"/>
              </a:rPr>
              <a:t>Ý tưởng </a:t>
            </a:r>
            <a:r>
              <a:rPr dirty="0" sz="3200" spc="-10" b="1">
                <a:solidFill>
                  <a:srgbClr val="000066"/>
                </a:solidFill>
                <a:latin typeface="Arial"/>
                <a:cs typeface="Arial"/>
              </a:rPr>
              <a:t>giải</a:t>
            </a:r>
            <a:r>
              <a:rPr dirty="0" sz="3200" spc="-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0066"/>
                </a:solidFill>
                <a:latin typeface="Arial"/>
                <a:cs typeface="Arial"/>
              </a:rPr>
              <a:t>thuật</a:t>
            </a:r>
            <a:r>
              <a:rPr dirty="0" sz="3200" b="1" i="1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algn="just" marL="161925" marR="5080" indent="347345">
              <a:lnSpc>
                <a:spcPct val="110400"/>
              </a:lnSpc>
              <a:spcBef>
                <a:spcPts val="2465"/>
              </a:spcBef>
            </a:pPr>
            <a:r>
              <a:rPr dirty="0" sz="3000">
                <a:solidFill>
                  <a:srgbClr val="000066"/>
                </a:solidFill>
                <a:latin typeface="Times New Roman"/>
                <a:cs typeface="Times New Roman"/>
              </a:rPr>
              <a:t>Xuất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phát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từ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đầu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dãy, </a:t>
            </a:r>
            <a:r>
              <a:rPr dirty="0" sz="3000" spc="120" b="1">
                <a:solidFill>
                  <a:srgbClr val="FF0000"/>
                </a:solidFill>
                <a:latin typeface="Times New Roman"/>
                <a:cs typeface="Times New Roman"/>
              </a:rPr>
              <a:t>tìm </a:t>
            </a:r>
            <a:r>
              <a:rPr dirty="0" sz="3000" spc="114" b="1">
                <a:solidFill>
                  <a:srgbClr val="FF0000"/>
                </a:solidFill>
                <a:latin typeface="Times New Roman"/>
                <a:cs typeface="Times New Roman"/>
              </a:rPr>
              <a:t>phần </a:t>
            </a:r>
            <a:r>
              <a:rPr dirty="0" sz="3000" spc="195" b="1">
                <a:solidFill>
                  <a:srgbClr val="FF0000"/>
                </a:solidFill>
                <a:latin typeface="Times New Roman"/>
                <a:cs typeface="Times New Roman"/>
              </a:rPr>
              <a:t>tử </a:t>
            </a:r>
            <a:r>
              <a:rPr dirty="0" sz="3000" spc="145" b="1">
                <a:solidFill>
                  <a:srgbClr val="FF0000"/>
                </a:solidFill>
                <a:latin typeface="Times New Roman"/>
                <a:cs typeface="Times New Roman"/>
              </a:rPr>
              <a:t>nào </a:t>
            </a:r>
            <a:r>
              <a:rPr dirty="0" sz="3000" spc="130" b="1">
                <a:solidFill>
                  <a:srgbClr val="FF0000"/>
                </a:solidFill>
                <a:latin typeface="Times New Roman"/>
                <a:cs typeface="Times New Roman"/>
              </a:rPr>
              <a:t>tạo  </a:t>
            </a:r>
            <a:r>
              <a:rPr dirty="0" sz="3000" spc="100" b="1">
                <a:solidFill>
                  <a:srgbClr val="FF0000"/>
                </a:solidFill>
                <a:latin typeface="Times New Roman"/>
                <a:cs typeface="Times New Roman"/>
              </a:rPr>
              <a:t>nghịch</a:t>
            </a:r>
            <a:r>
              <a:rPr dirty="0" sz="30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155" b="1">
                <a:solidFill>
                  <a:srgbClr val="FF0000"/>
                </a:solidFill>
                <a:latin typeface="Times New Roman"/>
                <a:cs typeface="Times New Roman"/>
              </a:rPr>
              <a:t>thế</a:t>
            </a:r>
            <a:r>
              <a:rPr dirty="0" sz="3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với</a:t>
            </a:r>
            <a:r>
              <a:rPr dirty="0" sz="3000" spc="-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000" spc="-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đang</a:t>
            </a:r>
            <a:r>
              <a:rPr dirty="0" sz="3000" spc="-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xét</a:t>
            </a:r>
            <a:r>
              <a:rPr dirty="0" sz="3000" spc="-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thì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40" b="1">
                <a:solidFill>
                  <a:srgbClr val="CC00CC"/>
                </a:solidFill>
                <a:latin typeface="Times New Roman"/>
                <a:cs typeface="Times New Roman"/>
              </a:rPr>
              <a:t>đổi</a:t>
            </a:r>
            <a:r>
              <a:rPr dirty="0" sz="3000" spc="-35" b="1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dirty="0" sz="3000" spc="130" b="1">
                <a:solidFill>
                  <a:srgbClr val="CC00CC"/>
                </a:solidFill>
                <a:latin typeface="Times New Roman"/>
                <a:cs typeface="Times New Roman"/>
              </a:rPr>
              <a:t>chỗ</a:t>
            </a:r>
            <a:r>
              <a:rPr dirty="0" sz="3000" spc="-40" b="1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dirty="0" sz="3000" spc="275" b="1">
                <a:solidFill>
                  <a:srgbClr val="CC00CC"/>
                </a:solidFill>
                <a:latin typeface="Times New Roman"/>
                <a:cs typeface="Times New Roman"/>
              </a:rPr>
              <a:t>2</a:t>
            </a:r>
            <a:r>
              <a:rPr dirty="0" sz="3000" spc="-30" b="1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dirty="0" sz="3000" spc="114" b="1">
                <a:solidFill>
                  <a:srgbClr val="CC00CC"/>
                </a:solidFill>
                <a:latin typeface="Times New Roman"/>
                <a:cs typeface="Times New Roman"/>
              </a:rPr>
              <a:t>phần  </a:t>
            </a:r>
            <a:r>
              <a:rPr dirty="0" sz="3000" spc="195" b="1">
                <a:solidFill>
                  <a:srgbClr val="CC00CC"/>
                </a:solidFill>
                <a:latin typeface="Times New Roman"/>
                <a:cs typeface="Times New Roman"/>
              </a:rPr>
              <a:t>tử </a:t>
            </a:r>
            <a:r>
              <a:rPr dirty="0" sz="3000" spc="110" b="1">
                <a:solidFill>
                  <a:srgbClr val="CC00CC"/>
                </a:solidFill>
                <a:latin typeface="Times New Roman"/>
                <a:cs typeface="Times New Roman"/>
              </a:rPr>
              <a:t>này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với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nhau, lần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lượt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xét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kế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tiếp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cho 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đến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cuối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dãy. </a:t>
            </a:r>
            <a:r>
              <a:rPr dirty="0" sz="3000" spc="-60">
                <a:solidFill>
                  <a:srgbClr val="000066"/>
                </a:solidFill>
                <a:latin typeface="Times New Roman"/>
                <a:cs typeface="Times New Roman"/>
              </a:rPr>
              <a:t>Xem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đầu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tiên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được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sắp 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xếp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và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không cần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xét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đến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nó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nữa. </a:t>
            </a:r>
            <a:r>
              <a:rPr dirty="0" sz="3000" spc="55">
                <a:solidFill>
                  <a:srgbClr val="000066"/>
                </a:solidFill>
                <a:latin typeface="Times New Roman"/>
                <a:cs typeface="Times New Roman"/>
              </a:rPr>
              <a:t>Tăng </a:t>
            </a:r>
            <a:r>
              <a:rPr dirty="0" sz="3000">
                <a:solidFill>
                  <a:srgbClr val="000066"/>
                </a:solidFill>
                <a:latin typeface="Times New Roman"/>
                <a:cs typeface="Times New Roman"/>
              </a:rPr>
              <a:t>vị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trí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kiểm  </a:t>
            </a:r>
            <a:r>
              <a:rPr dirty="0" sz="3000" spc="180">
                <a:solidFill>
                  <a:srgbClr val="000066"/>
                </a:solidFill>
                <a:latin typeface="Times New Roman"/>
                <a:cs typeface="Times New Roman"/>
              </a:rPr>
              <a:t>tra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lên</a:t>
            </a:r>
            <a:r>
              <a:rPr dirty="0" sz="3000" spc="-3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5">
                <a:solidFill>
                  <a:srgbClr val="000066"/>
                </a:solidFill>
                <a:latin typeface="Times New Roman"/>
                <a:cs typeface="Times New Roman"/>
              </a:rPr>
              <a:t>1.</a:t>
            </a:r>
            <a:endParaRPr sz="3000">
              <a:latin typeface="Times New Roman"/>
              <a:cs typeface="Times New Roman"/>
            </a:endParaRPr>
          </a:p>
          <a:p>
            <a:pPr algn="just" marL="161925" marR="15875" indent="347345">
              <a:lnSpc>
                <a:spcPct val="110400"/>
              </a:lnSpc>
              <a:spcBef>
                <a:spcPts val="905"/>
              </a:spcBef>
            </a:pPr>
            <a:r>
              <a:rPr dirty="0" sz="3000" spc="20">
                <a:solidFill>
                  <a:srgbClr val="000066"/>
                </a:solidFill>
                <a:latin typeface="Times New Roman"/>
                <a:cs typeface="Times New Roman"/>
              </a:rPr>
              <a:t>Lặp 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lại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công </a:t>
            </a:r>
            <a:r>
              <a:rPr dirty="0" sz="3000" spc="25">
                <a:solidFill>
                  <a:srgbClr val="000066"/>
                </a:solidFill>
                <a:latin typeface="Times New Roman"/>
                <a:cs typeface="Times New Roman"/>
              </a:rPr>
              <a:t>việc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 </a:t>
            </a:r>
            <a:r>
              <a:rPr dirty="0" sz="3000" spc="175">
                <a:solidFill>
                  <a:srgbClr val="000066"/>
                </a:solidFill>
                <a:latin typeface="Times New Roman"/>
                <a:cs typeface="Times New Roman"/>
              </a:rPr>
              <a:t>trên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với 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các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tiếp 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theo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dãy. </a:t>
            </a:r>
            <a:r>
              <a:rPr dirty="0" sz="3000" spc="-30">
                <a:solidFill>
                  <a:srgbClr val="000066"/>
                </a:solidFill>
                <a:latin typeface="Times New Roman"/>
                <a:cs typeface="Times New Roman"/>
              </a:rPr>
              <a:t>Cho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đến </a:t>
            </a:r>
            <a:r>
              <a:rPr dirty="0" sz="3000" spc="70">
                <a:solidFill>
                  <a:srgbClr val="000066"/>
                </a:solidFill>
                <a:latin typeface="Times New Roman"/>
                <a:cs typeface="Times New Roman"/>
              </a:rPr>
              <a:t>khi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dãy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được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sắp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xếp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hoàn 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toàn.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988" y="94558"/>
            <a:ext cx="6789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254"/>
              <a:t>ĐỔI </a:t>
            </a:r>
            <a:r>
              <a:rPr dirty="0" spc="-250"/>
              <a:t>CHỖ </a:t>
            </a:r>
            <a:r>
              <a:rPr dirty="0" spc="-175"/>
              <a:t>TRỰC</a:t>
            </a:r>
            <a:r>
              <a:rPr dirty="0" spc="-470"/>
              <a:t> </a:t>
            </a:r>
            <a:r>
              <a:rPr dirty="0" spc="-315"/>
              <a:t>TIẾP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88" y="847341"/>
            <a:ext cx="54038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9270" indent="-497205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Font typeface="Noto Sans Symbols"/>
              <a:buChar char="❖"/>
              <a:tabLst>
                <a:tab pos="509905" algn="l"/>
              </a:tabLst>
            </a:pPr>
            <a:r>
              <a:rPr dirty="0" sz="3200" spc="-145" b="1">
                <a:solidFill>
                  <a:srgbClr val="000066"/>
                </a:solidFill>
                <a:latin typeface="Times New Roman"/>
                <a:cs typeface="Times New Roman"/>
              </a:rPr>
              <a:t>V</a:t>
            </a:r>
            <a:r>
              <a:rPr dirty="0" sz="3200" spc="-145" b="1">
                <a:solidFill>
                  <a:srgbClr val="000066"/>
                </a:solidFill>
                <a:latin typeface="Arial"/>
                <a:cs typeface="Arial"/>
              </a:rPr>
              <a:t>í</a:t>
            </a:r>
            <a:r>
              <a:rPr dirty="0" sz="3200" spc="-2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000066"/>
                </a:solidFill>
                <a:latin typeface="Times New Roman"/>
                <a:cs typeface="Times New Roman"/>
              </a:rPr>
              <a:t>dụ</a:t>
            </a:r>
            <a:r>
              <a:rPr dirty="0" sz="3200" spc="15" b="1" i="1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r>
              <a:rPr dirty="0" sz="3200" spc="-10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000066"/>
                </a:solidFill>
                <a:latin typeface="Times New Roman"/>
                <a:cs typeface="Times New Roman"/>
              </a:rPr>
              <a:t>Cho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3200" spc="-114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0">
                <a:solidFill>
                  <a:srgbClr val="000066"/>
                </a:solidFill>
                <a:latin typeface="Times New Roman"/>
                <a:cs typeface="Times New Roman"/>
              </a:rPr>
              <a:t>số</a:t>
            </a:r>
            <a:r>
              <a:rPr dirty="0" sz="3200" spc="-1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0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200" spc="-1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635" y="2952744"/>
            <a:ext cx="649286" cy="65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4544" y="2892137"/>
            <a:ext cx="21971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1183" y="2965444"/>
            <a:ext cx="649286" cy="65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96092" y="3085808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4319" y="2952744"/>
            <a:ext cx="649298" cy="652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69222" y="3073111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89367" y="2952744"/>
            <a:ext cx="649273" cy="65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04260" y="3073111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5990" y="2957519"/>
            <a:ext cx="649273" cy="65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40880" y="3077874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6088" y="2957519"/>
            <a:ext cx="649298" cy="65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40992" y="3077874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1287" y="2957519"/>
            <a:ext cx="649273" cy="65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06183" y="3077874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53285" y="2957519"/>
            <a:ext cx="649298" cy="65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68195" y="2896899"/>
            <a:ext cx="21971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8198" y="3973517"/>
            <a:ext cx="792160" cy="3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8198" y="3973517"/>
            <a:ext cx="792480" cy="39687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800" b="1">
                <a:solidFill>
                  <a:srgbClr val="FFFF00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14577" y="3622305"/>
            <a:ext cx="41275" cy="351790"/>
            <a:chOff x="1214577" y="3622305"/>
            <a:chExt cx="41275" cy="351790"/>
          </a:xfrm>
        </p:grpSpPr>
        <p:sp>
          <p:nvSpPr>
            <p:cNvPr id="23" name="object 23"/>
            <p:cNvSpPr/>
            <p:nvPr/>
          </p:nvSpPr>
          <p:spPr>
            <a:xfrm>
              <a:off x="1235072" y="3670292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w="0" h="303529">
                  <a:moveTo>
                    <a:pt x="0" y="3032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9340" y="36270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19340" y="36270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855783" y="2039933"/>
            <a:ext cx="792160" cy="3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55783" y="2039933"/>
            <a:ext cx="792480" cy="39687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800" b="1">
                <a:solidFill>
                  <a:srgbClr val="FFFF00"/>
                </a:solidFill>
                <a:latin typeface="Tahoma"/>
                <a:cs typeface="Tahoma"/>
              </a:rPr>
              <a:t>j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21050" y="2462207"/>
            <a:ext cx="41275" cy="422909"/>
            <a:chOff x="2221050" y="2462207"/>
            <a:chExt cx="41275" cy="422909"/>
          </a:xfrm>
        </p:grpSpPr>
        <p:sp>
          <p:nvSpPr>
            <p:cNvPr id="29" name="object 29"/>
            <p:cNvSpPr/>
            <p:nvPr/>
          </p:nvSpPr>
          <p:spPr>
            <a:xfrm>
              <a:off x="2241545" y="2462207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w="0" h="375285">
                  <a:moveTo>
                    <a:pt x="0" y="0"/>
                  </a:moveTo>
                  <a:lnTo>
                    <a:pt x="0" y="374661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25812" y="28368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225812" y="28368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885946" y="4191004"/>
            <a:ext cx="5977255" cy="1897380"/>
            <a:chOff x="1885946" y="4191004"/>
            <a:chExt cx="5977255" cy="1897380"/>
          </a:xfrm>
        </p:grpSpPr>
        <p:sp>
          <p:nvSpPr>
            <p:cNvPr id="33" name="object 33"/>
            <p:cNvSpPr/>
            <p:nvPr/>
          </p:nvSpPr>
          <p:spPr>
            <a:xfrm>
              <a:off x="5792688" y="4864090"/>
              <a:ext cx="2065655" cy="431800"/>
            </a:xfrm>
            <a:custGeom>
              <a:avLst/>
              <a:gdLst/>
              <a:ahLst/>
              <a:cxnLst/>
              <a:rect l="l" t="t" r="r" b="b"/>
              <a:pathLst>
                <a:path w="2065654" h="431800">
                  <a:moveTo>
                    <a:pt x="1453447" y="431799"/>
                  </a:moveTo>
                  <a:lnTo>
                    <a:pt x="1453447" y="323849"/>
                  </a:lnTo>
                  <a:lnTo>
                    <a:pt x="0" y="323849"/>
                  </a:lnTo>
                  <a:lnTo>
                    <a:pt x="0" y="107949"/>
                  </a:lnTo>
                  <a:lnTo>
                    <a:pt x="1453447" y="107949"/>
                  </a:lnTo>
                  <a:lnTo>
                    <a:pt x="1453447" y="0"/>
                  </a:lnTo>
                  <a:lnTo>
                    <a:pt x="2065420" y="215899"/>
                  </a:lnTo>
                  <a:lnTo>
                    <a:pt x="1453447" y="431799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92688" y="4864090"/>
              <a:ext cx="2065655" cy="431800"/>
            </a:xfrm>
            <a:custGeom>
              <a:avLst/>
              <a:gdLst/>
              <a:ahLst/>
              <a:cxnLst/>
              <a:rect l="l" t="t" r="r" b="b"/>
              <a:pathLst>
                <a:path w="2065654" h="431800">
                  <a:moveTo>
                    <a:pt x="1453447" y="0"/>
                  </a:moveTo>
                  <a:lnTo>
                    <a:pt x="1453447" y="107949"/>
                  </a:lnTo>
                  <a:lnTo>
                    <a:pt x="0" y="107949"/>
                  </a:lnTo>
                  <a:lnTo>
                    <a:pt x="0" y="323849"/>
                  </a:lnTo>
                  <a:lnTo>
                    <a:pt x="1453447" y="323849"/>
                  </a:lnTo>
                  <a:lnTo>
                    <a:pt x="1453447" y="431799"/>
                  </a:lnTo>
                  <a:lnTo>
                    <a:pt x="2065420" y="215899"/>
                  </a:lnTo>
                  <a:lnTo>
                    <a:pt x="1453447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97513" y="4432291"/>
              <a:ext cx="185420" cy="298450"/>
            </a:xfrm>
            <a:custGeom>
              <a:avLst/>
              <a:gdLst/>
              <a:ahLst/>
              <a:cxnLst/>
              <a:rect l="l" t="t" r="r" b="b"/>
              <a:pathLst>
                <a:path w="185420" h="298450">
                  <a:moveTo>
                    <a:pt x="146574" y="298424"/>
                  </a:moveTo>
                  <a:lnTo>
                    <a:pt x="38524" y="298424"/>
                  </a:lnTo>
                  <a:lnTo>
                    <a:pt x="38524" y="290274"/>
                  </a:lnTo>
                  <a:lnTo>
                    <a:pt x="51349" y="290274"/>
                  </a:lnTo>
                  <a:lnTo>
                    <a:pt x="56174" y="288749"/>
                  </a:lnTo>
                  <a:lnTo>
                    <a:pt x="59824" y="285674"/>
                  </a:lnTo>
                  <a:lnTo>
                    <a:pt x="62449" y="283599"/>
                  </a:lnTo>
                  <a:lnTo>
                    <a:pt x="64549" y="280099"/>
                  </a:lnTo>
                  <a:lnTo>
                    <a:pt x="67749" y="247374"/>
                  </a:lnTo>
                  <a:lnTo>
                    <a:pt x="67749" y="17174"/>
                  </a:lnTo>
                  <a:lnTo>
                    <a:pt x="52824" y="17174"/>
                  </a:lnTo>
                  <a:lnTo>
                    <a:pt x="43112" y="17971"/>
                  </a:lnTo>
                  <a:lnTo>
                    <a:pt x="11724" y="51553"/>
                  </a:lnTo>
                  <a:lnTo>
                    <a:pt x="5799" y="80774"/>
                  </a:lnTo>
                  <a:lnTo>
                    <a:pt x="0" y="80774"/>
                  </a:lnTo>
                  <a:lnTo>
                    <a:pt x="0" y="0"/>
                  </a:lnTo>
                  <a:lnTo>
                    <a:pt x="185374" y="0"/>
                  </a:lnTo>
                  <a:lnTo>
                    <a:pt x="185374" y="80774"/>
                  </a:lnTo>
                  <a:lnTo>
                    <a:pt x="179899" y="80774"/>
                  </a:lnTo>
                  <a:lnTo>
                    <a:pt x="177396" y="67776"/>
                  </a:lnTo>
                  <a:lnTo>
                    <a:pt x="174762" y="56756"/>
                  </a:lnTo>
                  <a:lnTo>
                    <a:pt x="152824" y="21124"/>
                  </a:lnTo>
                  <a:lnTo>
                    <a:pt x="142199" y="17174"/>
                  </a:lnTo>
                  <a:lnTo>
                    <a:pt x="117199" y="17174"/>
                  </a:lnTo>
                  <a:lnTo>
                    <a:pt x="117199" y="247374"/>
                  </a:lnTo>
                  <a:lnTo>
                    <a:pt x="117307" y="257742"/>
                  </a:lnTo>
                  <a:lnTo>
                    <a:pt x="133849" y="290274"/>
                  </a:lnTo>
                  <a:lnTo>
                    <a:pt x="146574" y="290274"/>
                  </a:lnTo>
                  <a:lnTo>
                    <a:pt x="146574" y="298424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03738" y="4519166"/>
              <a:ext cx="183849" cy="217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563184" y="4449673"/>
              <a:ext cx="1395095" cy="738505"/>
            </a:xfrm>
            <a:custGeom>
              <a:avLst/>
              <a:gdLst/>
              <a:ahLst/>
              <a:cxnLst/>
              <a:rect l="l" t="t" r="r" b="b"/>
              <a:pathLst>
                <a:path w="1395095" h="738504">
                  <a:moveTo>
                    <a:pt x="152996" y="522376"/>
                  </a:moveTo>
                  <a:lnTo>
                    <a:pt x="0" y="522376"/>
                  </a:lnTo>
                  <a:lnTo>
                    <a:pt x="0" y="738276"/>
                  </a:lnTo>
                  <a:lnTo>
                    <a:pt x="152996" y="738276"/>
                  </a:lnTo>
                  <a:lnTo>
                    <a:pt x="152996" y="522376"/>
                  </a:lnTo>
                  <a:close/>
                </a:path>
                <a:path w="1395095" h="738504">
                  <a:moveTo>
                    <a:pt x="697814" y="81597"/>
                  </a:moveTo>
                  <a:lnTo>
                    <a:pt x="680300" y="52997"/>
                  </a:lnTo>
                  <a:lnTo>
                    <a:pt x="675767" y="52997"/>
                  </a:lnTo>
                  <a:lnTo>
                    <a:pt x="672973" y="54102"/>
                  </a:lnTo>
                  <a:lnTo>
                    <a:pt x="665949" y="59702"/>
                  </a:lnTo>
                  <a:lnTo>
                    <a:pt x="663295" y="64350"/>
                  </a:lnTo>
                  <a:lnTo>
                    <a:pt x="662482" y="69126"/>
                  </a:lnTo>
                  <a:lnTo>
                    <a:pt x="661327" y="75514"/>
                  </a:lnTo>
                  <a:lnTo>
                    <a:pt x="674319" y="100368"/>
                  </a:lnTo>
                  <a:lnTo>
                    <a:pt x="674725" y="101244"/>
                  </a:lnTo>
                  <a:lnTo>
                    <a:pt x="674674" y="102425"/>
                  </a:lnTo>
                  <a:lnTo>
                    <a:pt x="674166" y="103898"/>
                  </a:lnTo>
                  <a:lnTo>
                    <a:pt x="673252" y="107124"/>
                  </a:lnTo>
                  <a:lnTo>
                    <a:pt x="671423" y="109474"/>
                  </a:lnTo>
                  <a:lnTo>
                    <a:pt x="666699" y="111975"/>
                  </a:lnTo>
                  <a:lnTo>
                    <a:pt x="664019" y="112496"/>
                  </a:lnTo>
                  <a:lnTo>
                    <a:pt x="659841" y="112496"/>
                  </a:lnTo>
                  <a:lnTo>
                    <a:pt x="654316" y="112318"/>
                  </a:lnTo>
                  <a:lnTo>
                    <a:pt x="649820" y="109245"/>
                  </a:lnTo>
                  <a:lnTo>
                    <a:pt x="645845" y="103225"/>
                  </a:lnTo>
                  <a:lnTo>
                    <a:pt x="638848" y="93103"/>
                  </a:lnTo>
                  <a:lnTo>
                    <a:pt x="633920" y="86575"/>
                  </a:lnTo>
                  <a:lnTo>
                    <a:pt x="632155" y="84747"/>
                  </a:lnTo>
                  <a:lnTo>
                    <a:pt x="631101" y="83654"/>
                  </a:lnTo>
                  <a:lnTo>
                    <a:pt x="623316" y="77317"/>
                  </a:lnTo>
                  <a:lnTo>
                    <a:pt x="617956" y="74460"/>
                  </a:lnTo>
                  <a:lnTo>
                    <a:pt x="617956" y="157086"/>
                  </a:lnTo>
                  <a:lnTo>
                    <a:pt x="617880" y="179146"/>
                  </a:lnTo>
                  <a:lnTo>
                    <a:pt x="616292" y="232498"/>
                  </a:lnTo>
                  <a:lnTo>
                    <a:pt x="602653" y="270370"/>
                  </a:lnTo>
                  <a:lnTo>
                    <a:pt x="595617" y="272021"/>
                  </a:lnTo>
                  <a:lnTo>
                    <a:pt x="588289" y="270027"/>
                  </a:lnTo>
                  <a:lnTo>
                    <a:pt x="575068" y="229781"/>
                  </a:lnTo>
                  <a:lnTo>
                    <a:pt x="573989" y="175082"/>
                  </a:lnTo>
                  <a:lnTo>
                    <a:pt x="574319" y="156489"/>
                  </a:lnTo>
                  <a:lnTo>
                    <a:pt x="578065" y="108254"/>
                  </a:lnTo>
                  <a:lnTo>
                    <a:pt x="596252" y="84747"/>
                  </a:lnTo>
                  <a:lnTo>
                    <a:pt x="600494" y="84747"/>
                  </a:lnTo>
                  <a:lnTo>
                    <a:pt x="617283" y="130683"/>
                  </a:lnTo>
                  <a:lnTo>
                    <a:pt x="617956" y="157086"/>
                  </a:lnTo>
                  <a:lnTo>
                    <a:pt x="617956" y="74460"/>
                  </a:lnTo>
                  <a:lnTo>
                    <a:pt x="614768" y="72745"/>
                  </a:lnTo>
                  <a:lnTo>
                    <a:pt x="605548" y="70027"/>
                  </a:lnTo>
                  <a:lnTo>
                    <a:pt x="595617" y="69126"/>
                  </a:lnTo>
                  <a:lnTo>
                    <a:pt x="581342" y="71170"/>
                  </a:lnTo>
                  <a:lnTo>
                    <a:pt x="546925" y="101904"/>
                  </a:lnTo>
                  <a:lnTo>
                    <a:pt x="530377" y="157086"/>
                  </a:lnTo>
                  <a:lnTo>
                    <a:pt x="529272" y="179146"/>
                  </a:lnTo>
                  <a:lnTo>
                    <a:pt x="530352" y="200787"/>
                  </a:lnTo>
                  <a:lnTo>
                    <a:pt x="539026" y="238544"/>
                  </a:lnTo>
                  <a:lnTo>
                    <a:pt x="568274" y="279069"/>
                  </a:lnTo>
                  <a:lnTo>
                    <a:pt x="596099" y="287223"/>
                  </a:lnTo>
                  <a:lnTo>
                    <a:pt x="611568" y="284988"/>
                  </a:lnTo>
                  <a:lnTo>
                    <a:pt x="647369" y="251574"/>
                  </a:lnTo>
                  <a:lnTo>
                    <a:pt x="661784" y="199275"/>
                  </a:lnTo>
                  <a:lnTo>
                    <a:pt x="662711" y="179146"/>
                  </a:lnTo>
                  <a:lnTo>
                    <a:pt x="662635" y="175082"/>
                  </a:lnTo>
                  <a:lnTo>
                    <a:pt x="662228" y="163385"/>
                  </a:lnTo>
                  <a:lnTo>
                    <a:pt x="660692" y="149110"/>
                  </a:lnTo>
                  <a:lnTo>
                    <a:pt x="658114" y="135445"/>
                  </a:lnTo>
                  <a:lnTo>
                    <a:pt x="654519" y="122377"/>
                  </a:lnTo>
                  <a:lnTo>
                    <a:pt x="663143" y="122085"/>
                  </a:lnTo>
                  <a:lnTo>
                    <a:pt x="687374" y="112496"/>
                  </a:lnTo>
                  <a:lnTo>
                    <a:pt x="690714" y="108559"/>
                  </a:lnTo>
                  <a:lnTo>
                    <a:pt x="694042" y="102349"/>
                  </a:lnTo>
                  <a:lnTo>
                    <a:pt x="696366" y="95072"/>
                  </a:lnTo>
                  <a:lnTo>
                    <a:pt x="697534" y="88290"/>
                  </a:lnTo>
                  <a:lnTo>
                    <a:pt x="697814" y="81597"/>
                  </a:lnTo>
                  <a:close/>
                </a:path>
                <a:path w="1395095" h="738504">
                  <a:moveTo>
                    <a:pt x="854824" y="273126"/>
                  </a:moveTo>
                  <a:lnTo>
                    <a:pt x="839444" y="236143"/>
                  </a:lnTo>
                  <a:lnTo>
                    <a:pt x="839343" y="144602"/>
                  </a:lnTo>
                  <a:lnTo>
                    <a:pt x="839292" y="139661"/>
                  </a:lnTo>
                  <a:lnTo>
                    <a:pt x="835126" y="100050"/>
                  </a:lnTo>
                  <a:lnTo>
                    <a:pt x="808469" y="69824"/>
                  </a:lnTo>
                  <a:lnTo>
                    <a:pt x="801852" y="69126"/>
                  </a:lnTo>
                  <a:lnTo>
                    <a:pt x="794143" y="69126"/>
                  </a:lnTo>
                  <a:lnTo>
                    <a:pt x="764667" y="93916"/>
                  </a:lnTo>
                  <a:lnTo>
                    <a:pt x="759244" y="101904"/>
                  </a:lnTo>
                  <a:lnTo>
                    <a:pt x="759244" y="75272"/>
                  </a:lnTo>
                  <a:lnTo>
                    <a:pt x="701243" y="75272"/>
                  </a:lnTo>
                  <a:lnTo>
                    <a:pt x="701243" y="83426"/>
                  </a:lnTo>
                  <a:lnTo>
                    <a:pt x="707542" y="84594"/>
                  </a:lnTo>
                  <a:lnTo>
                    <a:pt x="711657" y="87096"/>
                  </a:lnTo>
                  <a:lnTo>
                    <a:pt x="716546" y="115570"/>
                  </a:lnTo>
                  <a:lnTo>
                    <a:pt x="716457" y="246913"/>
                  </a:lnTo>
                  <a:lnTo>
                    <a:pt x="701243" y="273126"/>
                  </a:lnTo>
                  <a:lnTo>
                    <a:pt x="701243" y="281051"/>
                  </a:lnTo>
                  <a:lnTo>
                    <a:pt x="773252" y="281051"/>
                  </a:lnTo>
                  <a:lnTo>
                    <a:pt x="773252" y="273126"/>
                  </a:lnTo>
                  <a:lnTo>
                    <a:pt x="767867" y="272097"/>
                  </a:lnTo>
                  <a:lnTo>
                    <a:pt x="764171" y="269544"/>
                  </a:lnTo>
                  <a:lnTo>
                    <a:pt x="759244" y="236143"/>
                  </a:lnTo>
                  <a:lnTo>
                    <a:pt x="759244" y="125895"/>
                  </a:lnTo>
                  <a:lnTo>
                    <a:pt x="764984" y="114058"/>
                  </a:lnTo>
                  <a:lnTo>
                    <a:pt x="770966" y="105587"/>
                  </a:lnTo>
                  <a:lnTo>
                    <a:pt x="775474" y="101904"/>
                  </a:lnTo>
                  <a:lnTo>
                    <a:pt x="777163" y="100520"/>
                  </a:lnTo>
                  <a:lnTo>
                    <a:pt x="783602" y="98818"/>
                  </a:lnTo>
                  <a:lnTo>
                    <a:pt x="786218" y="98818"/>
                  </a:lnTo>
                  <a:lnTo>
                    <a:pt x="788619" y="100050"/>
                  </a:lnTo>
                  <a:lnTo>
                    <a:pt x="790790" y="102501"/>
                  </a:lnTo>
                  <a:lnTo>
                    <a:pt x="793000" y="104902"/>
                  </a:lnTo>
                  <a:lnTo>
                    <a:pt x="796734" y="133108"/>
                  </a:lnTo>
                  <a:lnTo>
                    <a:pt x="796620" y="246913"/>
                  </a:lnTo>
                  <a:lnTo>
                    <a:pt x="782828" y="273126"/>
                  </a:lnTo>
                  <a:lnTo>
                    <a:pt x="782828" y="281051"/>
                  </a:lnTo>
                  <a:lnTo>
                    <a:pt x="854824" y="281051"/>
                  </a:lnTo>
                  <a:lnTo>
                    <a:pt x="854824" y="273126"/>
                  </a:lnTo>
                  <a:close/>
                </a:path>
                <a:path w="1395095" h="738504">
                  <a:moveTo>
                    <a:pt x="1014120" y="311429"/>
                  </a:moveTo>
                  <a:lnTo>
                    <a:pt x="996975" y="267627"/>
                  </a:lnTo>
                  <a:lnTo>
                    <a:pt x="989342" y="263080"/>
                  </a:lnTo>
                  <a:lnTo>
                    <a:pt x="989342" y="328447"/>
                  </a:lnTo>
                  <a:lnTo>
                    <a:pt x="989342" y="332117"/>
                  </a:lnTo>
                  <a:lnTo>
                    <a:pt x="962875" y="361111"/>
                  </a:lnTo>
                  <a:lnTo>
                    <a:pt x="943991" y="363143"/>
                  </a:lnTo>
                  <a:lnTo>
                    <a:pt x="932586" y="362572"/>
                  </a:lnTo>
                  <a:lnTo>
                    <a:pt x="901217" y="341147"/>
                  </a:lnTo>
                  <a:lnTo>
                    <a:pt x="901217" y="325869"/>
                  </a:lnTo>
                  <a:lnTo>
                    <a:pt x="904125" y="319722"/>
                  </a:lnTo>
                  <a:lnTo>
                    <a:pt x="909891" y="315175"/>
                  </a:lnTo>
                  <a:lnTo>
                    <a:pt x="913244" y="312674"/>
                  </a:lnTo>
                  <a:lnTo>
                    <a:pt x="920102" y="311429"/>
                  </a:lnTo>
                  <a:lnTo>
                    <a:pt x="930452" y="311429"/>
                  </a:lnTo>
                  <a:lnTo>
                    <a:pt x="968781" y="312788"/>
                  </a:lnTo>
                  <a:lnTo>
                    <a:pt x="989342" y="328447"/>
                  </a:lnTo>
                  <a:lnTo>
                    <a:pt x="989342" y="263080"/>
                  </a:lnTo>
                  <a:lnTo>
                    <a:pt x="979957" y="260032"/>
                  </a:lnTo>
                  <a:lnTo>
                    <a:pt x="967714" y="258127"/>
                  </a:lnTo>
                  <a:lnTo>
                    <a:pt x="963460" y="257949"/>
                  </a:lnTo>
                  <a:lnTo>
                    <a:pt x="952969" y="257492"/>
                  </a:lnTo>
                  <a:lnTo>
                    <a:pt x="926642" y="257949"/>
                  </a:lnTo>
                  <a:lnTo>
                    <a:pt x="920343" y="257949"/>
                  </a:lnTo>
                  <a:lnTo>
                    <a:pt x="915797" y="256247"/>
                  </a:lnTo>
                  <a:lnTo>
                    <a:pt x="910221" y="249504"/>
                  </a:lnTo>
                  <a:lnTo>
                    <a:pt x="908850" y="245173"/>
                  </a:lnTo>
                  <a:lnTo>
                    <a:pt x="908850" y="233870"/>
                  </a:lnTo>
                  <a:lnTo>
                    <a:pt x="910374" y="228727"/>
                  </a:lnTo>
                  <a:lnTo>
                    <a:pt x="916571" y="220078"/>
                  </a:lnTo>
                  <a:lnTo>
                    <a:pt x="920394" y="217893"/>
                  </a:lnTo>
                  <a:lnTo>
                    <a:pt x="924966" y="217893"/>
                  </a:lnTo>
                  <a:lnTo>
                    <a:pt x="942619" y="218998"/>
                  </a:lnTo>
                  <a:lnTo>
                    <a:pt x="943241" y="218998"/>
                  </a:lnTo>
                  <a:lnTo>
                    <a:pt x="949071" y="218427"/>
                  </a:lnTo>
                  <a:lnTo>
                    <a:pt x="951001" y="217893"/>
                  </a:lnTo>
                  <a:lnTo>
                    <a:pt x="955319" y="216712"/>
                  </a:lnTo>
                  <a:lnTo>
                    <a:pt x="961961" y="213868"/>
                  </a:lnTo>
                  <a:lnTo>
                    <a:pt x="968997" y="209892"/>
                  </a:lnTo>
                  <a:lnTo>
                    <a:pt x="974051" y="206222"/>
                  </a:lnTo>
                  <a:lnTo>
                    <a:pt x="975906" y="204876"/>
                  </a:lnTo>
                  <a:lnTo>
                    <a:pt x="998347" y="166928"/>
                  </a:lnTo>
                  <a:lnTo>
                    <a:pt x="1000467" y="137693"/>
                  </a:lnTo>
                  <a:lnTo>
                    <a:pt x="999248" y="129425"/>
                  </a:lnTo>
                  <a:lnTo>
                    <a:pt x="996797" y="121500"/>
                  </a:lnTo>
                  <a:lnTo>
                    <a:pt x="994867" y="115620"/>
                  </a:lnTo>
                  <a:lnTo>
                    <a:pt x="991425" y="109093"/>
                  </a:lnTo>
                  <a:lnTo>
                    <a:pt x="986472" y="101904"/>
                  </a:lnTo>
                  <a:lnTo>
                    <a:pt x="1013701" y="101904"/>
                  </a:lnTo>
                  <a:lnTo>
                    <a:pt x="1013701" y="82753"/>
                  </a:lnTo>
                  <a:lnTo>
                    <a:pt x="1013701" y="77698"/>
                  </a:lnTo>
                  <a:lnTo>
                    <a:pt x="965771" y="77698"/>
                  </a:lnTo>
                  <a:lnTo>
                    <a:pt x="959891" y="74752"/>
                  </a:lnTo>
                  <a:lnTo>
                    <a:pt x="959891" y="143497"/>
                  </a:lnTo>
                  <a:lnTo>
                    <a:pt x="959789" y="154711"/>
                  </a:lnTo>
                  <a:lnTo>
                    <a:pt x="953922" y="194043"/>
                  </a:lnTo>
                  <a:lnTo>
                    <a:pt x="944753" y="206222"/>
                  </a:lnTo>
                  <a:lnTo>
                    <a:pt x="933196" y="206222"/>
                  </a:lnTo>
                  <a:lnTo>
                    <a:pt x="918895" y="165227"/>
                  </a:lnTo>
                  <a:lnTo>
                    <a:pt x="918425" y="148996"/>
                  </a:lnTo>
                  <a:lnTo>
                    <a:pt x="918806" y="130479"/>
                  </a:lnTo>
                  <a:lnTo>
                    <a:pt x="928573" y="87071"/>
                  </a:lnTo>
                  <a:lnTo>
                    <a:pt x="933551" y="82753"/>
                  </a:lnTo>
                  <a:lnTo>
                    <a:pt x="945324" y="82753"/>
                  </a:lnTo>
                  <a:lnTo>
                    <a:pt x="959548" y="128905"/>
                  </a:lnTo>
                  <a:lnTo>
                    <a:pt x="959891" y="143497"/>
                  </a:lnTo>
                  <a:lnTo>
                    <a:pt x="959891" y="74752"/>
                  </a:lnTo>
                  <a:lnTo>
                    <a:pt x="958291" y="73939"/>
                  </a:lnTo>
                  <a:lnTo>
                    <a:pt x="950925" y="71259"/>
                  </a:lnTo>
                  <a:lnTo>
                    <a:pt x="943673" y="69659"/>
                  </a:lnTo>
                  <a:lnTo>
                    <a:pt x="936548" y="69126"/>
                  </a:lnTo>
                  <a:lnTo>
                    <a:pt x="923759" y="70510"/>
                  </a:lnTo>
                  <a:lnTo>
                    <a:pt x="885253" y="102819"/>
                  </a:lnTo>
                  <a:lnTo>
                    <a:pt x="875677" y="143497"/>
                  </a:lnTo>
                  <a:lnTo>
                    <a:pt x="876236" y="154711"/>
                  </a:lnTo>
                  <a:lnTo>
                    <a:pt x="890066" y="192595"/>
                  </a:lnTo>
                  <a:lnTo>
                    <a:pt x="914323" y="212598"/>
                  </a:lnTo>
                  <a:lnTo>
                    <a:pt x="906157" y="218122"/>
                  </a:lnTo>
                  <a:lnTo>
                    <a:pt x="882700" y="252006"/>
                  </a:lnTo>
                  <a:lnTo>
                    <a:pt x="880694" y="266979"/>
                  </a:lnTo>
                  <a:lnTo>
                    <a:pt x="881926" y="278828"/>
                  </a:lnTo>
                  <a:lnTo>
                    <a:pt x="885634" y="289306"/>
                  </a:lnTo>
                  <a:lnTo>
                    <a:pt x="891819" y="298411"/>
                  </a:lnTo>
                  <a:lnTo>
                    <a:pt x="900468" y="306146"/>
                  </a:lnTo>
                  <a:lnTo>
                    <a:pt x="890917" y="309829"/>
                  </a:lnTo>
                  <a:lnTo>
                    <a:pt x="884402" y="314299"/>
                  </a:lnTo>
                  <a:lnTo>
                    <a:pt x="877392" y="325018"/>
                  </a:lnTo>
                  <a:lnTo>
                    <a:pt x="875677" y="331076"/>
                  </a:lnTo>
                  <a:lnTo>
                    <a:pt x="875792" y="345211"/>
                  </a:lnTo>
                  <a:lnTo>
                    <a:pt x="905192" y="372897"/>
                  </a:lnTo>
                  <a:lnTo>
                    <a:pt x="940193" y="378320"/>
                  </a:lnTo>
                  <a:lnTo>
                    <a:pt x="952614" y="377647"/>
                  </a:lnTo>
                  <a:lnTo>
                    <a:pt x="991552" y="363410"/>
                  </a:lnTo>
                  <a:lnTo>
                    <a:pt x="991831" y="363143"/>
                  </a:lnTo>
                  <a:lnTo>
                    <a:pt x="997077" y="358267"/>
                  </a:lnTo>
                  <a:lnTo>
                    <a:pt x="1013650" y="320116"/>
                  </a:lnTo>
                  <a:lnTo>
                    <a:pt x="1014120" y="311429"/>
                  </a:lnTo>
                  <a:close/>
                </a:path>
                <a:path w="1395095" h="738504">
                  <a:moveTo>
                    <a:pt x="1198473" y="75272"/>
                  </a:moveTo>
                  <a:lnTo>
                    <a:pt x="1164666" y="75272"/>
                  </a:lnTo>
                  <a:lnTo>
                    <a:pt x="1164666" y="0"/>
                  </a:lnTo>
                  <a:lnTo>
                    <a:pt x="1159649" y="0"/>
                  </a:lnTo>
                  <a:lnTo>
                    <a:pt x="1142657" y="37096"/>
                  </a:lnTo>
                  <a:lnTo>
                    <a:pt x="1121232" y="69278"/>
                  </a:lnTo>
                  <a:lnTo>
                    <a:pt x="1103490" y="89369"/>
                  </a:lnTo>
                  <a:lnTo>
                    <a:pt x="1103490" y="97078"/>
                  </a:lnTo>
                  <a:lnTo>
                    <a:pt x="1122070" y="97078"/>
                  </a:lnTo>
                  <a:lnTo>
                    <a:pt x="1122070" y="208203"/>
                  </a:lnTo>
                  <a:lnTo>
                    <a:pt x="1122159" y="223113"/>
                  </a:lnTo>
                  <a:lnTo>
                    <a:pt x="1127861" y="261505"/>
                  </a:lnTo>
                  <a:lnTo>
                    <a:pt x="1149400" y="283921"/>
                  </a:lnTo>
                  <a:lnTo>
                    <a:pt x="1158443" y="283921"/>
                  </a:lnTo>
                  <a:lnTo>
                    <a:pt x="1171321" y="281279"/>
                  </a:lnTo>
                  <a:lnTo>
                    <a:pt x="1182293" y="273354"/>
                  </a:lnTo>
                  <a:lnTo>
                    <a:pt x="1191336" y="260134"/>
                  </a:lnTo>
                  <a:lnTo>
                    <a:pt x="1198473" y="241642"/>
                  </a:lnTo>
                  <a:lnTo>
                    <a:pt x="1193901" y="236829"/>
                  </a:lnTo>
                  <a:lnTo>
                    <a:pt x="1189418" y="246354"/>
                  </a:lnTo>
                  <a:lnTo>
                    <a:pt x="1184808" y="253161"/>
                  </a:lnTo>
                  <a:lnTo>
                    <a:pt x="1180058" y="257238"/>
                  </a:lnTo>
                  <a:lnTo>
                    <a:pt x="1175169" y="258597"/>
                  </a:lnTo>
                  <a:lnTo>
                    <a:pt x="1173543" y="258597"/>
                  </a:lnTo>
                  <a:lnTo>
                    <a:pt x="1164666" y="235953"/>
                  </a:lnTo>
                  <a:lnTo>
                    <a:pt x="1164666" y="97078"/>
                  </a:lnTo>
                  <a:lnTo>
                    <a:pt x="1198473" y="97078"/>
                  </a:lnTo>
                  <a:lnTo>
                    <a:pt x="1198473" y="75272"/>
                  </a:lnTo>
                  <a:close/>
                </a:path>
                <a:path w="1395095" h="738504">
                  <a:moveTo>
                    <a:pt x="1313167" y="340245"/>
                  </a:moveTo>
                  <a:lnTo>
                    <a:pt x="1294841" y="303504"/>
                  </a:lnTo>
                  <a:lnTo>
                    <a:pt x="1280744" y="303504"/>
                  </a:lnTo>
                  <a:lnTo>
                    <a:pt x="1262494" y="340245"/>
                  </a:lnTo>
                  <a:lnTo>
                    <a:pt x="1262951" y="347560"/>
                  </a:lnTo>
                  <a:lnTo>
                    <a:pt x="1280744" y="376796"/>
                  </a:lnTo>
                  <a:lnTo>
                    <a:pt x="1294752" y="376796"/>
                  </a:lnTo>
                  <a:lnTo>
                    <a:pt x="1313167" y="340245"/>
                  </a:lnTo>
                  <a:close/>
                </a:path>
                <a:path w="1395095" h="738504">
                  <a:moveTo>
                    <a:pt x="1394841" y="97878"/>
                  </a:moveTo>
                  <a:lnTo>
                    <a:pt x="1377365" y="69494"/>
                  </a:lnTo>
                  <a:lnTo>
                    <a:pt x="1372793" y="69494"/>
                  </a:lnTo>
                  <a:lnTo>
                    <a:pt x="1358315" y="92075"/>
                  </a:lnTo>
                  <a:lnTo>
                    <a:pt x="1359027" y="97878"/>
                  </a:lnTo>
                  <a:lnTo>
                    <a:pt x="1361465" y="103898"/>
                  </a:lnTo>
                  <a:lnTo>
                    <a:pt x="1362468" y="106527"/>
                  </a:lnTo>
                  <a:lnTo>
                    <a:pt x="1363751" y="108572"/>
                  </a:lnTo>
                  <a:lnTo>
                    <a:pt x="1365275" y="110045"/>
                  </a:lnTo>
                  <a:lnTo>
                    <a:pt x="1368920" y="113271"/>
                  </a:lnTo>
                  <a:lnTo>
                    <a:pt x="1370939" y="115468"/>
                  </a:lnTo>
                  <a:lnTo>
                    <a:pt x="1371346" y="116649"/>
                  </a:lnTo>
                  <a:lnTo>
                    <a:pt x="1371765" y="117678"/>
                  </a:lnTo>
                  <a:lnTo>
                    <a:pt x="1371765" y="118922"/>
                  </a:lnTo>
                  <a:lnTo>
                    <a:pt x="1349451" y="130949"/>
                  </a:lnTo>
                  <a:lnTo>
                    <a:pt x="1349451" y="75272"/>
                  </a:lnTo>
                  <a:lnTo>
                    <a:pt x="1291450" y="75272"/>
                  </a:lnTo>
                  <a:lnTo>
                    <a:pt x="1291450" y="83426"/>
                  </a:lnTo>
                  <a:lnTo>
                    <a:pt x="1297940" y="84594"/>
                  </a:lnTo>
                  <a:lnTo>
                    <a:pt x="1302042" y="87096"/>
                  </a:lnTo>
                  <a:lnTo>
                    <a:pt x="1306791" y="118465"/>
                  </a:lnTo>
                  <a:lnTo>
                    <a:pt x="1306728" y="230174"/>
                  </a:lnTo>
                  <a:lnTo>
                    <a:pt x="1300264" y="241935"/>
                  </a:lnTo>
                  <a:lnTo>
                    <a:pt x="1294003" y="250456"/>
                  </a:lnTo>
                  <a:lnTo>
                    <a:pt x="1288021" y="255574"/>
                  </a:lnTo>
                  <a:lnTo>
                    <a:pt x="1282319" y="257276"/>
                  </a:lnTo>
                  <a:lnTo>
                    <a:pt x="1279575" y="257276"/>
                  </a:lnTo>
                  <a:lnTo>
                    <a:pt x="1269136" y="218109"/>
                  </a:lnTo>
                  <a:lnTo>
                    <a:pt x="1269072" y="75272"/>
                  </a:lnTo>
                  <a:lnTo>
                    <a:pt x="1211097" y="75272"/>
                  </a:lnTo>
                  <a:lnTo>
                    <a:pt x="1211097" y="83426"/>
                  </a:lnTo>
                  <a:lnTo>
                    <a:pt x="1217599" y="84594"/>
                  </a:lnTo>
                  <a:lnTo>
                    <a:pt x="1221701" y="87096"/>
                  </a:lnTo>
                  <a:lnTo>
                    <a:pt x="1226477" y="201599"/>
                  </a:lnTo>
                  <a:lnTo>
                    <a:pt x="1226667" y="218109"/>
                  </a:lnTo>
                  <a:lnTo>
                    <a:pt x="1231747" y="258762"/>
                  </a:lnTo>
                  <a:lnTo>
                    <a:pt x="1255801" y="287223"/>
                  </a:lnTo>
                  <a:lnTo>
                    <a:pt x="1263599" y="287223"/>
                  </a:lnTo>
                  <a:lnTo>
                    <a:pt x="1296822" y="268287"/>
                  </a:lnTo>
                  <a:lnTo>
                    <a:pt x="1306817" y="253542"/>
                  </a:lnTo>
                  <a:lnTo>
                    <a:pt x="1306817" y="281051"/>
                  </a:lnTo>
                  <a:lnTo>
                    <a:pt x="1364818" y="281051"/>
                  </a:lnTo>
                  <a:lnTo>
                    <a:pt x="1364818" y="273126"/>
                  </a:lnTo>
                  <a:lnTo>
                    <a:pt x="1358315" y="272097"/>
                  </a:lnTo>
                  <a:lnTo>
                    <a:pt x="1354201" y="269671"/>
                  </a:lnTo>
                  <a:lnTo>
                    <a:pt x="1352473" y="265874"/>
                  </a:lnTo>
                  <a:lnTo>
                    <a:pt x="1351140" y="261467"/>
                  </a:lnTo>
                  <a:lnTo>
                    <a:pt x="1350200" y="255092"/>
                  </a:lnTo>
                  <a:lnTo>
                    <a:pt x="1350098" y="253542"/>
                  </a:lnTo>
                  <a:lnTo>
                    <a:pt x="1349629" y="246722"/>
                  </a:lnTo>
                  <a:lnTo>
                    <a:pt x="1349565" y="243192"/>
                  </a:lnTo>
                  <a:lnTo>
                    <a:pt x="1349451" y="139103"/>
                  </a:lnTo>
                  <a:lnTo>
                    <a:pt x="1350594" y="139103"/>
                  </a:lnTo>
                  <a:lnTo>
                    <a:pt x="1358531" y="138709"/>
                  </a:lnTo>
                  <a:lnTo>
                    <a:pt x="1391208" y="118465"/>
                  </a:lnTo>
                  <a:lnTo>
                    <a:pt x="1394841" y="103898"/>
                  </a:lnTo>
                  <a:lnTo>
                    <a:pt x="1394841" y="97878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63188" y="4972040"/>
              <a:ext cx="153035" cy="215900"/>
            </a:xfrm>
            <a:custGeom>
              <a:avLst/>
              <a:gdLst/>
              <a:ahLst/>
              <a:cxnLst/>
              <a:rect l="l" t="t" r="r" b="b"/>
              <a:pathLst>
                <a:path w="153035" h="215900">
                  <a:moveTo>
                    <a:pt x="0" y="0"/>
                  </a:moveTo>
                  <a:lnTo>
                    <a:pt x="0" y="215899"/>
                  </a:lnTo>
                  <a:lnTo>
                    <a:pt x="152999" y="215899"/>
                  </a:lnTo>
                  <a:lnTo>
                    <a:pt x="1529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10189" y="4972040"/>
              <a:ext cx="76835" cy="215900"/>
            </a:xfrm>
            <a:custGeom>
              <a:avLst/>
              <a:gdLst/>
              <a:ahLst/>
              <a:cxnLst/>
              <a:rect l="l" t="t" r="r" b="b"/>
              <a:pathLst>
                <a:path w="76835" h="215900">
                  <a:moveTo>
                    <a:pt x="76499" y="215899"/>
                  </a:moveTo>
                  <a:lnTo>
                    <a:pt x="0" y="215899"/>
                  </a:lnTo>
                  <a:lnTo>
                    <a:pt x="0" y="0"/>
                  </a:lnTo>
                  <a:lnTo>
                    <a:pt x="76499" y="0"/>
                  </a:lnTo>
                  <a:lnTo>
                    <a:pt x="76499" y="215899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10189" y="4972040"/>
              <a:ext cx="76835" cy="215900"/>
            </a:xfrm>
            <a:custGeom>
              <a:avLst/>
              <a:gdLst/>
              <a:ahLst/>
              <a:cxnLst/>
              <a:rect l="l" t="t" r="r" b="b"/>
              <a:pathLst>
                <a:path w="76835" h="215900">
                  <a:moveTo>
                    <a:pt x="0" y="0"/>
                  </a:moveTo>
                  <a:lnTo>
                    <a:pt x="0" y="215899"/>
                  </a:lnTo>
                  <a:lnTo>
                    <a:pt x="76499" y="215899"/>
                  </a:lnTo>
                  <a:lnTo>
                    <a:pt x="764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48190" y="4191004"/>
              <a:ext cx="1052497" cy="9858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85946" y="5435589"/>
              <a:ext cx="649298" cy="6524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/>
          <p:nvPr/>
        </p:nvSpPr>
        <p:spPr>
          <a:xfrm>
            <a:off x="914398" y="5422889"/>
            <a:ext cx="649286" cy="65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29308" y="5543253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00856" y="5555950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59069" y="5422889"/>
            <a:ext cx="649298" cy="652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73985" y="5543253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94117" y="5422889"/>
            <a:ext cx="2486025" cy="657225"/>
            <a:chOff x="3794117" y="5422889"/>
            <a:chExt cx="2486025" cy="657225"/>
          </a:xfrm>
        </p:grpSpPr>
        <p:sp>
          <p:nvSpPr>
            <p:cNvPr id="49" name="object 49"/>
            <p:cNvSpPr/>
            <p:nvPr/>
          </p:nvSpPr>
          <p:spPr>
            <a:xfrm>
              <a:off x="3794117" y="5422889"/>
              <a:ext cx="649298" cy="6524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30740" y="5427639"/>
              <a:ext cx="649273" cy="652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30839" y="5427639"/>
              <a:ext cx="649298" cy="652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845754" y="5548016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96037" y="5427639"/>
            <a:ext cx="649273" cy="65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710946" y="5367041"/>
            <a:ext cx="21971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58035" y="5427639"/>
            <a:ext cx="649298" cy="65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572957" y="5367041"/>
            <a:ext cx="21971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dirty="0" sz="2400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05033" y="5100627"/>
            <a:ext cx="4657725" cy="1304925"/>
            <a:chOff x="2205033" y="5100627"/>
            <a:chExt cx="4657725" cy="1304925"/>
          </a:xfrm>
        </p:grpSpPr>
        <p:sp>
          <p:nvSpPr>
            <p:cNvPr id="58" name="object 58"/>
            <p:cNvSpPr/>
            <p:nvPr/>
          </p:nvSpPr>
          <p:spPr>
            <a:xfrm>
              <a:off x="2209795" y="5105389"/>
              <a:ext cx="4648190" cy="12953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209795" y="5105389"/>
              <a:ext cx="4648200" cy="1295400"/>
            </a:xfrm>
            <a:custGeom>
              <a:avLst/>
              <a:gdLst/>
              <a:ahLst/>
              <a:cxnLst/>
              <a:rect l="l" t="t" r="r" b="b"/>
              <a:pathLst>
                <a:path w="4648200" h="1295400">
                  <a:moveTo>
                    <a:pt x="2466545" y="260399"/>
                  </a:moveTo>
                  <a:lnTo>
                    <a:pt x="3182718" y="0"/>
                  </a:lnTo>
                  <a:lnTo>
                    <a:pt x="3125693" y="346449"/>
                  </a:lnTo>
                  <a:lnTo>
                    <a:pt x="3874992" y="190224"/>
                  </a:lnTo>
                  <a:lnTo>
                    <a:pt x="3524867" y="391749"/>
                  </a:lnTo>
                  <a:lnTo>
                    <a:pt x="4648190" y="398524"/>
                  </a:lnTo>
                  <a:lnTo>
                    <a:pt x="3655067" y="563848"/>
                  </a:lnTo>
                  <a:lnTo>
                    <a:pt x="3931592" y="677073"/>
                  </a:lnTo>
                  <a:lnTo>
                    <a:pt x="3524867" y="738248"/>
                  </a:lnTo>
                  <a:lnTo>
                    <a:pt x="4062216" y="937473"/>
                  </a:lnTo>
                  <a:lnTo>
                    <a:pt x="3150443" y="860598"/>
                  </a:lnTo>
                  <a:lnTo>
                    <a:pt x="3215418" y="1041722"/>
                  </a:lnTo>
                  <a:lnTo>
                    <a:pt x="2621069" y="955648"/>
                  </a:lnTo>
                  <a:lnTo>
                    <a:pt x="2498844" y="1129997"/>
                  </a:lnTo>
                  <a:lnTo>
                    <a:pt x="2124395" y="1041722"/>
                  </a:lnTo>
                  <a:lnTo>
                    <a:pt x="1872196" y="1182172"/>
                  </a:lnTo>
                  <a:lnTo>
                    <a:pt x="1619771" y="1086997"/>
                  </a:lnTo>
                  <a:lnTo>
                    <a:pt x="1058097" y="1295397"/>
                  </a:lnTo>
                  <a:lnTo>
                    <a:pt x="1033997" y="1093897"/>
                  </a:lnTo>
                  <a:lnTo>
                    <a:pt x="276524" y="1068997"/>
                  </a:lnTo>
                  <a:lnTo>
                    <a:pt x="716598" y="921773"/>
                  </a:lnTo>
                  <a:lnTo>
                    <a:pt x="0" y="772248"/>
                  </a:lnTo>
                  <a:lnTo>
                    <a:pt x="846798" y="695198"/>
                  </a:lnTo>
                  <a:lnTo>
                    <a:pt x="252206" y="495974"/>
                  </a:lnTo>
                  <a:lnTo>
                    <a:pt x="1156022" y="468799"/>
                  </a:lnTo>
                  <a:lnTo>
                    <a:pt x="968798" y="217399"/>
                  </a:lnTo>
                  <a:lnTo>
                    <a:pt x="1839921" y="382749"/>
                  </a:lnTo>
                  <a:lnTo>
                    <a:pt x="2092120" y="113174"/>
                  </a:lnTo>
                  <a:lnTo>
                    <a:pt x="2466545" y="26039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531980" y="5396129"/>
            <a:ext cx="1660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75" b="1">
                <a:solidFill>
                  <a:srgbClr val="FF0000"/>
                </a:solidFill>
                <a:latin typeface="Tahoma"/>
                <a:cs typeface="Tahoma"/>
              </a:rPr>
              <a:t>Kết </a:t>
            </a:r>
            <a:r>
              <a:rPr dirty="0" baseline="-26620" sz="3600" spc="-719" b="1">
                <a:solidFill>
                  <a:srgbClr val="FFFF00"/>
                </a:solidFill>
                <a:latin typeface="Tahoma"/>
                <a:cs typeface="Tahoma"/>
              </a:rPr>
              <a:t>5</a:t>
            </a:r>
            <a:r>
              <a:rPr dirty="0" sz="2000" spc="-480" b="1">
                <a:solidFill>
                  <a:srgbClr val="FF0000"/>
                </a:solidFill>
                <a:latin typeface="Tahoma"/>
                <a:cs typeface="Tahoma"/>
              </a:rPr>
              <a:t>quả</a:t>
            </a:r>
            <a:r>
              <a:rPr dirty="0" sz="2000" spc="-434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spc="-465" b="1">
                <a:solidFill>
                  <a:srgbClr val="FF0000"/>
                </a:solidFill>
                <a:latin typeface="Tahoma"/>
                <a:cs typeface="Tahoma"/>
              </a:rPr>
              <a:t>cuố</a:t>
            </a:r>
            <a:r>
              <a:rPr dirty="0" baseline="-27777" sz="3600" spc="-697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r>
              <a:rPr dirty="0" sz="2000" spc="-465" b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61" name="object 61"/>
          <p:cNvSpPr txBox="1"/>
          <p:nvPr/>
        </p:nvSpPr>
        <p:spPr>
          <a:xfrm>
            <a:off x="4040944" y="5751728"/>
            <a:ext cx="644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0000"/>
                </a:solidFill>
                <a:latin typeface="Tahoma"/>
                <a:cs typeface="Tahoma"/>
              </a:rPr>
              <a:t>cùng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988" y="94558"/>
            <a:ext cx="6789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254"/>
              <a:t>ĐỔI </a:t>
            </a:r>
            <a:r>
              <a:rPr dirty="0" spc="-250"/>
              <a:t>CHỖ </a:t>
            </a:r>
            <a:r>
              <a:rPr dirty="0" spc="-175"/>
              <a:t>TRỰC</a:t>
            </a:r>
            <a:r>
              <a:rPr dirty="0" spc="-470"/>
              <a:t> </a:t>
            </a:r>
            <a:r>
              <a:rPr dirty="0" spc="-315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300" y="755395"/>
            <a:ext cx="8615045" cy="5569585"/>
          </a:xfrm>
          <a:prstGeom prst="rect">
            <a:avLst/>
          </a:prstGeom>
        </p:spPr>
        <p:txBody>
          <a:bodyPr wrap="square" lIns="0" tIns="254635" rIns="0" bIns="0" rtlCol="0" vert="horz">
            <a:spAutoFit/>
          </a:bodyPr>
          <a:lstStyle/>
          <a:p>
            <a:pPr marL="714375" indent="-702310">
              <a:lnSpc>
                <a:spcPct val="100000"/>
              </a:lnSpc>
              <a:spcBef>
                <a:spcPts val="2005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713740" algn="l"/>
                <a:tab pos="715010" algn="l"/>
              </a:tabLst>
            </a:pP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Cài</a:t>
            </a:r>
            <a:r>
              <a:rPr dirty="0" sz="3600" spc="-1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đặt:</a:t>
            </a:r>
            <a:endParaRPr sz="36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695"/>
              </a:spcBef>
            </a:pPr>
            <a:r>
              <a:rPr dirty="0" sz="3200" spc="135" b="1">
                <a:solidFill>
                  <a:srgbClr val="0070BF"/>
                </a:solidFill>
                <a:latin typeface="Times New Roman"/>
                <a:cs typeface="Times New Roman"/>
              </a:rPr>
              <a:t>void</a:t>
            </a:r>
            <a:r>
              <a:rPr dirty="0" sz="3200" spc="-100" b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3200" spc="85" b="1">
                <a:solidFill>
                  <a:srgbClr val="FF0000"/>
                </a:solidFill>
                <a:latin typeface="Times New Roman"/>
                <a:cs typeface="Times New Roman"/>
              </a:rPr>
              <a:t>interchangeSort_Asc</a:t>
            </a:r>
            <a:r>
              <a:rPr dirty="0" sz="3200" spc="85" b="1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200" spc="85" b="1">
                <a:solidFill>
                  <a:srgbClr val="FF00FF"/>
                </a:solidFill>
                <a:latin typeface="Times New Roman"/>
                <a:cs typeface="Times New Roman"/>
              </a:rPr>
              <a:t>ItemType</a:t>
            </a:r>
            <a:r>
              <a:rPr dirty="0" sz="3200" spc="-9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3200" spc="105" b="1">
                <a:solidFill>
                  <a:srgbClr val="000099"/>
                </a:solidFill>
                <a:latin typeface="Times New Roman"/>
                <a:cs typeface="Times New Roman"/>
              </a:rPr>
              <a:t>a[</a:t>
            </a:r>
            <a:r>
              <a:rPr dirty="0" sz="3200" spc="-10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20" b="1">
                <a:solidFill>
                  <a:srgbClr val="000099"/>
                </a:solidFill>
                <a:latin typeface="Times New Roman"/>
                <a:cs typeface="Times New Roman"/>
              </a:rPr>
              <a:t>],</a:t>
            </a:r>
            <a:r>
              <a:rPr dirty="0" sz="3200" spc="-114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120" b="1">
                <a:solidFill>
                  <a:srgbClr val="000099"/>
                </a:solidFill>
                <a:latin typeface="Times New Roman"/>
                <a:cs typeface="Times New Roman"/>
              </a:rPr>
              <a:t>int</a:t>
            </a:r>
            <a:r>
              <a:rPr dirty="0" sz="3200" spc="-10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200" spc="190" b="1">
                <a:solidFill>
                  <a:srgbClr val="000099"/>
                </a:solidFill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944"/>
              </a:spcBef>
            </a:pP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929005" marR="2793365" indent="-457200">
              <a:lnSpc>
                <a:spcPts val="5320"/>
              </a:lnSpc>
              <a:spcBef>
                <a:spcPts val="350"/>
              </a:spcBef>
            </a:pPr>
            <a:r>
              <a:rPr dirty="0" sz="3600" spc="114">
                <a:solidFill>
                  <a:srgbClr val="000099"/>
                </a:solidFill>
                <a:latin typeface="Times New Roman"/>
                <a:cs typeface="Times New Roman"/>
              </a:rPr>
              <a:t>for(int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 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= </a:t>
            </a:r>
            <a:r>
              <a:rPr dirty="0" sz="3600" spc="25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3600" spc="25" b="1">
                <a:latin typeface="Times New Roman"/>
                <a:cs typeface="Times New Roman"/>
              </a:rPr>
              <a:t>;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 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&lt; </a:t>
            </a:r>
            <a:r>
              <a:rPr dirty="0" sz="3600" spc="204">
                <a:solidFill>
                  <a:srgbClr val="000099"/>
                </a:solidFill>
                <a:latin typeface="Times New Roman"/>
                <a:cs typeface="Times New Roman"/>
              </a:rPr>
              <a:t>n </a:t>
            </a:r>
            <a:r>
              <a:rPr dirty="0" sz="3600" spc="-5">
                <a:solidFill>
                  <a:srgbClr val="000099"/>
                </a:solidFill>
                <a:latin typeface="Times New Roman"/>
                <a:cs typeface="Times New Roman"/>
              </a:rPr>
              <a:t>- </a:t>
            </a:r>
            <a:r>
              <a:rPr dirty="0" sz="3600" spc="5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 spc="5" b="1">
                <a:latin typeface="Times New Roman"/>
                <a:cs typeface="Times New Roman"/>
              </a:rPr>
              <a:t>; </a:t>
            </a:r>
            <a:r>
              <a:rPr dirty="0" sz="3600" spc="20">
                <a:solidFill>
                  <a:srgbClr val="000099"/>
                </a:solidFill>
                <a:latin typeface="Times New Roman"/>
                <a:cs typeface="Times New Roman"/>
              </a:rPr>
              <a:t>i++)  </a:t>
            </a:r>
            <a:r>
              <a:rPr dirty="0" sz="3600" spc="114">
                <a:solidFill>
                  <a:srgbClr val="000099"/>
                </a:solidFill>
                <a:latin typeface="Times New Roman"/>
                <a:cs typeface="Times New Roman"/>
              </a:rPr>
              <a:t>for(int</a:t>
            </a:r>
            <a:r>
              <a:rPr dirty="0" sz="3600" spc="-1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45">
                <a:solidFill>
                  <a:srgbClr val="000099"/>
                </a:solidFill>
                <a:latin typeface="Times New Roman"/>
                <a:cs typeface="Times New Roman"/>
              </a:rPr>
              <a:t>j</a:t>
            </a:r>
            <a:r>
              <a:rPr dirty="0" sz="3600" spc="-114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3600" spc="-114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9"/>
                </a:solidFill>
                <a:latin typeface="Times New Roman"/>
                <a:cs typeface="Times New Roman"/>
              </a:rPr>
              <a:t>i</a:t>
            </a:r>
            <a:r>
              <a:rPr dirty="0" sz="3600" spc="-12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+</a:t>
            </a:r>
            <a:r>
              <a:rPr dirty="0" sz="3600" spc="-114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25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3600" spc="25" b="1">
                <a:latin typeface="Times New Roman"/>
                <a:cs typeface="Times New Roman"/>
              </a:rPr>
              <a:t>;</a:t>
            </a:r>
            <a:r>
              <a:rPr dirty="0" sz="3600" spc="-114" b="1">
                <a:latin typeface="Times New Roman"/>
                <a:cs typeface="Times New Roman"/>
              </a:rPr>
              <a:t> </a:t>
            </a:r>
            <a:r>
              <a:rPr dirty="0" sz="3600" spc="-45">
                <a:solidFill>
                  <a:srgbClr val="000099"/>
                </a:solidFill>
                <a:latin typeface="Times New Roman"/>
                <a:cs typeface="Times New Roman"/>
              </a:rPr>
              <a:t>j</a:t>
            </a:r>
            <a:r>
              <a:rPr dirty="0" sz="3600" spc="-114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000099"/>
                </a:solidFill>
                <a:latin typeface="Times New Roman"/>
                <a:cs typeface="Times New Roman"/>
              </a:rPr>
              <a:t>&lt;</a:t>
            </a:r>
            <a:r>
              <a:rPr dirty="0" sz="3600" spc="-114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dirty="0" sz="3600" spc="10" b="1">
                <a:latin typeface="Times New Roman"/>
                <a:cs typeface="Times New Roman"/>
              </a:rPr>
              <a:t>;</a:t>
            </a:r>
            <a:r>
              <a:rPr dirty="0" sz="3600" spc="-114" b="1">
                <a:latin typeface="Times New Roman"/>
                <a:cs typeface="Times New Roman"/>
              </a:rPr>
              <a:t> </a:t>
            </a:r>
            <a:r>
              <a:rPr dirty="0" sz="3600" spc="5">
                <a:solidFill>
                  <a:srgbClr val="000099"/>
                </a:solidFill>
                <a:latin typeface="Times New Roman"/>
                <a:cs typeface="Times New Roman"/>
              </a:rPr>
              <a:t>j++)</a:t>
            </a:r>
            <a:endParaRPr sz="3600">
              <a:latin typeface="Times New Roman"/>
              <a:cs typeface="Times New Roman"/>
            </a:endParaRPr>
          </a:p>
          <a:p>
            <a:pPr marL="1386205">
              <a:lnSpc>
                <a:spcPct val="100000"/>
              </a:lnSpc>
              <a:spcBef>
                <a:spcPts val="665"/>
              </a:spcBef>
            </a:pPr>
            <a:r>
              <a:rPr dirty="0" sz="3600" spc="75">
                <a:solidFill>
                  <a:srgbClr val="000099"/>
                </a:solidFill>
                <a:latin typeface="Times New Roman"/>
                <a:cs typeface="Times New Roman"/>
              </a:rPr>
              <a:t>if(</a:t>
            </a:r>
            <a:r>
              <a:rPr dirty="0" sz="3600" spc="75" b="1">
                <a:solidFill>
                  <a:srgbClr val="D60093"/>
                </a:solidFill>
                <a:latin typeface="Times New Roman"/>
                <a:cs typeface="Times New Roman"/>
              </a:rPr>
              <a:t>a[i] </a:t>
            </a:r>
            <a:r>
              <a:rPr dirty="0" sz="3600" spc="80" b="1">
                <a:solidFill>
                  <a:srgbClr val="D60093"/>
                </a:solidFill>
                <a:latin typeface="Times New Roman"/>
                <a:cs typeface="Times New Roman"/>
              </a:rPr>
              <a:t>&gt;</a:t>
            </a:r>
            <a:r>
              <a:rPr dirty="0" sz="3600" spc="-305" b="1">
                <a:solidFill>
                  <a:srgbClr val="D60093"/>
                </a:solidFill>
                <a:latin typeface="Times New Roman"/>
                <a:cs typeface="Times New Roman"/>
              </a:rPr>
              <a:t> </a:t>
            </a:r>
            <a:r>
              <a:rPr dirty="0" sz="3600" spc="85" b="1">
                <a:solidFill>
                  <a:srgbClr val="D60093"/>
                </a:solidFill>
                <a:latin typeface="Times New Roman"/>
                <a:cs typeface="Times New Roman"/>
              </a:rPr>
              <a:t>a[j]</a:t>
            </a:r>
            <a:r>
              <a:rPr dirty="0" sz="3600" spc="85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843405">
              <a:lnSpc>
                <a:spcPct val="100000"/>
              </a:lnSpc>
              <a:spcBef>
                <a:spcPts val="1005"/>
              </a:spcBef>
            </a:pPr>
            <a:r>
              <a:rPr dirty="0" sz="3600" spc="145" b="1">
                <a:solidFill>
                  <a:srgbClr val="0000CC"/>
                </a:solidFill>
                <a:latin typeface="Times New Roman"/>
                <a:cs typeface="Times New Roman"/>
              </a:rPr>
              <a:t>swap</a:t>
            </a:r>
            <a:r>
              <a:rPr dirty="0" sz="3600" spc="145" b="1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3600" spc="145" b="1">
                <a:solidFill>
                  <a:srgbClr val="008000"/>
                </a:solidFill>
                <a:latin typeface="Times New Roman"/>
                <a:cs typeface="Times New Roman"/>
              </a:rPr>
              <a:t>a[i]</a:t>
            </a:r>
            <a:r>
              <a:rPr dirty="0" sz="3600" spc="145" b="1">
                <a:latin typeface="Times New Roman"/>
                <a:cs typeface="Times New Roman"/>
              </a:rPr>
              <a:t>,</a:t>
            </a:r>
            <a:r>
              <a:rPr dirty="0" sz="3600" spc="-114" b="1">
                <a:latin typeface="Times New Roman"/>
                <a:cs typeface="Times New Roman"/>
              </a:rPr>
              <a:t> </a:t>
            </a:r>
            <a:r>
              <a:rPr dirty="0" sz="3600" spc="50" b="1">
                <a:solidFill>
                  <a:srgbClr val="008000"/>
                </a:solidFill>
                <a:latin typeface="Times New Roman"/>
                <a:cs typeface="Times New Roman"/>
              </a:rPr>
              <a:t>a[j]</a:t>
            </a:r>
            <a:r>
              <a:rPr dirty="0" sz="3600" spc="50" b="1">
                <a:solidFill>
                  <a:srgbClr val="001F60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1005"/>
              </a:spcBef>
            </a:pP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412" y="94558"/>
            <a:ext cx="47059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HOÁN </a:t>
            </a:r>
            <a:r>
              <a:rPr dirty="0" spc="-835"/>
              <a:t>VỊ </a:t>
            </a:r>
            <a:r>
              <a:rPr dirty="0" spc="-5"/>
              <a:t>HAI </a:t>
            </a:r>
            <a:r>
              <a:rPr dirty="0" spc="-260"/>
              <a:t>PHẦN</a:t>
            </a:r>
            <a:r>
              <a:rPr dirty="0" spc="-65"/>
              <a:t> </a:t>
            </a:r>
            <a:r>
              <a:rPr dirty="0" spc="-345"/>
              <a:t>TỬ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25424" y="999741"/>
            <a:ext cx="8658860" cy="51854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z="3200" spc="85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đó,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hàm </a:t>
            </a:r>
            <a:r>
              <a:rPr dirty="0" sz="3200" spc="70">
                <a:solidFill>
                  <a:srgbClr val="000066"/>
                </a:solidFill>
                <a:latin typeface="Times New Roman"/>
                <a:cs typeface="Times New Roman"/>
              </a:rPr>
              <a:t>Swap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hàm </a:t>
            </a:r>
            <a:r>
              <a:rPr dirty="0" sz="3200" spc="140">
                <a:solidFill>
                  <a:srgbClr val="000066"/>
                </a:solidFill>
                <a:latin typeface="Times New Roman"/>
                <a:cs typeface="Times New Roman"/>
              </a:rPr>
              <a:t>hoán </a:t>
            </a:r>
            <a:r>
              <a:rPr dirty="0" sz="3200">
                <a:solidFill>
                  <a:srgbClr val="000066"/>
                </a:solidFill>
                <a:latin typeface="Times New Roman"/>
                <a:cs typeface="Times New Roman"/>
              </a:rPr>
              <a:t>vị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hai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220">
                <a:solidFill>
                  <a:srgbClr val="000066"/>
                </a:solidFill>
                <a:latin typeface="Times New Roman"/>
                <a:cs typeface="Times New Roman"/>
              </a:rPr>
              <a:t>tử  </a:t>
            </a:r>
            <a:r>
              <a:rPr dirty="0" sz="3200" spc="4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200" spc="40" i="1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-10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70" i="1">
                <a:solidFill>
                  <a:srgbClr val="000066"/>
                </a:solidFill>
                <a:latin typeface="Times New Roman"/>
                <a:cs typeface="Times New Roman"/>
              </a:rPr>
              <a:t>kiểu</a:t>
            </a:r>
            <a:r>
              <a:rPr dirty="0" sz="3200" spc="-10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 i="1">
                <a:solidFill>
                  <a:srgbClr val="000066"/>
                </a:solidFill>
                <a:latin typeface="Times New Roman"/>
                <a:cs typeface="Times New Roman"/>
              </a:rPr>
              <a:t>dữ</a:t>
            </a:r>
            <a:r>
              <a:rPr dirty="0" sz="3200" spc="-11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" i="1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200" spc="-10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" i="1">
                <a:solidFill>
                  <a:srgbClr val="000066"/>
                </a:solidFill>
                <a:latin typeface="Times New Roman"/>
                <a:cs typeface="Times New Roman"/>
              </a:rPr>
              <a:t>là</a:t>
            </a:r>
            <a:r>
              <a:rPr dirty="0" sz="3200" spc="-10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5" i="1">
                <a:solidFill>
                  <a:srgbClr val="000066"/>
                </a:solidFill>
                <a:latin typeface="Times New Roman"/>
                <a:cs typeface="Times New Roman"/>
              </a:rPr>
              <a:t>ItemType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dirty="0" sz="3200" spc="-1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75">
                <a:solidFill>
                  <a:srgbClr val="000066"/>
                </a:solidFill>
                <a:latin typeface="Times New Roman"/>
                <a:cs typeface="Times New Roman"/>
              </a:rPr>
              <a:t>cho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nhau,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0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60">
                <a:solidFill>
                  <a:srgbClr val="000066"/>
                </a:solidFill>
                <a:latin typeface="Times New Roman"/>
                <a:cs typeface="Times New Roman"/>
              </a:rPr>
              <a:t>void </a:t>
            </a:r>
            <a:r>
              <a:rPr dirty="0" sz="3200" spc="125" b="1">
                <a:solidFill>
                  <a:srgbClr val="3333FF"/>
                </a:solidFill>
                <a:latin typeface="Times New Roman"/>
                <a:cs typeface="Times New Roman"/>
              </a:rPr>
              <a:t>swap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200" spc="125" b="1">
                <a:solidFill>
                  <a:srgbClr val="FF00FF"/>
                </a:solidFill>
                <a:latin typeface="Times New Roman"/>
                <a:cs typeface="Times New Roman"/>
              </a:rPr>
              <a:t>ItemType </a:t>
            </a:r>
            <a:r>
              <a:rPr dirty="0" sz="3200" spc="-170">
                <a:solidFill>
                  <a:srgbClr val="000066"/>
                </a:solidFill>
                <a:latin typeface="Times New Roman"/>
                <a:cs typeface="Times New Roman"/>
              </a:rPr>
              <a:t>&amp;x, </a:t>
            </a:r>
            <a:r>
              <a:rPr dirty="0" sz="3200" spc="100" b="1">
                <a:solidFill>
                  <a:srgbClr val="FF00FF"/>
                </a:solidFill>
                <a:latin typeface="Times New Roman"/>
                <a:cs typeface="Times New Roman"/>
              </a:rPr>
              <a:t>ItemType</a:t>
            </a:r>
            <a:r>
              <a:rPr dirty="0" sz="3200" spc="-36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000066"/>
                </a:solidFill>
                <a:latin typeface="Times New Roman"/>
                <a:cs typeface="Times New Roman"/>
              </a:rPr>
              <a:t>&amp;y)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69265" marR="5842635">
              <a:lnSpc>
                <a:spcPct val="116100"/>
              </a:lnSpc>
              <a:spcBef>
                <a:spcPts val="55"/>
              </a:spcBef>
            </a:pPr>
            <a:r>
              <a:rPr dirty="0" sz="2800" spc="85" b="1">
                <a:solidFill>
                  <a:srgbClr val="FF00FF"/>
                </a:solidFill>
                <a:latin typeface="Times New Roman"/>
                <a:cs typeface="Times New Roman"/>
              </a:rPr>
              <a:t>ItemType</a:t>
            </a:r>
            <a:r>
              <a:rPr dirty="0" sz="2800" spc="-130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800" spc="95">
                <a:solidFill>
                  <a:srgbClr val="000066"/>
                </a:solidFill>
                <a:latin typeface="Times New Roman"/>
                <a:cs typeface="Times New Roman"/>
              </a:rPr>
              <a:t>tam;  </a:t>
            </a:r>
            <a:r>
              <a:rPr dirty="0" sz="2800" spc="145">
                <a:solidFill>
                  <a:srgbClr val="000066"/>
                </a:solidFill>
                <a:latin typeface="Times New Roman"/>
                <a:cs typeface="Times New Roman"/>
              </a:rPr>
              <a:t>tam </a:t>
            </a:r>
            <a:r>
              <a:rPr dirty="0" sz="2800" spc="-30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z="2800" spc="-3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000066"/>
                </a:solidFill>
                <a:latin typeface="Times New Roman"/>
                <a:cs typeface="Times New Roman"/>
              </a:rPr>
              <a:t>x;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</a:pPr>
            <a:r>
              <a:rPr dirty="0" sz="2800" spc="-50">
                <a:solidFill>
                  <a:srgbClr val="000066"/>
                </a:solidFill>
                <a:latin typeface="Times New Roman"/>
                <a:cs typeface="Times New Roman"/>
              </a:rPr>
              <a:t>x </a:t>
            </a:r>
            <a:r>
              <a:rPr dirty="0" sz="2800" spc="-30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z="2800" spc="-13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00066"/>
                </a:solidFill>
                <a:latin typeface="Times New Roman"/>
                <a:cs typeface="Times New Roman"/>
              </a:rPr>
              <a:t>y;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</a:pPr>
            <a:r>
              <a:rPr dirty="0" sz="2800" spc="10">
                <a:solidFill>
                  <a:srgbClr val="000066"/>
                </a:solidFill>
                <a:latin typeface="Times New Roman"/>
                <a:cs typeface="Times New Roman"/>
              </a:rPr>
              <a:t>y </a:t>
            </a:r>
            <a:r>
              <a:rPr dirty="0" sz="2800" spc="-30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z="2800" spc="-1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>
                <a:solidFill>
                  <a:srgbClr val="000066"/>
                </a:solidFill>
                <a:latin typeface="Times New Roman"/>
                <a:cs typeface="Times New Roman"/>
              </a:rPr>
              <a:t>tam;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795" y="136366"/>
            <a:ext cx="63665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/>
              <a:t>GIẢI </a:t>
            </a:r>
            <a:r>
              <a:rPr dirty="0" sz="3000" spc="-195"/>
              <a:t>THUẬT </a:t>
            </a:r>
            <a:r>
              <a:rPr dirty="0" sz="3000" spc="-240"/>
              <a:t>ĐỔI </a:t>
            </a:r>
            <a:r>
              <a:rPr dirty="0" sz="3000" spc="-235"/>
              <a:t>CHỖ </a:t>
            </a:r>
            <a:r>
              <a:rPr dirty="0" sz="3000" spc="-165"/>
              <a:t>TRỰC</a:t>
            </a:r>
            <a:r>
              <a:rPr dirty="0" sz="3000" spc="-440"/>
              <a:t> </a:t>
            </a:r>
            <a:r>
              <a:rPr dirty="0" sz="3000" spc="-295"/>
              <a:t>TIẾP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52088" y="687953"/>
            <a:ext cx="5504180" cy="1551940"/>
          </a:xfrm>
          <a:prstGeom prst="rect">
            <a:avLst/>
          </a:prstGeom>
        </p:spPr>
        <p:txBody>
          <a:bodyPr wrap="square" lIns="0" tIns="322580" rIns="0" bIns="0" rtlCol="0" vert="horz">
            <a:spAutoFit/>
          </a:bodyPr>
          <a:lstStyle/>
          <a:p>
            <a:pPr marL="695325" indent="-683260">
              <a:lnSpc>
                <a:spcPct val="100000"/>
              </a:lnSpc>
              <a:spcBef>
                <a:spcPts val="2540"/>
              </a:spcBef>
              <a:buClr>
                <a:srgbClr val="1480B8"/>
              </a:buClr>
              <a:buSzPct val="101562"/>
              <a:buFont typeface="Noto Sans Symbols"/>
              <a:buChar char="❖"/>
              <a:tabLst>
                <a:tab pos="695325" algn="l"/>
                <a:tab pos="695960" algn="l"/>
              </a:tabLst>
            </a:pPr>
            <a:r>
              <a:rPr dirty="0" sz="3200" spc="-5" b="1" i="1">
                <a:solidFill>
                  <a:srgbClr val="000066"/>
                </a:solidFill>
                <a:latin typeface="Arial"/>
                <a:cs typeface="Arial"/>
              </a:rPr>
              <a:t>Đánh </a:t>
            </a:r>
            <a:r>
              <a:rPr dirty="0" sz="3200" spc="-10" b="1" i="1">
                <a:solidFill>
                  <a:srgbClr val="000066"/>
                </a:solidFill>
                <a:latin typeface="Arial"/>
                <a:cs typeface="Arial"/>
              </a:rPr>
              <a:t>giá giải</a:t>
            </a:r>
            <a:r>
              <a:rPr dirty="0" sz="3200" spc="-3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5" b="1" i="1">
                <a:solidFill>
                  <a:srgbClr val="000066"/>
                </a:solidFill>
                <a:latin typeface="Arial"/>
                <a:cs typeface="Arial"/>
              </a:rPr>
              <a:t>thuật</a:t>
            </a:r>
            <a:r>
              <a:rPr dirty="0" sz="3600" spc="5" b="1" i="1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895"/>
              </a:spcBef>
            </a:pP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Ta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>
                <a:solidFill>
                  <a:srgbClr val="000066"/>
                </a:solidFill>
                <a:latin typeface="Times New Roman"/>
                <a:cs typeface="Times New Roman"/>
              </a:rPr>
              <a:t>bảng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0">
                <a:solidFill>
                  <a:srgbClr val="000066"/>
                </a:solidFill>
                <a:latin typeface="Times New Roman"/>
                <a:cs typeface="Times New Roman"/>
              </a:rPr>
              <a:t>đánh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giá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5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30">
                <a:solidFill>
                  <a:srgbClr val="000066"/>
                </a:solidFill>
                <a:latin typeface="Times New Roman"/>
                <a:cs typeface="Times New Roman"/>
              </a:rPr>
              <a:t>toán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0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795" y="3186118"/>
            <a:ext cx="3276593" cy="776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8788" y="4038591"/>
            <a:ext cx="3276593" cy="76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249" y="2660644"/>
          <a:ext cx="9057005" cy="2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575"/>
                <a:gridCol w="3548379"/>
                <a:gridCol w="3429000"/>
              </a:tblGrid>
              <a:tr h="815348">
                <a:tc>
                  <a:txBody>
                    <a:bodyPr/>
                    <a:lstStyle/>
                    <a:p>
                      <a:pPr marL="394970" marR="149225">
                        <a:lnSpc>
                          <a:spcPts val="2865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Trường</a:t>
                      </a:r>
                      <a:endParaRPr sz="2400">
                        <a:latin typeface="Arimo"/>
                        <a:cs typeface="Arimo"/>
                      </a:endParaRPr>
                    </a:p>
                    <a:p>
                      <a:pPr marL="829310" marR="149225">
                        <a:lnSpc>
                          <a:spcPts val="2865"/>
                        </a:lnSpc>
                      </a:pPr>
                      <a:r>
                        <a:rPr dirty="0" sz="2400" spc="-5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hợp</a:t>
                      </a:r>
                      <a:endParaRPr sz="2400">
                        <a:latin typeface="Arimo"/>
                        <a:cs typeface="Arim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638810" marR="113030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dirty="0" sz="2400" spc="-5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Số lần so</a:t>
                      </a:r>
                      <a:r>
                        <a:rPr dirty="0" sz="2400" spc="-40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sánh</a:t>
                      </a:r>
                      <a:endParaRPr sz="2400">
                        <a:latin typeface="Arimo"/>
                        <a:cs typeface="Arimo"/>
                      </a:endParaRPr>
                    </a:p>
                  </a:txBody>
                  <a:tcPr marL="0" marR="0" marB="0" marT="2146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943610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dirty="0" sz="2400" spc="-5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Số lần</a:t>
                      </a:r>
                      <a:r>
                        <a:rPr dirty="0" sz="2400" spc="-30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009900"/>
                          </a:solidFill>
                          <a:latin typeface="Arimo"/>
                          <a:cs typeface="Arimo"/>
                        </a:rPr>
                        <a:t>gán</a:t>
                      </a:r>
                      <a:endParaRPr sz="2400">
                        <a:latin typeface="Arimo"/>
                        <a:cs typeface="Arimo"/>
                      </a:endParaRPr>
                    </a:p>
                  </a:txBody>
                  <a:tcPr marL="0" marR="0" marB="0" marT="2146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849323">
                <a:tc>
                  <a:txBody>
                    <a:bodyPr/>
                    <a:lstStyle/>
                    <a:p>
                      <a:pPr marL="440055" marR="14922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2400" spc="-5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Tốt</a:t>
                      </a:r>
                      <a:r>
                        <a:rPr dirty="0" sz="2400" spc="-2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nhất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1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2400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1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9323">
                <a:tc>
                  <a:txBody>
                    <a:bodyPr/>
                    <a:lstStyle/>
                    <a:p>
                      <a:pPr marL="397510" marR="149225">
                        <a:lnSpc>
                          <a:spcPts val="2295"/>
                        </a:lnSpc>
                        <a:spcBef>
                          <a:spcPts val="1820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Xấu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nhất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2470"/>
                        </a:lnSpc>
                      </a:pPr>
                      <a:r>
                        <a:rPr dirty="0" sz="3200" spc="-8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Vậy </a:t>
                      </a:r>
                      <a:r>
                        <a:rPr dirty="0" sz="3200" spc="13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độ</a:t>
                      </a:r>
                      <a:r>
                        <a:rPr dirty="0" sz="3200" spc="-204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195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phứ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1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ts val="3060"/>
                        </a:lnSpc>
                      </a:pPr>
                      <a:r>
                        <a:rPr dirty="0" sz="3200" spc="-1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3200" spc="-114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165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tạp</a:t>
                      </a:r>
                      <a:r>
                        <a:rPr dirty="0" sz="3200" spc="-114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9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dirty="0" sz="3200" spc="-12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165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thuật</a:t>
                      </a:r>
                      <a:r>
                        <a:rPr dirty="0" sz="3200" spc="-114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15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toán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ts val="3060"/>
                        </a:lnSpc>
                      </a:pPr>
                      <a:r>
                        <a:rPr dirty="0" sz="3200" spc="55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dirty="0" sz="3200" spc="-35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6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O(n</a:t>
                      </a:r>
                      <a:r>
                        <a:rPr dirty="0" baseline="31746" sz="3150" spc="97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3200" spc="6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3200" spc="65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252658" y="4049716"/>
            <a:ext cx="3232143" cy="827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088" y="606363"/>
            <a:ext cx="8826500" cy="567944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509270" indent="-497205">
              <a:lnSpc>
                <a:spcPct val="100000"/>
              </a:lnSpc>
              <a:spcBef>
                <a:spcPts val="1770"/>
              </a:spcBef>
              <a:buClr>
                <a:srgbClr val="1480B8"/>
              </a:buClr>
              <a:buFont typeface="Noto Sans Symbols"/>
              <a:buChar char="❖"/>
              <a:tabLst>
                <a:tab pos="509905" algn="l"/>
              </a:tabLst>
            </a:pPr>
            <a:r>
              <a:rPr dirty="0" sz="3200" b="1">
                <a:solidFill>
                  <a:srgbClr val="000066"/>
                </a:solidFill>
                <a:latin typeface="Arial"/>
                <a:cs typeface="Arial"/>
              </a:rPr>
              <a:t>Ý tưởng </a:t>
            </a:r>
            <a:r>
              <a:rPr dirty="0" sz="3200" spc="-10" b="1">
                <a:solidFill>
                  <a:srgbClr val="000066"/>
                </a:solidFill>
                <a:latin typeface="Arial"/>
                <a:cs typeface="Arial"/>
              </a:rPr>
              <a:t>giải</a:t>
            </a:r>
            <a:r>
              <a:rPr dirty="0" sz="3200" spc="-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0066"/>
                </a:solidFill>
                <a:latin typeface="Arial"/>
                <a:cs typeface="Arial"/>
              </a:rPr>
              <a:t>thuật</a:t>
            </a:r>
            <a:r>
              <a:rPr dirty="0" sz="3200" b="1" i="1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85725" marR="76835" indent="347345">
              <a:lnSpc>
                <a:spcPct val="120400"/>
              </a:lnSpc>
              <a:spcBef>
                <a:spcPts val="944"/>
              </a:spcBef>
            </a:pPr>
            <a:r>
              <a:rPr dirty="0" sz="3000" spc="-5" b="1">
                <a:solidFill>
                  <a:srgbClr val="33CC33"/>
                </a:solidFill>
                <a:latin typeface="Arial"/>
                <a:cs typeface="Arial"/>
              </a:rPr>
              <a:t>Chọn phần </a:t>
            </a:r>
            <a:r>
              <a:rPr dirty="0" sz="3000" b="1">
                <a:solidFill>
                  <a:srgbClr val="33CC33"/>
                </a:solidFill>
                <a:latin typeface="Arial"/>
                <a:cs typeface="Arial"/>
              </a:rPr>
              <a:t>tử </a:t>
            </a:r>
            <a:r>
              <a:rPr dirty="0" sz="3000" spc="-5" b="1">
                <a:solidFill>
                  <a:srgbClr val="33CC33"/>
                </a:solidFill>
                <a:latin typeface="Arial"/>
                <a:cs typeface="Arial"/>
              </a:rPr>
              <a:t>nhỏ nhất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trong </a:t>
            </a:r>
            <a:r>
              <a:rPr dirty="0" sz="3400" b="1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phần tử ban  đầu, </a:t>
            </a:r>
            <a:r>
              <a:rPr dirty="0" sz="3000" spc="-5" b="1">
                <a:solidFill>
                  <a:srgbClr val="CC00CC"/>
                </a:solidFill>
                <a:latin typeface="Arial"/>
                <a:cs typeface="Arial"/>
              </a:rPr>
              <a:t>đổi chổ với phần </a:t>
            </a:r>
            <a:r>
              <a:rPr dirty="0" sz="3000" b="1">
                <a:solidFill>
                  <a:srgbClr val="CC00CC"/>
                </a:solidFill>
                <a:latin typeface="Arial"/>
                <a:cs typeface="Arial"/>
              </a:rPr>
              <a:t>tử </a:t>
            </a:r>
            <a:r>
              <a:rPr dirty="0" sz="3000" spc="-5" b="1">
                <a:solidFill>
                  <a:srgbClr val="CC00CC"/>
                </a:solidFill>
                <a:latin typeface="Arial"/>
                <a:cs typeface="Arial"/>
              </a:rPr>
              <a:t>vị </a:t>
            </a:r>
            <a:r>
              <a:rPr dirty="0" sz="3000" b="1">
                <a:solidFill>
                  <a:srgbClr val="CC00CC"/>
                </a:solidFill>
                <a:latin typeface="Arial"/>
                <a:cs typeface="Arial"/>
              </a:rPr>
              <a:t>trí thứ 1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của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dãy hiện  hành; </a:t>
            </a:r>
            <a:r>
              <a:rPr dirty="0" sz="3000" i="1">
                <a:solidFill>
                  <a:srgbClr val="000066"/>
                </a:solidFill>
                <a:latin typeface="Arial"/>
                <a:cs typeface="Arial"/>
              </a:rPr>
              <a:t>sau </a:t>
            </a:r>
            <a:r>
              <a:rPr dirty="0" sz="3000" spc="-5" i="1">
                <a:solidFill>
                  <a:srgbClr val="000066"/>
                </a:solidFill>
                <a:latin typeface="Arial"/>
                <a:cs typeface="Arial"/>
              </a:rPr>
              <a:t>đó </a:t>
            </a:r>
            <a:r>
              <a:rPr dirty="0" sz="3000" i="1">
                <a:solidFill>
                  <a:srgbClr val="000066"/>
                </a:solidFill>
                <a:latin typeface="Arial"/>
                <a:cs typeface="Arial"/>
              </a:rPr>
              <a:t>không </a:t>
            </a:r>
            <a:r>
              <a:rPr dirty="0" sz="3000" spc="-5" i="1">
                <a:solidFill>
                  <a:srgbClr val="000066"/>
                </a:solidFill>
                <a:latin typeface="Arial"/>
                <a:cs typeface="Arial"/>
              </a:rPr>
              <a:t>quan tâm đến nó</a:t>
            </a:r>
            <a:r>
              <a:rPr dirty="0" sz="3000" spc="-40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000" spc="5" i="1">
                <a:solidFill>
                  <a:srgbClr val="000066"/>
                </a:solidFill>
                <a:latin typeface="Arial"/>
                <a:cs typeface="Arial"/>
              </a:rPr>
              <a:t>nữa</a:t>
            </a:r>
            <a:r>
              <a:rPr dirty="0" sz="3000" spc="5">
                <a:solidFill>
                  <a:srgbClr val="000066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algn="just" marL="90170" marR="276225" indent="347345">
              <a:lnSpc>
                <a:spcPct val="120100"/>
              </a:lnSpc>
              <a:spcBef>
                <a:spcPts val="840"/>
              </a:spcBef>
            </a:pPr>
            <a:r>
              <a:rPr dirty="0" sz="3000" spc="-10">
                <a:solidFill>
                  <a:srgbClr val="000066"/>
                </a:solidFill>
                <a:latin typeface="Arial"/>
                <a:cs typeface="Arial"/>
              </a:rPr>
              <a:t>Bắt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đầu từ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vị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trí thứ 2; </a:t>
            </a:r>
            <a:r>
              <a:rPr dirty="0" sz="3000" spc="-5" b="1">
                <a:solidFill>
                  <a:srgbClr val="33CC33"/>
                </a:solidFill>
                <a:latin typeface="Arial"/>
                <a:cs typeface="Arial"/>
              </a:rPr>
              <a:t>Chọn phần </a:t>
            </a:r>
            <a:r>
              <a:rPr dirty="0" sz="3000" b="1">
                <a:solidFill>
                  <a:srgbClr val="33CC33"/>
                </a:solidFill>
                <a:latin typeface="Arial"/>
                <a:cs typeface="Arial"/>
              </a:rPr>
              <a:t>tử </a:t>
            </a:r>
            <a:r>
              <a:rPr dirty="0" sz="3000" spc="-5" b="1">
                <a:solidFill>
                  <a:srgbClr val="33CC33"/>
                </a:solidFill>
                <a:latin typeface="Arial"/>
                <a:cs typeface="Arial"/>
              </a:rPr>
              <a:t>nhỏ nhất 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trong </a:t>
            </a:r>
            <a:r>
              <a:rPr dirty="0" sz="3400" spc="-5" b="1">
                <a:solidFill>
                  <a:srgbClr val="FF0000"/>
                </a:solidFill>
                <a:latin typeface="Arial"/>
                <a:cs typeface="Arial"/>
              </a:rPr>
              <a:t>n-1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phần tử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còn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lại, </a:t>
            </a:r>
            <a:r>
              <a:rPr dirty="0" sz="3000" spc="-5" b="1">
                <a:solidFill>
                  <a:srgbClr val="CC00CC"/>
                </a:solidFill>
                <a:latin typeface="Arial"/>
                <a:cs typeface="Arial"/>
              </a:rPr>
              <a:t>đổi chổ với phần </a:t>
            </a:r>
            <a:r>
              <a:rPr dirty="0" sz="3000" b="1">
                <a:solidFill>
                  <a:srgbClr val="CC00CC"/>
                </a:solidFill>
                <a:latin typeface="Arial"/>
                <a:cs typeface="Arial"/>
              </a:rPr>
              <a:t>tử</a:t>
            </a:r>
            <a:r>
              <a:rPr dirty="0" sz="3000" spc="-130" b="1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CC00CC"/>
                </a:solidFill>
                <a:latin typeface="Arial"/>
                <a:cs typeface="Arial"/>
              </a:rPr>
              <a:t>vị  </a:t>
            </a:r>
            <a:r>
              <a:rPr dirty="0" sz="3000" b="1">
                <a:solidFill>
                  <a:srgbClr val="CC00CC"/>
                </a:solidFill>
                <a:latin typeface="Arial"/>
                <a:cs typeface="Arial"/>
              </a:rPr>
              <a:t>trí thứ 2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của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dãy hiện</a:t>
            </a:r>
            <a:r>
              <a:rPr dirty="0" sz="3000" spc="-3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hành;</a:t>
            </a:r>
            <a:endParaRPr sz="3000">
              <a:latin typeface="Arial"/>
              <a:cs typeface="Arial"/>
            </a:endParaRPr>
          </a:p>
          <a:p>
            <a:pPr algn="just" marL="65405" marR="5080" indent="347345">
              <a:lnSpc>
                <a:spcPct val="120400"/>
              </a:lnSpc>
              <a:spcBef>
                <a:spcPts val="855"/>
              </a:spcBef>
            </a:pP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Lặp lại quá trình đó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cho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đến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khi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dãy hiện hành </a:t>
            </a:r>
            <a:r>
              <a:rPr dirty="0" sz="3000">
                <a:solidFill>
                  <a:srgbClr val="000066"/>
                </a:solidFill>
                <a:latin typeface="Arial"/>
                <a:cs typeface="Arial"/>
              </a:rPr>
              <a:t>chỉ  còn </a:t>
            </a:r>
            <a:r>
              <a:rPr dirty="0" sz="3400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phần tử thì</a:t>
            </a:r>
            <a:r>
              <a:rPr dirty="0" sz="3000" spc="-14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000066"/>
                </a:solidFill>
                <a:latin typeface="Arial"/>
                <a:cs typeface="Arial"/>
              </a:rPr>
              <a:t>dừng.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624" y="94558"/>
            <a:ext cx="41935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</a:t>
            </a:r>
            <a:r>
              <a:rPr dirty="0" spc="-85"/>
              <a:t> </a:t>
            </a:r>
            <a:r>
              <a:rPr dirty="0" spc="-5"/>
              <a:t>(SEARCH)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58" y="924558"/>
            <a:ext cx="8968105" cy="54737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495300" indent="-483234">
              <a:lnSpc>
                <a:spcPct val="100000"/>
              </a:lnSpc>
              <a:spcBef>
                <a:spcPts val="700"/>
              </a:spcBef>
              <a:buClr>
                <a:srgbClr val="1480B8"/>
              </a:buClr>
              <a:buFont typeface="Noto Sans Symbols"/>
              <a:buChar char="❖"/>
              <a:tabLst>
                <a:tab pos="495934" algn="l"/>
              </a:tabLst>
            </a:pPr>
            <a:r>
              <a:rPr dirty="0" sz="3000" spc="-65" b="1">
                <a:solidFill>
                  <a:srgbClr val="000066"/>
                </a:solidFill>
                <a:latin typeface="Times New Roman"/>
                <a:cs typeface="Times New Roman"/>
              </a:rPr>
              <a:t>Giả</a:t>
            </a:r>
            <a:r>
              <a:rPr dirty="0" sz="30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50" b="1">
                <a:solidFill>
                  <a:srgbClr val="000066"/>
                </a:solidFill>
                <a:latin typeface="Times New Roman"/>
                <a:cs typeface="Times New Roman"/>
              </a:rPr>
              <a:t>sử</a:t>
            </a:r>
            <a:r>
              <a:rPr dirty="0" sz="30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 b="1">
                <a:solidFill>
                  <a:srgbClr val="000066"/>
                </a:solidFill>
                <a:latin typeface="Times New Roman"/>
                <a:cs typeface="Times New Roman"/>
              </a:rPr>
              <a:t>mỗi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 b="1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95" b="1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40" b="1">
                <a:solidFill>
                  <a:srgbClr val="000066"/>
                </a:solidFill>
                <a:latin typeface="Times New Roman"/>
                <a:cs typeface="Times New Roman"/>
              </a:rPr>
              <a:t>gồm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5" b="1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75" b="1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r>
              <a:rPr dirty="0" sz="30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0" b="1">
                <a:solidFill>
                  <a:srgbClr val="000066"/>
                </a:solidFill>
                <a:latin typeface="Times New Roman"/>
                <a:cs typeface="Times New Roman"/>
              </a:rPr>
              <a:t>phần:</a:t>
            </a:r>
            <a:endParaRPr sz="3000">
              <a:latin typeface="Times New Roman"/>
              <a:cs typeface="Times New Roman"/>
            </a:endParaRPr>
          </a:p>
          <a:p>
            <a:pPr algn="just" lvl="1" marL="782955" marR="9525" indent="-215900">
              <a:lnSpc>
                <a:spcPct val="100000"/>
              </a:lnSpc>
              <a:spcBef>
                <a:spcPts val="600"/>
              </a:spcBef>
              <a:buClr>
                <a:srgbClr val="2FA383"/>
              </a:buClr>
              <a:buFont typeface="Noto Sans Symbols"/>
              <a:buChar char="▪"/>
              <a:tabLst>
                <a:tab pos="783590" algn="l"/>
              </a:tabLst>
            </a:pPr>
            <a:r>
              <a:rPr dirty="0" sz="3000" spc="10">
                <a:solidFill>
                  <a:srgbClr val="000066"/>
                </a:solidFill>
                <a:latin typeface="Times New Roman"/>
                <a:cs typeface="Times New Roman"/>
              </a:rPr>
              <a:t>Một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thành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80" i="1">
                <a:solidFill>
                  <a:srgbClr val="000066"/>
                </a:solidFill>
                <a:latin typeface="Times New Roman"/>
                <a:cs typeface="Times New Roman"/>
              </a:rPr>
              <a:t>khóa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000" spc="65" b="1">
                <a:solidFill>
                  <a:srgbClr val="000066"/>
                </a:solidFill>
                <a:latin typeface="Times New Roman"/>
                <a:cs typeface="Times New Roman"/>
              </a:rPr>
              <a:t>Key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để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nhận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diện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kiểu 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000" spc="-3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10" i="1">
                <a:solidFill>
                  <a:srgbClr val="000066"/>
                </a:solidFill>
                <a:latin typeface="Times New Roman"/>
                <a:cs typeface="Times New Roman"/>
              </a:rPr>
              <a:t>KeyType</a:t>
            </a:r>
            <a:r>
              <a:rPr dirty="0" sz="3000" spc="-10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algn="just" lvl="1" marL="782955" marR="5080" indent="-215900">
              <a:lnSpc>
                <a:spcPct val="100000"/>
              </a:lnSpc>
              <a:spcBef>
                <a:spcPts val="600"/>
              </a:spcBef>
              <a:buClr>
                <a:srgbClr val="2FA383"/>
              </a:buClr>
              <a:buFont typeface="Noto Sans Symbols"/>
              <a:buChar char="▪"/>
              <a:tabLst>
                <a:tab pos="783590" algn="l"/>
              </a:tabLst>
            </a:pP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Các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thành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75">
                <a:solidFill>
                  <a:srgbClr val="000066"/>
                </a:solidFill>
                <a:latin typeface="Times New Roman"/>
                <a:cs typeface="Times New Roman"/>
              </a:rPr>
              <a:t>còn </a:t>
            </a: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lại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000" spc="90" i="1">
                <a:solidFill>
                  <a:srgbClr val="000066"/>
                </a:solidFill>
                <a:latin typeface="Times New Roman"/>
                <a:cs typeface="Times New Roman"/>
              </a:rPr>
              <a:t>thông tin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000" spc="80" b="1">
                <a:solidFill>
                  <a:srgbClr val="000066"/>
                </a:solidFill>
                <a:latin typeface="Times New Roman"/>
                <a:cs typeface="Times New Roman"/>
              </a:rPr>
              <a:t>Info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)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kiểu 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 </a:t>
            </a:r>
            <a:r>
              <a:rPr dirty="0" sz="3000" spc="20" i="1">
                <a:solidFill>
                  <a:srgbClr val="000066"/>
                </a:solidFill>
                <a:latin typeface="Times New Roman"/>
                <a:cs typeface="Times New Roman"/>
              </a:rPr>
              <a:t>InfoType</a:t>
            </a:r>
            <a:r>
              <a:rPr dirty="0" sz="3000" spc="20">
                <a:solidFill>
                  <a:srgbClr val="000066"/>
                </a:solidFill>
                <a:latin typeface="Times New Roman"/>
                <a:cs typeface="Times New Roman"/>
              </a:rPr>
              <a:t>,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 </a:t>
            </a:r>
            <a:r>
              <a:rPr dirty="0" sz="3000" spc="45">
                <a:solidFill>
                  <a:srgbClr val="000066"/>
                </a:solidFill>
                <a:latin typeface="Times New Roman"/>
                <a:cs typeface="Times New Roman"/>
              </a:rPr>
              <a:t>vậy </a:t>
            </a:r>
            <a:r>
              <a:rPr dirty="0" sz="3000" spc="80">
                <a:solidFill>
                  <a:srgbClr val="000066"/>
                </a:solidFill>
                <a:latin typeface="Times New Roman"/>
                <a:cs typeface="Times New Roman"/>
              </a:rPr>
              <a:t>mỗi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000" spc="-4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cấu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trúc  </a:t>
            </a:r>
            <a:r>
              <a:rPr dirty="0" sz="3000" spc="20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liệu </a:t>
            </a:r>
            <a:r>
              <a:rPr dirty="0" sz="3000" spc="185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000" spc="-55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000">
              <a:latin typeface="Times New Roman"/>
              <a:cs typeface="Times New Roman"/>
            </a:endParaRPr>
          </a:p>
          <a:p>
            <a:pPr marL="776605">
              <a:lnSpc>
                <a:spcPct val="100000"/>
              </a:lnSpc>
              <a:spcBef>
                <a:spcPts val="1500"/>
              </a:spcBef>
              <a:tabLst>
                <a:tab pos="2242820" algn="l"/>
              </a:tabLst>
            </a:pPr>
            <a:r>
              <a:rPr dirty="0" sz="3000" spc="254" b="1">
                <a:solidFill>
                  <a:srgbClr val="00AFEF"/>
                </a:solidFill>
                <a:latin typeface="Arial"/>
                <a:cs typeface="Arial"/>
              </a:rPr>
              <a:t>struct	</a:t>
            </a:r>
            <a:r>
              <a:rPr dirty="0" sz="3000" spc="-5" b="1">
                <a:solidFill>
                  <a:srgbClr val="0000CC"/>
                </a:solidFill>
                <a:latin typeface="Arial"/>
                <a:cs typeface="Arial"/>
              </a:rPr>
              <a:t>ItemType</a:t>
            </a:r>
            <a:endParaRPr sz="3000">
              <a:latin typeface="Arial"/>
              <a:cs typeface="Arial"/>
            </a:endParaRPr>
          </a:p>
          <a:p>
            <a:pPr marL="776605">
              <a:lnSpc>
                <a:spcPct val="100000"/>
              </a:lnSpc>
            </a:pPr>
            <a:r>
              <a:rPr dirty="0" sz="3000" spc="480" b="1">
                <a:solidFill>
                  <a:srgbClr val="000066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1524000">
              <a:lnSpc>
                <a:spcPct val="100000"/>
              </a:lnSpc>
              <a:tabLst>
                <a:tab pos="3409315" algn="l"/>
                <a:tab pos="4457065" algn="l"/>
                <a:tab pos="5821680" algn="l"/>
                <a:tab pos="6601459" algn="l"/>
              </a:tabLst>
            </a:pPr>
            <a:r>
              <a:rPr dirty="0" sz="3000" spc="-50">
                <a:solidFill>
                  <a:srgbClr val="CC0099"/>
                </a:solidFill>
                <a:latin typeface="Arial"/>
                <a:cs typeface="Arial"/>
              </a:rPr>
              <a:t>KeyType	</a:t>
            </a:r>
            <a:r>
              <a:rPr dirty="0" sz="3000" spc="20" b="1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dirty="0" sz="3000" spc="20" b="1">
                <a:solidFill>
                  <a:srgbClr val="000066"/>
                </a:solidFill>
                <a:latin typeface="Arial"/>
                <a:cs typeface="Arial"/>
              </a:rPr>
              <a:t>;	</a:t>
            </a:r>
            <a:r>
              <a:rPr dirty="0" sz="2800" spc="185" i="1">
                <a:solidFill>
                  <a:srgbClr val="000066"/>
                </a:solidFill>
                <a:latin typeface="Arial"/>
                <a:cs typeface="Arial"/>
              </a:rPr>
              <a:t>//Khóa	</a:t>
            </a:r>
            <a:r>
              <a:rPr dirty="0" sz="2800" spc="240" i="1">
                <a:solidFill>
                  <a:srgbClr val="000066"/>
                </a:solidFill>
                <a:latin typeface="Arial"/>
                <a:cs typeface="Arial"/>
              </a:rPr>
              <a:t>tìm	</a:t>
            </a:r>
            <a:r>
              <a:rPr dirty="0" sz="2800" spc="55" i="1">
                <a:solidFill>
                  <a:srgbClr val="000066"/>
                </a:solidFill>
                <a:latin typeface="Arial"/>
                <a:cs typeface="Arial"/>
              </a:rPr>
              <a:t>kiếm</a:t>
            </a:r>
            <a:endParaRPr sz="2800">
              <a:latin typeface="Arial"/>
              <a:cs typeface="Arial"/>
            </a:endParaRPr>
          </a:p>
          <a:p>
            <a:pPr marL="1524000">
              <a:lnSpc>
                <a:spcPct val="100000"/>
              </a:lnSpc>
              <a:tabLst>
                <a:tab pos="3409315" algn="l"/>
                <a:tab pos="4666615" algn="l"/>
                <a:tab pos="6226175" algn="l"/>
                <a:tab pos="7005955" algn="l"/>
                <a:tab pos="7981315" algn="l"/>
              </a:tabLst>
            </a:pPr>
            <a:r>
              <a:rPr dirty="0" sz="3000" spc="185">
                <a:solidFill>
                  <a:srgbClr val="CC0099"/>
                </a:solidFill>
                <a:latin typeface="Arial"/>
                <a:cs typeface="Arial"/>
              </a:rPr>
              <a:t>InfoType	</a:t>
            </a:r>
            <a:r>
              <a:rPr dirty="0" sz="3000" spc="345" b="1">
                <a:solidFill>
                  <a:srgbClr val="000066"/>
                </a:solidFill>
                <a:latin typeface="Arial"/>
                <a:cs typeface="Arial"/>
              </a:rPr>
              <a:t>Info;	</a:t>
            </a:r>
            <a:r>
              <a:rPr dirty="0" sz="2800" spc="175" i="1">
                <a:solidFill>
                  <a:srgbClr val="000066"/>
                </a:solidFill>
                <a:latin typeface="Arial"/>
                <a:cs typeface="Arial"/>
              </a:rPr>
              <a:t>//Thông	</a:t>
            </a:r>
            <a:r>
              <a:rPr dirty="0" sz="2800" spc="550" i="1">
                <a:solidFill>
                  <a:srgbClr val="000066"/>
                </a:solidFill>
                <a:latin typeface="Arial"/>
                <a:cs typeface="Arial"/>
              </a:rPr>
              <a:t>tin	</a:t>
            </a:r>
            <a:r>
              <a:rPr dirty="0" sz="2800" spc="445" i="1">
                <a:solidFill>
                  <a:srgbClr val="000066"/>
                </a:solidFill>
                <a:latin typeface="Arial"/>
                <a:cs typeface="Arial"/>
              </a:rPr>
              <a:t>liên	</a:t>
            </a:r>
            <a:r>
              <a:rPr dirty="0" sz="2800" spc="-25" i="1">
                <a:solidFill>
                  <a:srgbClr val="000066"/>
                </a:solidFill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  <a:p>
            <a:pPr marL="776605">
              <a:lnSpc>
                <a:spcPct val="100000"/>
              </a:lnSpc>
            </a:pPr>
            <a:r>
              <a:rPr dirty="0" sz="3000" spc="565" b="1">
                <a:solidFill>
                  <a:srgbClr val="000066"/>
                </a:solidFill>
                <a:latin typeface="Arial"/>
                <a:cs typeface="Arial"/>
              </a:rPr>
              <a:t>}</a:t>
            </a:r>
            <a:r>
              <a:rPr dirty="0" sz="3000" spc="565" b="1">
                <a:solidFill>
                  <a:srgbClr val="3333FF"/>
                </a:solidFill>
                <a:latin typeface="Arial"/>
                <a:cs typeface="Arial"/>
              </a:rPr>
              <a:t>;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" y="452436"/>
            <a:ext cx="9140825" cy="762000"/>
            <a:chOff x="3174" y="452436"/>
            <a:chExt cx="9140825" cy="762000"/>
          </a:xfrm>
        </p:grpSpPr>
        <p:sp>
          <p:nvSpPr>
            <p:cNvPr id="3" name="object 3"/>
            <p:cNvSpPr/>
            <p:nvPr/>
          </p:nvSpPr>
          <p:spPr>
            <a:xfrm>
              <a:off x="228599" y="457199"/>
              <a:ext cx="914398" cy="752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599" y="457199"/>
              <a:ext cx="914400" cy="752475"/>
            </a:xfrm>
            <a:custGeom>
              <a:avLst/>
              <a:gdLst/>
              <a:ahLst/>
              <a:cxnLst/>
              <a:rect l="l" t="t" r="r" b="b"/>
              <a:pathLst>
                <a:path w="914400" h="752475">
                  <a:moveTo>
                    <a:pt x="0" y="0"/>
                  </a:moveTo>
                  <a:lnTo>
                    <a:pt x="914398" y="0"/>
                  </a:lnTo>
                  <a:lnTo>
                    <a:pt x="914398" y="611081"/>
                  </a:lnTo>
                  <a:lnTo>
                    <a:pt x="857281" y="612352"/>
                  </a:lnTo>
                  <a:lnTo>
                    <a:pt x="804898" y="615969"/>
                  </a:lnTo>
                  <a:lnTo>
                    <a:pt x="756800" y="621638"/>
                  </a:lnTo>
                  <a:lnTo>
                    <a:pt x="712534" y="629062"/>
                  </a:lnTo>
                  <a:lnTo>
                    <a:pt x="671650" y="637948"/>
                  </a:lnTo>
                  <a:lnTo>
                    <a:pt x="633698" y="648000"/>
                  </a:lnTo>
                  <a:lnTo>
                    <a:pt x="564781" y="670424"/>
                  </a:lnTo>
                  <a:lnTo>
                    <a:pt x="502178" y="693976"/>
                  </a:lnTo>
                  <a:lnTo>
                    <a:pt x="472117" y="705437"/>
                  </a:lnTo>
                  <a:lnTo>
                    <a:pt x="412219" y="726257"/>
                  </a:lnTo>
                  <a:lnTo>
                    <a:pt x="349616" y="742306"/>
                  </a:lnTo>
                  <a:lnTo>
                    <a:pt x="280700" y="751226"/>
                  </a:lnTo>
                  <a:lnTo>
                    <a:pt x="242747" y="752275"/>
                  </a:lnTo>
                  <a:lnTo>
                    <a:pt x="201863" y="750658"/>
                  </a:lnTo>
                  <a:lnTo>
                    <a:pt x="157597" y="746078"/>
                  </a:lnTo>
                  <a:lnTo>
                    <a:pt x="109499" y="738242"/>
                  </a:lnTo>
                  <a:lnTo>
                    <a:pt x="57117" y="726855"/>
                  </a:lnTo>
                  <a:lnTo>
                    <a:pt x="0" y="7116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838" y="560937"/>
            <a:ext cx="6883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Ví</a:t>
            </a:r>
            <a:r>
              <a:rPr dirty="0" sz="1600" spc="-7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dụ</a:t>
            </a:r>
            <a:r>
              <a:rPr dirty="0" sz="1600" spc="-5" b="1" i="1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261" y="2970219"/>
            <a:ext cx="5076825" cy="1449705"/>
            <a:chOff x="576261" y="2970219"/>
            <a:chExt cx="5076825" cy="1449705"/>
          </a:xfrm>
        </p:grpSpPr>
        <p:sp>
          <p:nvSpPr>
            <p:cNvPr id="8" name="object 8"/>
            <p:cNvSpPr/>
            <p:nvPr/>
          </p:nvSpPr>
          <p:spPr>
            <a:xfrm>
              <a:off x="684211" y="2973394"/>
              <a:ext cx="792160" cy="757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6261" y="4022716"/>
              <a:ext cx="973135" cy="39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60915" y="2970219"/>
              <a:ext cx="792173" cy="757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76261" y="4022716"/>
            <a:ext cx="973455" cy="3968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i =</a:t>
            </a:r>
            <a:r>
              <a:rPr dirty="0" sz="20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4715" y="2967044"/>
            <a:ext cx="4785995" cy="1427480"/>
            <a:chOff x="1044715" y="2967044"/>
            <a:chExt cx="4785995" cy="1427480"/>
          </a:xfrm>
        </p:grpSpPr>
        <p:sp>
          <p:nvSpPr>
            <p:cNvPr id="13" name="object 13"/>
            <p:cNvSpPr/>
            <p:nvPr/>
          </p:nvSpPr>
          <p:spPr>
            <a:xfrm>
              <a:off x="1065210" y="381951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9477" y="37762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9477" y="37762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5565" y="3992566"/>
              <a:ext cx="1100122" cy="396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25565" y="3992566"/>
              <a:ext cx="1100455" cy="396875"/>
            </a:xfrm>
            <a:custGeom>
              <a:avLst/>
              <a:gdLst/>
              <a:ahLst/>
              <a:cxnLst/>
              <a:rect l="l" t="t" r="r" b="b"/>
              <a:pathLst>
                <a:path w="1100454" h="396875">
                  <a:moveTo>
                    <a:pt x="0" y="0"/>
                  </a:moveTo>
                  <a:lnTo>
                    <a:pt x="1100122" y="0"/>
                  </a:lnTo>
                  <a:lnTo>
                    <a:pt x="1100122" y="396874"/>
                  </a:lnTo>
                  <a:lnTo>
                    <a:pt x="0" y="396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28784" y="2967044"/>
              <a:ext cx="792160" cy="7651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71769" y="2967044"/>
              <a:ext cx="792173" cy="765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16342" y="2968619"/>
              <a:ext cx="792173" cy="765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82098" y="4168133"/>
            <a:ext cx="187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05488" y="2963869"/>
            <a:ext cx="792173" cy="7651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684211" y="2634694"/>
            <a:ext cx="7056755" cy="1356360"/>
            <a:chOff x="684211" y="2634694"/>
            <a:chExt cx="7056755" cy="1356360"/>
          </a:xfrm>
        </p:grpSpPr>
        <p:sp>
          <p:nvSpPr>
            <p:cNvPr id="24" name="object 24"/>
            <p:cNvSpPr/>
            <p:nvPr/>
          </p:nvSpPr>
          <p:spPr>
            <a:xfrm>
              <a:off x="1042985" y="2653744"/>
              <a:ext cx="4229100" cy="0"/>
            </a:xfrm>
            <a:custGeom>
              <a:avLst/>
              <a:gdLst/>
              <a:ahLst/>
              <a:cxnLst/>
              <a:rect l="l" t="t" r="r" b="b"/>
              <a:pathLst>
                <a:path w="4229100" h="0">
                  <a:moveTo>
                    <a:pt x="0" y="0"/>
                  </a:moveTo>
                  <a:lnTo>
                    <a:pt x="4229103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78468" y="2653744"/>
              <a:ext cx="163959" cy="2871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78439" y="379094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62689" y="3747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62689" y="3747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74214" y="2653744"/>
              <a:ext cx="163974" cy="2871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4211" y="2965444"/>
              <a:ext cx="792160" cy="7572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948486" y="2963869"/>
              <a:ext cx="792148" cy="765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159524" y="3070629"/>
            <a:ext cx="2844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93059" y="2965444"/>
            <a:ext cx="792148" cy="7651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9246" y="4014791"/>
            <a:ext cx="973148" cy="3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19246" y="4014791"/>
            <a:ext cx="973455" cy="3968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i =</a:t>
            </a:r>
            <a:r>
              <a:rPr dirty="0" sz="20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4211" y="2627319"/>
            <a:ext cx="4968875" cy="1384300"/>
            <a:chOff x="684211" y="2627319"/>
            <a:chExt cx="4968875" cy="1384300"/>
          </a:xfrm>
        </p:grpSpPr>
        <p:sp>
          <p:nvSpPr>
            <p:cNvPr id="37" name="object 37"/>
            <p:cNvSpPr/>
            <p:nvPr/>
          </p:nvSpPr>
          <p:spPr>
            <a:xfrm>
              <a:off x="2108195" y="381159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92463" y="37683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49"/>
                  </a:moveTo>
                  <a:lnTo>
                    <a:pt x="0" y="43249"/>
                  </a:lnTo>
                  <a:lnTo>
                    <a:pt x="15732" y="0"/>
                  </a:lnTo>
                  <a:lnTo>
                    <a:pt x="31464" y="43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60915" y="2962269"/>
              <a:ext cx="792173" cy="7651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92463" y="37683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49"/>
                  </a:moveTo>
                  <a:lnTo>
                    <a:pt x="15732" y="0"/>
                  </a:lnTo>
                  <a:lnTo>
                    <a:pt x="0" y="43249"/>
                  </a:lnTo>
                  <a:lnTo>
                    <a:pt x="31464" y="43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43096" y="2646369"/>
              <a:ext cx="360680" cy="0"/>
            </a:xfrm>
            <a:custGeom>
              <a:avLst/>
              <a:gdLst/>
              <a:ahLst/>
              <a:cxnLst/>
              <a:rect l="l" t="t" r="r" b="b"/>
              <a:pathLst>
                <a:path w="360680" h="0">
                  <a:moveTo>
                    <a:pt x="0" y="0"/>
                  </a:moveTo>
                  <a:lnTo>
                    <a:pt x="360361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76991" y="2646369"/>
              <a:ext cx="163959" cy="2871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02428" y="2646369"/>
              <a:ext cx="163962" cy="2871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84211" y="2973394"/>
              <a:ext cx="792160" cy="7572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28784" y="2974969"/>
              <a:ext cx="792160" cy="7572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71769" y="2974969"/>
              <a:ext cx="792173" cy="7572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816342" y="2976569"/>
              <a:ext cx="792173" cy="7572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114948" y="2834095"/>
            <a:ext cx="2844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5542" y="3083336"/>
            <a:ext cx="4807585" cy="111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865"/>
              </a:lnSpc>
              <a:spcBef>
                <a:spcPts val="100"/>
              </a:spcBef>
              <a:tabLst>
                <a:tab pos="1069340" algn="l"/>
                <a:tab pos="2112645" algn="l"/>
                <a:tab pos="3157220" algn="l"/>
                <a:tab pos="4201795" algn="l"/>
              </a:tabLst>
            </a:pPr>
            <a:r>
              <a:rPr dirty="0" sz="3200" spc="-1019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r>
              <a:rPr dirty="0" baseline="1736" sz="4800" spc="-1530" b="1">
                <a:solidFill>
                  <a:srgbClr val="FFFF00"/>
                </a:solidFill>
                <a:latin typeface="Tahoma"/>
                <a:cs typeface="Tahoma"/>
              </a:rPr>
              <a:t>1	</a:t>
            </a:r>
            <a:r>
              <a:rPr dirty="0" sz="3200" spc="-1019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r>
              <a:rPr dirty="0" sz="3200" spc="-1019" b="1">
                <a:solidFill>
                  <a:srgbClr val="FFFF00"/>
                </a:solidFill>
                <a:latin typeface="Tahoma"/>
                <a:cs typeface="Tahoma"/>
              </a:rPr>
              <a:t>2	8</a:t>
            </a:r>
            <a:r>
              <a:rPr dirty="0" sz="3200" spc="-1019" b="1">
                <a:solidFill>
                  <a:srgbClr val="FFFF00"/>
                </a:solidFill>
                <a:latin typeface="Tahoma"/>
                <a:cs typeface="Tahoma"/>
              </a:rPr>
              <a:t>8	5</a:t>
            </a:r>
            <a:r>
              <a:rPr dirty="0" sz="3200" spc="-1019" b="1">
                <a:solidFill>
                  <a:srgbClr val="FFFF00"/>
                </a:solidFill>
                <a:latin typeface="Tahoma"/>
                <a:cs typeface="Tahoma"/>
              </a:rPr>
              <a:t>5	</a:t>
            </a:r>
            <a:r>
              <a:rPr dirty="0" sz="3200" spc="-2039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25400">
              <a:lnSpc>
                <a:spcPts val="2865"/>
              </a:lnSpc>
              <a:tabLst>
                <a:tab pos="4201795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2	2</a:t>
            </a:r>
            <a:endParaRPr sz="3200">
              <a:latin typeface="Tahoma"/>
              <a:cs typeface="Tahoma"/>
            </a:endParaRPr>
          </a:p>
          <a:p>
            <a:pPr algn="r" marR="68580">
              <a:lnSpc>
                <a:spcPct val="100000"/>
              </a:lnSpc>
              <a:spcBef>
                <a:spcPts val="414"/>
              </a:spcBef>
            </a:pPr>
            <a:r>
              <a:rPr dirty="0" sz="2000" spc="-5" b="1">
                <a:solidFill>
                  <a:srgbClr val="FFFF00"/>
                </a:solidFill>
                <a:latin typeface="Tahoma"/>
                <a:cs typeface="Tahoma"/>
              </a:rPr>
              <a:t>min</a:t>
            </a:r>
            <a:r>
              <a:rPr dirty="0" sz="2000" spc="-10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05488" y="2971794"/>
            <a:ext cx="792173" cy="757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48485" y="2971794"/>
            <a:ext cx="792148" cy="7572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159524" y="3078573"/>
            <a:ext cx="13271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537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6	</a:t>
            </a:r>
            <a:r>
              <a:rPr dirty="0" sz="3200" spc="-2039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47075" y="2837267"/>
            <a:ext cx="28448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829"/>
              </a:lnSpc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698744" y="4022716"/>
            <a:ext cx="973148" cy="3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698744" y="4022716"/>
            <a:ext cx="973455" cy="3968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i =</a:t>
            </a:r>
            <a:r>
              <a:rPr dirty="0" sz="20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91436" y="4022716"/>
            <a:ext cx="1100147" cy="3968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/>
          <p:cNvGrpSpPr/>
          <p:nvPr/>
        </p:nvGrpSpPr>
        <p:grpSpPr>
          <a:xfrm>
            <a:off x="3100943" y="2635244"/>
            <a:ext cx="4305935" cy="1379855"/>
            <a:chOff x="3100943" y="2635244"/>
            <a:chExt cx="4305935" cy="1379855"/>
          </a:xfrm>
        </p:grpSpPr>
        <p:sp>
          <p:nvSpPr>
            <p:cNvPr id="58" name="object 58"/>
            <p:cNvSpPr/>
            <p:nvPr/>
          </p:nvSpPr>
          <p:spPr>
            <a:xfrm>
              <a:off x="3187693" y="381951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171968" y="37762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171968" y="37762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167068" y="2654294"/>
              <a:ext cx="4177029" cy="1905"/>
            </a:xfrm>
            <a:custGeom>
              <a:avLst/>
              <a:gdLst/>
              <a:ahLst/>
              <a:cxnLst/>
              <a:rect l="l" t="t" r="r" b="b"/>
              <a:pathLst>
                <a:path w="4177029" h="1905">
                  <a:moveTo>
                    <a:pt x="0" y="1599"/>
                  </a:moveTo>
                  <a:lnTo>
                    <a:pt x="4176691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100943" y="2655894"/>
              <a:ext cx="163974" cy="2871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242735" y="2654294"/>
              <a:ext cx="163949" cy="2871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791436" y="4022716"/>
            <a:ext cx="1100455" cy="3968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80"/>
              </a:lnSpc>
            </a:pPr>
            <a:r>
              <a:rPr dirty="0" sz="2000" spc="-5" b="1">
                <a:solidFill>
                  <a:srgbClr val="FFFF00"/>
                </a:solidFill>
                <a:latin typeface="Tahoma"/>
                <a:cs typeface="Tahoma"/>
              </a:rPr>
              <a:t>min</a:t>
            </a:r>
            <a:r>
              <a:rPr dirty="0" sz="2000" spc="-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ts val="1645"/>
              </a:lnSpc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324847" y="3779479"/>
            <a:ext cx="41275" cy="243840"/>
            <a:chOff x="7324847" y="3779479"/>
            <a:chExt cx="41275" cy="243840"/>
          </a:xfrm>
        </p:grpSpPr>
        <p:sp>
          <p:nvSpPr>
            <p:cNvPr id="66" name="object 66"/>
            <p:cNvSpPr/>
            <p:nvPr/>
          </p:nvSpPr>
          <p:spPr>
            <a:xfrm>
              <a:off x="7345359" y="382746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329609" y="37842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329609" y="37842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" y="452436"/>
            <a:ext cx="9140825" cy="762000"/>
            <a:chOff x="3174" y="452436"/>
            <a:chExt cx="9140825" cy="762000"/>
          </a:xfrm>
        </p:grpSpPr>
        <p:sp>
          <p:nvSpPr>
            <p:cNvPr id="3" name="object 3"/>
            <p:cNvSpPr/>
            <p:nvPr/>
          </p:nvSpPr>
          <p:spPr>
            <a:xfrm>
              <a:off x="228599" y="457199"/>
              <a:ext cx="914398" cy="752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599" y="457199"/>
              <a:ext cx="914400" cy="752475"/>
            </a:xfrm>
            <a:custGeom>
              <a:avLst/>
              <a:gdLst/>
              <a:ahLst/>
              <a:cxnLst/>
              <a:rect l="l" t="t" r="r" b="b"/>
              <a:pathLst>
                <a:path w="914400" h="752475">
                  <a:moveTo>
                    <a:pt x="0" y="0"/>
                  </a:moveTo>
                  <a:lnTo>
                    <a:pt x="914398" y="0"/>
                  </a:lnTo>
                  <a:lnTo>
                    <a:pt x="914398" y="611081"/>
                  </a:lnTo>
                  <a:lnTo>
                    <a:pt x="857281" y="612352"/>
                  </a:lnTo>
                  <a:lnTo>
                    <a:pt x="804898" y="615969"/>
                  </a:lnTo>
                  <a:lnTo>
                    <a:pt x="756800" y="621638"/>
                  </a:lnTo>
                  <a:lnTo>
                    <a:pt x="712534" y="629062"/>
                  </a:lnTo>
                  <a:lnTo>
                    <a:pt x="671650" y="637948"/>
                  </a:lnTo>
                  <a:lnTo>
                    <a:pt x="633698" y="648000"/>
                  </a:lnTo>
                  <a:lnTo>
                    <a:pt x="564781" y="670424"/>
                  </a:lnTo>
                  <a:lnTo>
                    <a:pt x="502178" y="693976"/>
                  </a:lnTo>
                  <a:lnTo>
                    <a:pt x="472117" y="705437"/>
                  </a:lnTo>
                  <a:lnTo>
                    <a:pt x="412219" y="726257"/>
                  </a:lnTo>
                  <a:lnTo>
                    <a:pt x="349616" y="742306"/>
                  </a:lnTo>
                  <a:lnTo>
                    <a:pt x="280700" y="751226"/>
                  </a:lnTo>
                  <a:lnTo>
                    <a:pt x="242747" y="752275"/>
                  </a:lnTo>
                  <a:lnTo>
                    <a:pt x="201863" y="750658"/>
                  </a:lnTo>
                  <a:lnTo>
                    <a:pt x="157597" y="746078"/>
                  </a:lnTo>
                  <a:lnTo>
                    <a:pt x="109499" y="738242"/>
                  </a:lnTo>
                  <a:lnTo>
                    <a:pt x="57117" y="726855"/>
                  </a:lnTo>
                  <a:lnTo>
                    <a:pt x="0" y="7116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838" y="560937"/>
            <a:ext cx="6883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Ví</a:t>
            </a:r>
            <a:r>
              <a:rPr dirty="0" sz="1600" spc="-7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dụ</a:t>
            </a:r>
            <a:r>
              <a:rPr dirty="0" sz="1600" spc="-5" b="1" i="1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211" y="2892419"/>
            <a:ext cx="792160" cy="76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30067" y="3946516"/>
            <a:ext cx="973123" cy="3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8784" y="2894019"/>
            <a:ext cx="792160" cy="76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1769" y="2894019"/>
            <a:ext cx="792173" cy="76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30067" y="3946516"/>
            <a:ext cx="973455" cy="3968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i =</a:t>
            </a:r>
            <a:r>
              <a:rPr dirty="0" sz="20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6342" y="2895594"/>
            <a:ext cx="792480" cy="1043305"/>
            <a:chOff x="3816342" y="2895594"/>
            <a:chExt cx="792480" cy="1043305"/>
          </a:xfrm>
        </p:grpSpPr>
        <p:sp>
          <p:nvSpPr>
            <p:cNvPr id="13" name="object 13"/>
            <p:cNvSpPr/>
            <p:nvPr/>
          </p:nvSpPr>
          <p:spPr>
            <a:xfrm>
              <a:off x="4219016" y="374331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16342" y="2895594"/>
              <a:ext cx="792173" cy="761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03291" y="3700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03291" y="3700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4860915" y="2889244"/>
            <a:ext cx="792173" cy="761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3950267" y="2538419"/>
            <a:ext cx="524510" cy="306705"/>
            <a:chOff x="3950267" y="2538419"/>
            <a:chExt cx="524510" cy="306705"/>
          </a:xfrm>
        </p:grpSpPr>
        <p:sp>
          <p:nvSpPr>
            <p:cNvPr id="19" name="object 19"/>
            <p:cNvSpPr/>
            <p:nvPr/>
          </p:nvSpPr>
          <p:spPr>
            <a:xfrm>
              <a:off x="4032241" y="2557469"/>
              <a:ext cx="360680" cy="0"/>
            </a:xfrm>
            <a:custGeom>
              <a:avLst/>
              <a:gdLst/>
              <a:ahLst/>
              <a:cxnLst/>
              <a:rect l="l" t="t" r="r" b="b"/>
              <a:pathLst>
                <a:path w="360679" h="0">
                  <a:moveTo>
                    <a:pt x="0" y="0"/>
                  </a:moveTo>
                  <a:lnTo>
                    <a:pt x="360374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50267" y="2557469"/>
              <a:ext cx="163949" cy="2871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10616" y="2557469"/>
              <a:ext cx="163974" cy="2871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5905488" y="2890844"/>
            <a:ext cx="792173" cy="761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48485" y="2890844"/>
            <a:ext cx="792148" cy="761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93059" y="2892419"/>
            <a:ext cx="792148" cy="761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38242" y="3002373"/>
            <a:ext cx="34163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099945" algn="l"/>
                <a:tab pos="314452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	</a:t>
            </a: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2	4	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4948" y="2753133"/>
            <a:ext cx="28448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829"/>
              </a:lnSpc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59524" y="2997611"/>
            <a:ext cx="13271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537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6	8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7075" y="2756305"/>
            <a:ext cx="28448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829"/>
              </a:lnSpc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55027" y="3937004"/>
            <a:ext cx="982980" cy="406400"/>
            <a:chOff x="4755027" y="3937004"/>
            <a:chExt cx="982980" cy="406400"/>
          </a:xfrm>
        </p:grpSpPr>
        <p:sp>
          <p:nvSpPr>
            <p:cNvPr id="30" name="object 30"/>
            <p:cNvSpPr/>
            <p:nvPr/>
          </p:nvSpPr>
          <p:spPr>
            <a:xfrm>
              <a:off x="4759790" y="3941767"/>
              <a:ext cx="973148" cy="39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59790" y="3941767"/>
              <a:ext cx="973455" cy="396875"/>
            </a:xfrm>
            <a:custGeom>
              <a:avLst/>
              <a:gdLst/>
              <a:ahLst/>
              <a:cxnLst/>
              <a:rect l="l" t="t" r="r" b="b"/>
              <a:pathLst>
                <a:path w="973454" h="396875">
                  <a:moveTo>
                    <a:pt x="0" y="0"/>
                  </a:moveTo>
                  <a:lnTo>
                    <a:pt x="973148" y="0"/>
                  </a:lnTo>
                  <a:lnTo>
                    <a:pt x="973148" y="396874"/>
                  </a:lnTo>
                  <a:lnTo>
                    <a:pt x="0" y="396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764552" y="3964928"/>
            <a:ext cx="9874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i =</a:t>
            </a:r>
            <a:r>
              <a:rPr dirty="0" sz="20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28251" y="3690554"/>
            <a:ext cx="1672589" cy="654685"/>
            <a:chOff x="5228251" y="3690554"/>
            <a:chExt cx="1672589" cy="654685"/>
          </a:xfrm>
        </p:grpSpPr>
        <p:sp>
          <p:nvSpPr>
            <p:cNvPr id="34" name="object 34"/>
            <p:cNvSpPr/>
            <p:nvPr/>
          </p:nvSpPr>
          <p:spPr>
            <a:xfrm>
              <a:off x="5248739" y="373856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33014" y="36953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49"/>
                  </a:moveTo>
                  <a:lnTo>
                    <a:pt x="0" y="43249"/>
                  </a:lnTo>
                  <a:lnTo>
                    <a:pt x="15724" y="0"/>
                  </a:lnTo>
                  <a:lnTo>
                    <a:pt x="31474" y="43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33014" y="36953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74" y="43249"/>
                  </a:moveTo>
                  <a:lnTo>
                    <a:pt x="15724" y="0"/>
                  </a:lnTo>
                  <a:lnTo>
                    <a:pt x="0" y="43249"/>
                  </a:lnTo>
                  <a:lnTo>
                    <a:pt x="31474" y="43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79463" y="3943341"/>
              <a:ext cx="1115997" cy="3968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79463" y="3943341"/>
              <a:ext cx="1116330" cy="396875"/>
            </a:xfrm>
            <a:custGeom>
              <a:avLst/>
              <a:gdLst/>
              <a:ahLst/>
              <a:cxnLst/>
              <a:rect l="l" t="t" r="r" b="b"/>
              <a:pathLst>
                <a:path w="1116329" h="396875">
                  <a:moveTo>
                    <a:pt x="0" y="0"/>
                  </a:moveTo>
                  <a:lnTo>
                    <a:pt x="1115997" y="0"/>
                  </a:lnTo>
                  <a:lnTo>
                    <a:pt x="1115997" y="396874"/>
                  </a:lnTo>
                  <a:lnTo>
                    <a:pt x="0" y="396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760963" y="3814119"/>
            <a:ext cx="11303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 marR="164465" indent="-30099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00"/>
                </a:solidFill>
                <a:latin typeface="Tahoma"/>
                <a:cs typeface="Tahoma"/>
              </a:rPr>
              <a:t>min</a:t>
            </a:r>
            <a:r>
              <a:rPr dirty="0" sz="2000" spc="-10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=  5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16799" y="3700105"/>
            <a:ext cx="41275" cy="243840"/>
            <a:chOff x="6316799" y="3700105"/>
            <a:chExt cx="41275" cy="243840"/>
          </a:xfrm>
        </p:grpSpPr>
        <p:sp>
          <p:nvSpPr>
            <p:cNvPr id="41" name="object 41"/>
            <p:cNvSpPr/>
            <p:nvPr/>
          </p:nvSpPr>
          <p:spPr>
            <a:xfrm>
              <a:off x="6337287" y="374809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21562" y="3704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21562" y="3704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5174214" y="2519369"/>
            <a:ext cx="1209040" cy="306705"/>
            <a:chOff x="5174214" y="2519369"/>
            <a:chExt cx="1209040" cy="306705"/>
          </a:xfrm>
        </p:grpSpPr>
        <p:sp>
          <p:nvSpPr>
            <p:cNvPr id="45" name="object 45"/>
            <p:cNvSpPr/>
            <p:nvPr/>
          </p:nvSpPr>
          <p:spPr>
            <a:xfrm>
              <a:off x="5256214" y="2538419"/>
              <a:ext cx="1044575" cy="0"/>
            </a:xfrm>
            <a:custGeom>
              <a:avLst/>
              <a:gdLst/>
              <a:ahLst/>
              <a:cxnLst/>
              <a:rect l="l" t="t" r="r" b="b"/>
              <a:pathLst>
                <a:path w="1044575" h="0">
                  <a:moveTo>
                    <a:pt x="0" y="0"/>
                  </a:moveTo>
                  <a:lnTo>
                    <a:pt x="1044572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74214" y="2538419"/>
              <a:ext cx="163974" cy="2871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18787" y="2538419"/>
              <a:ext cx="163974" cy="2871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" y="452436"/>
            <a:ext cx="9140825" cy="762000"/>
            <a:chOff x="3174" y="452436"/>
            <a:chExt cx="9140825" cy="762000"/>
          </a:xfrm>
        </p:grpSpPr>
        <p:sp>
          <p:nvSpPr>
            <p:cNvPr id="3" name="object 3"/>
            <p:cNvSpPr/>
            <p:nvPr/>
          </p:nvSpPr>
          <p:spPr>
            <a:xfrm>
              <a:off x="228599" y="457199"/>
              <a:ext cx="914398" cy="752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599" y="457199"/>
              <a:ext cx="914400" cy="752475"/>
            </a:xfrm>
            <a:custGeom>
              <a:avLst/>
              <a:gdLst/>
              <a:ahLst/>
              <a:cxnLst/>
              <a:rect l="l" t="t" r="r" b="b"/>
              <a:pathLst>
                <a:path w="914400" h="752475">
                  <a:moveTo>
                    <a:pt x="0" y="0"/>
                  </a:moveTo>
                  <a:lnTo>
                    <a:pt x="914398" y="0"/>
                  </a:lnTo>
                  <a:lnTo>
                    <a:pt x="914398" y="611081"/>
                  </a:lnTo>
                  <a:lnTo>
                    <a:pt x="857281" y="612352"/>
                  </a:lnTo>
                  <a:lnTo>
                    <a:pt x="804898" y="615969"/>
                  </a:lnTo>
                  <a:lnTo>
                    <a:pt x="756800" y="621638"/>
                  </a:lnTo>
                  <a:lnTo>
                    <a:pt x="712534" y="629062"/>
                  </a:lnTo>
                  <a:lnTo>
                    <a:pt x="671650" y="637948"/>
                  </a:lnTo>
                  <a:lnTo>
                    <a:pt x="633698" y="648000"/>
                  </a:lnTo>
                  <a:lnTo>
                    <a:pt x="564781" y="670424"/>
                  </a:lnTo>
                  <a:lnTo>
                    <a:pt x="502178" y="693976"/>
                  </a:lnTo>
                  <a:lnTo>
                    <a:pt x="472117" y="705437"/>
                  </a:lnTo>
                  <a:lnTo>
                    <a:pt x="412219" y="726257"/>
                  </a:lnTo>
                  <a:lnTo>
                    <a:pt x="349616" y="742306"/>
                  </a:lnTo>
                  <a:lnTo>
                    <a:pt x="280700" y="751226"/>
                  </a:lnTo>
                  <a:lnTo>
                    <a:pt x="242747" y="752275"/>
                  </a:lnTo>
                  <a:lnTo>
                    <a:pt x="201863" y="750658"/>
                  </a:lnTo>
                  <a:lnTo>
                    <a:pt x="157597" y="746078"/>
                  </a:lnTo>
                  <a:lnTo>
                    <a:pt x="109499" y="738242"/>
                  </a:lnTo>
                  <a:lnTo>
                    <a:pt x="57117" y="726855"/>
                  </a:lnTo>
                  <a:lnTo>
                    <a:pt x="0" y="7116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838" y="560937"/>
            <a:ext cx="6883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Ví</a:t>
            </a:r>
            <a:r>
              <a:rPr dirty="0" sz="1600" spc="-7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dụ</a:t>
            </a:r>
            <a:r>
              <a:rPr dirty="0" sz="1600" spc="-5" b="1" i="1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698" y="2920994"/>
            <a:ext cx="792160" cy="75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2271" y="2922594"/>
            <a:ext cx="792160" cy="757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35269" y="2922594"/>
            <a:ext cx="792148" cy="757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842" y="2924169"/>
            <a:ext cx="792148" cy="75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24415" y="2917819"/>
            <a:ext cx="792148" cy="75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68988" y="2919419"/>
            <a:ext cx="792148" cy="757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1730" y="3030948"/>
            <a:ext cx="55054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099945" algn="l"/>
                <a:tab pos="3144520" algn="l"/>
                <a:tab pos="4189095" algn="l"/>
                <a:tab pos="523367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	</a:t>
            </a: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2	4	5	</a:t>
            </a: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6	8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11961" y="2919419"/>
            <a:ext cx="792173" cy="757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56534" y="2920994"/>
            <a:ext cx="792173" cy="75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65991" y="2784880"/>
            <a:ext cx="1329055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  <a:tabLst>
                <a:tab pos="105664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	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829"/>
              </a:lnSpc>
              <a:tabLst>
                <a:tab pos="105664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2	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38936" y="3959216"/>
            <a:ext cx="973148" cy="3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38936" y="3959216"/>
            <a:ext cx="973455" cy="396875"/>
          </a:xfrm>
          <a:prstGeom prst="rect">
            <a:avLst/>
          </a:prstGeom>
          <a:ln w="9524">
            <a:solidFill>
              <a:srgbClr val="1F528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i =</a:t>
            </a:r>
            <a:r>
              <a:rPr dirty="0" sz="20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45885" y="2596519"/>
            <a:ext cx="524510" cy="1358265"/>
            <a:chOff x="7045885" y="2596519"/>
            <a:chExt cx="524510" cy="1358265"/>
          </a:xfrm>
        </p:grpSpPr>
        <p:sp>
          <p:nvSpPr>
            <p:cNvPr id="20" name="object 20"/>
            <p:cNvSpPr/>
            <p:nvPr/>
          </p:nvSpPr>
          <p:spPr>
            <a:xfrm>
              <a:off x="7327884" y="375919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79">
                  <a:moveTo>
                    <a:pt x="0" y="195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12159" y="37159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12159" y="37159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27860" y="2615569"/>
              <a:ext cx="360680" cy="0"/>
            </a:xfrm>
            <a:custGeom>
              <a:avLst/>
              <a:gdLst/>
              <a:ahLst/>
              <a:cxnLst/>
              <a:rect l="l" t="t" r="r" b="b"/>
              <a:pathLst>
                <a:path w="360679" h="0">
                  <a:moveTo>
                    <a:pt x="0" y="0"/>
                  </a:moveTo>
                  <a:lnTo>
                    <a:pt x="360374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45885" y="2613994"/>
              <a:ext cx="163949" cy="2871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06234" y="2613994"/>
              <a:ext cx="163974" cy="2871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982483" y="1217835"/>
            <a:ext cx="4041140" cy="997585"/>
            <a:chOff x="982483" y="1217835"/>
            <a:chExt cx="4041140" cy="997585"/>
          </a:xfrm>
        </p:grpSpPr>
        <p:sp>
          <p:nvSpPr>
            <p:cNvPr id="27" name="object 27"/>
            <p:cNvSpPr/>
            <p:nvPr/>
          </p:nvSpPr>
          <p:spPr>
            <a:xfrm>
              <a:off x="987246" y="1222598"/>
              <a:ext cx="4031382" cy="9878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7246" y="1222598"/>
              <a:ext cx="4031615" cy="988060"/>
            </a:xfrm>
            <a:custGeom>
              <a:avLst/>
              <a:gdLst/>
              <a:ahLst/>
              <a:cxnLst/>
              <a:rect l="l" t="t" r="r" b="b"/>
              <a:pathLst>
                <a:path w="4031615" h="988060">
                  <a:moveTo>
                    <a:pt x="366925" y="325188"/>
                  </a:moveTo>
                  <a:lnTo>
                    <a:pt x="367942" y="266100"/>
                  </a:lnTo>
                  <a:lnTo>
                    <a:pt x="416873" y="210450"/>
                  </a:lnTo>
                  <a:lnTo>
                    <a:pt x="457982" y="184895"/>
                  </a:lnTo>
                  <a:lnTo>
                    <a:pt x="509478" y="161377"/>
                  </a:lnTo>
                  <a:lnTo>
                    <a:pt x="570833" y="140287"/>
                  </a:lnTo>
                  <a:lnTo>
                    <a:pt x="641515" y="122018"/>
                  </a:lnTo>
                  <a:lnTo>
                    <a:pt x="688764" y="112472"/>
                  </a:lnTo>
                  <a:lnTo>
                    <a:pt x="737797" y="104423"/>
                  </a:lnTo>
                  <a:lnTo>
                    <a:pt x="788313" y="97875"/>
                  </a:lnTo>
                  <a:lnTo>
                    <a:pt x="840012" y="92830"/>
                  </a:lnTo>
                  <a:lnTo>
                    <a:pt x="892593" y="89291"/>
                  </a:lnTo>
                  <a:lnTo>
                    <a:pt x="945756" y="87261"/>
                  </a:lnTo>
                  <a:lnTo>
                    <a:pt x="999201" y="86743"/>
                  </a:lnTo>
                  <a:lnTo>
                    <a:pt x="1052628" y="87740"/>
                  </a:lnTo>
                  <a:lnTo>
                    <a:pt x="1105735" y="90255"/>
                  </a:lnTo>
                  <a:lnTo>
                    <a:pt x="1158224" y="94291"/>
                  </a:lnTo>
                  <a:lnTo>
                    <a:pt x="1209793" y="99850"/>
                  </a:lnTo>
                  <a:lnTo>
                    <a:pt x="1260142" y="106936"/>
                  </a:lnTo>
                  <a:lnTo>
                    <a:pt x="1308971" y="115551"/>
                  </a:lnTo>
                  <a:lnTo>
                    <a:pt x="1344151" y="96600"/>
                  </a:lnTo>
                  <a:lnTo>
                    <a:pt x="1386105" y="79575"/>
                  </a:lnTo>
                  <a:lnTo>
                    <a:pt x="1434118" y="64645"/>
                  </a:lnTo>
                  <a:lnTo>
                    <a:pt x="1487477" y="51979"/>
                  </a:lnTo>
                  <a:lnTo>
                    <a:pt x="1545469" y="41747"/>
                  </a:lnTo>
                  <a:lnTo>
                    <a:pt x="1607381" y="34117"/>
                  </a:lnTo>
                  <a:lnTo>
                    <a:pt x="1672498" y="29259"/>
                  </a:lnTo>
                  <a:lnTo>
                    <a:pt x="1730686" y="27429"/>
                  </a:lnTo>
                  <a:lnTo>
                    <a:pt x="1788516" y="27880"/>
                  </a:lnTo>
                  <a:lnTo>
                    <a:pt x="1845431" y="30549"/>
                  </a:lnTo>
                  <a:lnTo>
                    <a:pt x="1900875" y="35378"/>
                  </a:lnTo>
                  <a:lnTo>
                    <a:pt x="1954291" y="42305"/>
                  </a:lnTo>
                  <a:lnTo>
                    <a:pt x="2005121" y="51271"/>
                  </a:lnTo>
                  <a:lnTo>
                    <a:pt x="2052809" y="62216"/>
                  </a:lnTo>
                  <a:lnTo>
                    <a:pt x="2096797" y="75078"/>
                  </a:lnTo>
                  <a:lnTo>
                    <a:pt x="2164340" y="42681"/>
                  </a:lnTo>
                  <a:lnTo>
                    <a:pt x="2207301" y="29452"/>
                  </a:lnTo>
                  <a:lnTo>
                    <a:pt x="2255368" y="18436"/>
                  </a:lnTo>
                  <a:lnTo>
                    <a:pt x="2307778" y="9809"/>
                  </a:lnTo>
                  <a:lnTo>
                    <a:pt x="2363767" y="3745"/>
                  </a:lnTo>
                  <a:lnTo>
                    <a:pt x="2422571" y="421"/>
                  </a:lnTo>
                  <a:lnTo>
                    <a:pt x="2482198" y="0"/>
                  </a:lnTo>
                  <a:lnTo>
                    <a:pt x="2540600" y="2445"/>
                  </a:lnTo>
                  <a:lnTo>
                    <a:pt x="2596926" y="7633"/>
                  </a:lnTo>
                  <a:lnTo>
                    <a:pt x="2650328" y="15440"/>
                  </a:lnTo>
                  <a:lnTo>
                    <a:pt x="2699957" y="25740"/>
                  </a:lnTo>
                  <a:lnTo>
                    <a:pt x="2744962" y="38411"/>
                  </a:lnTo>
                  <a:lnTo>
                    <a:pt x="2784496" y="53328"/>
                  </a:lnTo>
                  <a:lnTo>
                    <a:pt x="2824644" y="39452"/>
                  </a:lnTo>
                  <a:lnTo>
                    <a:pt x="2869111" y="27552"/>
                  </a:lnTo>
                  <a:lnTo>
                    <a:pt x="2917255" y="17695"/>
                  </a:lnTo>
                  <a:lnTo>
                    <a:pt x="2968434" y="9948"/>
                  </a:lnTo>
                  <a:lnTo>
                    <a:pt x="3022005" y="4377"/>
                  </a:lnTo>
                  <a:lnTo>
                    <a:pt x="3077326" y="1051"/>
                  </a:lnTo>
                  <a:lnTo>
                    <a:pt x="3133756" y="34"/>
                  </a:lnTo>
                  <a:lnTo>
                    <a:pt x="3190651" y="1394"/>
                  </a:lnTo>
                  <a:lnTo>
                    <a:pt x="3247370" y="5199"/>
                  </a:lnTo>
                  <a:lnTo>
                    <a:pt x="3317216" y="13538"/>
                  </a:lnTo>
                  <a:lnTo>
                    <a:pt x="3381016" y="25344"/>
                  </a:lnTo>
                  <a:lnTo>
                    <a:pt x="3437806" y="40266"/>
                  </a:lnTo>
                  <a:lnTo>
                    <a:pt x="3486617" y="57954"/>
                  </a:lnTo>
                  <a:lnTo>
                    <a:pt x="3526484" y="78056"/>
                  </a:lnTo>
                  <a:lnTo>
                    <a:pt x="3575519" y="124101"/>
                  </a:lnTo>
                  <a:lnTo>
                    <a:pt x="3633517" y="130691"/>
                  </a:lnTo>
                  <a:lnTo>
                    <a:pt x="3688150" y="139523"/>
                  </a:lnTo>
                  <a:lnTo>
                    <a:pt x="3738895" y="150452"/>
                  </a:lnTo>
                  <a:lnTo>
                    <a:pt x="3785231" y="163333"/>
                  </a:lnTo>
                  <a:lnTo>
                    <a:pt x="3826636" y="178021"/>
                  </a:lnTo>
                  <a:lnTo>
                    <a:pt x="3862589" y="194370"/>
                  </a:lnTo>
                  <a:lnTo>
                    <a:pt x="3928396" y="245842"/>
                  </a:lnTo>
                  <a:lnTo>
                    <a:pt x="3941931" y="280834"/>
                  </a:lnTo>
                  <a:lnTo>
                    <a:pt x="3933096" y="315993"/>
                  </a:lnTo>
                  <a:lnTo>
                    <a:pt x="3901818" y="350103"/>
                  </a:lnTo>
                  <a:lnTo>
                    <a:pt x="3953968" y="376690"/>
                  </a:lnTo>
                  <a:lnTo>
                    <a:pt x="3993085" y="405179"/>
                  </a:lnTo>
                  <a:lnTo>
                    <a:pt x="4018959" y="435054"/>
                  </a:lnTo>
                  <a:lnTo>
                    <a:pt x="4031382" y="465797"/>
                  </a:lnTo>
                  <a:lnTo>
                    <a:pt x="4030143" y="496893"/>
                  </a:lnTo>
                  <a:lnTo>
                    <a:pt x="3985843" y="558070"/>
                  </a:lnTo>
                  <a:lnTo>
                    <a:pt x="3923115" y="597127"/>
                  </a:lnTo>
                  <a:lnTo>
                    <a:pt x="3883453" y="614561"/>
                  </a:lnTo>
                  <a:lnTo>
                    <a:pt x="3838822" y="630451"/>
                  </a:lnTo>
                  <a:lnTo>
                    <a:pt x="3789643" y="644689"/>
                  </a:lnTo>
                  <a:lnTo>
                    <a:pt x="3736340" y="657163"/>
                  </a:lnTo>
                  <a:lnTo>
                    <a:pt x="3679334" y="667764"/>
                  </a:lnTo>
                  <a:lnTo>
                    <a:pt x="3619047" y="676381"/>
                  </a:lnTo>
                  <a:lnTo>
                    <a:pt x="3555901" y="682905"/>
                  </a:lnTo>
                  <a:lnTo>
                    <a:pt x="3490319" y="687225"/>
                  </a:lnTo>
                  <a:lnTo>
                    <a:pt x="3483322" y="714737"/>
                  </a:lnTo>
                  <a:lnTo>
                    <a:pt x="3433496" y="766180"/>
                  </a:lnTo>
                  <a:lnTo>
                    <a:pt x="3392110" y="789303"/>
                  </a:lnTo>
                  <a:lnTo>
                    <a:pt x="3340704" y="810158"/>
                  </a:lnTo>
                  <a:lnTo>
                    <a:pt x="3280000" y="828341"/>
                  </a:lnTo>
                  <a:lnTo>
                    <a:pt x="3210720" y="843449"/>
                  </a:lnTo>
                  <a:lnTo>
                    <a:pt x="3163182" y="851176"/>
                  </a:lnTo>
                  <a:lnTo>
                    <a:pt x="3114153" y="857255"/>
                  </a:lnTo>
                  <a:lnTo>
                    <a:pt x="3063993" y="861689"/>
                  </a:lnTo>
                  <a:lnTo>
                    <a:pt x="3013064" y="864483"/>
                  </a:lnTo>
                  <a:lnTo>
                    <a:pt x="2961730" y="865639"/>
                  </a:lnTo>
                  <a:lnTo>
                    <a:pt x="2910351" y="865161"/>
                  </a:lnTo>
                  <a:lnTo>
                    <a:pt x="2859291" y="863052"/>
                  </a:lnTo>
                  <a:lnTo>
                    <a:pt x="2808910" y="859316"/>
                  </a:lnTo>
                  <a:lnTo>
                    <a:pt x="2759572" y="853956"/>
                  </a:lnTo>
                  <a:lnTo>
                    <a:pt x="2711638" y="846975"/>
                  </a:lnTo>
                  <a:lnTo>
                    <a:pt x="2665471" y="838377"/>
                  </a:lnTo>
                  <a:lnTo>
                    <a:pt x="2643121" y="859118"/>
                  </a:lnTo>
                  <a:lnTo>
                    <a:pt x="2580927" y="897088"/>
                  </a:lnTo>
                  <a:lnTo>
                    <a:pt x="2541856" y="914093"/>
                  </a:lnTo>
                  <a:lnTo>
                    <a:pt x="2497986" y="929629"/>
                  </a:lnTo>
                  <a:lnTo>
                    <a:pt x="2449702" y="943584"/>
                  </a:lnTo>
                  <a:lnTo>
                    <a:pt x="2397392" y="955847"/>
                  </a:lnTo>
                  <a:lnTo>
                    <a:pt x="2341442" y="966307"/>
                  </a:lnTo>
                  <a:lnTo>
                    <a:pt x="2282239" y="974850"/>
                  </a:lnTo>
                  <a:lnTo>
                    <a:pt x="2220170" y="981365"/>
                  </a:lnTo>
                  <a:lnTo>
                    <a:pt x="2155622" y="985742"/>
                  </a:lnTo>
                  <a:lnTo>
                    <a:pt x="2095507" y="987756"/>
                  </a:lnTo>
                  <a:lnTo>
                    <a:pt x="2035791" y="987843"/>
                  </a:lnTo>
                  <a:lnTo>
                    <a:pt x="1976834" y="986056"/>
                  </a:lnTo>
                  <a:lnTo>
                    <a:pt x="1918994" y="982447"/>
                  </a:lnTo>
                  <a:lnTo>
                    <a:pt x="1862633" y="977071"/>
                  </a:lnTo>
                  <a:lnTo>
                    <a:pt x="1808110" y="969980"/>
                  </a:lnTo>
                  <a:lnTo>
                    <a:pt x="1755785" y="961229"/>
                  </a:lnTo>
                  <a:lnTo>
                    <a:pt x="1706017" y="950869"/>
                  </a:lnTo>
                  <a:lnTo>
                    <a:pt x="1659167" y="938956"/>
                  </a:lnTo>
                  <a:lnTo>
                    <a:pt x="1615595" y="925541"/>
                  </a:lnTo>
                  <a:lnTo>
                    <a:pt x="1575660" y="910679"/>
                  </a:lnTo>
                  <a:lnTo>
                    <a:pt x="1539723" y="894422"/>
                  </a:lnTo>
                  <a:lnTo>
                    <a:pt x="1493712" y="902937"/>
                  </a:lnTo>
                  <a:lnTo>
                    <a:pt x="1446260" y="910264"/>
                  </a:lnTo>
                  <a:lnTo>
                    <a:pt x="1397568" y="916393"/>
                  </a:lnTo>
                  <a:lnTo>
                    <a:pt x="1347839" y="921313"/>
                  </a:lnTo>
                  <a:lnTo>
                    <a:pt x="1297275" y="925016"/>
                  </a:lnTo>
                  <a:lnTo>
                    <a:pt x="1246078" y="927491"/>
                  </a:lnTo>
                  <a:lnTo>
                    <a:pt x="1194452" y="928728"/>
                  </a:lnTo>
                  <a:lnTo>
                    <a:pt x="1142598" y="928718"/>
                  </a:lnTo>
                  <a:lnTo>
                    <a:pt x="1090719" y="927451"/>
                  </a:lnTo>
                  <a:lnTo>
                    <a:pt x="1039017" y="924917"/>
                  </a:lnTo>
                  <a:lnTo>
                    <a:pt x="987694" y="921107"/>
                  </a:lnTo>
                  <a:lnTo>
                    <a:pt x="926348" y="914769"/>
                  </a:lnTo>
                  <a:lnTo>
                    <a:pt x="867337" y="906687"/>
                  </a:lnTo>
                  <a:lnTo>
                    <a:pt x="810956" y="896937"/>
                  </a:lnTo>
                  <a:lnTo>
                    <a:pt x="757503" y="885595"/>
                  </a:lnTo>
                  <a:lnTo>
                    <a:pt x="707274" y="872737"/>
                  </a:lnTo>
                  <a:lnTo>
                    <a:pt x="660565" y="858439"/>
                  </a:lnTo>
                  <a:lnTo>
                    <a:pt x="617672" y="842776"/>
                  </a:lnTo>
                  <a:lnTo>
                    <a:pt x="578894" y="825825"/>
                  </a:lnTo>
                  <a:lnTo>
                    <a:pt x="544525" y="807662"/>
                  </a:lnTo>
                  <a:lnTo>
                    <a:pt x="481404" y="808489"/>
                  </a:lnTo>
                  <a:lnTo>
                    <a:pt x="419761" y="806117"/>
                  </a:lnTo>
                  <a:lnTo>
                    <a:pt x="360552" y="800717"/>
                  </a:lnTo>
                  <a:lnTo>
                    <a:pt x="304727" y="792460"/>
                  </a:lnTo>
                  <a:lnTo>
                    <a:pt x="253240" y="781515"/>
                  </a:lnTo>
                  <a:lnTo>
                    <a:pt x="207043" y="768053"/>
                  </a:lnTo>
                  <a:lnTo>
                    <a:pt x="167090" y="752245"/>
                  </a:lnTo>
                  <a:lnTo>
                    <a:pt x="104426" y="708168"/>
                  </a:lnTo>
                  <a:lnTo>
                    <a:pt x="91371" y="681153"/>
                  </a:lnTo>
                  <a:lnTo>
                    <a:pt x="94804" y="654063"/>
                  </a:lnTo>
                  <a:lnTo>
                    <a:pt x="114363" y="627742"/>
                  </a:lnTo>
                  <a:lnTo>
                    <a:pt x="149682" y="603035"/>
                  </a:lnTo>
                  <a:lnTo>
                    <a:pt x="200398" y="580787"/>
                  </a:lnTo>
                  <a:lnTo>
                    <a:pt x="131174" y="563639"/>
                  </a:lnTo>
                  <a:lnTo>
                    <a:pt x="75404" y="542470"/>
                  </a:lnTo>
                  <a:lnTo>
                    <a:pt x="34207" y="518135"/>
                  </a:lnTo>
                  <a:lnTo>
                    <a:pt x="0" y="463383"/>
                  </a:lnTo>
                  <a:lnTo>
                    <a:pt x="9224" y="434673"/>
                  </a:lnTo>
                  <a:lnTo>
                    <a:pt x="55743" y="394655"/>
                  </a:lnTo>
                  <a:lnTo>
                    <a:pt x="91703" y="377343"/>
                  </a:lnTo>
                  <a:lnTo>
                    <a:pt x="134963" y="362179"/>
                  </a:lnTo>
                  <a:lnTo>
                    <a:pt x="184652" y="349426"/>
                  </a:lnTo>
                  <a:lnTo>
                    <a:pt x="239895" y="339346"/>
                  </a:lnTo>
                  <a:lnTo>
                    <a:pt x="299819" y="332200"/>
                  </a:lnTo>
                  <a:lnTo>
                    <a:pt x="363550" y="328253"/>
                  </a:lnTo>
                  <a:lnTo>
                    <a:pt x="366925" y="325188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994903" y="1602831"/>
              <a:ext cx="64559" cy="645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73924" y="1551606"/>
              <a:ext cx="119592" cy="1195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98089" y="1495951"/>
              <a:ext cx="174624" cy="174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91960" y="1272714"/>
              <a:ext cx="3695700" cy="840740"/>
            </a:xfrm>
            <a:custGeom>
              <a:avLst/>
              <a:gdLst/>
              <a:ahLst/>
              <a:cxnLst/>
              <a:rect l="l" t="t" r="r" b="b"/>
              <a:pathLst>
                <a:path w="3695700" h="840739">
                  <a:moveTo>
                    <a:pt x="236152" y="545051"/>
                  </a:moveTo>
                  <a:lnTo>
                    <a:pt x="186792" y="545329"/>
                  </a:lnTo>
                  <a:lnTo>
                    <a:pt x="137967" y="543604"/>
                  </a:lnTo>
                  <a:lnTo>
                    <a:pt x="90205" y="539918"/>
                  </a:lnTo>
                  <a:lnTo>
                    <a:pt x="44039" y="534312"/>
                  </a:lnTo>
                  <a:lnTo>
                    <a:pt x="0" y="526826"/>
                  </a:lnTo>
                </a:path>
                <a:path w="3695700" h="840739">
                  <a:moveTo>
                    <a:pt x="444509" y="744491"/>
                  </a:moveTo>
                  <a:lnTo>
                    <a:pt x="419368" y="747517"/>
                  </a:lnTo>
                  <a:lnTo>
                    <a:pt x="393712" y="749984"/>
                  </a:lnTo>
                  <a:lnTo>
                    <a:pt x="367625" y="751885"/>
                  </a:lnTo>
                  <a:lnTo>
                    <a:pt x="341189" y="753213"/>
                  </a:lnTo>
                </a:path>
                <a:path w="3695700" h="840739">
                  <a:moveTo>
                    <a:pt x="1334784" y="840323"/>
                  </a:moveTo>
                  <a:lnTo>
                    <a:pt x="1316856" y="830804"/>
                  </a:lnTo>
                  <a:lnTo>
                    <a:pt x="1300483" y="820986"/>
                  </a:lnTo>
                  <a:lnTo>
                    <a:pt x="1285697" y="810889"/>
                  </a:lnTo>
                  <a:lnTo>
                    <a:pt x="1272532" y="800535"/>
                  </a:lnTo>
                </a:path>
                <a:path w="3695700" h="840739">
                  <a:moveTo>
                    <a:pt x="2486007" y="741108"/>
                  </a:moveTo>
                  <a:lnTo>
                    <a:pt x="2482395" y="752176"/>
                  </a:lnTo>
                  <a:lnTo>
                    <a:pt x="2477041" y="763156"/>
                  </a:lnTo>
                  <a:lnTo>
                    <a:pt x="2469958" y="774027"/>
                  </a:lnTo>
                  <a:lnTo>
                    <a:pt x="2461157" y="784765"/>
                  </a:lnTo>
                </a:path>
                <a:path w="3695700" h="840739">
                  <a:moveTo>
                    <a:pt x="2980281" y="471359"/>
                  </a:moveTo>
                  <a:lnTo>
                    <a:pt x="3047019" y="484243"/>
                  </a:lnTo>
                  <a:lnTo>
                    <a:pt x="3106699" y="499913"/>
                  </a:lnTo>
                  <a:lnTo>
                    <a:pt x="3158729" y="518049"/>
                  </a:lnTo>
                  <a:lnTo>
                    <a:pt x="3202515" y="538330"/>
                  </a:lnTo>
                  <a:lnTo>
                    <a:pt x="3237464" y="560438"/>
                  </a:lnTo>
                  <a:lnTo>
                    <a:pt x="3278477" y="608855"/>
                  </a:lnTo>
                  <a:lnTo>
                    <a:pt x="3283355" y="634526"/>
                  </a:lnTo>
                </a:path>
                <a:path w="3695700" h="840739">
                  <a:moveTo>
                    <a:pt x="3695205" y="297574"/>
                  </a:moveTo>
                  <a:lnTo>
                    <a:pt x="3669584" y="314754"/>
                  </a:lnTo>
                  <a:lnTo>
                    <a:pt x="3638323" y="330781"/>
                  </a:lnTo>
                  <a:lnTo>
                    <a:pt x="3601766" y="345500"/>
                  </a:lnTo>
                  <a:lnTo>
                    <a:pt x="3560255" y="358756"/>
                  </a:lnTo>
                </a:path>
                <a:path w="3695700" h="840739">
                  <a:moveTo>
                    <a:pt x="3371355" y="70554"/>
                  </a:moveTo>
                  <a:lnTo>
                    <a:pt x="3374697" y="77729"/>
                  </a:lnTo>
                  <a:lnTo>
                    <a:pt x="3376999" y="84945"/>
                  </a:lnTo>
                  <a:lnTo>
                    <a:pt x="3378260" y="92189"/>
                  </a:lnTo>
                  <a:lnTo>
                    <a:pt x="3378480" y="99449"/>
                  </a:lnTo>
                </a:path>
                <a:path w="3695700" h="840739">
                  <a:moveTo>
                    <a:pt x="2509407" y="36849"/>
                  </a:moveTo>
                  <a:lnTo>
                    <a:pt x="2523650" y="27030"/>
                  </a:lnTo>
                  <a:lnTo>
                    <a:pt x="2539969" y="17591"/>
                  </a:lnTo>
                  <a:lnTo>
                    <a:pt x="2558295" y="8569"/>
                  </a:lnTo>
                  <a:lnTo>
                    <a:pt x="2578557" y="0"/>
                  </a:lnTo>
                </a:path>
                <a:path w="3695700" h="840739">
                  <a:moveTo>
                    <a:pt x="1862733" y="54407"/>
                  </a:moveTo>
                  <a:lnTo>
                    <a:pt x="1868874" y="46213"/>
                  </a:lnTo>
                  <a:lnTo>
                    <a:pt x="1876518" y="38170"/>
                  </a:lnTo>
                  <a:lnTo>
                    <a:pt x="1885637" y="30300"/>
                  </a:lnTo>
                  <a:lnTo>
                    <a:pt x="1896208" y="22627"/>
                  </a:lnTo>
                </a:path>
                <a:path w="3695700" h="840739">
                  <a:moveTo>
                    <a:pt x="1103775" y="65204"/>
                  </a:moveTo>
                  <a:lnTo>
                    <a:pt x="1136132" y="71981"/>
                  </a:lnTo>
                  <a:lnTo>
                    <a:pt x="1167171" y="79392"/>
                  </a:lnTo>
                  <a:lnTo>
                    <a:pt x="1196807" y="87418"/>
                  </a:lnTo>
                  <a:lnTo>
                    <a:pt x="1224957" y="96037"/>
                  </a:lnTo>
                </a:path>
                <a:path w="3695700" h="840739">
                  <a:moveTo>
                    <a:pt x="183382" y="307521"/>
                  </a:moveTo>
                  <a:lnTo>
                    <a:pt x="176655" y="299521"/>
                  </a:lnTo>
                  <a:lnTo>
                    <a:pt x="170884" y="291441"/>
                  </a:lnTo>
                  <a:lnTo>
                    <a:pt x="166074" y="283291"/>
                  </a:lnTo>
                  <a:lnTo>
                    <a:pt x="162232" y="275081"/>
                  </a:lnTo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701146" y="1485677"/>
            <a:ext cx="2328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5" b="1">
                <a:solidFill>
                  <a:srgbClr val="CC00CC"/>
                </a:solidFill>
                <a:latin typeface="Tahoma"/>
                <a:cs typeface="Tahoma"/>
              </a:rPr>
              <a:t>Tương </a:t>
            </a:r>
            <a:r>
              <a:rPr dirty="0" sz="2400" spc="-350" b="1">
                <a:solidFill>
                  <a:srgbClr val="CC00CC"/>
                </a:solidFill>
                <a:latin typeface="Tahoma"/>
                <a:cs typeface="Tahoma"/>
              </a:rPr>
              <a:t>tự</a:t>
            </a:r>
            <a:r>
              <a:rPr dirty="0" sz="2400" spc="-130" b="1">
                <a:solidFill>
                  <a:srgbClr val="CC00CC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CC00CC"/>
                </a:solidFill>
                <a:latin typeface="Tahoma"/>
                <a:cs typeface="Tahoma"/>
              </a:rPr>
              <a:t>……..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5045" y="1694836"/>
            <a:ext cx="1171575" cy="958850"/>
            <a:chOff x="765045" y="1694836"/>
            <a:chExt cx="1171575" cy="958850"/>
          </a:xfrm>
        </p:grpSpPr>
        <p:sp>
          <p:nvSpPr>
            <p:cNvPr id="35" name="object 35"/>
            <p:cNvSpPr/>
            <p:nvPr/>
          </p:nvSpPr>
          <p:spPr>
            <a:xfrm>
              <a:off x="769808" y="1699599"/>
              <a:ext cx="1162045" cy="9491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5633" y="1840753"/>
              <a:ext cx="986790" cy="808355"/>
            </a:xfrm>
            <a:custGeom>
              <a:avLst/>
              <a:gdLst/>
              <a:ahLst/>
              <a:cxnLst/>
              <a:rect l="l" t="t" r="r" b="b"/>
              <a:pathLst>
                <a:path w="986789" h="808355">
                  <a:moveTo>
                    <a:pt x="778443" y="490581"/>
                  </a:moveTo>
                  <a:lnTo>
                    <a:pt x="741673" y="536386"/>
                  </a:lnTo>
                  <a:lnTo>
                    <a:pt x="73542" y="0"/>
                  </a:lnTo>
                  <a:lnTo>
                    <a:pt x="0" y="91604"/>
                  </a:lnTo>
                  <a:lnTo>
                    <a:pt x="668131" y="627991"/>
                  </a:lnTo>
                  <a:lnTo>
                    <a:pt x="631358" y="673791"/>
                  </a:lnTo>
                  <a:lnTo>
                    <a:pt x="986220" y="808040"/>
                  </a:lnTo>
                  <a:lnTo>
                    <a:pt x="778443" y="490581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5045" y="1694836"/>
              <a:ext cx="223727" cy="2140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8198" y="1752609"/>
              <a:ext cx="914398" cy="8429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" y="452436"/>
            <a:ext cx="9140825" cy="762000"/>
            <a:chOff x="3174" y="452436"/>
            <a:chExt cx="9140825" cy="762000"/>
          </a:xfrm>
        </p:grpSpPr>
        <p:sp>
          <p:nvSpPr>
            <p:cNvPr id="3" name="object 3"/>
            <p:cNvSpPr/>
            <p:nvPr/>
          </p:nvSpPr>
          <p:spPr>
            <a:xfrm>
              <a:off x="228599" y="457199"/>
              <a:ext cx="914398" cy="752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599" y="457199"/>
              <a:ext cx="914400" cy="752475"/>
            </a:xfrm>
            <a:custGeom>
              <a:avLst/>
              <a:gdLst/>
              <a:ahLst/>
              <a:cxnLst/>
              <a:rect l="l" t="t" r="r" b="b"/>
              <a:pathLst>
                <a:path w="914400" h="752475">
                  <a:moveTo>
                    <a:pt x="0" y="0"/>
                  </a:moveTo>
                  <a:lnTo>
                    <a:pt x="914398" y="0"/>
                  </a:lnTo>
                  <a:lnTo>
                    <a:pt x="914398" y="611081"/>
                  </a:lnTo>
                  <a:lnTo>
                    <a:pt x="857281" y="612352"/>
                  </a:lnTo>
                  <a:lnTo>
                    <a:pt x="804898" y="615969"/>
                  </a:lnTo>
                  <a:lnTo>
                    <a:pt x="756800" y="621638"/>
                  </a:lnTo>
                  <a:lnTo>
                    <a:pt x="712534" y="629062"/>
                  </a:lnTo>
                  <a:lnTo>
                    <a:pt x="671650" y="637948"/>
                  </a:lnTo>
                  <a:lnTo>
                    <a:pt x="633698" y="648000"/>
                  </a:lnTo>
                  <a:lnTo>
                    <a:pt x="564781" y="670424"/>
                  </a:lnTo>
                  <a:lnTo>
                    <a:pt x="502178" y="693976"/>
                  </a:lnTo>
                  <a:lnTo>
                    <a:pt x="472117" y="705437"/>
                  </a:lnTo>
                  <a:lnTo>
                    <a:pt x="412219" y="726257"/>
                  </a:lnTo>
                  <a:lnTo>
                    <a:pt x="349616" y="742306"/>
                  </a:lnTo>
                  <a:lnTo>
                    <a:pt x="280700" y="751226"/>
                  </a:lnTo>
                  <a:lnTo>
                    <a:pt x="242747" y="752275"/>
                  </a:lnTo>
                  <a:lnTo>
                    <a:pt x="201863" y="750658"/>
                  </a:lnTo>
                  <a:lnTo>
                    <a:pt x="157597" y="746078"/>
                  </a:lnTo>
                  <a:lnTo>
                    <a:pt x="109499" y="738242"/>
                  </a:lnTo>
                  <a:lnTo>
                    <a:pt x="57117" y="726855"/>
                  </a:lnTo>
                  <a:lnTo>
                    <a:pt x="0" y="71162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838" y="560937"/>
            <a:ext cx="6883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Ví</a:t>
            </a:r>
            <a:r>
              <a:rPr dirty="0" sz="1600" spc="-75" b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600" spc="-5" b="1">
                <a:solidFill>
                  <a:srgbClr val="FFFF00"/>
                </a:solidFill>
                <a:latin typeface="Verdana"/>
                <a:cs typeface="Verdana"/>
              </a:rPr>
              <a:t>dụ</a:t>
            </a:r>
            <a:r>
              <a:rPr dirty="0" sz="1600" spc="-5" b="1" i="1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698" y="2944819"/>
            <a:ext cx="3924300" cy="760730"/>
            <a:chOff x="647698" y="2944819"/>
            <a:chExt cx="3924300" cy="760730"/>
          </a:xfrm>
        </p:grpSpPr>
        <p:sp>
          <p:nvSpPr>
            <p:cNvPr id="8" name="object 8"/>
            <p:cNvSpPr/>
            <p:nvPr/>
          </p:nvSpPr>
          <p:spPr>
            <a:xfrm>
              <a:off x="647698" y="2944819"/>
              <a:ext cx="792160" cy="757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2271" y="2946394"/>
              <a:ext cx="792160" cy="757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35269" y="2946394"/>
              <a:ext cx="792148" cy="757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79842" y="2947994"/>
              <a:ext cx="792148" cy="757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4824415" y="2941644"/>
            <a:ext cx="792148" cy="757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8988" y="2943219"/>
            <a:ext cx="792148" cy="757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89286" y="3054761"/>
            <a:ext cx="34182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101215" algn="l"/>
                <a:tab pos="314579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4	5	</a:t>
            </a: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6	8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11961" y="2943219"/>
            <a:ext cx="792173" cy="757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56534" y="2944819"/>
            <a:ext cx="792173" cy="757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65991" y="2808692"/>
            <a:ext cx="1329055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  <a:tabLst>
                <a:tab pos="105664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	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829"/>
              </a:lnSpc>
              <a:tabLst>
                <a:tab pos="1056640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2	5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2436" y="2586032"/>
            <a:ext cx="3738879" cy="1304925"/>
            <a:chOff x="452436" y="2586032"/>
            <a:chExt cx="3738879" cy="1304925"/>
          </a:xfrm>
        </p:grpSpPr>
        <p:sp>
          <p:nvSpPr>
            <p:cNvPr id="19" name="object 19"/>
            <p:cNvSpPr/>
            <p:nvPr/>
          </p:nvSpPr>
          <p:spPr>
            <a:xfrm>
              <a:off x="457199" y="2590794"/>
              <a:ext cx="3729042" cy="12953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7199" y="2590794"/>
              <a:ext cx="3729354" cy="1295400"/>
            </a:xfrm>
            <a:custGeom>
              <a:avLst/>
              <a:gdLst/>
              <a:ahLst/>
              <a:cxnLst/>
              <a:rect l="l" t="t" r="r" b="b"/>
              <a:pathLst>
                <a:path w="3729354" h="1295400">
                  <a:moveTo>
                    <a:pt x="1978803" y="260399"/>
                  </a:moveTo>
                  <a:lnTo>
                    <a:pt x="2553344" y="0"/>
                  </a:lnTo>
                  <a:lnTo>
                    <a:pt x="2507594" y="346449"/>
                  </a:lnTo>
                  <a:lnTo>
                    <a:pt x="3108743" y="190224"/>
                  </a:lnTo>
                  <a:lnTo>
                    <a:pt x="2827844" y="391749"/>
                  </a:lnTo>
                  <a:lnTo>
                    <a:pt x="3729042" y="398524"/>
                  </a:lnTo>
                  <a:lnTo>
                    <a:pt x="2932294" y="563848"/>
                  </a:lnTo>
                  <a:lnTo>
                    <a:pt x="3154143" y="677073"/>
                  </a:lnTo>
                  <a:lnTo>
                    <a:pt x="2827844" y="738248"/>
                  </a:lnTo>
                  <a:lnTo>
                    <a:pt x="3258943" y="937473"/>
                  </a:lnTo>
                  <a:lnTo>
                    <a:pt x="2527444" y="860598"/>
                  </a:lnTo>
                  <a:lnTo>
                    <a:pt x="2579594" y="1041722"/>
                  </a:lnTo>
                  <a:lnTo>
                    <a:pt x="2102770" y="955648"/>
                  </a:lnTo>
                  <a:lnTo>
                    <a:pt x="2004698" y="1129997"/>
                  </a:lnTo>
                  <a:lnTo>
                    <a:pt x="1704304" y="1041722"/>
                  </a:lnTo>
                  <a:lnTo>
                    <a:pt x="1501969" y="1182172"/>
                  </a:lnTo>
                  <a:lnTo>
                    <a:pt x="1299464" y="1086997"/>
                  </a:lnTo>
                  <a:lnTo>
                    <a:pt x="848873" y="1295397"/>
                  </a:lnTo>
                  <a:lnTo>
                    <a:pt x="829535" y="1093897"/>
                  </a:lnTo>
                  <a:lnTo>
                    <a:pt x="221842" y="1068997"/>
                  </a:lnTo>
                  <a:lnTo>
                    <a:pt x="574891" y="921773"/>
                  </a:lnTo>
                  <a:lnTo>
                    <a:pt x="0" y="772248"/>
                  </a:lnTo>
                  <a:lnTo>
                    <a:pt x="679338" y="695198"/>
                  </a:lnTo>
                  <a:lnTo>
                    <a:pt x="202334" y="495974"/>
                  </a:lnTo>
                  <a:lnTo>
                    <a:pt x="927423" y="468799"/>
                  </a:lnTo>
                  <a:lnTo>
                    <a:pt x="777225" y="217399"/>
                  </a:lnTo>
                  <a:lnTo>
                    <a:pt x="1476074" y="382749"/>
                  </a:lnTo>
                  <a:lnTo>
                    <a:pt x="1678409" y="113174"/>
                  </a:lnTo>
                  <a:lnTo>
                    <a:pt x="1978803" y="26039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58015" y="2961925"/>
            <a:ext cx="1451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0" b="1">
                <a:solidFill>
                  <a:srgbClr val="00FF00"/>
                </a:solidFill>
                <a:latin typeface="Tahoma"/>
                <a:cs typeface="Tahoma"/>
              </a:rPr>
              <a:t>Kết </a:t>
            </a:r>
            <a:r>
              <a:rPr dirty="0" sz="1800" spc="-245" b="1">
                <a:solidFill>
                  <a:srgbClr val="00FF00"/>
                </a:solidFill>
                <a:latin typeface="Tahoma"/>
                <a:cs typeface="Tahoma"/>
              </a:rPr>
              <a:t>quả</a:t>
            </a:r>
            <a:r>
              <a:rPr dirty="0" sz="1800" spc="-110" b="1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1800" spc="-180" b="1">
                <a:solidFill>
                  <a:srgbClr val="00FF00"/>
                </a:solidFill>
                <a:latin typeface="Tahoma"/>
                <a:cs typeface="Tahoma"/>
              </a:rPr>
              <a:t>cuối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901730" y="3060350"/>
            <a:ext cx="17087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935" algn="l"/>
              </a:tabLst>
            </a:pPr>
            <a:r>
              <a:rPr dirty="0" sz="3200" b="1">
                <a:solidFill>
                  <a:srgbClr val="FFFF00"/>
                </a:solidFill>
                <a:latin typeface="Tahoma"/>
                <a:cs typeface="Tahoma"/>
              </a:rPr>
              <a:t>1	</a:t>
            </a:r>
            <a:r>
              <a:rPr dirty="0" sz="1800" spc="-465" b="1">
                <a:solidFill>
                  <a:srgbClr val="00FF00"/>
                </a:solidFill>
                <a:latin typeface="Tahoma"/>
                <a:cs typeface="Tahoma"/>
              </a:rPr>
              <a:t>cùng</a:t>
            </a:r>
            <a:r>
              <a:rPr dirty="0" sz="3200" spc="-465" b="1">
                <a:solidFill>
                  <a:srgbClr val="FFFF00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300" y="777005"/>
            <a:ext cx="8386445" cy="538226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714375" indent="-702310">
              <a:lnSpc>
                <a:spcPct val="100000"/>
              </a:lnSpc>
              <a:spcBef>
                <a:spcPts val="635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713740" algn="l"/>
                <a:tab pos="715010" algn="l"/>
              </a:tabLst>
            </a:pP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Cài</a:t>
            </a:r>
            <a:r>
              <a:rPr dirty="0" sz="3600" spc="-1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600" spc="-5" b="1" i="1">
                <a:solidFill>
                  <a:srgbClr val="000066"/>
                </a:solidFill>
                <a:latin typeface="Arial"/>
                <a:cs typeface="Arial"/>
              </a:rPr>
              <a:t>đặt:</a:t>
            </a:r>
            <a:endParaRPr sz="36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480"/>
              </a:spcBef>
              <a:tabLst>
                <a:tab pos="8213725" algn="l"/>
              </a:tabLst>
            </a:pPr>
            <a:r>
              <a:rPr dirty="0" sz="3200" spc="125" b="1">
                <a:solidFill>
                  <a:srgbClr val="0070BF"/>
                </a:solidFill>
                <a:latin typeface="Times New Roman"/>
                <a:cs typeface="Times New Roman"/>
              </a:rPr>
              <a:t>voi</a:t>
            </a:r>
            <a:r>
              <a:rPr dirty="0" sz="3200" spc="170" b="1">
                <a:solidFill>
                  <a:srgbClr val="0070BF"/>
                </a:solidFill>
                <a:latin typeface="Times New Roman"/>
                <a:cs typeface="Times New Roman"/>
              </a:rPr>
              <a:t>d</a:t>
            </a:r>
            <a:r>
              <a:rPr dirty="0" sz="3200" spc="-180" b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3200" spc="80" b="1">
                <a:solidFill>
                  <a:srgbClr val="FF0000"/>
                </a:solidFill>
                <a:latin typeface="Times New Roman"/>
                <a:cs typeface="Times New Roman"/>
              </a:rPr>
              <a:t>selectionSort_As</a:t>
            </a:r>
            <a:r>
              <a:rPr dirty="0" sz="3200" spc="12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3200" spc="235" b="1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3200" spc="100" b="1">
                <a:solidFill>
                  <a:srgbClr val="FF00FF"/>
                </a:solidFill>
                <a:latin typeface="Times New Roman"/>
                <a:cs typeface="Times New Roman"/>
              </a:rPr>
              <a:t>ItemTyp</a:t>
            </a:r>
            <a:r>
              <a:rPr dirty="0" sz="3200" spc="90" b="1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dirty="0" sz="3200" spc="-90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3200" spc="125" b="1">
                <a:solidFill>
                  <a:srgbClr val="001F60"/>
                </a:solidFill>
                <a:latin typeface="Times New Roman"/>
                <a:cs typeface="Times New Roman"/>
              </a:rPr>
              <a:t>a</a:t>
            </a:r>
            <a:r>
              <a:rPr dirty="0" sz="3200" spc="85" b="1">
                <a:solidFill>
                  <a:srgbClr val="001F60"/>
                </a:solidFill>
                <a:latin typeface="Times New Roman"/>
                <a:cs typeface="Times New Roman"/>
              </a:rPr>
              <a:t>[</a:t>
            </a:r>
            <a:r>
              <a:rPr dirty="0" sz="3200" spc="-10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25" b="1">
                <a:solidFill>
                  <a:srgbClr val="001F60"/>
                </a:solidFill>
                <a:latin typeface="Times New Roman"/>
                <a:cs typeface="Times New Roman"/>
              </a:rPr>
              <a:t>]</a:t>
            </a:r>
            <a:r>
              <a:rPr dirty="0" sz="3200" spc="20" b="1">
                <a:solidFill>
                  <a:srgbClr val="001F60"/>
                </a:solidFill>
                <a:latin typeface="Times New Roman"/>
                <a:cs typeface="Times New Roman"/>
              </a:rPr>
              <a:t>,</a:t>
            </a:r>
            <a:r>
              <a:rPr dirty="0" sz="3200" spc="-10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125" b="1">
                <a:solidFill>
                  <a:srgbClr val="001F60"/>
                </a:solidFill>
                <a:latin typeface="Times New Roman"/>
                <a:cs typeface="Times New Roman"/>
              </a:rPr>
              <a:t>in</a:t>
            </a:r>
            <a:r>
              <a:rPr dirty="0" sz="3200" spc="105" b="1">
                <a:solidFill>
                  <a:srgbClr val="001F60"/>
                </a:solidFill>
                <a:latin typeface="Times New Roman"/>
                <a:cs typeface="Times New Roman"/>
              </a:rPr>
              <a:t>t</a:t>
            </a:r>
            <a:r>
              <a:rPr dirty="0" sz="3200" spc="-10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240" b="1">
                <a:solidFill>
                  <a:srgbClr val="001F60"/>
                </a:solidFill>
                <a:latin typeface="Times New Roman"/>
                <a:cs typeface="Times New Roman"/>
              </a:rPr>
              <a:t>n</a:t>
            </a:r>
            <a:r>
              <a:rPr dirty="0" sz="3200" spc="145" b="1">
                <a:solidFill>
                  <a:srgbClr val="001F60"/>
                </a:solidFill>
                <a:latin typeface="Times New Roman"/>
                <a:cs typeface="Times New Roman"/>
              </a:rPr>
              <a:t>)</a:t>
            </a:r>
            <a:r>
              <a:rPr dirty="0" sz="3200" b="1">
                <a:solidFill>
                  <a:srgbClr val="001F60"/>
                </a:solidFill>
                <a:latin typeface="Times New Roman"/>
                <a:cs typeface="Times New Roman"/>
              </a:rPr>
              <a:t>	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285"/>
              </a:spcBef>
            </a:pPr>
            <a:r>
              <a:rPr dirty="0" sz="3200" spc="110">
                <a:solidFill>
                  <a:srgbClr val="001F60"/>
                </a:solidFill>
                <a:latin typeface="Times New Roman"/>
                <a:cs typeface="Times New Roman"/>
              </a:rPr>
              <a:t>for(</a:t>
            </a:r>
            <a:r>
              <a:rPr dirty="0" sz="3200" spc="110">
                <a:solidFill>
                  <a:srgbClr val="3333FF"/>
                </a:solidFill>
                <a:latin typeface="Times New Roman"/>
                <a:cs typeface="Times New Roman"/>
              </a:rPr>
              <a:t>int</a:t>
            </a:r>
            <a:r>
              <a:rPr dirty="0" sz="3200" spc="-10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3200" spc="-10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3200" spc="-11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1F60"/>
                </a:solidFill>
                <a:latin typeface="Times New Roman"/>
                <a:cs typeface="Times New Roman"/>
              </a:rPr>
              <a:t>0</a:t>
            </a:r>
            <a:r>
              <a:rPr dirty="0" sz="3200" spc="5" b="1">
                <a:latin typeface="Times New Roman"/>
                <a:cs typeface="Times New Roman"/>
              </a:rPr>
              <a:t>;</a:t>
            </a:r>
            <a:r>
              <a:rPr dirty="0" sz="3200" spc="-100" b="1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3200" spc="-10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01F60"/>
                </a:solidFill>
                <a:latin typeface="Times New Roman"/>
                <a:cs typeface="Times New Roman"/>
              </a:rPr>
              <a:t>&lt;</a:t>
            </a:r>
            <a:r>
              <a:rPr dirty="0" sz="3200" spc="-11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185">
                <a:solidFill>
                  <a:srgbClr val="001F60"/>
                </a:solidFill>
                <a:latin typeface="Times New Roman"/>
                <a:cs typeface="Times New Roman"/>
              </a:rPr>
              <a:t>n</a:t>
            </a:r>
            <a:r>
              <a:rPr dirty="0" sz="3200" spc="-1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1F60"/>
                </a:solidFill>
                <a:latin typeface="Times New Roman"/>
                <a:cs typeface="Times New Roman"/>
              </a:rPr>
              <a:t>-</a:t>
            </a:r>
            <a:r>
              <a:rPr dirty="0" sz="3200" spc="-1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1F60"/>
                </a:solidFill>
                <a:latin typeface="Times New Roman"/>
                <a:cs typeface="Times New Roman"/>
              </a:rPr>
              <a:t>1</a:t>
            </a:r>
            <a:r>
              <a:rPr dirty="0" sz="3200" spc="5" b="1">
                <a:latin typeface="Times New Roman"/>
                <a:cs typeface="Times New Roman"/>
              </a:rPr>
              <a:t>;</a:t>
            </a:r>
            <a:r>
              <a:rPr dirty="0" sz="3200" spc="-105" b="1">
                <a:latin typeface="Times New Roman"/>
                <a:cs typeface="Times New Roman"/>
              </a:rPr>
              <a:t> </a:t>
            </a:r>
            <a:r>
              <a:rPr dirty="0" sz="3200" spc="15">
                <a:solidFill>
                  <a:srgbClr val="001F60"/>
                </a:solidFill>
                <a:latin typeface="Times New Roman"/>
                <a:cs typeface="Times New Roman"/>
              </a:rPr>
              <a:t>i++)</a:t>
            </a:r>
            <a:r>
              <a:rPr dirty="0" sz="3200" spc="-8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CC0066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942975">
              <a:lnSpc>
                <a:spcPct val="100000"/>
              </a:lnSpc>
              <a:spcBef>
                <a:spcPts val="285"/>
              </a:spcBef>
            </a:pPr>
            <a:r>
              <a:rPr dirty="0" sz="3200" spc="120">
                <a:solidFill>
                  <a:srgbClr val="3333FF"/>
                </a:solidFill>
                <a:latin typeface="Times New Roman"/>
                <a:cs typeface="Times New Roman"/>
              </a:rPr>
              <a:t>int </a:t>
            </a:r>
            <a:r>
              <a:rPr dirty="0" sz="3200" spc="145" b="1">
                <a:solidFill>
                  <a:srgbClr val="33CC33"/>
                </a:solidFill>
                <a:latin typeface="Times New Roman"/>
                <a:cs typeface="Times New Roman"/>
              </a:rPr>
              <a:t>min </a:t>
            </a:r>
            <a:r>
              <a:rPr dirty="0" sz="3200" spc="70" b="1">
                <a:solidFill>
                  <a:srgbClr val="33CC33"/>
                </a:solidFill>
                <a:latin typeface="Times New Roman"/>
                <a:cs typeface="Times New Roman"/>
              </a:rPr>
              <a:t>=</a:t>
            </a:r>
            <a:r>
              <a:rPr dirty="0" sz="3200" spc="-565" b="1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3200" spc="35" b="1">
                <a:solidFill>
                  <a:srgbClr val="33CC33"/>
                </a:solidFill>
                <a:latin typeface="Times New Roman"/>
                <a:cs typeface="Times New Roman"/>
              </a:rPr>
              <a:t>i</a:t>
            </a:r>
            <a:r>
              <a:rPr dirty="0" sz="3200" spc="35">
                <a:solidFill>
                  <a:srgbClr val="001F60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400175" marR="3094990" indent="-457200">
              <a:lnSpc>
                <a:spcPct val="107400"/>
              </a:lnSpc>
            </a:pPr>
            <a:r>
              <a:rPr dirty="0" sz="3200" spc="110">
                <a:solidFill>
                  <a:srgbClr val="001F60"/>
                </a:solidFill>
                <a:latin typeface="Times New Roman"/>
                <a:cs typeface="Times New Roman"/>
              </a:rPr>
              <a:t>for(</a:t>
            </a:r>
            <a:r>
              <a:rPr dirty="0" sz="3200" spc="110">
                <a:solidFill>
                  <a:srgbClr val="3333FF"/>
                </a:solidFill>
                <a:latin typeface="Times New Roman"/>
                <a:cs typeface="Times New Roman"/>
              </a:rPr>
              <a:t>int</a:t>
            </a:r>
            <a:r>
              <a:rPr dirty="0" sz="3200" spc="-105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001F60"/>
                </a:solidFill>
                <a:latin typeface="Times New Roman"/>
                <a:cs typeface="Times New Roman"/>
              </a:rPr>
              <a:t>j</a:t>
            </a:r>
            <a:r>
              <a:rPr dirty="0" sz="3200" spc="-10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3200" spc="-114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3200" spc="-11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01F60"/>
                </a:solidFill>
                <a:latin typeface="Times New Roman"/>
                <a:cs typeface="Times New Roman"/>
              </a:rPr>
              <a:t>+</a:t>
            </a:r>
            <a:r>
              <a:rPr dirty="0" sz="3200" spc="-11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1F60"/>
                </a:solidFill>
                <a:latin typeface="Times New Roman"/>
                <a:cs typeface="Times New Roman"/>
              </a:rPr>
              <a:t>1</a:t>
            </a:r>
            <a:r>
              <a:rPr dirty="0" sz="3200" spc="5" b="1">
                <a:latin typeface="Times New Roman"/>
                <a:cs typeface="Times New Roman"/>
              </a:rPr>
              <a:t>;</a:t>
            </a:r>
            <a:r>
              <a:rPr dirty="0" sz="3200" spc="-110" b="1"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001F60"/>
                </a:solidFill>
                <a:latin typeface="Times New Roman"/>
                <a:cs typeface="Times New Roman"/>
              </a:rPr>
              <a:t>j</a:t>
            </a:r>
            <a:r>
              <a:rPr dirty="0" sz="3200" spc="-10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001F60"/>
                </a:solidFill>
                <a:latin typeface="Times New Roman"/>
                <a:cs typeface="Times New Roman"/>
              </a:rPr>
              <a:t>&lt;</a:t>
            </a:r>
            <a:r>
              <a:rPr dirty="0" sz="3200" spc="-114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1F60"/>
                </a:solidFill>
                <a:latin typeface="Times New Roman"/>
                <a:cs typeface="Times New Roman"/>
              </a:rPr>
              <a:t>n</a:t>
            </a:r>
            <a:r>
              <a:rPr dirty="0" sz="3200" spc="10" b="1">
                <a:latin typeface="Times New Roman"/>
                <a:cs typeface="Times New Roman"/>
              </a:rPr>
              <a:t>;</a:t>
            </a:r>
            <a:r>
              <a:rPr dirty="0" sz="3200" spc="-105" b="1"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01F60"/>
                </a:solidFill>
                <a:latin typeface="Times New Roman"/>
                <a:cs typeface="Times New Roman"/>
              </a:rPr>
              <a:t>j++)  </a:t>
            </a:r>
            <a:r>
              <a:rPr dirty="0" sz="3200" spc="90">
                <a:solidFill>
                  <a:srgbClr val="001F60"/>
                </a:solidFill>
                <a:latin typeface="Times New Roman"/>
                <a:cs typeface="Times New Roman"/>
              </a:rPr>
              <a:t>if(</a:t>
            </a:r>
            <a:r>
              <a:rPr dirty="0" sz="3200" spc="90" b="1">
                <a:solidFill>
                  <a:srgbClr val="CC00CC"/>
                </a:solidFill>
                <a:latin typeface="Times New Roman"/>
                <a:cs typeface="Times New Roman"/>
              </a:rPr>
              <a:t>a[min] </a:t>
            </a:r>
            <a:r>
              <a:rPr dirty="0" sz="3200" spc="70" b="1">
                <a:solidFill>
                  <a:srgbClr val="001F60"/>
                </a:solidFill>
                <a:latin typeface="Times New Roman"/>
                <a:cs typeface="Times New Roman"/>
              </a:rPr>
              <a:t>&gt;</a:t>
            </a:r>
            <a:r>
              <a:rPr dirty="0" sz="3200" spc="-30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75" b="1">
                <a:solidFill>
                  <a:srgbClr val="CC00CC"/>
                </a:solidFill>
                <a:latin typeface="Times New Roman"/>
                <a:cs typeface="Times New Roman"/>
              </a:rPr>
              <a:t>a[j]</a:t>
            </a:r>
            <a:r>
              <a:rPr dirty="0" sz="3200" spc="75">
                <a:solidFill>
                  <a:srgbClr val="001F6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857375">
              <a:lnSpc>
                <a:spcPct val="100000"/>
              </a:lnSpc>
              <a:spcBef>
                <a:spcPts val="285"/>
              </a:spcBef>
            </a:pPr>
            <a:r>
              <a:rPr dirty="0" sz="3200" spc="114">
                <a:solidFill>
                  <a:srgbClr val="001F60"/>
                </a:solidFill>
                <a:latin typeface="Times New Roman"/>
                <a:cs typeface="Times New Roman"/>
              </a:rPr>
              <a:t>min </a:t>
            </a:r>
            <a:r>
              <a:rPr dirty="0" sz="3200" spc="-3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3200" spc="-32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001F60"/>
                </a:solidFill>
                <a:latin typeface="Times New Roman"/>
                <a:cs typeface="Times New Roman"/>
              </a:rPr>
              <a:t>j;</a:t>
            </a:r>
            <a:endParaRPr sz="3200">
              <a:latin typeface="Times New Roman"/>
              <a:cs typeface="Times New Roman"/>
            </a:endParaRPr>
          </a:p>
          <a:p>
            <a:pPr marL="942975">
              <a:lnSpc>
                <a:spcPct val="100000"/>
              </a:lnSpc>
              <a:spcBef>
                <a:spcPts val="285"/>
              </a:spcBef>
            </a:pPr>
            <a:r>
              <a:rPr dirty="0" sz="3000" spc="140" b="1" i="1">
                <a:solidFill>
                  <a:srgbClr val="000099"/>
                </a:solidFill>
                <a:latin typeface="Times New Roman"/>
                <a:cs typeface="Times New Roman"/>
              </a:rPr>
              <a:t>swap</a:t>
            </a:r>
            <a:r>
              <a:rPr dirty="0" sz="3200" spc="140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3200" spc="140" b="1">
                <a:solidFill>
                  <a:srgbClr val="33CC33"/>
                </a:solidFill>
                <a:latin typeface="Times New Roman"/>
                <a:cs typeface="Times New Roman"/>
              </a:rPr>
              <a:t>a[i]</a:t>
            </a:r>
            <a:r>
              <a:rPr dirty="0" sz="3200" spc="140" b="1">
                <a:latin typeface="Times New Roman"/>
                <a:cs typeface="Times New Roman"/>
              </a:rPr>
              <a:t>,</a:t>
            </a:r>
            <a:r>
              <a:rPr dirty="0" sz="3200" spc="-105" b="1">
                <a:latin typeface="Times New Roman"/>
                <a:cs typeface="Times New Roman"/>
              </a:rPr>
              <a:t> </a:t>
            </a:r>
            <a:r>
              <a:rPr dirty="0" sz="3200" spc="105" b="1">
                <a:solidFill>
                  <a:srgbClr val="33CC33"/>
                </a:solidFill>
                <a:latin typeface="Times New Roman"/>
                <a:cs typeface="Times New Roman"/>
              </a:rPr>
              <a:t>a[min]</a:t>
            </a:r>
            <a:r>
              <a:rPr dirty="0" sz="3200" spc="105">
                <a:solidFill>
                  <a:srgbClr val="001F60"/>
                </a:solidFill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285"/>
              </a:spcBef>
            </a:pPr>
            <a:r>
              <a:rPr dirty="0" sz="3200" spc="-5" b="1">
                <a:solidFill>
                  <a:srgbClr val="CC0066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827" y="94558"/>
            <a:ext cx="6162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190"/>
              <a:t>CHỌN </a:t>
            </a:r>
            <a:r>
              <a:rPr dirty="0" spc="-175"/>
              <a:t>TRỰC</a:t>
            </a:r>
            <a:r>
              <a:rPr dirty="0" spc="-95"/>
              <a:t> </a:t>
            </a:r>
            <a:r>
              <a:rPr dirty="0" spc="-315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088" y="727698"/>
            <a:ext cx="8677910" cy="572643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695325" indent="-683260">
              <a:lnSpc>
                <a:spcPct val="100000"/>
              </a:lnSpc>
              <a:spcBef>
                <a:spcPts val="1040"/>
              </a:spcBef>
              <a:buClr>
                <a:srgbClr val="1480B8"/>
              </a:buClr>
              <a:buSzPct val="101562"/>
              <a:buFont typeface="Noto Sans Symbols"/>
              <a:buChar char="❖"/>
              <a:tabLst>
                <a:tab pos="695325" algn="l"/>
                <a:tab pos="695960" algn="l"/>
              </a:tabLst>
            </a:pPr>
            <a:r>
              <a:rPr dirty="0" sz="3200" spc="-105" b="1" i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dirty="0" sz="3200" spc="-105" b="1" i="1">
                <a:solidFill>
                  <a:srgbClr val="000066"/>
                </a:solidFill>
                <a:latin typeface="Arial"/>
                <a:cs typeface="Arial"/>
              </a:rPr>
              <a:t>à</a:t>
            </a:r>
            <a:r>
              <a:rPr dirty="0" sz="3200" spc="-105" b="1" i="1">
                <a:solidFill>
                  <a:srgbClr val="000066"/>
                </a:solidFill>
                <a:latin typeface="Times New Roman"/>
                <a:cs typeface="Times New Roman"/>
              </a:rPr>
              <a:t>i </a:t>
            </a:r>
            <a:r>
              <a:rPr dirty="0" sz="3200" spc="229" b="1" i="1">
                <a:solidFill>
                  <a:srgbClr val="000066"/>
                </a:solidFill>
                <a:latin typeface="Times New Roman"/>
                <a:cs typeface="Times New Roman"/>
              </a:rPr>
              <a:t>đặt </a:t>
            </a:r>
            <a:r>
              <a:rPr dirty="0" sz="3200" spc="125" b="1" i="1">
                <a:solidFill>
                  <a:srgbClr val="000066"/>
                </a:solidFill>
                <a:latin typeface="Times New Roman"/>
                <a:cs typeface="Times New Roman"/>
              </a:rPr>
              <a:t>(cải</a:t>
            </a:r>
            <a:r>
              <a:rPr dirty="0" sz="3200" spc="-434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5" b="1" i="1">
                <a:solidFill>
                  <a:srgbClr val="000066"/>
                </a:solidFill>
                <a:latin typeface="Times New Roman"/>
                <a:cs typeface="Times New Roman"/>
              </a:rPr>
              <a:t>tiến):</a:t>
            </a:r>
            <a:endParaRPr sz="32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945"/>
              </a:spcBef>
            </a:pPr>
            <a:r>
              <a:rPr dirty="0" sz="2800" spc="120" b="1">
                <a:solidFill>
                  <a:srgbClr val="0070BF"/>
                </a:solidFill>
                <a:latin typeface="Times New Roman"/>
                <a:cs typeface="Times New Roman"/>
              </a:rPr>
              <a:t>void</a:t>
            </a:r>
            <a:r>
              <a:rPr dirty="0" sz="2800" spc="-175" b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700" spc="70" b="1">
                <a:solidFill>
                  <a:srgbClr val="FF0000"/>
                </a:solidFill>
                <a:latin typeface="Times New Roman"/>
                <a:cs typeface="Times New Roman"/>
              </a:rPr>
              <a:t>selectionSort_Asc_Improve</a:t>
            </a:r>
            <a:r>
              <a:rPr dirty="0" sz="2700" spc="70" b="1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2700" spc="70" b="1">
                <a:solidFill>
                  <a:srgbClr val="FF00FF"/>
                </a:solidFill>
                <a:latin typeface="Times New Roman"/>
                <a:cs typeface="Times New Roman"/>
              </a:rPr>
              <a:t>ItemType</a:t>
            </a:r>
            <a:r>
              <a:rPr dirty="0" sz="2700" spc="-7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700" spc="90" b="1">
                <a:solidFill>
                  <a:srgbClr val="001F60"/>
                </a:solidFill>
                <a:latin typeface="Times New Roman"/>
                <a:cs typeface="Times New Roman"/>
              </a:rPr>
              <a:t>a[</a:t>
            </a:r>
            <a:r>
              <a:rPr dirty="0" sz="2700" spc="-9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700" spc="15" b="1">
                <a:solidFill>
                  <a:srgbClr val="001F60"/>
                </a:solidFill>
                <a:latin typeface="Times New Roman"/>
                <a:cs typeface="Times New Roman"/>
              </a:rPr>
              <a:t>],</a:t>
            </a:r>
            <a:r>
              <a:rPr dirty="0" sz="2700" spc="-9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700" spc="100" b="1">
                <a:solidFill>
                  <a:srgbClr val="001F60"/>
                </a:solidFill>
                <a:latin typeface="Times New Roman"/>
                <a:cs typeface="Times New Roman"/>
              </a:rPr>
              <a:t>int</a:t>
            </a:r>
            <a:r>
              <a:rPr dirty="0" sz="2700" spc="-9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700" spc="160" b="1">
                <a:solidFill>
                  <a:srgbClr val="001F60"/>
                </a:solidFill>
                <a:latin typeface="Times New Roman"/>
                <a:cs typeface="Times New Roman"/>
              </a:rPr>
              <a:t>n)</a:t>
            </a:r>
            <a:r>
              <a:rPr dirty="0" sz="2700" spc="-7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  <a:spcBef>
                <a:spcPts val="290"/>
              </a:spcBef>
            </a:pPr>
            <a:r>
              <a:rPr dirty="0" sz="3000" spc="100">
                <a:solidFill>
                  <a:srgbClr val="001F60"/>
                </a:solidFill>
                <a:latin typeface="Times New Roman"/>
                <a:cs typeface="Times New Roman"/>
              </a:rPr>
              <a:t>for(</a:t>
            </a:r>
            <a:r>
              <a:rPr dirty="0" sz="3000" spc="100">
                <a:solidFill>
                  <a:srgbClr val="3333FF"/>
                </a:solidFill>
                <a:latin typeface="Times New Roman"/>
                <a:cs typeface="Times New Roman"/>
              </a:rPr>
              <a:t>int</a:t>
            </a:r>
            <a:r>
              <a:rPr dirty="0" sz="3000" spc="-9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5">
                <a:solidFill>
                  <a:srgbClr val="001F60"/>
                </a:solidFill>
                <a:latin typeface="Times New Roman"/>
                <a:cs typeface="Times New Roman"/>
              </a:rPr>
              <a:t>0</a:t>
            </a:r>
            <a:r>
              <a:rPr dirty="0" sz="3000" spc="5" b="1">
                <a:latin typeface="Times New Roman"/>
                <a:cs typeface="Times New Roman"/>
              </a:rPr>
              <a:t>;</a:t>
            </a:r>
            <a:r>
              <a:rPr dirty="0" sz="3000" spc="-90" b="1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1F60"/>
                </a:solidFill>
                <a:latin typeface="Times New Roman"/>
                <a:cs typeface="Times New Roman"/>
              </a:rPr>
              <a:t>&lt;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170">
                <a:solidFill>
                  <a:srgbClr val="001F60"/>
                </a:solidFill>
                <a:latin typeface="Times New Roman"/>
                <a:cs typeface="Times New Roman"/>
              </a:rPr>
              <a:t>n</a:t>
            </a:r>
            <a:r>
              <a:rPr dirty="0" sz="3000" spc="-1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001F60"/>
                </a:solidFill>
                <a:latin typeface="Times New Roman"/>
                <a:cs typeface="Times New Roman"/>
              </a:rPr>
              <a:t>-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5">
                <a:solidFill>
                  <a:srgbClr val="001F60"/>
                </a:solidFill>
                <a:latin typeface="Times New Roman"/>
                <a:cs typeface="Times New Roman"/>
              </a:rPr>
              <a:t>1</a:t>
            </a:r>
            <a:r>
              <a:rPr dirty="0" sz="3000" spc="5" b="1">
                <a:latin typeface="Times New Roman"/>
                <a:cs typeface="Times New Roman"/>
              </a:rPr>
              <a:t>;</a:t>
            </a:r>
            <a:r>
              <a:rPr dirty="0" sz="3000" spc="-90" b="1">
                <a:latin typeface="Times New Roman"/>
                <a:cs typeface="Times New Roman"/>
              </a:rPr>
              <a:t> </a:t>
            </a:r>
            <a:r>
              <a:rPr dirty="0" sz="3000" spc="15">
                <a:solidFill>
                  <a:srgbClr val="001F60"/>
                </a:solidFill>
                <a:latin typeface="Times New Roman"/>
                <a:cs typeface="Times New Roman"/>
              </a:rPr>
              <a:t>i++)</a:t>
            </a:r>
            <a:r>
              <a:rPr dirty="0" sz="30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CC0066"/>
                </a:solidFill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  <a:spcBef>
                <a:spcPts val="300"/>
              </a:spcBef>
            </a:pPr>
            <a:r>
              <a:rPr dirty="0" sz="3000" spc="114">
                <a:solidFill>
                  <a:srgbClr val="3333FF"/>
                </a:solidFill>
                <a:latin typeface="Times New Roman"/>
                <a:cs typeface="Times New Roman"/>
              </a:rPr>
              <a:t>int </a:t>
            </a:r>
            <a:r>
              <a:rPr dirty="0" sz="3000" spc="135" b="1">
                <a:solidFill>
                  <a:srgbClr val="33CC33"/>
                </a:solidFill>
                <a:latin typeface="Times New Roman"/>
                <a:cs typeface="Times New Roman"/>
              </a:rPr>
              <a:t>min </a:t>
            </a:r>
            <a:r>
              <a:rPr dirty="0" sz="3000" spc="65" b="1">
                <a:solidFill>
                  <a:srgbClr val="33CC33"/>
                </a:solidFill>
                <a:latin typeface="Times New Roman"/>
                <a:cs typeface="Times New Roman"/>
              </a:rPr>
              <a:t>=</a:t>
            </a:r>
            <a:r>
              <a:rPr dirty="0" sz="3000" spc="-530" b="1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3000" spc="35" b="1">
                <a:solidFill>
                  <a:srgbClr val="33CC33"/>
                </a:solidFill>
                <a:latin typeface="Times New Roman"/>
                <a:cs typeface="Times New Roman"/>
              </a:rPr>
              <a:t>i</a:t>
            </a:r>
            <a:r>
              <a:rPr dirty="0" sz="3000" spc="35">
                <a:solidFill>
                  <a:srgbClr val="001F60"/>
                </a:solidFill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  <a:p>
            <a:pPr marL="1617345" marR="3522979" indent="-541020">
              <a:lnSpc>
                <a:spcPct val="108300"/>
              </a:lnSpc>
            </a:pPr>
            <a:r>
              <a:rPr dirty="0" sz="3000" spc="100">
                <a:solidFill>
                  <a:srgbClr val="001F60"/>
                </a:solidFill>
                <a:latin typeface="Times New Roman"/>
                <a:cs typeface="Times New Roman"/>
              </a:rPr>
              <a:t>for(</a:t>
            </a:r>
            <a:r>
              <a:rPr dirty="0" sz="3000" spc="100">
                <a:solidFill>
                  <a:srgbClr val="3333FF"/>
                </a:solidFill>
                <a:latin typeface="Times New Roman"/>
                <a:cs typeface="Times New Roman"/>
              </a:rPr>
              <a:t>int</a:t>
            </a:r>
            <a:r>
              <a:rPr dirty="0" sz="3000" spc="-9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3000" spc="-40">
                <a:solidFill>
                  <a:srgbClr val="001F60"/>
                </a:solidFill>
                <a:latin typeface="Times New Roman"/>
                <a:cs typeface="Times New Roman"/>
              </a:rPr>
              <a:t>j</a:t>
            </a:r>
            <a:r>
              <a:rPr dirty="0" sz="3000" spc="-1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3000" spc="-1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1F60"/>
                </a:solidFill>
                <a:latin typeface="Times New Roman"/>
                <a:cs typeface="Times New Roman"/>
              </a:rPr>
              <a:t>+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5">
                <a:solidFill>
                  <a:srgbClr val="001F60"/>
                </a:solidFill>
                <a:latin typeface="Times New Roman"/>
                <a:cs typeface="Times New Roman"/>
              </a:rPr>
              <a:t>1</a:t>
            </a:r>
            <a:r>
              <a:rPr dirty="0" sz="3000" spc="5" b="1">
                <a:latin typeface="Times New Roman"/>
                <a:cs typeface="Times New Roman"/>
              </a:rPr>
              <a:t>;</a:t>
            </a:r>
            <a:r>
              <a:rPr dirty="0" sz="3000" spc="-95" b="1">
                <a:latin typeface="Times New Roman"/>
                <a:cs typeface="Times New Roman"/>
              </a:rPr>
              <a:t> </a:t>
            </a:r>
            <a:r>
              <a:rPr dirty="0" sz="3000" spc="-40">
                <a:solidFill>
                  <a:srgbClr val="001F60"/>
                </a:solidFill>
                <a:latin typeface="Times New Roman"/>
                <a:cs typeface="Times New Roman"/>
              </a:rPr>
              <a:t>j</a:t>
            </a:r>
            <a:r>
              <a:rPr dirty="0" sz="3000" spc="-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001F60"/>
                </a:solidFill>
                <a:latin typeface="Times New Roman"/>
                <a:cs typeface="Times New Roman"/>
              </a:rPr>
              <a:t>&lt;</a:t>
            </a:r>
            <a:r>
              <a:rPr dirty="0" sz="3000" spc="-1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5">
                <a:solidFill>
                  <a:srgbClr val="001F60"/>
                </a:solidFill>
                <a:latin typeface="Times New Roman"/>
                <a:cs typeface="Times New Roman"/>
              </a:rPr>
              <a:t>n</a:t>
            </a:r>
            <a:r>
              <a:rPr dirty="0" sz="3000" spc="5" b="1">
                <a:latin typeface="Times New Roman"/>
                <a:cs typeface="Times New Roman"/>
              </a:rPr>
              <a:t>;</a:t>
            </a:r>
            <a:r>
              <a:rPr dirty="0" sz="3000" spc="-95" b="1">
                <a:latin typeface="Times New Roman"/>
                <a:cs typeface="Times New Roman"/>
              </a:rPr>
              <a:t> </a:t>
            </a:r>
            <a:r>
              <a:rPr dirty="0" sz="3000" spc="5">
                <a:solidFill>
                  <a:srgbClr val="001F60"/>
                </a:solidFill>
                <a:latin typeface="Times New Roman"/>
                <a:cs typeface="Times New Roman"/>
              </a:rPr>
              <a:t>j++)  </a:t>
            </a:r>
            <a:r>
              <a:rPr dirty="0" sz="3000" spc="80">
                <a:solidFill>
                  <a:srgbClr val="001F60"/>
                </a:solidFill>
                <a:latin typeface="Times New Roman"/>
                <a:cs typeface="Times New Roman"/>
              </a:rPr>
              <a:t>if(</a:t>
            </a:r>
            <a:r>
              <a:rPr dirty="0" sz="3000" spc="80" b="1">
                <a:solidFill>
                  <a:srgbClr val="CC00CC"/>
                </a:solidFill>
                <a:latin typeface="Times New Roman"/>
                <a:cs typeface="Times New Roman"/>
              </a:rPr>
              <a:t>a[min] </a:t>
            </a:r>
            <a:r>
              <a:rPr dirty="0" sz="3000" spc="65" b="1">
                <a:solidFill>
                  <a:srgbClr val="001F60"/>
                </a:solidFill>
                <a:latin typeface="Times New Roman"/>
                <a:cs typeface="Times New Roman"/>
              </a:rPr>
              <a:t>&gt;</a:t>
            </a:r>
            <a:r>
              <a:rPr dirty="0" sz="3000" spc="-26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70" b="1">
                <a:solidFill>
                  <a:srgbClr val="CC00CC"/>
                </a:solidFill>
                <a:latin typeface="Times New Roman"/>
                <a:cs typeface="Times New Roman"/>
              </a:rPr>
              <a:t>a[j]</a:t>
            </a:r>
            <a:r>
              <a:rPr dirty="0" sz="3000" spc="70">
                <a:solidFill>
                  <a:srgbClr val="001F60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1990725">
              <a:lnSpc>
                <a:spcPct val="100000"/>
              </a:lnSpc>
              <a:spcBef>
                <a:spcPts val="300"/>
              </a:spcBef>
            </a:pPr>
            <a:r>
              <a:rPr dirty="0" sz="3000" spc="105">
                <a:solidFill>
                  <a:srgbClr val="001F60"/>
                </a:solidFill>
                <a:latin typeface="Times New Roman"/>
                <a:cs typeface="Times New Roman"/>
              </a:rPr>
              <a:t>min </a:t>
            </a:r>
            <a:r>
              <a:rPr dirty="0" sz="3000" spc="-3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3000" spc="-3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3000" spc="-45">
                <a:solidFill>
                  <a:srgbClr val="001F60"/>
                </a:solidFill>
                <a:latin typeface="Times New Roman"/>
                <a:cs typeface="Times New Roman"/>
              </a:rPr>
              <a:t>j;</a:t>
            </a:r>
            <a:endParaRPr sz="3000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  <a:spcBef>
                <a:spcPts val="300"/>
              </a:spcBef>
            </a:pPr>
            <a:r>
              <a:rPr dirty="0" sz="3000" spc="114" b="1">
                <a:solidFill>
                  <a:srgbClr val="001F60"/>
                </a:solidFill>
                <a:latin typeface="Times New Roman"/>
                <a:cs typeface="Times New Roman"/>
              </a:rPr>
              <a:t>if(</a:t>
            </a:r>
            <a:r>
              <a:rPr dirty="0" sz="3000" spc="114" b="1">
                <a:solidFill>
                  <a:srgbClr val="BF0000"/>
                </a:solidFill>
                <a:latin typeface="Times New Roman"/>
                <a:cs typeface="Times New Roman"/>
              </a:rPr>
              <a:t>min</a:t>
            </a:r>
            <a:r>
              <a:rPr dirty="0" sz="3000" spc="-100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BF0000"/>
                </a:solidFill>
                <a:latin typeface="Times New Roman"/>
                <a:cs typeface="Times New Roman"/>
              </a:rPr>
              <a:t>!=</a:t>
            </a:r>
            <a:r>
              <a:rPr dirty="0" sz="3000" spc="-100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3000" spc="175" b="1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sz="3000" spc="175" b="1">
                <a:solidFill>
                  <a:srgbClr val="001F60"/>
                </a:solidFill>
                <a:latin typeface="Times New Roman"/>
                <a:cs typeface="Times New Roman"/>
              </a:rPr>
              <a:t>)</a:t>
            </a:r>
            <a:r>
              <a:rPr dirty="0" sz="3000" spc="-135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800" spc="250" i="1">
                <a:solidFill>
                  <a:srgbClr val="0070BF"/>
                </a:solidFill>
                <a:latin typeface="Times New Roman"/>
                <a:cs typeface="Times New Roman"/>
              </a:rPr>
              <a:t>//nếu</a:t>
            </a:r>
            <a:r>
              <a:rPr dirty="0" sz="2800" spc="-90" i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0070BF"/>
                </a:solidFill>
                <a:latin typeface="Times New Roman"/>
                <a:cs typeface="Times New Roman"/>
              </a:rPr>
              <a:t>có</a:t>
            </a:r>
            <a:r>
              <a:rPr dirty="0" sz="2800" spc="-85" i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800" spc="75" i="1">
                <a:solidFill>
                  <a:srgbClr val="0070BF"/>
                </a:solidFill>
                <a:latin typeface="Times New Roman"/>
                <a:cs typeface="Times New Roman"/>
              </a:rPr>
              <a:t>1</a:t>
            </a:r>
            <a:r>
              <a:rPr dirty="0" sz="2800" spc="-90" i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800" spc="75" i="1">
                <a:solidFill>
                  <a:srgbClr val="0070BF"/>
                </a:solidFill>
                <a:latin typeface="Times New Roman"/>
                <a:cs typeface="Times New Roman"/>
              </a:rPr>
              <a:t>phần</a:t>
            </a:r>
            <a:r>
              <a:rPr dirty="0" sz="2800" spc="-90" i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800" spc="190" i="1">
                <a:solidFill>
                  <a:srgbClr val="0070BF"/>
                </a:solidFill>
                <a:latin typeface="Times New Roman"/>
                <a:cs typeface="Times New Roman"/>
              </a:rPr>
              <a:t>tử</a:t>
            </a:r>
            <a:r>
              <a:rPr dirty="0" sz="2800" spc="-90" i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800" spc="60" i="1">
                <a:solidFill>
                  <a:srgbClr val="0070BF"/>
                </a:solidFill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L="1533525">
              <a:lnSpc>
                <a:spcPct val="100000"/>
              </a:lnSpc>
              <a:spcBef>
                <a:spcPts val="300"/>
              </a:spcBef>
            </a:pPr>
            <a:r>
              <a:rPr dirty="0" sz="3000" spc="145" b="1" i="1">
                <a:solidFill>
                  <a:srgbClr val="000099"/>
                </a:solidFill>
                <a:latin typeface="Times New Roman"/>
                <a:cs typeface="Times New Roman"/>
              </a:rPr>
              <a:t>swap</a:t>
            </a:r>
            <a:r>
              <a:rPr dirty="0" sz="3000" spc="145" b="1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3000" spc="145" b="1">
                <a:solidFill>
                  <a:srgbClr val="33CC33"/>
                </a:solidFill>
                <a:latin typeface="Times New Roman"/>
                <a:cs typeface="Times New Roman"/>
              </a:rPr>
              <a:t>a[i]</a:t>
            </a:r>
            <a:r>
              <a:rPr dirty="0" sz="3000" spc="145" b="1">
                <a:latin typeface="Times New Roman"/>
                <a:cs typeface="Times New Roman"/>
              </a:rPr>
              <a:t>,</a:t>
            </a:r>
            <a:r>
              <a:rPr dirty="0" sz="3000" spc="-95" b="1">
                <a:latin typeface="Times New Roman"/>
                <a:cs typeface="Times New Roman"/>
              </a:rPr>
              <a:t> </a:t>
            </a:r>
            <a:r>
              <a:rPr dirty="0" sz="3000" spc="95" b="1">
                <a:solidFill>
                  <a:srgbClr val="33CC33"/>
                </a:solidFill>
                <a:latin typeface="Times New Roman"/>
                <a:cs typeface="Times New Roman"/>
              </a:rPr>
              <a:t>a[min]</a:t>
            </a:r>
            <a:r>
              <a:rPr dirty="0" sz="3000" spc="95" b="1">
                <a:solidFill>
                  <a:srgbClr val="001F60"/>
                </a:solidFill>
                <a:latin typeface="Times New Roman"/>
                <a:cs typeface="Times New Roman"/>
              </a:rPr>
              <a:t>);</a:t>
            </a:r>
            <a:endParaRPr sz="3000">
              <a:latin typeface="Times New Roman"/>
              <a:cs typeface="Times New Roman"/>
            </a:endParaRPr>
          </a:p>
          <a:p>
            <a:pPr marL="619125">
              <a:lnSpc>
                <a:spcPct val="100000"/>
              </a:lnSpc>
              <a:spcBef>
                <a:spcPts val="300"/>
              </a:spcBef>
            </a:pPr>
            <a:r>
              <a:rPr dirty="0" sz="3000" spc="-5" b="1">
                <a:solidFill>
                  <a:srgbClr val="CC0066"/>
                </a:solidFill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295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88" y="136366"/>
            <a:ext cx="7306309" cy="202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0510">
              <a:lnSpc>
                <a:spcPct val="100000"/>
              </a:lnSpc>
              <a:spcBef>
                <a:spcPts val="100"/>
              </a:spcBef>
            </a:pPr>
            <a:r>
              <a:rPr dirty="0" sz="3000" spc="-245" b="1">
                <a:solidFill>
                  <a:srgbClr val="FFFFFF"/>
                </a:solidFill>
                <a:latin typeface="Tahoma"/>
                <a:cs typeface="Tahoma"/>
              </a:rPr>
              <a:t>GIẢI </a:t>
            </a:r>
            <a:r>
              <a:rPr dirty="0" sz="3000" spc="-195" b="1">
                <a:solidFill>
                  <a:srgbClr val="FFFFFF"/>
                </a:solidFill>
                <a:latin typeface="Tahoma"/>
                <a:cs typeface="Tahoma"/>
              </a:rPr>
              <a:t>THUẬT </a:t>
            </a:r>
            <a:r>
              <a:rPr dirty="0" sz="3000" spc="-180" b="1">
                <a:solidFill>
                  <a:srgbClr val="FFFFFF"/>
                </a:solidFill>
                <a:latin typeface="Tahoma"/>
                <a:cs typeface="Tahoma"/>
              </a:rPr>
              <a:t>CHỌN </a:t>
            </a:r>
            <a:r>
              <a:rPr dirty="0" sz="3000" spc="-165" b="1">
                <a:solidFill>
                  <a:srgbClr val="FFFFFF"/>
                </a:solidFill>
                <a:latin typeface="Tahoma"/>
                <a:cs typeface="Tahoma"/>
              </a:rPr>
              <a:t>TRỰC</a:t>
            </a:r>
            <a:r>
              <a:rPr dirty="0" sz="30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295" b="1">
                <a:solidFill>
                  <a:srgbClr val="FFFFFF"/>
                </a:solidFill>
                <a:latin typeface="Tahoma"/>
                <a:cs typeface="Tahoma"/>
              </a:rPr>
              <a:t>TIẾP</a:t>
            </a:r>
            <a:endParaRPr sz="3000">
              <a:latin typeface="Tahoma"/>
              <a:cs typeface="Tahoma"/>
            </a:endParaRPr>
          </a:p>
          <a:p>
            <a:pPr marL="695325" indent="-683260">
              <a:lnSpc>
                <a:spcPct val="100000"/>
              </a:lnSpc>
              <a:spcBef>
                <a:spcPts val="2580"/>
              </a:spcBef>
              <a:buClr>
                <a:srgbClr val="1480B8"/>
              </a:buClr>
              <a:buSzPct val="101562"/>
              <a:buFont typeface="Noto Sans Symbols"/>
              <a:buChar char="❖"/>
              <a:tabLst>
                <a:tab pos="695325" algn="l"/>
                <a:tab pos="695960" algn="l"/>
              </a:tabLst>
            </a:pPr>
            <a:r>
              <a:rPr dirty="0" sz="3200" spc="-5" b="1" i="1">
                <a:solidFill>
                  <a:srgbClr val="000066"/>
                </a:solidFill>
                <a:latin typeface="Arial"/>
                <a:cs typeface="Arial"/>
              </a:rPr>
              <a:t>Đánh </a:t>
            </a:r>
            <a:r>
              <a:rPr dirty="0" sz="3200" spc="-10" b="1" i="1">
                <a:solidFill>
                  <a:srgbClr val="000066"/>
                </a:solidFill>
                <a:latin typeface="Arial"/>
                <a:cs typeface="Arial"/>
              </a:rPr>
              <a:t>giá giải</a:t>
            </a:r>
            <a:r>
              <a:rPr dirty="0" sz="3200" spc="-2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5" b="1" i="1">
                <a:solidFill>
                  <a:srgbClr val="000066"/>
                </a:solidFill>
                <a:latin typeface="Arial"/>
                <a:cs typeface="Arial"/>
              </a:rPr>
              <a:t>thuật</a:t>
            </a:r>
            <a:r>
              <a:rPr dirty="0" sz="3600" spc="5" b="1" i="1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1900"/>
              </a:spcBef>
            </a:pP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Ta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>
                <a:solidFill>
                  <a:srgbClr val="000066"/>
                </a:solidFill>
                <a:latin typeface="Times New Roman"/>
                <a:cs typeface="Times New Roman"/>
              </a:rPr>
              <a:t>bảng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0">
                <a:solidFill>
                  <a:srgbClr val="000066"/>
                </a:solidFill>
                <a:latin typeface="Times New Roman"/>
                <a:cs typeface="Times New Roman"/>
              </a:rPr>
              <a:t>đánh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giá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5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30">
                <a:solidFill>
                  <a:srgbClr val="000066"/>
                </a:solidFill>
                <a:latin typeface="Times New Roman"/>
                <a:cs typeface="Times New Roman"/>
              </a:rPr>
              <a:t>toán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0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4" y="4690986"/>
            <a:ext cx="703960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 spc="-80">
                <a:solidFill>
                  <a:srgbClr val="000066"/>
                </a:solidFill>
                <a:latin typeface="Times New Roman"/>
                <a:cs typeface="Times New Roman"/>
              </a:rPr>
              <a:t>Vậy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30">
                <a:solidFill>
                  <a:srgbClr val="000066"/>
                </a:solidFill>
                <a:latin typeface="Times New Roman"/>
                <a:cs typeface="Times New Roman"/>
              </a:rPr>
              <a:t>độ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>
                <a:solidFill>
                  <a:srgbClr val="000066"/>
                </a:solidFill>
                <a:latin typeface="Times New Roman"/>
                <a:cs typeface="Times New Roman"/>
              </a:rPr>
              <a:t>phức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tạp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của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toán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</a:t>
            </a:r>
            <a:r>
              <a:rPr dirty="0" sz="3200" spc="-3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65" b="1">
                <a:solidFill>
                  <a:srgbClr val="FF0000"/>
                </a:solidFill>
                <a:latin typeface="Times New Roman"/>
                <a:cs typeface="Times New Roman"/>
              </a:rPr>
              <a:t>O(n</a:t>
            </a:r>
            <a:r>
              <a:rPr dirty="0" baseline="31746" sz="3150" spc="9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3200" spc="65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3200" spc="65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49" y="2432045"/>
          <a:ext cx="8782050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3429000"/>
                <a:gridCol w="3429000"/>
              </a:tblGrid>
              <a:tr h="51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300" spc="1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dirty="0" sz="2300" spc="-9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15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hợp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400" spc="2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2400" spc="8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lần </a:t>
                      </a:r>
                      <a:r>
                        <a:rPr dirty="0" sz="2400" spc="16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2400" spc="-36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1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sánh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090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400" spc="2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dirty="0" sz="2400" spc="8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lần</a:t>
                      </a:r>
                      <a:r>
                        <a:rPr dirty="0" sz="2400" spc="-18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8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gán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849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2400" spc="55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Tốt</a:t>
                      </a:r>
                      <a:r>
                        <a:rPr dirty="0" sz="2400" spc="-95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2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nhất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1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9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2400" spc="-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Xấu</a:t>
                      </a:r>
                      <a:r>
                        <a:rPr dirty="0" sz="2400" spc="-9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nhất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1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09795" y="2971569"/>
            <a:ext cx="3276593" cy="838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5508" y="3809767"/>
            <a:ext cx="3352793" cy="838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38788" y="2957269"/>
            <a:ext cx="2438395" cy="838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38788" y="3809767"/>
            <a:ext cx="3276593" cy="838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02" y="94558"/>
            <a:ext cx="51003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</a:t>
            </a:r>
            <a:r>
              <a:rPr dirty="0" spc="185"/>
              <a:t> </a:t>
            </a:r>
            <a:r>
              <a:rPr dirty="0" spc="-5"/>
              <a:t>QUICKSORT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088" y="847341"/>
            <a:ext cx="8679815" cy="274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9270" indent="-497205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Font typeface="Noto Sans Symbols"/>
              <a:buChar char="❖"/>
              <a:tabLst>
                <a:tab pos="509905" algn="l"/>
              </a:tabLst>
            </a:pPr>
            <a:r>
              <a:rPr dirty="0" sz="3200" spc="-380" b="1">
                <a:solidFill>
                  <a:srgbClr val="000066"/>
                </a:solidFill>
                <a:latin typeface="Times New Roman"/>
                <a:cs typeface="Times New Roman"/>
              </a:rPr>
              <a:t>Ý </a:t>
            </a:r>
            <a:r>
              <a:rPr dirty="0" sz="3200" spc="204" b="1">
                <a:solidFill>
                  <a:srgbClr val="000066"/>
                </a:solidFill>
                <a:latin typeface="Times New Roman"/>
                <a:cs typeface="Times New Roman"/>
              </a:rPr>
              <a:t>tưởng </a:t>
            </a:r>
            <a:r>
              <a:rPr dirty="0" sz="3200" spc="95" b="1">
                <a:solidFill>
                  <a:srgbClr val="000066"/>
                </a:solidFill>
                <a:latin typeface="Times New Roman"/>
                <a:cs typeface="Times New Roman"/>
              </a:rPr>
              <a:t>giải</a:t>
            </a:r>
            <a:r>
              <a:rPr dirty="0" sz="3200" spc="-1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60" b="1">
                <a:solidFill>
                  <a:srgbClr val="000066"/>
                </a:solidFill>
                <a:latin typeface="Times New Roman"/>
                <a:cs typeface="Times New Roman"/>
              </a:rPr>
              <a:t>thuật:</a:t>
            </a:r>
            <a:endParaRPr sz="3200">
              <a:latin typeface="Times New Roman"/>
              <a:cs typeface="Times New Roman"/>
            </a:endParaRPr>
          </a:p>
          <a:p>
            <a:pPr marL="161925" marR="5080" indent="347345">
              <a:lnSpc>
                <a:spcPct val="109400"/>
              </a:lnSpc>
              <a:spcBef>
                <a:spcPts val="2235"/>
              </a:spcBef>
              <a:tabLst>
                <a:tab pos="1323975" algn="l"/>
                <a:tab pos="2369185" algn="l"/>
                <a:tab pos="4166235" algn="l"/>
                <a:tab pos="4990465" algn="l"/>
                <a:tab pos="5858510" algn="l"/>
                <a:tab pos="6684009" algn="l"/>
                <a:tab pos="7684770" algn="l"/>
              </a:tabLst>
            </a:pPr>
            <a:r>
              <a:rPr dirty="0" sz="2800" spc="-25" b="1">
                <a:solidFill>
                  <a:srgbClr val="000066"/>
                </a:solidFill>
                <a:latin typeface="Times New Roman"/>
                <a:cs typeface="Times New Roman"/>
              </a:rPr>
              <a:t>Giả</a:t>
            </a:r>
            <a:r>
              <a:rPr dirty="0" sz="2800" spc="-10" b="1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100" b="1">
                <a:solidFill>
                  <a:srgbClr val="000066"/>
                </a:solidFill>
                <a:latin typeface="Times New Roman"/>
                <a:cs typeface="Times New Roman"/>
              </a:rPr>
              <a:t>thuậ</a:t>
            </a:r>
            <a:r>
              <a:rPr dirty="0" sz="2800" spc="70" b="1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35" b="1">
                <a:solidFill>
                  <a:srgbClr val="000066"/>
                </a:solidFill>
                <a:latin typeface="Times New Roman"/>
                <a:cs typeface="Times New Roman"/>
              </a:rPr>
              <a:t>QuickSor</a:t>
            </a:r>
            <a:r>
              <a:rPr dirty="0" sz="2800" spc="25" b="1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165" b="1">
                <a:solidFill>
                  <a:srgbClr val="000066"/>
                </a:solidFill>
                <a:latin typeface="Times New Roman"/>
                <a:cs typeface="Times New Roman"/>
              </a:rPr>
              <a:t>dự</a:t>
            </a:r>
            <a:r>
              <a:rPr dirty="0" sz="2800" spc="15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110" b="1">
                <a:solidFill>
                  <a:srgbClr val="000066"/>
                </a:solidFill>
                <a:latin typeface="Times New Roman"/>
                <a:cs typeface="Times New Roman"/>
              </a:rPr>
              <a:t>trê</a:t>
            </a:r>
            <a:r>
              <a:rPr dirty="0" sz="2800" spc="160" b="1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114" b="1">
                <a:solidFill>
                  <a:srgbClr val="000066"/>
                </a:solidFill>
                <a:latin typeface="Times New Roman"/>
                <a:cs typeface="Times New Roman"/>
              </a:rPr>
              <a:t>việ</a:t>
            </a:r>
            <a:r>
              <a:rPr dirty="0" sz="2800" spc="130" b="1">
                <a:solidFill>
                  <a:srgbClr val="000066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105" b="1">
                <a:solidFill>
                  <a:srgbClr val="000066"/>
                </a:solidFill>
                <a:latin typeface="Times New Roman"/>
                <a:cs typeface="Times New Roman"/>
              </a:rPr>
              <a:t>phâ</a:t>
            </a:r>
            <a:r>
              <a:rPr dirty="0" sz="2800" spc="114" b="1">
                <a:solidFill>
                  <a:srgbClr val="000066"/>
                </a:solidFill>
                <a:latin typeface="Times New Roman"/>
                <a:cs typeface="Times New Roman"/>
              </a:rPr>
              <a:t>n</a:t>
            </a:r>
            <a:r>
              <a:rPr dirty="0" sz="2800" b="1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dirty="0" sz="2800" spc="95" b="1">
                <a:solidFill>
                  <a:srgbClr val="000066"/>
                </a:solidFill>
                <a:latin typeface="Times New Roman"/>
                <a:cs typeface="Times New Roman"/>
              </a:rPr>
              <a:t>hoạch  </a:t>
            </a:r>
            <a:r>
              <a:rPr dirty="0" sz="2800" spc="95" b="1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66"/>
                </a:solidFill>
                <a:latin typeface="Times New Roman"/>
                <a:cs typeface="Times New Roman"/>
              </a:rPr>
              <a:t>ban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66"/>
                </a:solidFill>
                <a:latin typeface="Times New Roman"/>
                <a:cs typeface="Times New Roman"/>
              </a:rPr>
              <a:t>đầu</a:t>
            </a:r>
            <a:r>
              <a:rPr dirty="0" sz="2800" spc="-8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66"/>
                </a:solidFill>
                <a:latin typeface="Times New Roman"/>
                <a:cs typeface="Times New Roman"/>
              </a:rPr>
              <a:t>thành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254" b="1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r>
              <a:rPr dirty="0" sz="28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000066"/>
                </a:solidFill>
                <a:latin typeface="Times New Roman"/>
                <a:cs typeface="Times New Roman"/>
              </a:rPr>
              <a:t>phần:</a:t>
            </a:r>
            <a:endParaRPr sz="2800">
              <a:latin typeface="Times New Roman"/>
              <a:cs typeface="Times New Roman"/>
            </a:endParaRPr>
          </a:p>
          <a:p>
            <a:pPr lvl="1" marL="850900" indent="-293370">
              <a:lnSpc>
                <a:spcPts val="2680"/>
              </a:lnSpc>
              <a:spcBef>
                <a:spcPts val="915"/>
              </a:spcBef>
              <a:buClr>
                <a:srgbClr val="2FA383"/>
              </a:buClr>
              <a:buFont typeface="Noto Sans Symbols"/>
              <a:buChar char="▪"/>
              <a:tabLst>
                <a:tab pos="850900" algn="l"/>
                <a:tab pos="851535" algn="l"/>
                <a:tab pos="1653539" algn="l"/>
                <a:tab pos="2410460" algn="l"/>
                <a:tab pos="2898775" algn="l"/>
                <a:tab pos="3733165" algn="l"/>
                <a:tab pos="4392930" algn="l"/>
                <a:tab pos="5333365" algn="l"/>
                <a:tab pos="5854065" algn="l"/>
                <a:tab pos="6184900" algn="l"/>
                <a:tab pos="7118984" algn="l"/>
                <a:tab pos="7637780" algn="l"/>
                <a:tab pos="8260080" algn="l"/>
              </a:tabLst>
            </a:pPr>
            <a:r>
              <a:rPr dirty="0" sz="2800" spc="40" b="1">
                <a:solidFill>
                  <a:srgbClr val="FF0066"/>
                </a:solidFill>
                <a:latin typeface="Times New Roman"/>
                <a:cs typeface="Times New Roman"/>
              </a:rPr>
              <a:t>Dãy	</a:t>
            </a:r>
            <a:r>
              <a:rPr dirty="0" sz="2800" spc="125" b="1">
                <a:solidFill>
                  <a:srgbClr val="FF0066"/>
                </a:solidFill>
                <a:latin typeface="Times New Roman"/>
                <a:cs typeface="Times New Roman"/>
              </a:rPr>
              <a:t>con	</a:t>
            </a:r>
            <a:r>
              <a:rPr dirty="0" sz="2800" spc="50" b="1">
                <a:solidFill>
                  <a:srgbClr val="FF0066"/>
                </a:solidFill>
                <a:latin typeface="Times New Roman"/>
                <a:cs typeface="Times New Roman"/>
              </a:rPr>
              <a:t>1:	</a:t>
            </a:r>
            <a:r>
              <a:rPr dirty="0" sz="2800" spc="70">
                <a:solidFill>
                  <a:srgbClr val="000066"/>
                </a:solidFill>
                <a:latin typeface="Times New Roman"/>
                <a:cs typeface="Times New Roman"/>
              </a:rPr>
              <a:t>gồm	</a:t>
            </a:r>
            <a:r>
              <a:rPr dirty="0" sz="2800" spc="25">
                <a:solidFill>
                  <a:srgbClr val="000066"/>
                </a:solidFill>
                <a:latin typeface="Times New Roman"/>
                <a:cs typeface="Times New Roman"/>
              </a:rPr>
              <a:t>các	</a:t>
            </a:r>
            <a:r>
              <a:rPr dirty="0" sz="2800" spc="140">
                <a:solidFill>
                  <a:srgbClr val="000066"/>
                </a:solidFill>
                <a:latin typeface="Times New Roman"/>
                <a:cs typeface="Times New Roman"/>
              </a:rPr>
              <a:t>phần	</a:t>
            </a:r>
            <a:r>
              <a:rPr dirty="0" sz="2800" spc="195">
                <a:solidFill>
                  <a:srgbClr val="000066"/>
                </a:solidFill>
                <a:latin typeface="Times New Roman"/>
                <a:cs typeface="Times New Roman"/>
              </a:rPr>
              <a:t>tử	</a:t>
            </a:r>
            <a:r>
              <a:rPr dirty="0" sz="2800" spc="95" b="1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dirty="0" sz="2800" spc="-275" b="1">
                <a:solidFill>
                  <a:srgbClr val="FF0000"/>
                </a:solidFill>
                <a:latin typeface="Times New Roman"/>
                <a:cs typeface="Times New Roman"/>
              </a:rPr>
              <a:t>…a	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có	giá	</a:t>
            </a:r>
            <a:r>
              <a:rPr dirty="0" sz="2800" spc="125">
                <a:solidFill>
                  <a:srgbClr val="000066"/>
                </a:solidFill>
                <a:latin typeface="Times New Roman"/>
                <a:cs typeface="Times New Roman"/>
              </a:rPr>
              <a:t>trị</a:t>
            </a:r>
            <a:endParaRPr sz="2800">
              <a:latin typeface="Times New Roman"/>
              <a:cs typeface="Times New Roman"/>
            </a:endParaRPr>
          </a:p>
          <a:p>
            <a:pPr algn="r" marR="1727200">
              <a:lnSpc>
                <a:spcPts val="1265"/>
              </a:lnSpc>
              <a:tabLst>
                <a:tab pos="605155" algn="l"/>
              </a:tabLst>
            </a:pPr>
            <a:r>
              <a:rPr dirty="0" sz="1850" spc="18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850" spc="18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850" spc="80" b="1">
                <a:solidFill>
                  <a:srgbClr val="FF0000"/>
                </a:solidFill>
                <a:latin typeface="Times New Roman"/>
                <a:cs typeface="Times New Roman"/>
              </a:rPr>
              <a:t>i-1</a:t>
            </a:r>
            <a:endParaRPr sz="1850">
              <a:latin typeface="Times New Roman"/>
              <a:cs typeface="Times New Roman"/>
            </a:endParaRPr>
          </a:p>
          <a:p>
            <a:pPr marL="850900">
              <a:lnSpc>
                <a:spcPts val="3085"/>
              </a:lnSpc>
            </a:pPr>
            <a:r>
              <a:rPr dirty="0" sz="2800" spc="85">
                <a:solidFill>
                  <a:srgbClr val="000066"/>
                </a:solidFill>
                <a:latin typeface="Times New Roman"/>
                <a:cs typeface="Times New Roman"/>
              </a:rPr>
              <a:t>không </a:t>
            </a:r>
            <a:r>
              <a:rPr dirty="0" sz="2800" spc="110">
                <a:solidFill>
                  <a:srgbClr val="000066"/>
                </a:solidFill>
                <a:latin typeface="Times New Roman"/>
                <a:cs typeface="Times New Roman"/>
              </a:rPr>
              <a:t>lớn </a:t>
            </a:r>
            <a:r>
              <a:rPr dirty="0" sz="2800" spc="160">
                <a:solidFill>
                  <a:srgbClr val="000066"/>
                </a:solidFill>
                <a:latin typeface="Times New Roman"/>
                <a:cs typeface="Times New Roman"/>
              </a:rPr>
              <a:t>hơn</a:t>
            </a:r>
            <a:r>
              <a:rPr dirty="0" sz="2800" spc="-4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044" y="3678294"/>
            <a:ext cx="79806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Clr>
                <a:srgbClr val="2FA383"/>
              </a:buClr>
              <a:buFont typeface="Noto Sans Symbols"/>
              <a:buChar char="▪"/>
              <a:tabLst>
                <a:tab pos="304800" algn="l"/>
                <a:tab pos="305435" algn="l"/>
                <a:tab pos="5511165" algn="l"/>
              </a:tabLst>
            </a:pPr>
            <a:r>
              <a:rPr dirty="0" sz="2800" spc="40" b="1">
                <a:solidFill>
                  <a:srgbClr val="FF0066"/>
                </a:solidFill>
                <a:latin typeface="Times New Roman"/>
                <a:cs typeface="Times New Roman"/>
              </a:rPr>
              <a:t>Dãy</a:t>
            </a:r>
            <a:r>
              <a:rPr dirty="0" sz="2800" spc="-85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1">
                <a:solidFill>
                  <a:srgbClr val="FF0066"/>
                </a:solidFill>
                <a:latin typeface="Times New Roman"/>
                <a:cs typeface="Times New Roman"/>
              </a:rPr>
              <a:t>con</a:t>
            </a:r>
            <a:r>
              <a:rPr dirty="0" sz="2800" spc="-85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1">
                <a:solidFill>
                  <a:srgbClr val="FF0066"/>
                </a:solidFill>
                <a:latin typeface="Times New Roman"/>
                <a:cs typeface="Times New Roman"/>
              </a:rPr>
              <a:t>2:</a:t>
            </a:r>
            <a:r>
              <a:rPr dirty="0" sz="2800" spc="-60" b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2800" spc="70">
                <a:solidFill>
                  <a:srgbClr val="000066"/>
                </a:solidFill>
                <a:latin typeface="Times New Roman"/>
                <a:cs typeface="Times New Roman"/>
              </a:rPr>
              <a:t>gồm</a:t>
            </a:r>
            <a:r>
              <a:rPr dirty="0" sz="28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25">
                <a:solidFill>
                  <a:srgbClr val="000066"/>
                </a:solidFill>
                <a:latin typeface="Times New Roman"/>
                <a:cs typeface="Times New Roman"/>
              </a:rPr>
              <a:t>các</a:t>
            </a:r>
            <a:r>
              <a:rPr dirty="0" sz="2800" spc="-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2800" spc="-8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95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2800" spc="-5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-1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75" b="1">
                <a:solidFill>
                  <a:srgbClr val="FF0000"/>
                </a:solidFill>
                <a:latin typeface="Times New Roman"/>
                <a:cs typeface="Times New Roman"/>
              </a:rPr>
              <a:t>…a	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28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giá</a:t>
            </a:r>
            <a:r>
              <a:rPr dirty="0" sz="28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25">
                <a:solidFill>
                  <a:srgbClr val="000066"/>
                </a:solidFill>
                <a:latin typeface="Times New Roman"/>
                <a:cs typeface="Times New Roman"/>
              </a:rPr>
              <a:t>trị</a:t>
            </a:r>
            <a:r>
              <a:rPr dirty="0" sz="28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>
                <a:solidFill>
                  <a:srgbClr val="000066"/>
                </a:solidFill>
                <a:latin typeface="Times New Roman"/>
                <a:cs typeface="Times New Roman"/>
              </a:rPr>
              <a:t>bằng</a:t>
            </a:r>
            <a:r>
              <a:rPr dirty="0" sz="28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044" y="3930176"/>
            <a:ext cx="5446395" cy="743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4"/>
              </a:spcBef>
              <a:tabLst>
                <a:tab pos="539115" algn="l"/>
              </a:tabLst>
            </a:pPr>
            <a:r>
              <a:rPr dirty="0" sz="1850" spc="7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850" spc="7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850" spc="-55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  <a:p>
            <a:pPr marL="304800" indent="-292735">
              <a:lnSpc>
                <a:spcPct val="100000"/>
              </a:lnSpc>
              <a:spcBef>
                <a:spcPts val="55"/>
              </a:spcBef>
              <a:buClr>
                <a:srgbClr val="2FA383"/>
              </a:buClr>
              <a:buFont typeface="Noto Sans Symbols"/>
              <a:buChar char="▪"/>
              <a:tabLst>
                <a:tab pos="304800" algn="l"/>
                <a:tab pos="305435" algn="l"/>
              </a:tabLst>
            </a:pPr>
            <a:r>
              <a:rPr dirty="0" sz="2800" spc="40" b="1">
                <a:solidFill>
                  <a:srgbClr val="FF0066"/>
                </a:solidFill>
                <a:latin typeface="Times New Roman"/>
                <a:cs typeface="Times New Roman"/>
              </a:rPr>
              <a:t>Dãy </a:t>
            </a:r>
            <a:r>
              <a:rPr dirty="0" sz="2800" spc="125" b="1">
                <a:solidFill>
                  <a:srgbClr val="FF0066"/>
                </a:solidFill>
                <a:latin typeface="Times New Roman"/>
                <a:cs typeface="Times New Roman"/>
              </a:rPr>
              <a:t>con </a:t>
            </a:r>
            <a:r>
              <a:rPr dirty="0" sz="2800" spc="50" b="1">
                <a:solidFill>
                  <a:srgbClr val="FF0066"/>
                </a:solidFill>
                <a:latin typeface="Times New Roman"/>
                <a:cs typeface="Times New Roman"/>
              </a:rPr>
              <a:t>3: </a:t>
            </a:r>
            <a:r>
              <a:rPr dirty="0" sz="2800" spc="70">
                <a:solidFill>
                  <a:srgbClr val="000066"/>
                </a:solidFill>
                <a:latin typeface="Times New Roman"/>
                <a:cs typeface="Times New Roman"/>
              </a:rPr>
              <a:t>gồm </a:t>
            </a:r>
            <a:r>
              <a:rPr dirty="0" sz="2800" spc="25">
                <a:solidFill>
                  <a:srgbClr val="000066"/>
                </a:solidFill>
                <a:latin typeface="Times New Roman"/>
                <a:cs typeface="Times New Roman"/>
              </a:rPr>
              <a:t>các </a:t>
            </a:r>
            <a:r>
              <a:rPr dirty="0" sz="2800" spc="14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2800" spc="195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2800" spc="-34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7142" y="4473100"/>
            <a:ext cx="120586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9310" algn="l"/>
              </a:tabLst>
            </a:pPr>
            <a:r>
              <a:rPr dirty="0" sz="1850" spc="50" b="1">
                <a:solidFill>
                  <a:srgbClr val="FF0000"/>
                </a:solidFill>
                <a:latin typeface="Times New Roman"/>
                <a:cs typeface="Times New Roman"/>
              </a:rPr>
              <a:t>j+</a:t>
            </a:r>
            <a:r>
              <a:rPr dirty="0" sz="1850" spc="6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5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850" spc="90" b="1">
                <a:solidFill>
                  <a:srgbClr val="FF0000"/>
                </a:solidFill>
                <a:latin typeface="Times New Roman"/>
                <a:cs typeface="Times New Roman"/>
              </a:rPr>
              <a:t>n-1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9414" y="4221217"/>
            <a:ext cx="2884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1544" algn="l"/>
              </a:tabLst>
            </a:pPr>
            <a:r>
              <a:rPr dirty="0" sz="2800" spc="-275" b="1">
                <a:solidFill>
                  <a:srgbClr val="FF0000"/>
                </a:solidFill>
                <a:latin typeface="Times New Roman"/>
                <a:cs typeface="Times New Roman"/>
              </a:rPr>
              <a:t>…a	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giá </a:t>
            </a:r>
            <a:r>
              <a:rPr dirty="0" sz="2800" spc="125">
                <a:solidFill>
                  <a:srgbClr val="000066"/>
                </a:solidFill>
                <a:latin typeface="Times New Roman"/>
                <a:cs typeface="Times New Roman"/>
              </a:rPr>
              <a:t>trị</a:t>
            </a:r>
            <a:r>
              <a:rPr dirty="0" sz="28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0">
                <a:solidFill>
                  <a:srgbClr val="000066"/>
                </a:solidFill>
                <a:latin typeface="Times New Roman"/>
                <a:cs typeface="Times New Roman"/>
              </a:rPr>
              <a:t>không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044" y="4571736"/>
            <a:ext cx="5972175" cy="111125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015"/>
              </a:spcBef>
            </a:pPr>
            <a:r>
              <a:rPr dirty="0" sz="2800" spc="125">
                <a:solidFill>
                  <a:srgbClr val="000066"/>
                </a:solidFill>
                <a:latin typeface="Times New Roman"/>
                <a:cs typeface="Times New Roman"/>
              </a:rPr>
              <a:t>nhỏ </a:t>
            </a:r>
            <a:r>
              <a:rPr dirty="0" sz="2800" spc="160">
                <a:solidFill>
                  <a:srgbClr val="000066"/>
                </a:solidFill>
                <a:latin typeface="Times New Roman"/>
                <a:cs typeface="Times New Roman"/>
              </a:rPr>
              <a:t>hơn</a:t>
            </a:r>
            <a:r>
              <a:rPr dirty="0" sz="2800" spc="-3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x.</a:t>
            </a:r>
            <a:endParaRPr sz="2800">
              <a:latin typeface="Times New Roman"/>
              <a:cs typeface="Times New Roman"/>
            </a:endParaRPr>
          </a:p>
          <a:p>
            <a:pPr marL="304800" indent="-292735">
              <a:lnSpc>
                <a:spcPct val="100000"/>
              </a:lnSpc>
              <a:spcBef>
                <a:spcPts val="915"/>
              </a:spcBef>
              <a:buClr>
                <a:srgbClr val="2FA383"/>
              </a:buClr>
              <a:buFont typeface="Noto Sans Symbols"/>
              <a:buChar char="▪"/>
              <a:tabLst>
                <a:tab pos="304800" algn="l"/>
                <a:tab pos="305435" algn="l"/>
              </a:tabLst>
            </a:pPr>
            <a:r>
              <a:rPr dirty="0" sz="2800" spc="20">
                <a:solidFill>
                  <a:srgbClr val="000066"/>
                </a:solidFill>
                <a:latin typeface="Times New Roman"/>
                <a:cs typeface="Times New Roman"/>
              </a:rPr>
              <a:t>Lặp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30">
                <a:solidFill>
                  <a:srgbClr val="000066"/>
                </a:solidFill>
                <a:latin typeface="Times New Roman"/>
                <a:cs typeface="Times New Roman"/>
              </a:rPr>
              <a:t>lại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30">
                <a:solidFill>
                  <a:srgbClr val="000066"/>
                </a:solidFill>
                <a:latin typeface="Times New Roman"/>
                <a:cs typeface="Times New Roman"/>
              </a:rPr>
              <a:t>quá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35">
                <a:solidFill>
                  <a:srgbClr val="000066"/>
                </a:solidFill>
                <a:latin typeface="Times New Roman"/>
                <a:cs typeface="Times New Roman"/>
              </a:rPr>
              <a:t>trình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65">
                <a:solidFill>
                  <a:srgbClr val="000066"/>
                </a:solidFill>
                <a:latin typeface="Times New Roman"/>
                <a:cs typeface="Times New Roman"/>
              </a:rPr>
              <a:t>trên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60">
                <a:solidFill>
                  <a:srgbClr val="000066"/>
                </a:solidFill>
                <a:latin typeface="Times New Roman"/>
                <a:cs typeface="Times New Roman"/>
              </a:rPr>
              <a:t>với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25">
                <a:solidFill>
                  <a:srgbClr val="000066"/>
                </a:solidFill>
                <a:latin typeface="Times New Roman"/>
                <a:cs typeface="Times New Roman"/>
              </a:rPr>
              <a:t>các</a:t>
            </a:r>
            <a:r>
              <a:rPr dirty="0" sz="28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0">
                <a:solidFill>
                  <a:srgbClr val="000066"/>
                </a:solidFill>
                <a:latin typeface="Times New Roman"/>
                <a:cs typeface="Times New Roman"/>
              </a:rPr>
              <a:t>dãy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20">
                <a:solidFill>
                  <a:srgbClr val="000066"/>
                </a:solidFill>
                <a:latin typeface="Times New Roman"/>
                <a:cs typeface="Times New Roman"/>
              </a:rPr>
              <a:t>con.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978" y="990597"/>
            <a:ext cx="7827009" cy="646430"/>
          </a:xfrm>
          <a:custGeom>
            <a:avLst/>
            <a:gdLst/>
            <a:ahLst/>
            <a:cxnLst/>
            <a:rect l="l" t="t" r="r" b="b"/>
            <a:pathLst>
              <a:path w="7827009" h="646430">
                <a:moveTo>
                  <a:pt x="0" y="0"/>
                </a:moveTo>
                <a:lnTo>
                  <a:pt x="7826604" y="0"/>
                </a:lnTo>
                <a:lnTo>
                  <a:pt x="7826604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16708" y="3997304"/>
            <a:ext cx="741045" cy="741045"/>
            <a:chOff x="1816708" y="3997304"/>
            <a:chExt cx="741045" cy="741045"/>
          </a:xfrm>
        </p:grpSpPr>
        <p:sp>
          <p:nvSpPr>
            <p:cNvPr id="4" name="object 4"/>
            <p:cNvSpPr/>
            <p:nvPr/>
          </p:nvSpPr>
          <p:spPr>
            <a:xfrm>
              <a:off x="1821471" y="4002067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1471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4" y="193827"/>
                  </a:lnTo>
                  <a:lnTo>
                    <a:pt x="65531" y="156804"/>
                  </a:lnTo>
                  <a:lnTo>
                    <a:pt x="92308" y="122853"/>
                  </a:lnTo>
                  <a:lnTo>
                    <a:pt x="122843" y="92317"/>
                  </a:lnTo>
                  <a:lnTo>
                    <a:pt x="156792" y="65537"/>
                  </a:lnTo>
                  <a:lnTo>
                    <a:pt x="193813" y="42858"/>
                  </a:lnTo>
                  <a:lnTo>
                    <a:pt x="233563" y="24622"/>
                  </a:lnTo>
                  <a:lnTo>
                    <a:pt x="275699" y="11171"/>
                  </a:lnTo>
                  <a:lnTo>
                    <a:pt x="319878" y="2850"/>
                  </a:lnTo>
                  <a:lnTo>
                    <a:pt x="365759" y="0"/>
                  </a:lnTo>
                  <a:lnTo>
                    <a:pt x="413835" y="3173"/>
                  </a:lnTo>
                  <a:lnTo>
                    <a:pt x="460681" y="12535"/>
                  </a:lnTo>
                  <a:lnTo>
                    <a:pt x="505728" y="27849"/>
                  </a:lnTo>
                  <a:lnTo>
                    <a:pt x="548407" y="48881"/>
                  </a:lnTo>
                  <a:lnTo>
                    <a:pt x="588150" y="75393"/>
                  </a:lnTo>
                  <a:lnTo>
                    <a:pt x="624388" y="107149"/>
                  </a:lnTo>
                  <a:lnTo>
                    <a:pt x="656138" y="143381"/>
                  </a:lnTo>
                  <a:lnTo>
                    <a:pt x="682646" y="183122"/>
                  </a:lnTo>
                  <a:lnTo>
                    <a:pt x="703675" y="225802"/>
                  </a:lnTo>
                  <a:lnTo>
                    <a:pt x="718988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2" y="455831"/>
                  </a:lnTo>
                  <a:lnTo>
                    <a:pt x="706902" y="497966"/>
                  </a:lnTo>
                  <a:lnTo>
                    <a:pt x="688667" y="537715"/>
                  </a:lnTo>
                  <a:lnTo>
                    <a:pt x="665989" y="574735"/>
                  </a:lnTo>
                  <a:lnTo>
                    <a:pt x="639211" y="608683"/>
                  </a:lnTo>
                  <a:lnTo>
                    <a:pt x="608676" y="639217"/>
                  </a:lnTo>
                  <a:lnTo>
                    <a:pt x="574726" y="665993"/>
                  </a:lnTo>
                  <a:lnTo>
                    <a:pt x="537705" y="688670"/>
                  </a:lnTo>
                  <a:lnTo>
                    <a:pt x="497954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3"/>
                  </a:lnTo>
                  <a:lnTo>
                    <a:pt x="233563" y="706904"/>
                  </a:lnTo>
                  <a:lnTo>
                    <a:pt x="193813" y="688670"/>
                  </a:lnTo>
                  <a:lnTo>
                    <a:pt x="156792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1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841006" y="3997304"/>
            <a:ext cx="741045" cy="741045"/>
            <a:chOff x="2841006" y="3997304"/>
            <a:chExt cx="741045" cy="741045"/>
          </a:xfrm>
        </p:grpSpPr>
        <p:sp>
          <p:nvSpPr>
            <p:cNvPr id="7" name="object 7"/>
            <p:cNvSpPr/>
            <p:nvPr/>
          </p:nvSpPr>
          <p:spPr>
            <a:xfrm>
              <a:off x="2845769" y="4002067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45769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3" y="193827"/>
                  </a:lnTo>
                  <a:lnTo>
                    <a:pt x="65530" y="156804"/>
                  </a:lnTo>
                  <a:lnTo>
                    <a:pt x="92308" y="122853"/>
                  </a:lnTo>
                  <a:lnTo>
                    <a:pt x="122843" y="92317"/>
                  </a:lnTo>
                  <a:lnTo>
                    <a:pt x="156793" y="65537"/>
                  </a:lnTo>
                  <a:lnTo>
                    <a:pt x="193816" y="42858"/>
                  </a:lnTo>
                  <a:lnTo>
                    <a:pt x="233568" y="24622"/>
                  </a:lnTo>
                  <a:lnTo>
                    <a:pt x="275706" y="11171"/>
                  </a:lnTo>
                  <a:lnTo>
                    <a:pt x="319889" y="2850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5"/>
                  </a:lnTo>
                  <a:lnTo>
                    <a:pt x="505736" y="27849"/>
                  </a:lnTo>
                  <a:lnTo>
                    <a:pt x="548414" y="48881"/>
                  </a:lnTo>
                  <a:lnTo>
                    <a:pt x="588158" y="75393"/>
                  </a:lnTo>
                  <a:lnTo>
                    <a:pt x="624398" y="107149"/>
                  </a:lnTo>
                  <a:lnTo>
                    <a:pt x="656153" y="143381"/>
                  </a:lnTo>
                  <a:lnTo>
                    <a:pt x="682660" y="183122"/>
                  </a:lnTo>
                  <a:lnTo>
                    <a:pt x="703686" y="225802"/>
                  </a:lnTo>
                  <a:lnTo>
                    <a:pt x="718994" y="270851"/>
                  </a:lnTo>
                  <a:lnTo>
                    <a:pt x="728352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3"/>
                  </a:lnTo>
                  <a:lnTo>
                    <a:pt x="233568" y="706904"/>
                  </a:lnTo>
                  <a:lnTo>
                    <a:pt x="193816" y="688670"/>
                  </a:lnTo>
                  <a:lnTo>
                    <a:pt x="156793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0" y="574735"/>
                  </a:lnTo>
                  <a:lnTo>
                    <a:pt x="42853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888152" y="3997304"/>
            <a:ext cx="741045" cy="741045"/>
            <a:chOff x="4888152" y="3997304"/>
            <a:chExt cx="741045" cy="741045"/>
          </a:xfrm>
        </p:grpSpPr>
        <p:sp>
          <p:nvSpPr>
            <p:cNvPr id="10" name="object 10"/>
            <p:cNvSpPr/>
            <p:nvPr/>
          </p:nvSpPr>
          <p:spPr>
            <a:xfrm>
              <a:off x="4892915" y="4002067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92915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5"/>
                  </a:lnTo>
                  <a:lnTo>
                    <a:pt x="505720" y="27849"/>
                  </a:lnTo>
                  <a:lnTo>
                    <a:pt x="548400" y="48881"/>
                  </a:lnTo>
                  <a:lnTo>
                    <a:pt x="588141" y="75393"/>
                  </a:lnTo>
                  <a:lnTo>
                    <a:pt x="624373" y="107149"/>
                  </a:lnTo>
                  <a:lnTo>
                    <a:pt x="656130" y="143381"/>
                  </a:lnTo>
                  <a:lnTo>
                    <a:pt x="682642" y="183122"/>
                  </a:lnTo>
                  <a:lnTo>
                    <a:pt x="703673" y="225802"/>
                  </a:lnTo>
                  <a:lnTo>
                    <a:pt x="718988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1" y="455831"/>
                  </a:lnTo>
                  <a:lnTo>
                    <a:pt x="706901" y="497966"/>
                  </a:lnTo>
                  <a:lnTo>
                    <a:pt x="688664" y="537715"/>
                  </a:lnTo>
                  <a:lnTo>
                    <a:pt x="665985" y="574735"/>
                  </a:lnTo>
                  <a:lnTo>
                    <a:pt x="639206" y="608683"/>
                  </a:lnTo>
                  <a:lnTo>
                    <a:pt x="608669" y="639217"/>
                  </a:lnTo>
                  <a:lnTo>
                    <a:pt x="574718" y="665993"/>
                  </a:lnTo>
                  <a:lnTo>
                    <a:pt x="537696" y="688670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909525" y="3997304"/>
            <a:ext cx="741045" cy="741045"/>
            <a:chOff x="5909525" y="3997304"/>
            <a:chExt cx="741045" cy="741045"/>
          </a:xfrm>
        </p:grpSpPr>
        <p:sp>
          <p:nvSpPr>
            <p:cNvPr id="13" name="object 13"/>
            <p:cNvSpPr/>
            <p:nvPr/>
          </p:nvSpPr>
          <p:spPr>
            <a:xfrm>
              <a:off x="5914288" y="4002067"/>
              <a:ext cx="731498" cy="73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4288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5"/>
                  </a:lnTo>
                  <a:lnTo>
                    <a:pt x="505720" y="27849"/>
                  </a:lnTo>
                  <a:lnTo>
                    <a:pt x="548400" y="48881"/>
                  </a:lnTo>
                  <a:lnTo>
                    <a:pt x="588141" y="75393"/>
                  </a:lnTo>
                  <a:lnTo>
                    <a:pt x="624373" y="107149"/>
                  </a:lnTo>
                  <a:lnTo>
                    <a:pt x="656128" y="143381"/>
                  </a:lnTo>
                  <a:lnTo>
                    <a:pt x="682635" y="183122"/>
                  </a:lnTo>
                  <a:lnTo>
                    <a:pt x="703661" y="225802"/>
                  </a:lnTo>
                  <a:lnTo>
                    <a:pt x="718969" y="270851"/>
                  </a:lnTo>
                  <a:lnTo>
                    <a:pt x="728327" y="317698"/>
                  </a:lnTo>
                  <a:lnTo>
                    <a:pt x="731498" y="365774"/>
                  </a:lnTo>
                  <a:lnTo>
                    <a:pt x="728648" y="411653"/>
                  </a:lnTo>
                  <a:lnTo>
                    <a:pt x="720328" y="455831"/>
                  </a:lnTo>
                  <a:lnTo>
                    <a:pt x="706879" y="497966"/>
                  </a:lnTo>
                  <a:lnTo>
                    <a:pt x="688645" y="537715"/>
                  </a:lnTo>
                  <a:lnTo>
                    <a:pt x="665968" y="574735"/>
                  </a:lnTo>
                  <a:lnTo>
                    <a:pt x="639192" y="608683"/>
                  </a:lnTo>
                  <a:lnTo>
                    <a:pt x="608658" y="639217"/>
                  </a:lnTo>
                  <a:lnTo>
                    <a:pt x="574710" y="665993"/>
                  </a:lnTo>
                  <a:lnTo>
                    <a:pt x="537690" y="688670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933823" y="3997304"/>
            <a:ext cx="741045" cy="741045"/>
            <a:chOff x="6933823" y="3997304"/>
            <a:chExt cx="741045" cy="741045"/>
          </a:xfrm>
        </p:grpSpPr>
        <p:sp>
          <p:nvSpPr>
            <p:cNvPr id="16" name="object 16"/>
            <p:cNvSpPr/>
            <p:nvPr/>
          </p:nvSpPr>
          <p:spPr>
            <a:xfrm>
              <a:off x="6938585" y="4002067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38585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5" y="3173"/>
                  </a:lnTo>
                  <a:lnTo>
                    <a:pt x="460673" y="12535"/>
                  </a:lnTo>
                  <a:lnTo>
                    <a:pt x="505723" y="27849"/>
                  </a:lnTo>
                  <a:lnTo>
                    <a:pt x="548408" y="48881"/>
                  </a:lnTo>
                  <a:lnTo>
                    <a:pt x="588156" y="75393"/>
                  </a:lnTo>
                  <a:lnTo>
                    <a:pt x="624398" y="107149"/>
                  </a:lnTo>
                  <a:lnTo>
                    <a:pt x="656144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9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1" y="455831"/>
                  </a:lnTo>
                  <a:lnTo>
                    <a:pt x="706901" y="497966"/>
                  </a:lnTo>
                  <a:lnTo>
                    <a:pt x="688664" y="537715"/>
                  </a:lnTo>
                  <a:lnTo>
                    <a:pt x="665985" y="574735"/>
                  </a:lnTo>
                  <a:lnTo>
                    <a:pt x="639206" y="608683"/>
                  </a:lnTo>
                  <a:lnTo>
                    <a:pt x="608669" y="639217"/>
                  </a:lnTo>
                  <a:lnTo>
                    <a:pt x="574718" y="665993"/>
                  </a:lnTo>
                  <a:lnTo>
                    <a:pt x="537696" y="688670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842346" y="3168181"/>
            <a:ext cx="939165" cy="2413635"/>
            <a:chOff x="7842346" y="3168181"/>
            <a:chExt cx="939165" cy="2413635"/>
          </a:xfrm>
        </p:grpSpPr>
        <p:sp>
          <p:nvSpPr>
            <p:cNvPr id="19" name="object 19"/>
            <p:cNvSpPr/>
            <p:nvPr/>
          </p:nvSpPr>
          <p:spPr>
            <a:xfrm>
              <a:off x="7962884" y="4002066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62884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33" y="3173"/>
                  </a:lnTo>
                  <a:lnTo>
                    <a:pt x="460684" y="12535"/>
                  </a:lnTo>
                  <a:lnTo>
                    <a:pt x="505733" y="27849"/>
                  </a:lnTo>
                  <a:lnTo>
                    <a:pt x="548413" y="48881"/>
                  </a:lnTo>
                  <a:lnTo>
                    <a:pt x="588157" y="75393"/>
                  </a:lnTo>
                  <a:lnTo>
                    <a:pt x="624398" y="107149"/>
                  </a:lnTo>
                  <a:lnTo>
                    <a:pt x="656144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9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69" y="537715"/>
                  </a:lnTo>
                  <a:lnTo>
                    <a:pt x="665992" y="574735"/>
                  </a:lnTo>
                  <a:lnTo>
                    <a:pt x="639214" y="608683"/>
                  </a:lnTo>
                  <a:lnTo>
                    <a:pt x="608679" y="639217"/>
                  </a:lnTo>
                  <a:lnTo>
                    <a:pt x="574729" y="665993"/>
                  </a:lnTo>
                  <a:lnTo>
                    <a:pt x="537707" y="688670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61784" y="4780340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338874"/>
                  </a:moveTo>
                  <a:lnTo>
                    <a:pt x="323299" y="338874"/>
                  </a:lnTo>
                  <a:lnTo>
                    <a:pt x="323299" y="132774"/>
                  </a:lnTo>
                  <a:lnTo>
                    <a:pt x="189399" y="132774"/>
                  </a:lnTo>
                  <a:lnTo>
                    <a:pt x="457199" y="0"/>
                  </a:lnTo>
                  <a:lnTo>
                    <a:pt x="724998" y="132774"/>
                  </a:lnTo>
                  <a:lnTo>
                    <a:pt x="591098" y="132774"/>
                  </a:lnTo>
                  <a:lnTo>
                    <a:pt x="591098" y="338874"/>
                  </a:lnTo>
                  <a:lnTo>
                    <a:pt x="914398" y="338874"/>
                  </a:lnTo>
                  <a:lnTo>
                    <a:pt x="914398" y="796548"/>
                  </a:lnTo>
                  <a:lnTo>
                    <a:pt x="0" y="796548"/>
                  </a:lnTo>
                  <a:lnTo>
                    <a:pt x="0" y="3388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47109" y="317294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73" y="457899"/>
                  </a:lnTo>
                  <a:lnTo>
                    <a:pt x="580873" y="664098"/>
                  </a:lnTo>
                  <a:lnTo>
                    <a:pt x="704523" y="664098"/>
                  </a:lnTo>
                  <a:lnTo>
                    <a:pt x="457199" y="796923"/>
                  </a:lnTo>
                  <a:lnTo>
                    <a:pt x="209899" y="664098"/>
                  </a:lnTo>
                  <a:lnTo>
                    <a:pt x="333549" y="664098"/>
                  </a:lnTo>
                  <a:lnTo>
                    <a:pt x="33354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81036" y="3168181"/>
            <a:ext cx="928369" cy="2413635"/>
            <a:chOff x="681036" y="3168181"/>
            <a:chExt cx="928369" cy="2413635"/>
          </a:xfrm>
        </p:grpSpPr>
        <p:sp>
          <p:nvSpPr>
            <p:cNvPr id="24" name="object 24"/>
            <p:cNvSpPr/>
            <p:nvPr/>
          </p:nvSpPr>
          <p:spPr>
            <a:xfrm>
              <a:off x="800098" y="4002066"/>
              <a:ext cx="73151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00098" y="40020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4" y="193827"/>
                  </a:lnTo>
                  <a:lnTo>
                    <a:pt x="65532" y="156804"/>
                  </a:lnTo>
                  <a:lnTo>
                    <a:pt x="92309" y="122853"/>
                  </a:lnTo>
                  <a:lnTo>
                    <a:pt x="122844" y="92317"/>
                  </a:lnTo>
                  <a:lnTo>
                    <a:pt x="156793" y="65537"/>
                  </a:lnTo>
                  <a:lnTo>
                    <a:pt x="193814" y="42858"/>
                  </a:lnTo>
                  <a:lnTo>
                    <a:pt x="233564" y="24622"/>
                  </a:lnTo>
                  <a:lnTo>
                    <a:pt x="275700" y="11171"/>
                  </a:lnTo>
                  <a:lnTo>
                    <a:pt x="319879" y="2850"/>
                  </a:lnTo>
                  <a:lnTo>
                    <a:pt x="365759" y="0"/>
                  </a:lnTo>
                  <a:lnTo>
                    <a:pt x="413836" y="3173"/>
                  </a:lnTo>
                  <a:lnTo>
                    <a:pt x="460683" y="12535"/>
                  </a:lnTo>
                  <a:lnTo>
                    <a:pt x="505730" y="27849"/>
                  </a:lnTo>
                  <a:lnTo>
                    <a:pt x="548410" y="48881"/>
                  </a:lnTo>
                  <a:lnTo>
                    <a:pt x="588153" y="75393"/>
                  </a:lnTo>
                  <a:lnTo>
                    <a:pt x="624391" y="107149"/>
                  </a:lnTo>
                  <a:lnTo>
                    <a:pt x="656143" y="143381"/>
                  </a:lnTo>
                  <a:lnTo>
                    <a:pt x="682650" y="183122"/>
                  </a:lnTo>
                  <a:lnTo>
                    <a:pt x="703677" y="225802"/>
                  </a:lnTo>
                  <a:lnTo>
                    <a:pt x="718987" y="270851"/>
                  </a:lnTo>
                  <a:lnTo>
                    <a:pt x="728346" y="317698"/>
                  </a:lnTo>
                  <a:lnTo>
                    <a:pt x="731518" y="365774"/>
                  </a:lnTo>
                  <a:lnTo>
                    <a:pt x="728668" y="411653"/>
                  </a:lnTo>
                  <a:lnTo>
                    <a:pt x="720347" y="455831"/>
                  </a:lnTo>
                  <a:lnTo>
                    <a:pt x="706898" y="497966"/>
                  </a:lnTo>
                  <a:lnTo>
                    <a:pt x="688664" y="537715"/>
                  </a:lnTo>
                  <a:lnTo>
                    <a:pt x="665987" y="574735"/>
                  </a:lnTo>
                  <a:lnTo>
                    <a:pt x="639209" y="608683"/>
                  </a:lnTo>
                  <a:lnTo>
                    <a:pt x="608675" y="639217"/>
                  </a:lnTo>
                  <a:lnTo>
                    <a:pt x="574725" y="665993"/>
                  </a:lnTo>
                  <a:lnTo>
                    <a:pt x="537705" y="688670"/>
                  </a:lnTo>
                  <a:lnTo>
                    <a:pt x="497955" y="706904"/>
                  </a:lnTo>
                  <a:lnTo>
                    <a:pt x="455819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9" y="728673"/>
                  </a:lnTo>
                  <a:lnTo>
                    <a:pt x="275700" y="720353"/>
                  </a:lnTo>
                  <a:lnTo>
                    <a:pt x="233564" y="706904"/>
                  </a:lnTo>
                  <a:lnTo>
                    <a:pt x="193814" y="688670"/>
                  </a:lnTo>
                  <a:lnTo>
                    <a:pt x="156793" y="665993"/>
                  </a:lnTo>
                  <a:lnTo>
                    <a:pt x="122844" y="639217"/>
                  </a:lnTo>
                  <a:lnTo>
                    <a:pt x="92309" y="608683"/>
                  </a:lnTo>
                  <a:lnTo>
                    <a:pt x="65532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798" y="4780340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338874"/>
                  </a:moveTo>
                  <a:lnTo>
                    <a:pt x="323299" y="338874"/>
                  </a:lnTo>
                  <a:lnTo>
                    <a:pt x="323299" y="132774"/>
                  </a:lnTo>
                  <a:lnTo>
                    <a:pt x="189399" y="132774"/>
                  </a:lnTo>
                  <a:lnTo>
                    <a:pt x="457199" y="0"/>
                  </a:lnTo>
                  <a:lnTo>
                    <a:pt x="724998" y="132774"/>
                  </a:lnTo>
                  <a:lnTo>
                    <a:pt x="591098" y="132774"/>
                  </a:lnTo>
                  <a:lnTo>
                    <a:pt x="591098" y="338874"/>
                  </a:lnTo>
                  <a:lnTo>
                    <a:pt x="914398" y="338874"/>
                  </a:lnTo>
                  <a:lnTo>
                    <a:pt x="914398" y="796548"/>
                  </a:lnTo>
                  <a:lnTo>
                    <a:pt x="0" y="796548"/>
                  </a:lnTo>
                  <a:lnTo>
                    <a:pt x="0" y="3388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0196" y="317294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56" y="457899"/>
                  </a:lnTo>
                  <a:lnTo>
                    <a:pt x="580856" y="664098"/>
                  </a:lnTo>
                  <a:lnTo>
                    <a:pt x="704516" y="664098"/>
                  </a:lnTo>
                  <a:lnTo>
                    <a:pt x="457199" y="796923"/>
                  </a:lnTo>
                  <a:lnTo>
                    <a:pt x="209882" y="664098"/>
                  </a:lnTo>
                  <a:lnTo>
                    <a:pt x="333539" y="664098"/>
                  </a:lnTo>
                  <a:lnTo>
                    <a:pt x="33353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920383" y="2876669"/>
            <a:ext cx="436424" cy="163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74259" y="2875069"/>
            <a:ext cx="436424" cy="163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3878504" y="3990954"/>
            <a:ext cx="744220" cy="1546860"/>
            <a:chOff x="3878504" y="3990954"/>
            <a:chExt cx="744220" cy="1546860"/>
          </a:xfrm>
        </p:grpSpPr>
        <p:sp>
          <p:nvSpPr>
            <p:cNvPr id="31" name="object 31"/>
            <p:cNvSpPr/>
            <p:nvPr/>
          </p:nvSpPr>
          <p:spPr>
            <a:xfrm>
              <a:off x="3883267" y="3995742"/>
              <a:ext cx="729748" cy="7318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83267" y="3995741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4">
                  <a:moveTo>
                    <a:pt x="0" y="365899"/>
                  </a:moveTo>
                  <a:lnTo>
                    <a:pt x="3330" y="316250"/>
                  </a:lnTo>
                  <a:lnTo>
                    <a:pt x="13032" y="268630"/>
                  </a:lnTo>
                  <a:lnTo>
                    <a:pt x="28672" y="223477"/>
                  </a:lnTo>
                  <a:lnTo>
                    <a:pt x="49813" y="181225"/>
                  </a:lnTo>
                  <a:lnTo>
                    <a:pt x="76023" y="142311"/>
                  </a:lnTo>
                  <a:lnTo>
                    <a:pt x="106865" y="107171"/>
                  </a:lnTo>
                  <a:lnTo>
                    <a:pt x="141906" y="76241"/>
                  </a:lnTo>
                  <a:lnTo>
                    <a:pt x="180710" y="49957"/>
                  </a:lnTo>
                  <a:lnTo>
                    <a:pt x="222844" y="28755"/>
                  </a:lnTo>
                  <a:lnTo>
                    <a:pt x="267872" y="13070"/>
                  </a:lnTo>
                  <a:lnTo>
                    <a:pt x="315360" y="3340"/>
                  </a:lnTo>
                  <a:lnTo>
                    <a:pt x="364874" y="0"/>
                  </a:lnTo>
                  <a:lnTo>
                    <a:pt x="412835" y="3173"/>
                  </a:lnTo>
                  <a:lnTo>
                    <a:pt x="459568" y="12536"/>
                  </a:lnTo>
                  <a:lnTo>
                    <a:pt x="504505" y="27853"/>
                  </a:lnTo>
                  <a:lnTo>
                    <a:pt x="547079" y="48888"/>
                  </a:lnTo>
                  <a:lnTo>
                    <a:pt x="586724" y="75407"/>
                  </a:lnTo>
                  <a:lnTo>
                    <a:pt x="622873" y="107174"/>
                  </a:lnTo>
                  <a:lnTo>
                    <a:pt x="654557" y="143419"/>
                  </a:lnTo>
                  <a:lnTo>
                    <a:pt x="681004" y="183173"/>
                  </a:lnTo>
                  <a:lnTo>
                    <a:pt x="701979" y="225868"/>
                  </a:lnTo>
                  <a:lnTo>
                    <a:pt x="717251" y="270933"/>
                  </a:lnTo>
                  <a:lnTo>
                    <a:pt x="726585" y="317800"/>
                  </a:lnTo>
                  <a:lnTo>
                    <a:pt x="729748" y="365899"/>
                  </a:lnTo>
                  <a:lnTo>
                    <a:pt x="726417" y="415554"/>
                  </a:lnTo>
                  <a:lnTo>
                    <a:pt x="716715" y="463178"/>
                  </a:lnTo>
                  <a:lnTo>
                    <a:pt x="701076" y="508335"/>
                  </a:lnTo>
                  <a:lnTo>
                    <a:pt x="679934" y="550590"/>
                  </a:lnTo>
                  <a:lnTo>
                    <a:pt x="653725" y="589506"/>
                  </a:lnTo>
                  <a:lnTo>
                    <a:pt x="622883" y="624648"/>
                  </a:lnTo>
                  <a:lnTo>
                    <a:pt x="587842" y="655580"/>
                  </a:lnTo>
                  <a:lnTo>
                    <a:pt x="549037" y="681865"/>
                  </a:lnTo>
                  <a:lnTo>
                    <a:pt x="506904" y="703068"/>
                  </a:lnTo>
                  <a:lnTo>
                    <a:pt x="461875" y="718752"/>
                  </a:lnTo>
                  <a:lnTo>
                    <a:pt x="414387" y="728483"/>
                  </a:lnTo>
                  <a:lnTo>
                    <a:pt x="364874" y="731823"/>
                  </a:lnTo>
                  <a:lnTo>
                    <a:pt x="315360" y="728483"/>
                  </a:lnTo>
                  <a:lnTo>
                    <a:pt x="267872" y="718752"/>
                  </a:lnTo>
                  <a:lnTo>
                    <a:pt x="222844" y="703068"/>
                  </a:lnTo>
                  <a:lnTo>
                    <a:pt x="180710" y="681865"/>
                  </a:lnTo>
                  <a:lnTo>
                    <a:pt x="141906" y="655580"/>
                  </a:lnTo>
                  <a:lnTo>
                    <a:pt x="106865" y="624648"/>
                  </a:lnTo>
                  <a:lnTo>
                    <a:pt x="76023" y="589506"/>
                  </a:lnTo>
                  <a:lnTo>
                    <a:pt x="49813" y="550590"/>
                  </a:lnTo>
                  <a:lnTo>
                    <a:pt x="28672" y="508335"/>
                  </a:lnTo>
                  <a:lnTo>
                    <a:pt x="13032" y="463178"/>
                  </a:lnTo>
                  <a:lnTo>
                    <a:pt x="3330" y="415554"/>
                  </a:lnTo>
                  <a:lnTo>
                    <a:pt x="0" y="36589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86066" y="4763490"/>
              <a:ext cx="185699" cy="305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34191" y="5056189"/>
              <a:ext cx="464820" cy="462280"/>
            </a:xfrm>
            <a:custGeom>
              <a:avLst/>
              <a:gdLst/>
              <a:ahLst/>
              <a:cxnLst/>
              <a:rect l="l" t="t" r="r" b="b"/>
              <a:pathLst>
                <a:path w="464820" h="462279">
                  <a:moveTo>
                    <a:pt x="0" y="0"/>
                  </a:moveTo>
                  <a:lnTo>
                    <a:pt x="464524" y="0"/>
                  </a:lnTo>
                  <a:lnTo>
                    <a:pt x="464524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86192" y="3995717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86192" y="39957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33" y="3173"/>
                  </a:lnTo>
                  <a:lnTo>
                    <a:pt x="460684" y="12535"/>
                  </a:lnTo>
                  <a:lnTo>
                    <a:pt x="505733" y="27849"/>
                  </a:lnTo>
                  <a:lnTo>
                    <a:pt x="548413" y="48881"/>
                  </a:lnTo>
                  <a:lnTo>
                    <a:pt x="588157" y="75393"/>
                  </a:lnTo>
                  <a:lnTo>
                    <a:pt x="624398" y="107149"/>
                  </a:lnTo>
                  <a:lnTo>
                    <a:pt x="656144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9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69" y="537715"/>
                  </a:lnTo>
                  <a:lnTo>
                    <a:pt x="665992" y="574735"/>
                  </a:lnTo>
                  <a:lnTo>
                    <a:pt x="639214" y="608683"/>
                  </a:lnTo>
                  <a:lnTo>
                    <a:pt x="608679" y="639217"/>
                  </a:lnTo>
                  <a:lnTo>
                    <a:pt x="574729" y="665993"/>
                  </a:lnTo>
                  <a:lnTo>
                    <a:pt x="537707" y="688670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99763" y="3232048"/>
          <a:ext cx="7771765" cy="2305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485"/>
                <a:gridCol w="967104"/>
                <a:gridCol w="1022985"/>
                <a:gridCol w="1028700"/>
                <a:gridCol w="1016635"/>
                <a:gridCol w="1022350"/>
                <a:gridCol w="895985"/>
                <a:gridCol w="981709"/>
              </a:tblGrid>
              <a:tr h="338777">
                <a:tc>
                  <a:txBody>
                    <a:bodyPr/>
                    <a:lstStyle/>
                    <a:p>
                      <a:pPr algn="ctr" marR="329565">
                        <a:lnSpc>
                          <a:spcPts val="2570"/>
                        </a:lnSpc>
                      </a:pPr>
                      <a:r>
                        <a:rPr dirty="0" sz="2400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8920">
                        <a:lnSpc>
                          <a:spcPts val="2570"/>
                        </a:lnSpc>
                      </a:pPr>
                      <a:r>
                        <a:rPr dirty="0" sz="2400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64077">
                <a:tc>
                  <a:txBody>
                    <a:bodyPr/>
                    <a:lstStyle/>
                    <a:p>
                      <a:pPr algn="ctr" marR="294005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6720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0990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263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71513">
                <a:tc>
                  <a:txBody>
                    <a:bodyPr/>
                    <a:lstStyle/>
                    <a:p>
                      <a:pPr algn="ctr" marR="292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algn="r" marR="4330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baseline="-9722" sz="3000" spc="-930" b="1">
                          <a:solidFill>
                            <a:srgbClr val="1F5280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2200" spc="-62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algn="r" marR="306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 algn="ctr" marL="297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965"/>
                </a:tc>
              </a:tr>
              <a:tr h="10307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R="339090">
                        <a:lnSpc>
                          <a:spcPct val="100000"/>
                        </a:lnSpc>
                        <a:spcBef>
                          <a:spcPts val="2040"/>
                        </a:spcBef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2386965">
                        <a:lnSpc>
                          <a:spcPct val="100000"/>
                        </a:lnSpc>
                        <a:tabLst>
                          <a:tab pos="6264275" algn="l"/>
                        </a:tabLst>
                      </a:pPr>
                      <a:r>
                        <a:rPr dirty="0" baseline="11574" sz="3600" b="1">
                          <a:solidFill>
                            <a:srgbClr val="1F5280"/>
                          </a:solidFill>
                          <a:latin typeface="Verdana"/>
                          <a:cs typeface="Verdana"/>
                        </a:rPr>
                        <a:t>X	</a:t>
                      </a:r>
                      <a:r>
                        <a:rPr dirty="0" sz="24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582639" y="997710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[0,7]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385167" y="109861"/>
            <a:ext cx="6368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/>
              <a:t>GIẢI </a:t>
            </a:r>
            <a:r>
              <a:rPr dirty="0" sz="3000" spc="-195"/>
              <a:t>THUẬT </a:t>
            </a:r>
            <a:r>
              <a:rPr dirty="0" sz="3000" spc="-5"/>
              <a:t>QUICKSORT </a:t>
            </a:r>
            <a:r>
              <a:rPr dirty="0" sz="3000"/>
              <a:t>– </a:t>
            </a:r>
            <a:r>
              <a:rPr dirty="0" sz="3000" spc="-5"/>
              <a:t>VÍ</a:t>
            </a:r>
            <a:r>
              <a:rPr dirty="0" sz="3000" spc="-280"/>
              <a:t> </a:t>
            </a:r>
            <a:r>
              <a:rPr dirty="0" sz="3000" spc="-400"/>
              <a:t>DỤ</a:t>
            </a:r>
            <a:endParaRPr sz="3000"/>
          </a:p>
        </p:txBody>
      </p:sp>
      <p:grpSp>
        <p:nvGrpSpPr>
          <p:cNvPr id="40" name="object 40"/>
          <p:cNvGrpSpPr/>
          <p:nvPr/>
        </p:nvGrpSpPr>
        <p:grpSpPr>
          <a:xfrm>
            <a:off x="3998654" y="1936746"/>
            <a:ext cx="739775" cy="741680"/>
            <a:chOff x="3998654" y="1936746"/>
            <a:chExt cx="739775" cy="741680"/>
          </a:xfrm>
        </p:grpSpPr>
        <p:sp>
          <p:nvSpPr>
            <p:cNvPr id="41" name="object 41"/>
            <p:cNvSpPr/>
            <p:nvPr/>
          </p:nvSpPr>
          <p:spPr>
            <a:xfrm>
              <a:off x="4003416" y="1941508"/>
              <a:ext cx="729773" cy="7318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003416" y="1941508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8"/>
                  </a:lnTo>
                  <a:lnTo>
                    <a:pt x="681018" y="183189"/>
                  </a:lnTo>
                  <a:lnTo>
                    <a:pt x="701995" y="225887"/>
                  </a:lnTo>
                  <a:lnTo>
                    <a:pt x="717270" y="270954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5"/>
                  </a:lnTo>
                  <a:lnTo>
                    <a:pt x="701097" y="508351"/>
                  </a:lnTo>
                  <a:lnTo>
                    <a:pt x="679953" y="550605"/>
                  </a:lnTo>
                  <a:lnTo>
                    <a:pt x="653741" y="589520"/>
                  </a:lnTo>
                  <a:lnTo>
                    <a:pt x="622895" y="624662"/>
                  </a:lnTo>
                  <a:lnTo>
                    <a:pt x="587851" y="655593"/>
                  </a:lnTo>
                  <a:lnTo>
                    <a:pt x="549044" y="681878"/>
                  </a:lnTo>
                  <a:lnTo>
                    <a:pt x="506907" y="703080"/>
                  </a:lnTo>
                  <a:lnTo>
                    <a:pt x="461877" y="718765"/>
                  </a:lnTo>
                  <a:lnTo>
                    <a:pt x="414388" y="728495"/>
                  </a:lnTo>
                  <a:lnTo>
                    <a:pt x="364874" y="731836"/>
                  </a:lnTo>
                  <a:lnTo>
                    <a:pt x="315366" y="728495"/>
                  </a:lnTo>
                  <a:lnTo>
                    <a:pt x="267881" y="718765"/>
                  </a:lnTo>
                  <a:lnTo>
                    <a:pt x="222855" y="703080"/>
                  </a:lnTo>
                  <a:lnTo>
                    <a:pt x="180721" y="681878"/>
                  </a:lnTo>
                  <a:lnTo>
                    <a:pt x="141916" y="655593"/>
                  </a:lnTo>
                  <a:lnTo>
                    <a:pt x="106874" y="624662"/>
                  </a:lnTo>
                  <a:lnTo>
                    <a:pt x="76030" y="589520"/>
                  </a:lnTo>
                  <a:lnTo>
                    <a:pt x="49819" y="550605"/>
                  </a:lnTo>
                  <a:lnTo>
                    <a:pt x="28675" y="508351"/>
                  </a:lnTo>
                  <a:lnTo>
                    <a:pt x="13034" y="463195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279405" y="20618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3581151" y="20340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571" y="981072"/>
            <a:ext cx="8427720" cy="646430"/>
          </a:xfrm>
          <a:custGeom>
            <a:avLst/>
            <a:gdLst/>
            <a:ahLst/>
            <a:cxnLst/>
            <a:rect l="l" t="t" r="r" b="b"/>
            <a:pathLst>
              <a:path w="8427720" h="646430">
                <a:moveTo>
                  <a:pt x="0" y="0"/>
                </a:moveTo>
                <a:lnTo>
                  <a:pt x="8427410" y="0"/>
                </a:lnTo>
                <a:lnTo>
                  <a:pt x="842741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16836" y="3160656"/>
            <a:ext cx="923925" cy="1570355"/>
            <a:chOff x="1716836" y="3160656"/>
            <a:chExt cx="923925" cy="1570355"/>
          </a:xfrm>
        </p:grpSpPr>
        <p:sp>
          <p:nvSpPr>
            <p:cNvPr id="4" name="object 4"/>
            <p:cNvSpPr/>
            <p:nvPr/>
          </p:nvSpPr>
          <p:spPr>
            <a:xfrm>
              <a:off x="1821471" y="3994542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1471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1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2" y="65529"/>
                  </a:lnTo>
                  <a:lnTo>
                    <a:pt x="193813" y="42852"/>
                  </a:lnTo>
                  <a:lnTo>
                    <a:pt x="233563" y="24618"/>
                  </a:lnTo>
                  <a:lnTo>
                    <a:pt x="275699" y="11170"/>
                  </a:lnTo>
                  <a:lnTo>
                    <a:pt x="319878" y="2849"/>
                  </a:lnTo>
                  <a:lnTo>
                    <a:pt x="365759" y="0"/>
                  </a:lnTo>
                  <a:lnTo>
                    <a:pt x="413835" y="3171"/>
                  </a:lnTo>
                  <a:lnTo>
                    <a:pt x="460681" y="12528"/>
                  </a:lnTo>
                  <a:lnTo>
                    <a:pt x="505728" y="27837"/>
                  </a:lnTo>
                  <a:lnTo>
                    <a:pt x="548407" y="48862"/>
                  </a:lnTo>
                  <a:lnTo>
                    <a:pt x="588150" y="75370"/>
                  </a:lnTo>
                  <a:lnTo>
                    <a:pt x="624388" y="107124"/>
                  </a:lnTo>
                  <a:lnTo>
                    <a:pt x="656138" y="143365"/>
                  </a:lnTo>
                  <a:lnTo>
                    <a:pt x="682646" y="183108"/>
                  </a:lnTo>
                  <a:lnTo>
                    <a:pt x="703675" y="225787"/>
                  </a:lnTo>
                  <a:lnTo>
                    <a:pt x="718988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2" y="455808"/>
                  </a:lnTo>
                  <a:lnTo>
                    <a:pt x="706902" y="497945"/>
                  </a:lnTo>
                  <a:lnTo>
                    <a:pt x="688667" y="537696"/>
                  </a:lnTo>
                  <a:lnTo>
                    <a:pt x="665989" y="574718"/>
                  </a:lnTo>
                  <a:lnTo>
                    <a:pt x="639211" y="608669"/>
                  </a:lnTo>
                  <a:lnTo>
                    <a:pt x="608676" y="639206"/>
                  </a:lnTo>
                  <a:lnTo>
                    <a:pt x="574726" y="665985"/>
                  </a:lnTo>
                  <a:lnTo>
                    <a:pt x="537705" y="688664"/>
                  </a:lnTo>
                  <a:lnTo>
                    <a:pt x="497954" y="706901"/>
                  </a:lnTo>
                  <a:lnTo>
                    <a:pt x="455818" y="720351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1"/>
                  </a:lnTo>
                  <a:lnTo>
                    <a:pt x="233563" y="706901"/>
                  </a:lnTo>
                  <a:lnTo>
                    <a:pt x="193813" y="688664"/>
                  </a:lnTo>
                  <a:lnTo>
                    <a:pt x="156792" y="665985"/>
                  </a:lnTo>
                  <a:lnTo>
                    <a:pt x="122843" y="639206"/>
                  </a:lnTo>
                  <a:lnTo>
                    <a:pt x="92308" y="608669"/>
                  </a:lnTo>
                  <a:lnTo>
                    <a:pt x="65531" y="574718"/>
                  </a:lnTo>
                  <a:lnTo>
                    <a:pt x="42854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1598" y="3165418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5" y="0"/>
                  </a:lnTo>
                  <a:lnTo>
                    <a:pt x="914395" y="457899"/>
                  </a:lnTo>
                  <a:lnTo>
                    <a:pt x="580856" y="457899"/>
                  </a:lnTo>
                  <a:lnTo>
                    <a:pt x="580856" y="664098"/>
                  </a:lnTo>
                  <a:lnTo>
                    <a:pt x="704516" y="664098"/>
                  </a:lnTo>
                  <a:lnTo>
                    <a:pt x="457199" y="796923"/>
                  </a:lnTo>
                  <a:lnTo>
                    <a:pt x="209882" y="664098"/>
                  </a:lnTo>
                  <a:lnTo>
                    <a:pt x="333539" y="664098"/>
                  </a:lnTo>
                  <a:lnTo>
                    <a:pt x="33353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98589" y="3178616"/>
            <a:ext cx="177800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ts val="278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41006" y="3989779"/>
            <a:ext cx="741045" cy="741045"/>
            <a:chOff x="2841006" y="3989779"/>
            <a:chExt cx="741045" cy="741045"/>
          </a:xfrm>
        </p:grpSpPr>
        <p:sp>
          <p:nvSpPr>
            <p:cNvPr id="9" name="object 9"/>
            <p:cNvSpPr/>
            <p:nvPr/>
          </p:nvSpPr>
          <p:spPr>
            <a:xfrm>
              <a:off x="2845769" y="3994541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45769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3" y="193807"/>
                  </a:lnTo>
                  <a:lnTo>
                    <a:pt x="65530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3" y="65529"/>
                  </a:lnTo>
                  <a:lnTo>
                    <a:pt x="193816" y="42852"/>
                  </a:lnTo>
                  <a:lnTo>
                    <a:pt x="233568" y="24618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8"/>
                  </a:lnTo>
                  <a:lnTo>
                    <a:pt x="703686" y="225787"/>
                  </a:lnTo>
                  <a:lnTo>
                    <a:pt x="718994" y="270831"/>
                  </a:lnTo>
                  <a:lnTo>
                    <a:pt x="728352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70" y="537696"/>
                  </a:lnTo>
                  <a:lnTo>
                    <a:pt x="665993" y="574718"/>
                  </a:lnTo>
                  <a:lnTo>
                    <a:pt x="639217" y="608669"/>
                  </a:lnTo>
                  <a:lnTo>
                    <a:pt x="608683" y="639206"/>
                  </a:lnTo>
                  <a:lnTo>
                    <a:pt x="574735" y="665985"/>
                  </a:lnTo>
                  <a:lnTo>
                    <a:pt x="537715" y="688664"/>
                  </a:lnTo>
                  <a:lnTo>
                    <a:pt x="497966" y="706901"/>
                  </a:lnTo>
                  <a:lnTo>
                    <a:pt x="455831" y="720351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1"/>
                  </a:lnTo>
                  <a:lnTo>
                    <a:pt x="233568" y="706901"/>
                  </a:lnTo>
                  <a:lnTo>
                    <a:pt x="193816" y="688664"/>
                  </a:lnTo>
                  <a:lnTo>
                    <a:pt x="156793" y="665985"/>
                  </a:lnTo>
                  <a:lnTo>
                    <a:pt x="122843" y="639206"/>
                  </a:lnTo>
                  <a:lnTo>
                    <a:pt x="92308" y="608669"/>
                  </a:lnTo>
                  <a:lnTo>
                    <a:pt x="65530" y="574718"/>
                  </a:lnTo>
                  <a:lnTo>
                    <a:pt x="42853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22458" y="351862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3854" y="3989779"/>
            <a:ext cx="741045" cy="741045"/>
            <a:chOff x="3863854" y="3989779"/>
            <a:chExt cx="741045" cy="741045"/>
          </a:xfrm>
        </p:grpSpPr>
        <p:sp>
          <p:nvSpPr>
            <p:cNvPr id="13" name="object 13"/>
            <p:cNvSpPr/>
            <p:nvPr/>
          </p:nvSpPr>
          <p:spPr>
            <a:xfrm>
              <a:off x="3868617" y="3994541"/>
              <a:ext cx="731498" cy="73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8617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8"/>
                  </a:lnTo>
                  <a:lnTo>
                    <a:pt x="703661" y="225787"/>
                  </a:lnTo>
                  <a:lnTo>
                    <a:pt x="718969" y="270831"/>
                  </a:lnTo>
                  <a:lnTo>
                    <a:pt x="728327" y="317675"/>
                  </a:lnTo>
                  <a:lnTo>
                    <a:pt x="731498" y="365749"/>
                  </a:lnTo>
                  <a:lnTo>
                    <a:pt x="728648" y="411628"/>
                  </a:lnTo>
                  <a:lnTo>
                    <a:pt x="720328" y="455808"/>
                  </a:lnTo>
                  <a:lnTo>
                    <a:pt x="706879" y="497945"/>
                  </a:lnTo>
                  <a:lnTo>
                    <a:pt x="688645" y="537696"/>
                  </a:lnTo>
                  <a:lnTo>
                    <a:pt x="665968" y="574718"/>
                  </a:lnTo>
                  <a:lnTo>
                    <a:pt x="639192" y="608669"/>
                  </a:lnTo>
                  <a:lnTo>
                    <a:pt x="608658" y="639206"/>
                  </a:lnTo>
                  <a:lnTo>
                    <a:pt x="574710" y="665985"/>
                  </a:lnTo>
                  <a:lnTo>
                    <a:pt x="537690" y="688664"/>
                  </a:lnTo>
                  <a:lnTo>
                    <a:pt x="497941" y="706901"/>
                  </a:lnTo>
                  <a:lnTo>
                    <a:pt x="455806" y="720351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44745" y="351862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88152" y="3989779"/>
            <a:ext cx="741045" cy="741045"/>
            <a:chOff x="4888152" y="3989779"/>
            <a:chExt cx="741045" cy="741045"/>
          </a:xfrm>
        </p:grpSpPr>
        <p:sp>
          <p:nvSpPr>
            <p:cNvPr id="17" name="object 17"/>
            <p:cNvSpPr/>
            <p:nvPr/>
          </p:nvSpPr>
          <p:spPr>
            <a:xfrm>
              <a:off x="4892915" y="3994541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92915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30" y="143365"/>
                  </a:lnTo>
                  <a:lnTo>
                    <a:pt x="682642" y="183108"/>
                  </a:lnTo>
                  <a:lnTo>
                    <a:pt x="703673" y="225787"/>
                  </a:lnTo>
                  <a:lnTo>
                    <a:pt x="718988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1" y="455808"/>
                  </a:lnTo>
                  <a:lnTo>
                    <a:pt x="706901" y="497945"/>
                  </a:lnTo>
                  <a:lnTo>
                    <a:pt x="688664" y="537696"/>
                  </a:lnTo>
                  <a:lnTo>
                    <a:pt x="665985" y="574718"/>
                  </a:lnTo>
                  <a:lnTo>
                    <a:pt x="639206" y="608669"/>
                  </a:lnTo>
                  <a:lnTo>
                    <a:pt x="608669" y="639206"/>
                  </a:lnTo>
                  <a:lnTo>
                    <a:pt x="574718" y="665985"/>
                  </a:lnTo>
                  <a:lnTo>
                    <a:pt x="537696" y="688664"/>
                  </a:lnTo>
                  <a:lnTo>
                    <a:pt x="497945" y="706901"/>
                  </a:lnTo>
                  <a:lnTo>
                    <a:pt x="455808" y="720351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68614" y="351862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09650" y="3160656"/>
            <a:ext cx="923925" cy="1570355"/>
            <a:chOff x="5809650" y="3160656"/>
            <a:chExt cx="923925" cy="1570355"/>
          </a:xfrm>
        </p:grpSpPr>
        <p:sp>
          <p:nvSpPr>
            <p:cNvPr id="21" name="object 21"/>
            <p:cNvSpPr/>
            <p:nvPr/>
          </p:nvSpPr>
          <p:spPr>
            <a:xfrm>
              <a:off x="5914288" y="3994542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14288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30" y="143365"/>
                  </a:lnTo>
                  <a:lnTo>
                    <a:pt x="682642" y="183108"/>
                  </a:lnTo>
                  <a:lnTo>
                    <a:pt x="703673" y="225787"/>
                  </a:lnTo>
                  <a:lnTo>
                    <a:pt x="718988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1" y="455808"/>
                  </a:lnTo>
                  <a:lnTo>
                    <a:pt x="706901" y="497945"/>
                  </a:lnTo>
                  <a:lnTo>
                    <a:pt x="688664" y="537696"/>
                  </a:lnTo>
                  <a:lnTo>
                    <a:pt x="665985" y="574718"/>
                  </a:lnTo>
                  <a:lnTo>
                    <a:pt x="639206" y="608669"/>
                  </a:lnTo>
                  <a:lnTo>
                    <a:pt x="608669" y="639206"/>
                  </a:lnTo>
                  <a:lnTo>
                    <a:pt x="574718" y="665985"/>
                  </a:lnTo>
                  <a:lnTo>
                    <a:pt x="537696" y="688664"/>
                  </a:lnTo>
                  <a:lnTo>
                    <a:pt x="497945" y="706901"/>
                  </a:lnTo>
                  <a:lnTo>
                    <a:pt x="455808" y="720351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14413" y="3165418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48" y="457899"/>
                  </a:lnTo>
                  <a:lnTo>
                    <a:pt x="580848" y="664098"/>
                  </a:lnTo>
                  <a:lnTo>
                    <a:pt x="704523" y="664098"/>
                  </a:lnTo>
                  <a:lnTo>
                    <a:pt x="457199" y="796923"/>
                  </a:lnTo>
                  <a:lnTo>
                    <a:pt x="209874" y="664098"/>
                  </a:lnTo>
                  <a:lnTo>
                    <a:pt x="333524" y="664098"/>
                  </a:lnTo>
                  <a:lnTo>
                    <a:pt x="333524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190901" y="3178616"/>
            <a:ext cx="177800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78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33823" y="3989779"/>
            <a:ext cx="741045" cy="741045"/>
            <a:chOff x="6933823" y="3989779"/>
            <a:chExt cx="741045" cy="741045"/>
          </a:xfrm>
        </p:grpSpPr>
        <p:sp>
          <p:nvSpPr>
            <p:cNvPr id="26" name="object 26"/>
            <p:cNvSpPr/>
            <p:nvPr/>
          </p:nvSpPr>
          <p:spPr>
            <a:xfrm>
              <a:off x="6938585" y="3994541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38585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5" y="3171"/>
                  </a:lnTo>
                  <a:lnTo>
                    <a:pt x="460673" y="12528"/>
                  </a:lnTo>
                  <a:lnTo>
                    <a:pt x="505723" y="27837"/>
                  </a:lnTo>
                  <a:lnTo>
                    <a:pt x="548408" y="48862"/>
                  </a:lnTo>
                  <a:lnTo>
                    <a:pt x="588156" y="75370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8"/>
                  </a:lnTo>
                  <a:lnTo>
                    <a:pt x="703676" y="225787"/>
                  </a:lnTo>
                  <a:lnTo>
                    <a:pt x="718989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1" y="455808"/>
                  </a:lnTo>
                  <a:lnTo>
                    <a:pt x="706901" y="497945"/>
                  </a:lnTo>
                  <a:lnTo>
                    <a:pt x="688664" y="537696"/>
                  </a:lnTo>
                  <a:lnTo>
                    <a:pt x="665985" y="574718"/>
                  </a:lnTo>
                  <a:lnTo>
                    <a:pt x="639206" y="608669"/>
                  </a:lnTo>
                  <a:lnTo>
                    <a:pt x="608669" y="639206"/>
                  </a:lnTo>
                  <a:lnTo>
                    <a:pt x="574718" y="665985"/>
                  </a:lnTo>
                  <a:lnTo>
                    <a:pt x="537696" y="688664"/>
                  </a:lnTo>
                  <a:lnTo>
                    <a:pt x="497945" y="706901"/>
                  </a:lnTo>
                  <a:lnTo>
                    <a:pt x="455808" y="720351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51969" y="3518629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958121" y="3989779"/>
            <a:ext cx="741045" cy="741045"/>
            <a:chOff x="7958121" y="3989779"/>
            <a:chExt cx="741045" cy="741045"/>
          </a:xfrm>
        </p:grpSpPr>
        <p:sp>
          <p:nvSpPr>
            <p:cNvPr id="30" name="object 30"/>
            <p:cNvSpPr/>
            <p:nvPr/>
          </p:nvSpPr>
          <p:spPr>
            <a:xfrm>
              <a:off x="7962883" y="3994541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62883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33" y="3171"/>
                  </a:lnTo>
                  <a:lnTo>
                    <a:pt x="460684" y="12528"/>
                  </a:lnTo>
                  <a:lnTo>
                    <a:pt x="505733" y="27837"/>
                  </a:lnTo>
                  <a:lnTo>
                    <a:pt x="548413" y="48862"/>
                  </a:lnTo>
                  <a:lnTo>
                    <a:pt x="588157" y="75370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8"/>
                  </a:lnTo>
                  <a:lnTo>
                    <a:pt x="703676" y="225787"/>
                  </a:lnTo>
                  <a:lnTo>
                    <a:pt x="718989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69" y="537696"/>
                  </a:lnTo>
                  <a:lnTo>
                    <a:pt x="665992" y="574718"/>
                  </a:lnTo>
                  <a:lnTo>
                    <a:pt x="639214" y="608669"/>
                  </a:lnTo>
                  <a:lnTo>
                    <a:pt x="608679" y="639206"/>
                  </a:lnTo>
                  <a:lnTo>
                    <a:pt x="574729" y="665985"/>
                  </a:lnTo>
                  <a:lnTo>
                    <a:pt x="537707" y="688664"/>
                  </a:lnTo>
                  <a:lnTo>
                    <a:pt x="497955" y="706901"/>
                  </a:lnTo>
                  <a:lnTo>
                    <a:pt x="455816" y="720351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176266" y="3518629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5335" y="3989779"/>
            <a:ext cx="741045" cy="741045"/>
            <a:chOff x="795335" y="3989779"/>
            <a:chExt cx="741045" cy="741045"/>
          </a:xfrm>
        </p:grpSpPr>
        <p:sp>
          <p:nvSpPr>
            <p:cNvPr id="34" name="object 34"/>
            <p:cNvSpPr/>
            <p:nvPr/>
          </p:nvSpPr>
          <p:spPr>
            <a:xfrm>
              <a:off x="800098" y="3994541"/>
              <a:ext cx="73151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0098" y="399454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2" y="156788"/>
                  </a:lnTo>
                  <a:lnTo>
                    <a:pt x="92309" y="122839"/>
                  </a:lnTo>
                  <a:lnTo>
                    <a:pt x="122844" y="92306"/>
                  </a:lnTo>
                  <a:lnTo>
                    <a:pt x="156793" y="65529"/>
                  </a:lnTo>
                  <a:lnTo>
                    <a:pt x="193814" y="42852"/>
                  </a:lnTo>
                  <a:lnTo>
                    <a:pt x="233564" y="24618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59" y="0"/>
                  </a:lnTo>
                  <a:lnTo>
                    <a:pt x="413836" y="3171"/>
                  </a:lnTo>
                  <a:lnTo>
                    <a:pt x="460683" y="12528"/>
                  </a:lnTo>
                  <a:lnTo>
                    <a:pt x="505730" y="27837"/>
                  </a:lnTo>
                  <a:lnTo>
                    <a:pt x="548410" y="48862"/>
                  </a:lnTo>
                  <a:lnTo>
                    <a:pt x="588153" y="75370"/>
                  </a:lnTo>
                  <a:lnTo>
                    <a:pt x="624391" y="107124"/>
                  </a:lnTo>
                  <a:lnTo>
                    <a:pt x="656143" y="143365"/>
                  </a:lnTo>
                  <a:lnTo>
                    <a:pt x="682650" y="183108"/>
                  </a:lnTo>
                  <a:lnTo>
                    <a:pt x="703677" y="225787"/>
                  </a:lnTo>
                  <a:lnTo>
                    <a:pt x="718987" y="270831"/>
                  </a:lnTo>
                  <a:lnTo>
                    <a:pt x="728346" y="317675"/>
                  </a:lnTo>
                  <a:lnTo>
                    <a:pt x="731518" y="365749"/>
                  </a:lnTo>
                  <a:lnTo>
                    <a:pt x="728668" y="411628"/>
                  </a:lnTo>
                  <a:lnTo>
                    <a:pt x="720347" y="455808"/>
                  </a:lnTo>
                  <a:lnTo>
                    <a:pt x="706898" y="497945"/>
                  </a:lnTo>
                  <a:lnTo>
                    <a:pt x="688664" y="537696"/>
                  </a:lnTo>
                  <a:lnTo>
                    <a:pt x="665987" y="574718"/>
                  </a:lnTo>
                  <a:lnTo>
                    <a:pt x="639209" y="608669"/>
                  </a:lnTo>
                  <a:lnTo>
                    <a:pt x="608675" y="639206"/>
                  </a:lnTo>
                  <a:lnTo>
                    <a:pt x="574725" y="665985"/>
                  </a:lnTo>
                  <a:lnTo>
                    <a:pt x="537705" y="688664"/>
                  </a:lnTo>
                  <a:lnTo>
                    <a:pt x="497955" y="706901"/>
                  </a:lnTo>
                  <a:lnTo>
                    <a:pt x="455819" y="720351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9" y="728673"/>
                  </a:lnTo>
                  <a:lnTo>
                    <a:pt x="275700" y="720351"/>
                  </a:lnTo>
                  <a:lnTo>
                    <a:pt x="233564" y="706901"/>
                  </a:lnTo>
                  <a:lnTo>
                    <a:pt x="193814" y="688664"/>
                  </a:lnTo>
                  <a:lnTo>
                    <a:pt x="156793" y="665985"/>
                  </a:lnTo>
                  <a:lnTo>
                    <a:pt x="122844" y="639206"/>
                  </a:lnTo>
                  <a:lnTo>
                    <a:pt x="92309" y="608669"/>
                  </a:lnTo>
                  <a:lnTo>
                    <a:pt x="65532" y="574718"/>
                  </a:lnTo>
                  <a:lnTo>
                    <a:pt x="42854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076301" y="351862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5798" y="4786290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74"/>
                </a:moveTo>
                <a:lnTo>
                  <a:pt x="323299" y="338874"/>
                </a:lnTo>
                <a:lnTo>
                  <a:pt x="323299" y="132774"/>
                </a:lnTo>
                <a:lnTo>
                  <a:pt x="189399" y="132774"/>
                </a:lnTo>
                <a:lnTo>
                  <a:pt x="457199" y="0"/>
                </a:lnTo>
                <a:lnTo>
                  <a:pt x="724998" y="132774"/>
                </a:lnTo>
                <a:lnTo>
                  <a:pt x="591098" y="132774"/>
                </a:lnTo>
                <a:lnTo>
                  <a:pt x="591098" y="338874"/>
                </a:lnTo>
                <a:lnTo>
                  <a:pt x="914398" y="338874"/>
                </a:lnTo>
                <a:lnTo>
                  <a:pt x="914398" y="796548"/>
                </a:lnTo>
                <a:lnTo>
                  <a:pt x="0" y="796548"/>
                </a:lnTo>
                <a:lnTo>
                  <a:pt x="0" y="338874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8813" y="5138371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61784" y="4780340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74"/>
                </a:moveTo>
                <a:lnTo>
                  <a:pt x="323299" y="338874"/>
                </a:lnTo>
                <a:lnTo>
                  <a:pt x="323299" y="132774"/>
                </a:lnTo>
                <a:lnTo>
                  <a:pt x="189399" y="132774"/>
                </a:lnTo>
                <a:lnTo>
                  <a:pt x="457199" y="0"/>
                </a:lnTo>
                <a:lnTo>
                  <a:pt x="724998" y="132774"/>
                </a:lnTo>
                <a:lnTo>
                  <a:pt x="591098" y="132774"/>
                </a:lnTo>
                <a:lnTo>
                  <a:pt x="591098" y="338874"/>
                </a:lnTo>
                <a:lnTo>
                  <a:pt x="914398" y="338874"/>
                </a:lnTo>
                <a:lnTo>
                  <a:pt x="914398" y="796548"/>
                </a:lnTo>
                <a:lnTo>
                  <a:pt x="0" y="796548"/>
                </a:lnTo>
                <a:lnTo>
                  <a:pt x="0" y="338874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984584" y="5132418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998654" y="1936746"/>
            <a:ext cx="739775" cy="741680"/>
            <a:chOff x="3998654" y="1936746"/>
            <a:chExt cx="739775" cy="741680"/>
          </a:xfrm>
        </p:grpSpPr>
        <p:sp>
          <p:nvSpPr>
            <p:cNvPr id="42" name="object 42"/>
            <p:cNvSpPr/>
            <p:nvPr/>
          </p:nvSpPr>
          <p:spPr>
            <a:xfrm>
              <a:off x="4003416" y="1941508"/>
              <a:ext cx="729773" cy="73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003416" y="1941508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8"/>
                  </a:lnTo>
                  <a:lnTo>
                    <a:pt x="681018" y="183189"/>
                  </a:lnTo>
                  <a:lnTo>
                    <a:pt x="701995" y="225887"/>
                  </a:lnTo>
                  <a:lnTo>
                    <a:pt x="717270" y="270954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5"/>
                  </a:lnTo>
                  <a:lnTo>
                    <a:pt x="701097" y="508351"/>
                  </a:lnTo>
                  <a:lnTo>
                    <a:pt x="679953" y="550605"/>
                  </a:lnTo>
                  <a:lnTo>
                    <a:pt x="653741" y="589520"/>
                  </a:lnTo>
                  <a:lnTo>
                    <a:pt x="622895" y="624662"/>
                  </a:lnTo>
                  <a:lnTo>
                    <a:pt x="587851" y="655593"/>
                  </a:lnTo>
                  <a:lnTo>
                    <a:pt x="549044" y="681878"/>
                  </a:lnTo>
                  <a:lnTo>
                    <a:pt x="506907" y="703080"/>
                  </a:lnTo>
                  <a:lnTo>
                    <a:pt x="461877" y="718765"/>
                  </a:lnTo>
                  <a:lnTo>
                    <a:pt x="414388" y="728495"/>
                  </a:lnTo>
                  <a:lnTo>
                    <a:pt x="364874" y="731836"/>
                  </a:lnTo>
                  <a:lnTo>
                    <a:pt x="315366" y="728495"/>
                  </a:lnTo>
                  <a:lnTo>
                    <a:pt x="267881" y="718765"/>
                  </a:lnTo>
                  <a:lnTo>
                    <a:pt x="222855" y="703080"/>
                  </a:lnTo>
                  <a:lnTo>
                    <a:pt x="180721" y="681878"/>
                  </a:lnTo>
                  <a:lnTo>
                    <a:pt x="141916" y="655593"/>
                  </a:lnTo>
                  <a:lnTo>
                    <a:pt x="106874" y="624662"/>
                  </a:lnTo>
                  <a:lnTo>
                    <a:pt x="76030" y="589520"/>
                  </a:lnTo>
                  <a:lnTo>
                    <a:pt x="49819" y="550605"/>
                  </a:lnTo>
                  <a:lnTo>
                    <a:pt x="28675" y="508351"/>
                  </a:lnTo>
                  <a:lnTo>
                    <a:pt x="13034" y="463195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279405" y="20618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81151" y="20340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51786" y="2869119"/>
            <a:ext cx="436424" cy="163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41563" y="2867544"/>
            <a:ext cx="436424" cy="163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15232" y="988185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[0,7]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385167" y="109861"/>
            <a:ext cx="6368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/>
              <a:t>GIẢI </a:t>
            </a:r>
            <a:r>
              <a:rPr dirty="0" sz="3000" spc="-195"/>
              <a:t>THUẬT </a:t>
            </a:r>
            <a:r>
              <a:rPr dirty="0" sz="3000" spc="-5"/>
              <a:t>QUICKSORT </a:t>
            </a:r>
            <a:r>
              <a:rPr dirty="0" sz="3000"/>
              <a:t>– </a:t>
            </a:r>
            <a:r>
              <a:rPr dirty="0" sz="3000" spc="-5"/>
              <a:t>VÍ</a:t>
            </a:r>
            <a:r>
              <a:rPr dirty="0" sz="3000" spc="-280"/>
              <a:t> </a:t>
            </a:r>
            <a:r>
              <a:rPr dirty="0" sz="3000" spc="-400"/>
              <a:t>DỤ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624" y="94558"/>
            <a:ext cx="41935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</a:t>
            </a:r>
            <a:r>
              <a:rPr dirty="0" spc="-85"/>
              <a:t> </a:t>
            </a:r>
            <a:r>
              <a:rPr dirty="0" spc="-5"/>
              <a:t>(SEARCH)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5498" y="4341566"/>
            <a:ext cx="7493000" cy="939800"/>
            <a:chOff x="825498" y="4341566"/>
            <a:chExt cx="7493000" cy="939800"/>
          </a:xfrm>
        </p:grpSpPr>
        <p:sp>
          <p:nvSpPr>
            <p:cNvPr id="4" name="object 4"/>
            <p:cNvSpPr/>
            <p:nvPr/>
          </p:nvSpPr>
          <p:spPr>
            <a:xfrm>
              <a:off x="838198" y="4354266"/>
              <a:ext cx="7467584" cy="9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198" y="4354266"/>
              <a:ext cx="7467600" cy="914400"/>
            </a:xfrm>
            <a:custGeom>
              <a:avLst/>
              <a:gdLst/>
              <a:ahLst/>
              <a:cxnLst/>
              <a:rect l="l" t="t" r="r" b="b"/>
              <a:pathLst>
                <a:path w="7467600" h="914400">
                  <a:moveTo>
                    <a:pt x="0" y="152399"/>
                  </a:moveTo>
                  <a:lnTo>
                    <a:pt x="7769" y="104236"/>
                  </a:lnTo>
                  <a:lnTo>
                    <a:pt x="29404" y="62402"/>
                  </a:lnTo>
                  <a:lnTo>
                    <a:pt x="62395" y="29409"/>
                  </a:lnTo>
                  <a:lnTo>
                    <a:pt x="104231" y="7771"/>
                  </a:lnTo>
                  <a:lnTo>
                    <a:pt x="152402" y="0"/>
                  </a:lnTo>
                  <a:lnTo>
                    <a:pt x="7315185" y="0"/>
                  </a:lnTo>
                  <a:lnTo>
                    <a:pt x="7373503" y="11609"/>
                  </a:lnTo>
                  <a:lnTo>
                    <a:pt x="7422935" y="44649"/>
                  </a:lnTo>
                  <a:lnTo>
                    <a:pt x="7455984" y="94090"/>
                  </a:lnTo>
                  <a:lnTo>
                    <a:pt x="7467584" y="152399"/>
                  </a:lnTo>
                  <a:lnTo>
                    <a:pt x="7467584" y="761998"/>
                  </a:lnTo>
                  <a:lnTo>
                    <a:pt x="7459816" y="810171"/>
                  </a:lnTo>
                  <a:lnTo>
                    <a:pt x="7438182" y="852006"/>
                  </a:lnTo>
                  <a:lnTo>
                    <a:pt x="7405193" y="884995"/>
                  </a:lnTo>
                  <a:lnTo>
                    <a:pt x="7363357" y="906629"/>
                  </a:lnTo>
                  <a:lnTo>
                    <a:pt x="7315185" y="914398"/>
                  </a:lnTo>
                  <a:lnTo>
                    <a:pt x="152402" y="914398"/>
                  </a:lnTo>
                  <a:lnTo>
                    <a:pt x="104231" y="906629"/>
                  </a:lnTo>
                  <a:lnTo>
                    <a:pt x="62395" y="884995"/>
                  </a:lnTo>
                  <a:lnTo>
                    <a:pt x="29404" y="852006"/>
                  </a:lnTo>
                  <a:lnTo>
                    <a:pt x="7769" y="810171"/>
                  </a:lnTo>
                  <a:lnTo>
                    <a:pt x="0" y="761998"/>
                  </a:lnTo>
                  <a:lnTo>
                    <a:pt x="0" y="152399"/>
                  </a:lnTo>
                  <a:close/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1320" y="989807"/>
            <a:ext cx="8455660" cy="40474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 indent="566420">
              <a:lnSpc>
                <a:spcPts val="3820"/>
              </a:lnSpc>
              <a:spcBef>
                <a:spcPts val="240"/>
              </a:spcBef>
            </a:pP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Tuy </a:t>
            </a:r>
            <a:r>
              <a:rPr dirty="0" sz="3200" spc="80">
                <a:solidFill>
                  <a:srgbClr val="000066"/>
                </a:solidFill>
                <a:latin typeface="Times New Roman"/>
                <a:cs typeface="Times New Roman"/>
              </a:rPr>
              <a:t>nhiên,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để </a:t>
            </a:r>
            <a:r>
              <a:rPr dirty="0" sz="3200" spc="190">
                <a:solidFill>
                  <a:srgbClr val="000066"/>
                </a:solidFill>
                <a:latin typeface="Times New Roman"/>
                <a:cs typeface="Times New Roman"/>
              </a:rPr>
              <a:t>đơn </a:t>
            </a:r>
            <a:r>
              <a:rPr dirty="0" sz="3200" spc="70">
                <a:solidFill>
                  <a:srgbClr val="000066"/>
                </a:solidFill>
                <a:latin typeface="Times New Roman"/>
                <a:cs typeface="Times New Roman"/>
              </a:rPr>
              <a:t>giản </a:t>
            </a:r>
            <a:r>
              <a:rPr dirty="0" sz="3200" spc="135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155">
                <a:solidFill>
                  <a:srgbClr val="000066"/>
                </a:solidFill>
                <a:latin typeface="Times New Roman"/>
                <a:cs typeface="Times New Roman"/>
              </a:rPr>
              <a:t>trình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bày  </a:t>
            </a:r>
            <a:r>
              <a:rPr dirty="0" sz="3200" spc="-10">
                <a:solidFill>
                  <a:srgbClr val="000066"/>
                </a:solidFill>
                <a:latin typeface="Times New Roman"/>
                <a:cs typeface="Times New Roman"/>
              </a:rPr>
              <a:t>lý </a:t>
            </a:r>
            <a:r>
              <a:rPr dirty="0" sz="3200" spc="140">
                <a:solidFill>
                  <a:srgbClr val="000066"/>
                </a:solidFill>
                <a:latin typeface="Times New Roman"/>
                <a:cs typeface="Times New Roman"/>
              </a:rPr>
              <a:t>thuyết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ta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đồng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nhất </a:t>
            </a:r>
            <a:r>
              <a:rPr dirty="0" sz="3200" spc="170">
                <a:solidFill>
                  <a:srgbClr val="000066"/>
                </a:solidFill>
                <a:latin typeface="Times New Roman"/>
                <a:cs typeface="Times New Roman"/>
              </a:rPr>
              <a:t>2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15" b="1">
                <a:solidFill>
                  <a:srgbClr val="000066"/>
                </a:solidFill>
                <a:latin typeface="Times New Roman"/>
                <a:cs typeface="Times New Roman"/>
              </a:rPr>
              <a:t>Key </a:t>
            </a:r>
            <a:r>
              <a:rPr dirty="0" sz="3200" spc="70">
                <a:solidFill>
                  <a:srgbClr val="000066"/>
                </a:solidFill>
                <a:latin typeface="Times New Roman"/>
                <a:cs typeface="Times New Roman"/>
              </a:rPr>
              <a:t>và </a:t>
            </a:r>
            <a:r>
              <a:rPr dirty="0" sz="3200" spc="50" b="1">
                <a:solidFill>
                  <a:srgbClr val="000066"/>
                </a:solidFill>
                <a:latin typeface="Times New Roman"/>
                <a:cs typeface="Times New Roman"/>
              </a:rPr>
              <a:t>Info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 </a:t>
            </a:r>
            <a:r>
              <a:rPr dirty="0" sz="3200" spc="75">
                <a:solidFill>
                  <a:srgbClr val="000066"/>
                </a:solidFill>
                <a:latin typeface="Times New Roman"/>
                <a:cs typeface="Times New Roman"/>
              </a:rPr>
              <a:t>một.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66"/>
                </a:solidFill>
                <a:latin typeface="Times New Roman"/>
                <a:cs typeface="Times New Roman"/>
              </a:rPr>
              <a:t>Kiểu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10">
                <a:solidFill>
                  <a:srgbClr val="000066"/>
                </a:solidFill>
                <a:latin typeface="Times New Roman"/>
                <a:cs typeface="Times New Roman"/>
              </a:rPr>
              <a:t>dữ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65">
                <a:solidFill>
                  <a:srgbClr val="000066"/>
                </a:solidFill>
                <a:latin typeface="Times New Roman"/>
                <a:cs typeface="Times New Roman"/>
              </a:rPr>
              <a:t>liệu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30">
                <a:solidFill>
                  <a:srgbClr val="000066"/>
                </a:solidFill>
                <a:latin typeface="Times New Roman"/>
                <a:cs typeface="Times New Roman"/>
              </a:rPr>
              <a:t>mô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phỏng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0">
                <a:solidFill>
                  <a:srgbClr val="000066"/>
                </a:solidFill>
                <a:latin typeface="Times New Roman"/>
                <a:cs typeface="Times New Roman"/>
              </a:rPr>
              <a:t>số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nguyên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dirty="0" sz="3200" spc="105" b="1" i="1">
                <a:solidFill>
                  <a:srgbClr val="000066"/>
                </a:solidFill>
                <a:latin typeface="Times New Roman"/>
                <a:cs typeface="Times New Roman"/>
              </a:rPr>
              <a:t>int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algn="just" marL="579120">
              <a:lnSpc>
                <a:spcPct val="100000"/>
              </a:lnSpc>
              <a:spcBef>
                <a:spcPts val="1115"/>
              </a:spcBef>
            </a:pP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Ta có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định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nghĩa kiểu </a:t>
            </a:r>
            <a:r>
              <a:rPr dirty="0" sz="3200" spc="210">
                <a:solidFill>
                  <a:srgbClr val="000066"/>
                </a:solidFill>
                <a:latin typeface="Times New Roman"/>
                <a:cs typeface="Times New Roman"/>
              </a:rPr>
              <a:t>dữ </a:t>
            </a:r>
            <a:r>
              <a:rPr dirty="0" sz="3200" spc="65">
                <a:solidFill>
                  <a:srgbClr val="000066"/>
                </a:solidFill>
                <a:latin typeface="Times New Roman"/>
                <a:cs typeface="Times New Roman"/>
              </a:rPr>
              <a:t>liệu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mới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6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5">
                <a:solidFill>
                  <a:srgbClr val="000066"/>
                </a:solidFill>
                <a:latin typeface="Times New Roman"/>
                <a:cs typeface="Times New Roman"/>
              </a:rPr>
              <a:t>tên</a:t>
            </a:r>
            <a:endParaRPr sz="3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3200" spc="100" b="1">
                <a:solidFill>
                  <a:srgbClr val="000066"/>
                </a:solidFill>
                <a:latin typeface="Times New Roman"/>
                <a:cs typeface="Times New Roman"/>
              </a:rPr>
              <a:t>ItemType </a:t>
            </a:r>
            <a:r>
              <a:rPr dirty="0" sz="3200" spc="200">
                <a:solidFill>
                  <a:srgbClr val="000066"/>
                </a:solidFill>
                <a:latin typeface="Times New Roman"/>
                <a:cs typeface="Times New Roman"/>
              </a:rPr>
              <a:t>như</a:t>
            </a:r>
            <a:r>
              <a:rPr dirty="0" sz="3200" spc="-2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0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2770"/>
              </a:spcBef>
              <a:tabLst>
                <a:tab pos="1985645" algn="l"/>
                <a:tab pos="2973705" algn="l"/>
              </a:tabLst>
            </a:pPr>
            <a:r>
              <a:rPr dirty="0" sz="4000" spc="125">
                <a:solidFill>
                  <a:srgbClr val="0000CC"/>
                </a:solidFill>
                <a:latin typeface="Times New Roman"/>
                <a:cs typeface="Times New Roman"/>
              </a:rPr>
              <a:t>typedef	</a:t>
            </a:r>
            <a:r>
              <a:rPr dirty="0" sz="4000" spc="150" b="1">
                <a:solidFill>
                  <a:srgbClr val="000066"/>
                </a:solidFill>
                <a:latin typeface="Times New Roman"/>
                <a:cs typeface="Times New Roman"/>
              </a:rPr>
              <a:t>int	</a:t>
            </a:r>
            <a:r>
              <a:rPr dirty="0" sz="4000" spc="90" b="1">
                <a:solidFill>
                  <a:srgbClr val="CC0099"/>
                </a:solidFill>
                <a:latin typeface="Times New Roman"/>
                <a:cs typeface="Times New Roman"/>
              </a:rPr>
              <a:t>ItemType</a:t>
            </a:r>
            <a:r>
              <a:rPr dirty="0" sz="4000" spc="90" b="1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571" y="981072"/>
            <a:ext cx="8427720" cy="646430"/>
          </a:xfrm>
          <a:custGeom>
            <a:avLst/>
            <a:gdLst/>
            <a:ahLst/>
            <a:cxnLst/>
            <a:rect l="l" t="t" r="r" b="b"/>
            <a:pathLst>
              <a:path w="8427720" h="646430">
                <a:moveTo>
                  <a:pt x="0" y="0"/>
                </a:moveTo>
                <a:lnTo>
                  <a:pt x="8427410" y="0"/>
                </a:lnTo>
                <a:lnTo>
                  <a:pt x="842741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16708" y="4008004"/>
            <a:ext cx="741045" cy="741045"/>
            <a:chOff x="1816708" y="4008004"/>
            <a:chExt cx="741045" cy="741045"/>
          </a:xfrm>
        </p:grpSpPr>
        <p:sp>
          <p:nvSpPr>
            <p:cNvPr id="4" name="object 4"/>
            <p:cNvSpPr/>
            <p:nvPr/>
          </p:nvSpPr>
          <p:spPr>
            <a:xfrm>
              <a:off x="1821471" y="4012767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1471" y="40127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4" y="193827"/>
                  </a:lnTo>
                  <a:lnTo>
                    <a:pt x="65531" y="156804"/>
                  </a:lnTo>
                  <a:lnTo>
                    <a:pt x="92308" y="122853"/>
                  </a:lnTo>
                  <a:lnTo>
                    <a:pt x="122843" y="92317"/>
                  </a:lnTo>
                  <a:lnTo>
                    <a:pt x="156792" y="65537"/>
                  </a:lnTo>
                  <a:lnTo>
                    <a:pt x="193813" y="42858"/>
                  </a:lnTo>
                  <a:lnTo>
                    <a:pt x="233563" y="24622"/>
                  </a:lnTo>
                  <a:lnTo>
                    <a:pt x="275699" y="11171"/>
                  </a:lnTo>
                  <a:lnTo>
                    <a:pt x="319878" y="2850"/>
                  </a:lnTo>
                  <a:lnTo>
                    <a:pt x="365759" y="0"/>
                  </a:lnTo>
                  <a:lnTo>
                    <a:pt x="413835" y="3173"/>
                  </a:lnTo>
                  <a:lnTo>
                    <a:pt x="460681" y="12534"/>
                  </a:lnTo>
                  <a:lnTo>
                    <a:pt x="505728" y="27846"/>
                  </a:lnTo>
                  <a:lnTo>
                    <a:pt x="548407" y="48873"/>
                  </a:lnTo>
                  <a:lnTo>
                    <a:pt x="588150" y="75378"/>
                  </a:lnTo>
                  <a:lnTo>
                    <a:pt x="624388" y="107124"/>
                  </a:lnTo>
                  <a:lnTo>
                    <a:pt x="656138" y="143365"/>
                  </a:lnTo>
                  <a:lnTo>
                    <a:pt x="682646" y="183109"/>
                  </a:lnTo>
                  <a:lnTo>
                    <a:pt x="703675" y="225790"/>
                  </a:lnTo>
                  <a:lnTo>
                    <a:pt x="718988" y="270839"/>
                  </a:lnTo>
                  <a:lnTo>
                    <a:pt x="728350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2" y="455831"/>
                  </a:lnTo>
                  <a:lnTo>
                    <a:pt x="706902" y="497966"/>
                  </a:lnTo>
                  <a:lnTo>
                    <a:pt x="688667" y="537715"/>
                  </a:lnTo>
                  <a:lnTo>
                    <a:pt x="665989" y="574735"/>
                  </a:lnTo>
                  <a:lnTo>
                    <a:pt x="639211" y="608683"/>
                  </a:lnTo>
                  <a:lnTo>
                    <a:pt x="608676" y="639217"/>
                  </a:lnTo>
                  <a:lnTo>
                    <a:pt x="574726" y="665993"/>
                  </a:lnTo>
                  <a:lnTo>
                    <a:pt x="537705" y="688670"/>
                  </a:lnTo>
                  <a:lnTo>
                    <a:pt x="497954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3"/>
                  </a:lnTo>
                  <a:lnTo>
                    <a:pt x="233563" y="706904"/>
                  </a:lnTo>
                  <a:lnTo>
                    <a:pt x="193813" y="688670"/>
                  </a:lnTo>
                  <a:lnTo>
                    <a:pt x="156792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1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98589" y="353686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31256" y="3178881"/>
            <a:ext cx="923925" cy="1570355"/>
            <a:chOff x="2731256" y="3178881"/>
            <a:chExt cx="923925" cy="1570355"/>
          </a:xfrm>
        </p:grpSpPr>
        <p:sp>
          <p:nvSpPr>
            <p:cNvPr id="8" name="object 8"/>
            <p:cNvSpPr/>
            <p:nvPr/>
          </p:nvSpPr>
          <p:spPr>
            <a:xfrm>
              <a:off x="2845769" y="4012767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45769" y="40127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3" y="193827"/>
                  </a:lnTo>
                  <a:lnTo>
                    <a:pt x="65530" y="156804"/>
                  </a:lnTo>
                  <a:lnTo>
                    <a:pt x="92308" y="122853"/>
                  </a:lnTo>
                  <a:lnTo>
                    <a:pt x="122843" y="92317"/>
                  </a:lnTo>
                  <a:lnTo>
                    <a:pt x="156793" y="65537"/>
                  </a:lnTo>
                  <a:lnTo>
                    <a:pt x="193816" y="42858"/>
                  </a:lnTo>
                  <a:lnTo>
                    <a:pt x="233568" y="24622"/>
                  </a:lnTo>
                  <a:lnTo>
                    <a:pt x="275706" y="11171"/>
                  </a:lnTo>
                  <a:lnTo>
                    <a:pt x="319889" y="2850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4"/>
                  </a:lnTo>
                  <a:lnTo>
                    <a:pt x="505736" y="27846"/>
                  </a:lnTo>
                  <a:lnTo>
                    <a:pt x="548414" y="48873"/>
                  </a:lnTo>
                  <a:lnTo>
                    <a:pt x="588158" y="75378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9"/>
                  </a:lnTo>
                  <a:lnTo>
                    <a:pt x="703686" y="225790"/>
                  </a:lnTo>
                  <a:lnTo>
                    <a:pt x="718994" y="270839"/>
                  </a:lnTo>
                  <a:lnTo>
                    <a:pt x="728352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3"/>
                  </a:lnTo>
                  <a:lnTo>
                    <a:pt x="233568" y="706904"/>
                  </a:lnTo>
                  <a:lnTo>
                    <a:pt x="193816" y="688670"/>
                  </a:lnTo>
                  <a:lnTo>
                    <a:pt x="156793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0" y="574735"/>
                  </a:lnTo>
                  <a:lnTo>
                    <a:pt x="42853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36019" y="318364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48" y="457899"/>
                  </a:lnTo>
                  <a:lnTo>
                    <a:pt x="580848" y="664098"/>
                  </a:lnTo>
                  <a:lnTo>
                    <a:pt x="704498" y="664098"/>
                  </a:lnTo>
                  <a:lnTo>
                    <a:pt x="457199" y="796923"/>
                  </a:lnTo>
                  <a:lnTo>
                    <a:pt x="209874" y="664098"/>
                  </a:lnTo>
                  <a:lnTo>
                    <a:pt x="333524" y="664098"/>
                  </a:lnTo>
                  <a:lnTo>
                    <a:pt x="333524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22458" y="3196856"/>
            <a:ext cx="177800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ts val="278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3854" y="4008004"/>
            <a:ext cx="741045" cy="741045"/>
            <a:chOff x="3863854" y="4008004"/>
            <a:chExt cx="741045" cy="741045"/>
          </a:xfrm>
        </p:grpSpPr>
        <p:sp>
          <p:nvSpPr>
            <p:cNvPr id="13" name="object 13"/>
            <p:cNvSpPr/>
            <p:nvPr/>
          </p:nvSpPr>
          <p:spPr>
            <a:xfrm>
              <a:off x="3868617" y="4012767"/>
              <a:ext cx="731498" cy="73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8617" y="40127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4"/>
                  </a:lnTo>
                  <a:lnTo>
                    <a:pt x="505720" y="27846"/>
                  </a:lnTo>
                  <a:lnTo>
                    <a:pt x="548400" y="48873"/>
                  </a:lnTo>
                  <a:lnTo>
                    <a:pt x="588141" y="75378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9"/>
                  </a:lnTo>
                  <a:lnTo>
                    <a:pt x="703661" y="225790"/>
                  </a:lnTo>
                  <a:lnTo>
                    <a:pt x="718969" y="270839"/>
                  </a:lnTo>
                  <a:lnTo>
                    <a:pt x="728327" y="317689"/>
                  </a:lnTo>
                  <a:lnTo>
                    <a:pt x="731498" y="365774"/>
                  </a:lnTo>
                  <a:lnTo>
                    <a:pt x="728648" y="411653"/>
                  </a:lnTo>
                  <a:lnTo>
                    <a:pt x="720328" y="455831"/>
                  </a:lnTo>
                  <a:lnTo>
                    <a:pt x="706879" y="497966"/>
                  </a:lnTo>
                  <a:lnTo>
                    <a:pt x="688645" y="537715"/>
                  </a:lnTo>
                  <a:lnTo>
                    <a:pt x="665968" y="574735"/>
                  </a:lnTo>
                  <a:lnTo>
                    <a:pt x="639192" y="608683"/>
                  </a:lnTo>
                  <a:lnTo>
                    <a:pt x="608658" y="639217"/>
                  </a:lnTo>
                  <a:lnTo>
                    <a:pt x="574710" y="665993"/>
                  </a:lnTo>
                  <a:lnTo>
                    <a:pt x="537690" y="688670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44745" y="353686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66652" y="3178881"/>
            <a:ext cx="923925" cy="1570355"/>
            <a:chOff x="4766652" y="3178881"/>
            <a:chExt cx="923925" cy="1570355"/>
          </a:xfrm>
        </p:grpSpPr>
        <p:sp>
          <p:nvSpPr>
            <p:cNvPr id="17" name="object 17"/>
            <p:cNvSpPr/>
            <p:nvPr/>
          </p:nvSpPr>
          <p:spPr>
            <a:xfrm>
              <a:off x="4892915" y="4012767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92915" y="40127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4"/>
                  </a:lnTo>
                  <a:lnTo>
                    <a:pt x="505720" y="27846"/>
                  </a:lnTo>
                  <a:lnTo>
                    <a:pt x="548400" y="48873"/>
                  </a:lnTo>
                  <a:lnTo>
                    <a:pt x="588141" y="75378"/>
                  </a:lnTo>
                  <a:lnTo>
                    <a:pt x="624373" y="107124"/>
                  </a:lnTo>
                  <a:lnTo>
                    <a:pt x="656130" y="143365"/>
                  </a:lnTo>
                  <a:lnTo>
                    <a:pt x="682642" y="183109"/>
                  </a:lnTo>
                  <a:lnTo>
                    <a:pt x="703673" y="225790"/>
                  </a:lnTo>
                  <a:lnTo>
                    <a:pt x="718988" y="270839"/>
                  </a:lnTo>
                  <a:lnTo>
                    <a:pt x="728350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1" y="455831"/>
                  </a:lnTo>
                  <a:lnTo>
                    <a:pt x="706901" y="497966"/>
                  </a:lnTo>
                  <a:lnTo>
                    <a:pt x="688664" y="537715"/>
                  </a:lnTo>
                  <a:lnTo>
                    <a:pt x="665985" y="574735"/>
                  </a:lnTo>
                  <a:lnTo>
                    <a:pt x="639206" y="608683"/>
                  </a:lnTo>
                  <a:lnTo>
                    <a:pt x="608669" y="639217"/>
                  </a:lnTo>
                  <a:lnTo>
                    <a:pt x="574718" y="665993"/>
                  </a:lnTo>
                  <a:lnTo>
                    <a:pt x="537696" y="688670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71415" y="318364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73" y="457899"/>
                  </a:lnTo>
                  <a:lnTo>
                    <a:pt x="580873" y="664098"/>
                  </a:lnTo>
                  <a:lnTo>
                    <a:pt x="704523" y="664098"/>
                  </a:lnTo>
                  <a:lnTo>
                    <a:pt x="457199" y="796923"/>
                  </a:lnTo>
                  <a:lnTo>
                    <a:pt x="209899" y="664098"/>
                  </a:lnTo>
                  <a:lnTo>
                    <a:pt x="333549" y="664098"/>
                  </a:lnTo>
                  <a:lnTo>
                    <a:pt x="33354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68614" y="3196856"/>
            <a:ext cx="177800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ts val="278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09525" y="4008004"/>
            <a:ext cx="741045" cy="741045"/>
            <a:chOff x="5909525" y="4008004"/>
            <a:chExt cx="741045" cy="741045"/>
          </a:xfrm>
        </p:grpSpPr>
        <p:sp>
          <p:nvSpPr>
            <p:cNvPr id="22" name="object 22"/>
            <p:cNvSpPr/>
            <p:nvPr/>
          </p:nvSpPr>
          <p:spPr>
            <a:xfrm>
              <a:off x="5914288" y="4012767"/>
              <a:ext cx="731498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914288" y="40127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4"/>
                  </a:lnTo>
                  <a:lnTo>
                    <a:pt x="505720" y="27846"/>
                  </a:lnTo>
                  <a:lnTo>
                    <a:pt x="548400" y="48873"/>
                  </a:lnTo>
                  <a:lnTo>
                    <a:pt x="588141" y="75378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9"/>
                  </a:lnTo>
                  <a:lnTo>
                    <a:pt x="703661" y="225790"/>
                  </a:lnTo>
                  <a:lnTo>
                    <a:pt x="718969" y="270839"/>
                  </a:lnTo>
                  <a:lnTo>
                    <a:pt x="728327" y="317689"/>
                  </a:lnTo>
                  <a:lnTo>
                    <a:pt x="731498" y="365774"/>
                  </a:lnTo>
                  <a:lnTo>
                    <a:pt x="728648" y="411653"/>
                  </a:lnTo>
                  <a:lnTo>
                    <a:pt x="720328" y="455831"/>
                  </a:lnTo>
                  <a:lnTo>
                    <a:pt x="706879" y="497966"/>
                  </a:lnTo>
                  <a:lnTo>
                    <a:pt x="688645" y="537715"/>
                  </a:lnTo>
                  <a:lnTo>
                    <a:pt x="665968" y="574735"/>
                  </a:lnTo>
                  <a:lnTo>
                    <a:pt x="639192" y="608683"/>
                  </a:lnTo>
                  <a:lnTo>
                    <a:pt x="608658" y="639217"/>
                  </a:lnTo>
                  <a:lnTo>
                    <a:pt x="574710" y="665993"/>
                  </a:lnTo>
                  <a:lnTo>
                    <a:pt x="537690" y="688670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190901" y="353686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33823" y="4008004"/>
            <a:ext cx="741045" cy="741045"/>
            <a:chOff x="6933823" y="4008004"/>
            <a:chExt cx="741045" cy="741045"/>
          </a:xfrm>
        </p:grpSpPr>
        <p:sp>
          <p:nvSpPr>
            <p:cNvPr id="26" name="object 26"/>
            <p:cNvSpPr/>
            <p:nvPr/>
          </p:nvSpPr>
          <p:spPr>
            <a:xfrm>
              <a:off x="6938585" y="4012767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38585" y="40127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5" y="3173"/>
                  </a:lnTo>
                  <a:lnTo>
                    <a:pt x="460673" y="12534"/>
                  </a:lnTo>
                  <a:lnTo>
                    <a:pt x="505723" y="27846"/>
                  </a:lnTo>
                  <a:lnTo>
                    <a:pt x="548408" y="48873"/>
                  </a:lnTo>
                  <a:lnTo>
                    <a:pt x="588156" y="75378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9"/>
                  </a:lnTo>
                  <a:lnTo>
                    <a:pt x="703676" y="225790"/>
                  </a:lnTo>
                  <a:lnTo>
                    <a:pt x="718989" y="270839"/>
                  </a:lnTo>
                  <a:lnTo>
                    <a:pt x="728350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1" y="455831"/>
                  </a:lnTo>
                  <a:lnTo>
                    <a:pt x="706901" y="497966"/>
                  </a:lnTo>
                  <a:lnTo>
                    <a:pt x="688664" y="537715"/>
                  </a:lnTo>
                  <a:lnTo>
                    <a:pt x="665985" y="574735"/>
                  </a:lnTo>
                  <a:lnTo>
                    <a:pt x="639206" y="608683"/>
                  </a:lnTo>
                  <a:lnTo>
                    <a:pt x="608669" y="639217"/>
                  </a:lnTo>
                  <a:lnTo>
                    <a:pt x="574718" y="665993"/>
                  </a:lnTo>
                  <a:lnTo>
                    <a:pt x="537696" y="688670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51969" y="3536869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958121" y="4008004"/>
            <a:ext cx="741045" cy="741045"/>
            <a:chOff x="7958121" y="4008004"/>
            <a:chExt cx="741045" cy="741045"/>
          </a:xfrm>
        </p:grpSpPr>
        <p:sp>
          <p:nvSpPr>
            <p:cNvPr id="30" name="object 30"/>
            <p:cNvSpPr/>
            <p:nvPr/>
          </p:nvSpPr>
          <p:spPr>
            <a:xfrm>
              <a:off x="7962883" y="4012767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62883" y="40127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33" y="3173"/>
                  </a:lnTo>
                  <a:lnTo>
                    <a:pt x="460684" y="12534"/>
                  </a:lnTo>
                  <a:lnTo>
                    <a:pt x="505733" y="27846"/>
                  </a:lnTo>
                  <a:lnTo>
                    <a:pt x="548413" y="48873"/>
                  </a:lnTo>
                  <a:lnTo>
                    <a:pt x="588157" y="75378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9"/>
                  </a:lnTo>
                  <a:lnTo>
                    <a:pt x="703676" y="225790"/>
                  </a:lnTo>
                  <a:lnTo>
                    <a:pt x="718989" y="270839"/>
                  </a:lnTo>
                  <a:lnTo>
                    <a:pt x="728350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69" y="537715"/>
                  </a:lnTo>
                  <a:lnTo>
                    <a:pt x="665992" y="574735"/>
                  </a:lnTo>
                  <a:lnTo>
                    <a:pt x="639214" y="608683"/>
                  </a:lnTo>
                  <a:lnTo>
                    <a:pt x="608679" y="639217"/>
                  </a:lnTo>
                  <a:lnTo>
                    <a:pt x="574729" y="665993"/>
                  </a:lnTo>
                  <a:lnTo>
                    <a:pt x="537707" y="688670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176266" y="3536869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5335" y="4008004"/>
            <a:ext cx="741045" cy="741045"/>
            <a:chOff x="795335" y="4008004"/>
            <a:chExt cx="741045" cy="741045"/>
          </a:xfrm>
        </p:grpSpPr>
        <p:sp>
          <p:nvSpPr>
            <p:cNvPr id="34" name="object 34"/>
            <p:cNvSpPr/>
            <p:nvPr/>
          </p:nvSpPr>
          <p:spPr>
            <a:xfrm>
              <a:off x="800098" y="4012767"/>
              <a:ext cx="73151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0098" y="40127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4" y="193827"/>
                  </a:lnTo>
                  <a:lnTo>
                    <a:pt x="65532" y="156804"/>
                  </a:lnTo>
                  <a:lnTo>
                    <a:pt x="92309" y="122853"/>
                  </a:lnTo>
                  <a:lnTo>
                    <a:pt x="122844" y="92317"/>
                  </a:lnTo>
                  <a:lnTo>
                    <a:pt x="156793" y="65537"/>
                  </a:lnTo>
                  <a:lnTo>
                    <a:pt x="193814" y="42858"/>
                  </a:lnTo>
                  <a:lnTo>
                    <a:pt x="233564" y="24622"/>
                  </a:lnTo>
                  <a:lnTo>
                    <a:pt x="275700" y="11171"/>
                  </a:lnTo>
                  <a:lnTo>
                    <a:pt x="319879" y="2850"/>
                  </a:lnTo>
                  <a:lnTo>
                    <a:pt x="365759" y="0"/>
                  </a:lnTo>
                  <a:lnTo>
                    <a:pt x="413836" y="3173"/>
                  </a:lnTo>
                  <a:lnTo>
                    <a:pt x="460683" y="12534"/>
                  </a:lnTo>
                  <a:lnTo>
                    <a:pt x="505730" y="27846"/>
                  </a:lnTo>
                  <a:lnTo>
                    <a:pt x="548410" y="48873"/>
                  </a:lnTo>
                  <a:lnTo>
                    <a:pt x="588153" y="75378"/>
                  </a:lnTo>
                  <a:lnTo>
                    <a:pt x="624391" y="107124"/>
                  </a:lnTo>
                  <a:lnTo>
                    <a:pt x="656143" y="143365"/>
                  </a:lnTo>
                  <a:lnTo>
                    <a:pt x="682650" y="183109"/>
                  </a:lnTo>
                  <a:lnTo>
                    <a:pt x="703677" y="225790"/>
                  </a:lnTo>
                  <a:lnTo>
                    <a:pt x="718987" y="270839"/>
                  </a:lnTo>
                  <a:lnTo>
                    <a:pt x="728346" y="317689"/>
                  </a:lnTo>
                  <a:lnTo>
                    <a:pt x="731518" y="365774"/>
                  </a:lnTo>
                  <a:lnTo>
                    <a:pt x="728668" y="411653"/>
                  </a:lnTo>
                  <a:lnTo>
                    <a:pt x="720347" y="455831"/>
                  </a:lnTo>
                  <a:lnTo>
                    <a:pt x="706898" y="497966"/>
                  </a:lnTo>
                  <a:lnTo>
                    <a:pt x="688664" y="537715"/>
                  </a:lnTo>
                  <a:lnTo>
                    <a:pt x="665987" y="574735"/>
                  </a:lnTo>
                  <a:lnTo>
                    <a:pt x="639209" y="608683"/>
                  </a:lnTo>
                  <a:lnTo>
                    <a:pt x="608675" y="639217"/>
                  </a:lnTo>
                  <a:lnTo>
                    <a:pt x="574725" y="665993"/>
                  </a:lnTo>
                  <a:lnTo>
                    <a:pt x="537705" y="688670"/>
                  </a:lnTo>
                  <a:lnTo>
                    <a:pt x="497955" y="706904"/>
                  </a:lnTo>
                  <a:lnTo>
                    <a:pt x="455819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9" y="728673"/>
                  </a:lnTo>
                  <a:lnTo>
                    <a:pt x="275700" y="720353"/>
                  </a:lnTo>
                  <a:lnTo>
                    <a:pt x="233564" y="706904"/>
                  </a:lnTo>
                  <a:lnTo>
                    <a:pt x="193814" y="688670"/>
                  </a:lnTo>
                  <a:lnTo>
                    <a:pt x="156793" y="665993"/>
                  </a:lnTo>
                  <a:lnTo>
                    <a:pt x="122844" y="639217"/>
                  </a:lnTo>
                  <a:lnTo>
                    <a:pt x="92309" y="608683"/>
                  </a:lnTo>
                  <a:lnTo>
                    <a:pt x="65532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076301" y="3536869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5798" y="4842265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8813" y="5194331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61784" y="4842265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984584" y="5194331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01614" y="2887344"/>
            <a:ext cx="436424" cy="163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63168" y="2885769"/>
            <a:ext cx="436424" cy="163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15232" y="988185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[0,7]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385167" y="109861"/>
            <a:ext cx="6368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/>
              <a:t>GIẢI </a:t>
            </a:r>
            <a:r>
              <a:rPr dirty="0" sz="3000" spc="-195"/>
              <a:t>THUẬT </a:t>
            </a:r>
            <a:r>
              <a:rPr dirty="0" sz="3000" spc="-5"/>
              <a:t>QUICKSORT </a:t>
            </a:r>
            <a:r>
              <a:rPr dirty="0" sz="3000"/>
              <a:t>– </a:t>
            </a:r>
            <a:r>
              <a:rPr dirty="0" sz="3000" spc="-5"/>
              <a:t>VÍ</a:t>
            </a:r>
            <a:r>
              <a:rPr dirty="0" sz="3000" spc="-280"/>
              <a:t> </a:t>
            </a:r>
            <a:r>
              <a:rPr dirty="0" sz="3000" spc="-400"/>
              <a:t>DỤ</a:t>
            </a:r>
            <a:endParaRPr sz="3000"/>
          </a:p>
        </p:txBody>
      </p:sp>
      <p:grpSp>
        <p:nvGrpSpPr>
          <p:cNvPr id="45" name="object 45"/>
          <p:cNvGrpSpPr/>
          <p:nvPr/>
        </p:nvGrpSpPr>
        <p:grpSpPr>
          <a:xfrm>
            <a:off x="3998654" y="1936746"/>
            <a:ext cx="739775" cy="741680"/>
            <a:chOff x="3998654" y="1936746"/>
            <a:chExt cx="739775" cy="741680"/>
          </a:xfrm>
        </p:grpSpPr>
        <p:sp>
          <p:nvSpPr>
            <p:cNvPr id="46" name="object 46"/>
            <p:cNvSpPr/>
            <p:nvPr/>
          </p:nvSpPr>
          <p:spPr>
            <a:xfrm>
              <a:off x="4003416" y="1941508"/>
              <a:ext cx="729773" cy="7318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03416" y="1941508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8"/>
                  </a:lnTo>
                  <a:lnTo>
                    <a:pt x="681018" y="183189"/>
                  </a:lnTo>
                  <a:lnTo>
                    <a:pt x="701995" y="225887"/>
                  </a:lnTo>
                  <a:lnTo>
                    <a:pt x="717270" y="270954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5"/>
                  </a:lnTo>
                  <a:lnTo>
                    <a:pt x="701097" y="508351"/>
                  </a:lnTo>
                  <a:lnTo>
                    <a:pt x="679953" y="550605"/>
                  </a:lnTo>
                  <a:lnTo>
                    <a:pt x="653741" y="589520"/>
                  </a:lnTo>
                  <a:lnTo>
                    <a:pt x="622895" y="624662"/>
                  </a:lnTo>
                  <a:lnTo>
                    <a:pt x="587851" y="655593"/>
                  </a:lnTo>
                  <a:lnTo>
                    <a:pt x="549044" y="681878"/>
                  </a:lnTo>
                  <a:lnTo>
                    <a:pt x="506907" y="703080"/>
                  </a:lnTo>
                  <a:lnTo>
                    <a:pt x="461877" y="718765"/>
                  </a:lnTo>
                  <a:lnTo>
                    <a:pt x="414388" y="728495"/>
                  </a:lnTo>
                  <a:lnTo>
                    <a:pt x="364874" y="731836"/>
                  </a:lnTo>
                  <a:lnTo>
                    <a:pt x="315366" y="728495"/>
                  </a:lnTo>
                  <a:lnTo>
                    <a:pt x="267881" y="718765"/>
                  </a:lnTo>
                  <a:lnTo>
                    <a:pt x="222855" y="703080"/>
                  </a:lnTo>
                  <a:lnTo>
                    <a:pt x="180721" y="681878"/>
                  </a:lnTo>
                  <a:lnTo>
                    <a:pt x="141916" y="655593"/>
                  </a:lnTo>
                  <a:lnTo>
                    <a:pt x="106874" y="624662"/>
                  </a:lnTo>
                  <a:lnTo>
                    <a:pt x="76030" y="589520"/>
                  </a:lnTo>
                  <a:lnTo>
                    <a:pt x="49819" y="550605"/>
                  </a:lnTo>
                  <a:lnTo>
                    <a:pt x="28675" y="508351"/>
                  </a:lnTo>
                  <a:lnTo>
                    <a:pt x="13034" y="463195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279405" y="20618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49" name="object 49"/>
          <p:cNvSpPr txBox="1"/>
          <p:nvPr/>
        </p:nvSpPr>
        <p:spPr>
          <a:xfrm>
            <a:off x="3581151" y="20340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571" y="981072"/>
            <a:ext cx="8427720" cy="646430"/>
          </a:xfrm>
          <a:custGeom>
            <a:avLst/>
            <a:gdLst/>
            <a:ahLst/>
            <a:cxnLst/>
            <a:rect l="l" t="t" r="r" b="b"/>
            <a:pathLst>
              <a:path w="8427720" h="646430">
                <a:moveTo>
                  <a:pt x="0" y="0"/>
                </a:moveTo>
                <a:lnTo>
                  <a:pt x="8427410" y="0"/>
                </a:lnTo>
                <a:lnTo>
                  <a:pt x="8427410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4379" y="94558"/>
            <a:ext cx="6791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5"/>
              <a:t>QUICKSORT </a:t>
            </a:r>
            <a:r>
              <a:rPr dirty="0"/>
              <a:t>– </a:t>
            </a:r>
            <a:r>
              <a:rPr dirty="0" spc="-5"/>
              <a:t>VÍ</a:t>
            </a:r>
            <a:r>
              <a:rPr dirty="0" spc="-295"/>
              <a:t> </a:t>
            </a:r>
            <a:r>
              <a:rPr dirty="0" spc="-425"/>
              <a:t>DỤ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16708" y="4005254"/>
            <a:ext cx="742950" cy="747395"/>
            <a:chOff x="1816708" y="4005254"/>
            <a:chExt cx="742950" cy="747395"/>
          </a:xfrm>
        </p:grpSpPr>
        <p:sp>
          <p:nvSpPr>
            <p:cNvPr id="5" name="object 5"/>
            <p:cNvSpPr/>
            <p:nvPr/>
          </p:nvSpPr>
          <p:spPr>
            <a:xfrm>
              <a:off x="1821471" y="4016366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1471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1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2" y="65529"/>
                  </a:lnTo>
                  <a:lnTo>
                    <a:pt x="193813" y="42852"/>
                  </a:lnTo>
                  <a:lnTo>
                    <a:pt x="233563" y="24618"/>
                  </a:lnTo>
                  <a:lnTo>
                    <a:pt x="275699" y="11170"/>
                  </a:lnTo>
                  <a:lnTo>
                    <a:pt x="319878" y="2849"/>
                  </a:lnTo>
                  <a:lnTo>
                    <a:pt x="365759" y="0"/>
                  </a:lnTo>
                  <a:lnTo>
                    <a:pt x="413835" y="3171"/>
                  </a:lnTo>
                  <a:lnTo>
                    <a:pt x="460681" y="12528"/>
                  </a:lnTo>
                  <a:lnTo>
                    <a:pt x="505728" y="27837"/>
                  </a:lnTo>
                  <a:lnTo>
                    <a:pt x="548407" y="48862"/>
                  </a:lnTo>
                  <a:lnTo>
                    <a:pt x="588150" y="75370"/>
                  </a:lnTo>
                  <a:lnTo>
                    <a:pt x="624388" y="107124"/>
                  </a:lnTo>
                  <a:lnTo>
                    <a:pt x="656138" y="143365"/>
                  </a:lnTo>
                  <a:lnTo>
                    <a:pt x="682646" y="183108"/>
                  </a:lnTo>
                  <a:lnTo>
                    <a:pt x="703675" y="225787"/>
                  </a:lnTo>
                  <a:lnTo>
                    <a:pt x="718988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33"/>
                  </a:lnTo>
                  <a:lnTo>
                    <a:pt x="720352" y="455816"/>
                  </a:lnTo>
                  <a:lnTo>
                    <a:pt x="706902" y="497955"/>
                  </a:lnTo>
                  <a:lnTo>
                    <a:pt x="688667" y="537707"/>
                  </a:lnTo>
                  <a:lnTo>
                    <a:pt x="665989" y="574729"/>
                  </a:lnTo>
                  <a:lnTo>
                    <a:pt x="639211" y="608679"/>
                  </a:lnTo>
                  <a:lnTo>
                    <a:pt x="608676" y="639214"/>
                  </a:lnTo>
                  <a:lnTo>
                    <a:pt x="574726" y="665992"/>
                  </a:lnTo>
                  <a:lnTo>
                    <a:pt x="537705" y="688669"/>
                  </a:lnTo>
                  <a:lnTo>
                    <a:pt x="497954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3"/>
                  </a:lnTo>
                  <a:lnTo>
                    <a:pt x="233563" y="706904"/>
                  </a:lnTo>
                  <a:lnTo>
                    <a:pt x="193813" y="688669"/>
                  </a:lnTo>
                  <a:lnTo>
                    <a:pt x="156792" y="665992"/>
                  </a:lnTo>
                  <a:lnTo>
                    <a:pt x="122843" y="639214"/>
                  </a:lnTo>
                  <a:lnTo>
                    <a:pt x="92308" y="608679"/>
                  </a:lnTo>
                  <a:lnTo>
                    <a:pt x="65531" y="574729"/>
                  </a:lnTo>
                  <a:lnTo>
                    <a:pt x="42854" y="537707"/>
                  </a:lnTo>
                  <a:lnTo>
                    <a:pt x="24619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22936" y="4010016"/>
              <a:ext cx="731508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2936" y="40100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1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2" y="65529"/>
                  </a:lnTo>
                  <a:lnTo>
                    <a:pt x="193813" y="42852"/>
                  </a:lnTo>
                  <a:lnTo>
                    <a:pt x="233563" y="24618"/>
                  </a:lnTo>
                  <a:lnTo>
                    <a:pt x="275699" y="11170"/>
                  </a:lnTo>
                  <a:lnTo>
                    <a:pt x="319878" y="2849"/>
                  </a:lnTo>
                  <a:lnTo>
                    <a:pt x="365759" y="0"/>
                  </a:lnTo>
                  <a:lnTo>
                    <a:pt x="413835" y="3171"/>
                  </a:lnTo>
                  <a:lnTo>
                    <a:pt x="460681" y="12528"/>
                  </a:lnTo>
                  <a:lnTo>
                    <a:pt x="505728" y="27837"/>
                  </a:lnTo>
                  <a:lnTo>
                    <a:pt x="548407" y="48862"/>
                  </a:lnTo>
                  <a:lnTo>
                    <a:pt x="588150" y="75370"/>
                  </a:lnTo>
                  <a:lnTo>
                    <a:pt x="624388" y="107124"/>
                  </a:lnTo>
                  <a:lnTo>
                    <a:pt x="656141" y="143365"/>
                  </a:lnTo>
                  <a:lnTo>
                    <a:pt x="682647" y="183108"/>
                  </a:lnTo>
                  <a:lnTo>
                    <a:pt x="703671" y="225787"/>
                  </a:lnTo>
                  <a:lnTo>
                    <a:pt x="718980" y="270831"/>
                  </a:lnTo>
                  <a:lnTo>
                    <a:pt x="728337" y="317675"/>
                  </a:lnTo>
                  <a:lnTo>
                    <a:pt x="731508" y="365749"/>
                  </a:lnTo>
                  <a:lnTo>
                    <a:pt x="728658" y="411633"/>
                  </a:lnTo>
                  <a:lnTo>
                    <a:pt x="720338" y="455816"/>
                  </a:lnTo>
                  <a:lnTo>
                    <a:pt x="706889" y="497955"/>
                  </a:lnTo>
                  <a:lnTo>
                    <a:pt x="688656" y="537707"/>
                  </a:lnTo>
                  <a:lnTo>
                    <a:pt x="665979" y="574729"/>
                  </a:lnTo>
                  <a:lnTo>
                    <a:pt x="639203" y="608679"/>
                  </a:lnTo>
                  <a:lnTo>
                    <a:pt x="608669" y="639214"/>
                  </a:lnTo>
                  <a:lnTo>
                    <a:pt x="574721" y="665992"/>
                  </a:lnTo>
                  <a:lnTo>
                    <a:pt x="537701" y="688669"/>
                  </a:lnTo>
                  <a:lnTo>
                    <a:pt x="497952" y="706904"/>
                  </a:lnTo>
                  <a:lnTo>
                    <a:pt x="455817" y="720353"/>
                  </a:lnTo>
                  <a:lnTo>
                    <a:pt x="411638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3"/>
                  </a:lnTo>
                  <a:lnTo>
                    <a:pt x="233563" y="706904"/>
                  </a:lnTo>
                  <a:lnTo>
                    <a:pt x="193813" y="688669"/>
                  </a:lnTo>
                  <a:lnTo>
                    <a:pt x="156792" y="665992"/>
                  </a:lnTo>
                  <a:lnTo>
                    <a:pt x="122843" y="639214"/>
                  </a:lnTo>
                  <a:lnTo>
                    <a:pt x="92308" y="608679"/>
                  </a:lnTo>
                  <a:lnTo>
                    <a:pt x="65531" y="574729"/>
                  </a:lnTo>
                  <a:lnTo>
                    <a:pt x="42854" y="537707"/>
                  </a:lnTo>
                  <a:lnTo>
                    <a:pt x="24619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731106" y="3183831"/>
            <a:ext cx="923925" cy="1569085"/>
            <a:chOff x="2731106" y="3183831"/>
            <a:chExt cx="923925" cy="1569085"/>
          </a:xfrm>
        </p:grpSpPr>
        <p:sp>
          <p:nvSpPr>
            <p:cNvPr id="10" name="object 10"/>
            <p:cNvSpPr/>
            <p:nvPr/>
          </p:nvSpPr>
          <p:spPr>
            <a:xfrm>
              <a:off x="2845769" y="4016366"/>
              <a:ext cx="731523" cy="73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45769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3" y="193807"/>
                  </a:lnTo>
                  <a:lnTo>
                    <a:pt x="65530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3" y="65529"/>
                  </a:lnTo>
                  <a:lnTo>
                    <a:pt x="193816" y="42852"/>
                  </a:lnTo>
                  <a:lnTo>
                    <a:pt x="233568" y="24618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8"/>
                  </a:lnTo>
                  <a:lnTo>
                    <a:pt x="703686" y="225787"/>
                  </a:lnTo>
                  <a:lnTo>
                    <a:pt x="718994" y="270831"/>
                  </a:lnTo>
                  <a:lnTo>
                    <a:pt x="728352" y="317675"/>
                  </a:lnTo>
                  <a:lnTo>
                    <a:pt x="731523" y="365749"/>
                  </a:lnTo>
                  <a:lnTo>
                    <a:pt x="728673" y="411633"/>
                  </a:lnTo>
                  <a:lnTo>
                    <a:pt x="720353" y="455816"/>
                  </a:lnTo>
                  <a:lnTo>
                    <a:pt x="706904" y="497955"/>
                  </a:lnTo>
                  <a:lnTo>
                    <a:pt x="688670" y="537707"/>
                  </a:lnTo>
                  <a:lnTo>
                    <a:pt x="665993" y="574729"/>
                  </a:lnTo>
                  <a:lnTo>
                    <a:pt x="639217" y="608679"/>
                  </a:lnTo>
                  <a:lnTo>
                    <a:pt x="608683" y="639214"/>
                  </a:lnTo>
                  <a:lnTo>
                    <a:pt x="574735" y="665992"/>
                  </a:lnTo>
                  <a:lnTo>
                    <a:pt x="537715" y="688669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3"/>
                  </a:lnTo>
                  <a:lnTo>
                    <a:pt x="233568" y="706904"/>
                  </a:lnTo>
                  <a:lnTo>
                    <a:pt x="193816" y="688669"/>
                  </a:lnTo>
                  <a:lnTo>
                    <a:pt x="156793" y="665992"/>
                  </a:lnTo>
                  <a:lnTo>
                    <a:pt x="122843" y="639214"/>
                  </a:lnTo>
                  <a:lnTo>
                    <a:pt x="92308" y="608679"/>
                  </a:lnTo>
                  <a:lnTo>
                    <a:pt x="65530" y="574729"/>
                  </a:lnTo>
                  <a:lnTo>
                    <a:pt x="42853" y="537707"/>
                  </a:lnTo>
                  <a:lnTo>
                    <a:pt x="24619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35869" y="318859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48" y="457899"/>
                  </a:lnTo>
                  <a:lnTo>
                    <a:pt x="580848" y="664098"/>
                  </a:lnTo>
                  <a:lnTo>
                    <a:pt x="704523" y="664098"/>
                  </a:lnTo>
                  <a:lnTo>
                    <a:pt x="457199" y="796923"/>
                  </a:lnTo>
                  <a:lnTo>
                    <a:pt x="209874" y="664098"/>
                  </a:lnTo>
                  <a:lnTo>
                    <a:pt x="333549" y="664098"/>
                  </a:lnTo>
                  <a:lnTo>
                    <a:pt x="33354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122458" y="3201809"/>
            <a:ext cx="177800" cy="129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ts val="2775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63854" y="4011604"/>
            <a:ext cx="741045" cy="741045"/>
            <a:chOff x="3863854" y="4011604"/>
            <a:chExt cx="741045" cy="741045"/>
          </a:xfrm>
        </p:grpSpPr>
        <p:sp>
          <p:nvSpPr>
            <p:cNvPr id="15" name="object 15"/>
            <p:cNvSpPr/>
            <p:nvPr/>
          </p:nvSpPr>
          <p:spPr>
            <a:xfrm>
              <a:off x="3868617" y="4016366"/>
              <a:ext cx="731498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68617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8"/>
                  </a:lnTo>
                  <a:lnTo>
                    <a:pt x="703661" y="225787"/>
                  </a:lnTo>
                  <a:lnTo>
                    <a:pt x="718969" y="270831"/>
                  </a:lnTo>
                  <a:lnTo>
                    <a:pt x="728327" y="317675"/>
                  </a:lnTo>
                  <a:lnTo>
                    <a:pt x="731498" y="365749"/>
                  </a:lnTo>
                  <a:lnTo>
                    <a:pt x="728648" y="411633"/>
                  </a:lnTo>
                  <a:lnTo>
                    <a:pt x="720328" y="455816"/>
                  </a:lnTo>
                  <a:lnTo>
                    <a:pt x="706879" y="497955"/>
                  </a:lnTo>
                  <a:lnTo>
                    <a:pt x="688645" y="537707"/>
                  </a:lnTo>
                  <a:lnTo>
                    <a:pt x="665968" y="574729"/>
                  </a:lnTo>
                  <a:lnTo>
                    <a:pt x="639192" y="608679"/>
                  </a:lnTo>
                  <a:lnTo>
                    <a:pt x="608658" y="639214"/>
                  </a:lnTo>
                  <a:lnTo>
                    <a:pt x="574710" y="665992"/>
                  </a:lnTo>
                  <a:lnTo>
                    <a:pt x="537690" y="688669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69"/>
                  </a:lnTo>
                  <a:lnTo>
                    <a:pt x="156788" y="665992"/>
                  </a:lnTo>
                  <a:lnTo>
                    <a:pt x="122839" y="639214"/>
                  </a:lnTo>
                  <a:lnTo>
                    <a:pt x="92306" y="608679"/>
                  </a:lnTo>
                  <a:lnTo>
                    <a:pt x="65529" y="574729"/>
                  </a:lnTo>
                  <a:lnTo>
                    <a:pt x="42852" y="537707"/>
                  </a:lnTo>
                  <a:lnTo>
                    <a:pt x="24618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144745" y="3540461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88152" y="4011604"/>
            <a:ext cx="741045" cy="741045"/>
            <a:chOff x="4888152" y="4011604"/>
            <a:chExt cx="741045" cy="741045"/>
          </a:xfrm>
        </p:grpSpPr>
        <p:sp>
          <p:nvSpPr>
            <p:cNvPr id="19" name="object 19"/>
            <p:cNvSpPr/>
            <p:nvPr/>
          </p:nvSpPr>
          <p:spPr>
            <a:xfrm>
              <a:off x="4892915" y="4016366"/>
              <a:ext cx="731523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92915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30" y="143365"/>
                  </a:lnTo>
                  <a:lnTo>
                    <a:pt x="682642" y="183108"/>
                  </a:lnTo>
                  <a:lnTo>
                    <a:pt x="703673" y="225787"/>
                  </a:lnTo>
                  <a:lnTo>
                    <a:pt x="718988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33"/>
                  </a:lnTo>
                  <a:lnTo>
                    <a:pt x="720351" y="455816"/>
                  </a:lnTo>
                  <a:lnTo>
                    <a:pt x="706901" y="497955"/>
                  </a:lnTo>
                  <a:lnTo>
                    <a:pt x="688664" y="537707"/>
                  </a:lnTo>
                  <a:lnTo>
                    <a:pt x="665985" y="574729"/>
                  </a:lnTo>
                  <a:lnTo>
                    <a:pt x="639206" y="608679"/>
                  </a:lnTo>
                  <a:lnTo>
                    <a:pt x="608669" y="639214"/>
                  </a:lnTo>
                  <a:lnTo>
                    <a:pt x="574718" y="665992"/>
                  </a:lnTo>
                  <a:lnTo>
                    <a:pt x="537696" y="688669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69"/>
                  </a:lnTo>
                  <a:lnTo>
                    <a:pt x="156788" y="665992"/>
                  </a:lnTo>
                  <a:lnTo>
                    <a:pt x="122839" y="639214"/>
                  </a:lnTo>
                  <a:lnTo>
                    <a:pt x="92306" y="608679"/>
                  </a:lnTo>
                  <a:lnTo>
                    <a:pt x="65529" y="574729"/>
                  </a:lnTo>
                  <a:lnTo>
                    <a:pt x="42852" y="537707"/>
                  </a:lnTo>
                  <a:lnTo>
                    <a:pt x="24618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68614" y="3540461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09525" y="4011604"/>
            <a:ext cx="741045" cy="741045"/>
            <a:chOff x="5909525" y="4011604"/>
            <a:chExt cx="741045" cy="741045"/>
          </a:xfrm>
        </p:grpSpPr>
        <p:sp>
          <p:nvSpPr>
            <p:cNvPr id="23" name="object 23"/>
            <p:cNvSpPr/>
            <p:nvPr/>
          </p:nvSpPr>
          <p:spPr>
            <a:xfrm>
              <a:off x="5914288" y="4016366"/>
              <a:ext cx="731498" cy="7315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14288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8"/>
                  </a:lnTo>
                  <a:lnTo>
                    <a:pt x="703661" y="225787"/>
                  </a:lnTo>
                  <a:lnTo>
                    <a:pt x="718969" y="270831"/>
                  </a:lnTo>
                  <a:lnTo>
                    <a:pt x="728327" y="317675"/>
                  </a:lnTo>
                  <a:lnTo>
                    <a:pt x="731498" y="365749"/>
                  </a:lnTo>
                  <a:lnTo>
                    <a:pt x="728648" y="411633"/>
                  </a:lnTo>
                  <a:lnTo>
                    <a:pt x="720328" y="455816"/>
                  </a:lnTo>
                  <a:lnTo>
                    <a:pt x="706879" y="497955"/>
                  </a:lnTo>
                  <a:lnTo>
                    <a:pt x="688645" y="537707"/>
                  </a:lnTo>
                  <a:lnTo>
                    <a:pt x="665968" y="574729"/>
                  </a:lnTo>
                  <a:lnTo>
                    <a:pt x="639192" y="608679"/>
                  </a:lnTo>
                  <a:lnTo>
                    <a:pt x="608658" y="639214"/>
                  </a:lnTo>
                  <a:lnTo>
                    <a:pt x="574710" y="665992"/>
                  </a:lnTo>
                  <a:lnTo>
                    <a:pt x="537690" y="688669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69"/>
                  </a:lnTo>
                  <a:lnTo>
                    <a:pt x="156788" y="665992"/>
                  </a:lnTo>
                  <a:lnTo>
                    <a:pt x="122839" y="639214"/>
                  </a:lnTo>
                  <a:lnTo>
                    <a:pt x="92306" y="608679"/>
                  </a:lnTo>
                  <a:lnTo>
                    <a:pt x="65529" y="574729"/>
                  </a:lnTo>
                  <a:lnTo>
                    <a:pt x="42852" y="537707"/>
                  </a:lnTo>
                  <a:lnTo>
                    <a:pt x="24618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90901" y="3540461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33823" y="4011604"/>
            <a:ext cx="741045" cy="741045"/>
            <a:chOff x="6933823" y="4011604"/>
            <a:chExt cx="741045" cy="741045"/>
          </a:xfrm>
        </p:grpSpPr>
        <p:sp>
          <p:nvSpPr>
            <p:cNvPr id="27" name="object 27"/>
            <p:cNvSpPr/>
            <p:nvPr/>
          </p:nvSpPr>
          <p:spPr>
            <a:xfrm>
              <a:off x="6938585" y="4016366"/>
              <a:ext cx="731523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38585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5" y="3171"/>
                  </a:lnTo>
                  <a:lnTo>
                    <a:pt x="460673" y="12528"/>
                  </a:lnTo>
                  <a:lnTo>
                    <a:pt x="505723" y="27837"/>
                  </a:lnTo>
                  <a:lnTo>
                    <a:pt x="548408" y="48862"/>
                  </a:lnTo>
                  <a:lnTo>
                    <a:pt x="588156" y="75370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8"/>
                  </a:lnTo>
                  <a:lnTo>
                    <a:pt x="703676" y="225787"/>
                  </a:lnTo>
                  <a:lnTo>
                    <a:pt x="718989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33"/>
                  </a:lnTo>
                  <a:lnTo>
                    <a:pt x="720351" y="455816"/>
                  </a:lnTo>
                  <a:lnTo>
                    <a:pt x="706901" y="497955"/>
                  </a:lnTo>
                  <a:lnTo>
                    <a:pt x="688664" y="537707"/>
                  </a:lnTo>
                  <a:lnTo>
                    <a:pt x="665985" y="574729"/>
                  </a:lnTo>
                  <a:lnTo>
                    <a:pt x="639206" y="608679"/>
                  </a:lnTo>
                  <a:lnTo>
                    <a:pt x="608669" y="639214"/>
                  </a:lnTo>
                  <a:lnTo>
                    <a:pt x="574718" y="665992"/>
                  </a:lnTo>
                  <a:lnTo>
                    <a:pt x="537696" y="688669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69"/>
                  </a:lnTo>
                  <a:lnTo>
                    <a:pt x="156788" y="665992"/>
                  </a:lnTo>
                  <a:lnTo>
                    <a:pt x="122839" y="639214"/>
                  </a:lnTo>
                  <a:lnTo>
                    <a:pt x="92306" y="608679"/>
                  </a:lnTo>
                  <a:lnTo>
                    <a:pt x="65529" y="574729"/>
                  </a:lnTo>
                  <a:lnTo>
                    <a:pt x="42852" y="537707"/>
                  </a:lnTo>
                  <a:lnTo>
                    <a:pt x="24618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151969" y="3540461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58121" y="4011604"/>
            <a:ext cx="741045" cy="741045"/>
            <a:chOff x="7958121" y="4011604"/>
            <a:chExt cx="741045" cy="741045"/>
          </a:xfrm>
        </p:grpSpPr>
        <p:sp>
          <p:nvSpPr>
            <p:cNvPr id="31" name="object 31"/>
            <p:cNvSpPr/>
            <p:nvPr/>
          </p:nvSpPr>
          <p:spPr>
            <a:xfrm>
              <a:off x="7962883" y="4016366"/>
              <a:ext cx="731523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62883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33" y="3171"/>
                  </a:lnTo>
                  <a:lnTo>
                    <a:pt x="460684" y="12528"/>
                  </a:lnTo>
                  <a:lnTo>
                    <a:pt x="505733" y="27837"/>
                  </a:lnTo>
                  <a:lnTo>
                    <a:pt x="548413" y="48862"/>
                  </a:lnTo>
                  <a:lnTo>
                    <a:pt x="588157" y="75370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8"/>
                  </a:lnTo>
                  <a:lnTo>
                    <a:pt x="703676" y="225787"/>
                  </a:lnTo>
                  <a:lnTo>
                    <a:pt x="718989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33"/>
                  </a:lnTo>
                  <a:lnTo>
                    <a:pt x="720353" y="455816"/>
                  </a:lnTo>
                  <a:lnTo>
                    <a:pt x="706904" y="497955"/>
                  </a:lnTo>
                  <a:lnTo>
                    <a:pt x="688669" y="537707"/>
                  </a:lnTo>
                  <a:lnTo>
                    <a:pt x="665992" y="574729"/>
                  </a:lnTo>
                  <a:lnTo>
                    <a:pt x="639214" y="608679"/>
                  </a:lnTo>
                  <a:lnTo>
                    <a:pt x="608679" y="639214"/>
                  </a:lnTo>
                  <a:lnTo>
                    <a:pt x="574729" y="665992"/>
                  </a:lnTo>
                  <a:lnTo>
                    <a:pt x="537707" y="688669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69"/>
                  </a:lnTo>
                  <a:lnTo>
                    <a:pt x="156788" y="665992"/>
                  </a:lnTo>
                  <a:lnTo>
                    <a:pt x="122839" y="639214"/>
                  </a:lnTo>
                  <a:lnTo>
                    <a:pt x="92306" y="608679"/>
                  </a:lnTo>
                  <a:lnTo>
                    <a:pt x="65529" y="574729"/>
                  </a:lnTo>
                  <a:lnTo>
                    <a:pt x="42852" y="537707"/>
                  </a:lnTo>
                  <a:lnTo>
                    <a:pt x="24618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176266" y="3540461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1036" y="3166381"/>
            <a:ext cx="923925" cy="1586865"/>
            <a:chOff x="681036" y="3166381"/>
            <a:chExt cx="923925" cy="1586865"/>
          </a:xfrm>
        </p:grpSpPr>
        <p:sp>
          <p:nvSpPr>
            <p:cNvPr id="35" name="object 35"/>
            <p:cNvSpPr/>
            <p:nvPr/>
          </p:nvSpPr>
          <p:spPr>
            <a:xfrm>
              <a:off x="800098" y="4016367"/>
              <a:ext cx="73151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0098" y="401636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2" y="156788"/>
                  </a:lnTo>
                  <a:lnTo>
                    <a:pt x="92309" y="122839"/>
                  </a:lnTo>
                  <a:lnTo>
                    <a:pt x="122844" y="92306"/>
                  </a:lnTo>
                  <a:lnTo>
                    <a:pt x="156793" y="65529"/>
                  </a:lnTo>
                  <a:lnTo>
                    <a:pt x="193814" y="42852"/>
                  </a:lnTo>
                  <a:lnTo>
                    <a:pt x="233564" y="24618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59" y="0"/>
                  </a:lnTo>
                  <a:lnTo>
                    <a:pt x="413836" y="3171"/>
                  </a:lnTo>
                  <a:lnTo>
                    <a:pt x="460683" y="12528"/>
                  </a:lnTo>
                  <a:lnTo>
                    <a:pt x="505730" y="27837"/>
                  </a:lnTo>
                  <a:lnTo>
                    <a:pt x="548410" y="48862"/>
                  </a:lnTo>
                  <a:lnTo>
                    <a:pt x="588153" y="75370"/>
                  </a:lnTo>
                  <a:lnTo>
                    <a:pt x="624391" y="107124"/>
                  </a:lnTo>
                  <a:lnTo>
                    <a:pt x="656143" y="143365"/>
                  </a:lnTo>
                  <a:lnTo>
                    <a:pt x="682650" y="183108"/>
                  </a:lnTo>
                  <a:lnTo>
                    <a:pt x="703677" y="225787"/>
                  </a:lnTo>
                  <a:lnTo>
                    <a:pt x="718987" y="270831"/>
                  </a:lnTo>
                  <a:lnTo>
                    <a:pt x="728346" y="317675"/>
                  </a:lnTo>
                  <a:lnTo>
                    <a:pt x="731518" y="365749"/>
                  </a:lnTo>
                  <a:lnTo>
                    <a:pt x="728668" y="411633"/>
                  </a:lnTo>
                  <a:lnTo>
                    <a:pt x="720347" y="455816"/>
                  </a:lnTo>
                  <a:lnTo>
                    <a:pt x="706898" y="497955"/>
                  </a:lnTo>
                  <a:lnTo>
                    <a:pt x="688664" y="537707"/>
                  </a:lnTo>
                  <a:lnTo>
                    <a:pt x="665987" y="574729"/>
                  </a:lnTo>
                  <a:lnTo>
                    <a:pt x="639209" y="608679"/>
                  </a:lnTo>
                  <a:lnTo>
                    <a:pt x="608675" y="639214"/>
                  </a:lnTo>
                  <a:lnTo>
                    <a:pt x="574725" y="665992"/>
                  </a:lnTo>
                  <a:lnTo>
                    <a:pt x="537705" y="688669"/>
                  </a:lnTo>
                  <a:lnTo>
                    <a:pt x="497955" y="706904"/>
                  </a:lnTo>
                  <a:lnTo>
                    <a:pt x="455819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9" y="728673"/>
                  </a:lnTo>
                  <a:lnTo>
                    <a:pt x="275700" y="720353"/>
                  </a:lnTo>
                  <a:lnTo>
                    <a:pt x="233564" y="706904"/>
                  </a:lnTo>
                  <a:lnTo>
                    <a:pt x="193814" y="688669"/>
                  </a:lnTo>
                  <a:lnTo>
                    <a:pt x="156793" y="665992"/>
                  </a:lnTo>
                  <a:lnTo>
                    <a:pt x="122844" y="639214"/>
                  </a:lnTo>
                  <a:lnTo>
                    <a:pt x="92309" y="608679"/>
                  </a:lnTo>
                  <a:lnTo>
                    <a:pt x="65532" y="574729"/>
                  </a:lnTo>
                  <a:lnTo>
                    <a:pt x="42854" y="537707"/>
                  </a:lnTo>
                  <a:lnTo>
                    <a:pt x="24619" y="497955"/>
                  </a:lnTo>
                  <a:lnTo>
                    <a:pt x="11170" y="455816"/>
                  </a:lnTo>
                  <a:lnTo>
                    <a:pt x="2849" y="411633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5798" y="317114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58" y="457899"/>
                  </a:lnTo>
                  <a:lnTo>
                    <a:pt x="580858" y="664098"/>
                  </a:lnTo>
                  <a:lnTo>
                    <a:pt x="704516" y="664098"/>
                  </a:lnTo>
                  <a:lnTo>
                    <a:pt x="457199" y="796923"/>
                  </a:lnTo>
                  <a:lnTo>
                    <a:pt x="209882" y="664098"/>
                  </a:lnTo>
                  <a:lnTo>
                    <a:pt x="333539" y="664098"/>
                  </a:lnTo>
                  <a:lnTo>
                    <a:pt x="33353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76301" y="3184350"/>
            <a:ext cx="177800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96721" y="3540461"/>
            <a:ext cx="217170" cy="1538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77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dirty="0" sz="2200">
                <a:solidFill>
                  <a:srgbClr val="1F5280"/>
                </a:solidFill>
                <a:latin typeface="Verdana"/>
                <a:cs typeface="Verdana"/>
              </a:rPr>
              <a:t>X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5798" y="4842265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18813" y="5194331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32944" y="4842265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55744" y="5194331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5985" y="2874844"/>
            <a:ext cx="436426" cy="1639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63018" y="2890719"/>
            <a:ext cx="436424" cy="163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15232" y="988185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[0,2]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98654" y="1936746"/>
            <a:ext cx="739775" cy="741680"/>
            <a:chOff x="3998654" y="1936746"/>
            <a:chExt cx="739775" cy="741680"/>
          </a:xfrm>
        </p:grpSpPr>
        <p:sp>
          <p:nvSpPr>
            <p:cNvPr id="48" name="object 48"/>
            <p:cNvSpPr/>
            <p:nvPr/>
          </p:nvSpPr>
          <p:spPr>
            <a:xfrm>
              <a:off x="4003416" y="1941508"/>
              <a:ext cx="729773" cy="731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03416" y="1941508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8"/>
                  </a:lnTo>
                  <a:lnTo>
                    <a:pt x="681018" y="183189"/>
                  </a:lnTo>
                  <a:lnTo>
                    <a:pt x="701995" y="225887"/>
                  </a:lnTo>
                  <a:lnTo>
                    <a:pt x="717270" y="270954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5"/>
                  </a:lnTo>
                  <a:lnTo>
                    <a:pt x="701097" y="508351"/>
                  </a:lnTo>
                  <a:lnTo>
                    <a:pt x="679953" y="550605"/>
                  </a:lnTo>
                  <a:lnTo>
                    <a:pt x="653741" y="589520"/>
                  </a:lnTo>
                  <a:lnTo>
                    <a:pt x="622895" y="624662"/>
                  </a:lnTo>
                  <a:lnTo>
                    <a:pt x="587851" y="655593"/>
                  </a:lnTo>
                  <a:lnTo>
                    <a:pt x="549044" y="681878"/>
                  </a:lnTo>
                  <a:lnTo>
                    <a:pt x="506907" y="703080"/>
                  </a:lnTo>
                  <a:lnTo>
                    <a:pt x="461877" y="718765"/>
                  </a:lnTo>
                  <a:lnTo>
                    <a:pt x="414388" y="728495"/>
                  </a:lnTo>
                  <a:lnTo>
                    <a:pt x="364874" y="731836"/>
                  </a:lnTo>
                  <a:lnTo>
                    <a:pt x="315366" y="728495"/>
                  </a:lnTo>
                  <a:lnTo>
                    <a:pt x="267881" y="718765"/>
                  </a:lnTo>
                  <a:lnTo>
                    <a:pt x="222855" y="703080"/>
                  </a:lnTo>
                  <a:lnTo>
                    <a:pt x="180721" y="681878"/>
                  </a:lnTo>
                  <a:lnTo>
                    <a:pt x="141916" y="655593"/>
                  </a:lnTo>
                  <a:lnTo>
                    <a:pt x="106874" y="624662"/>
                  </a:lnTo>
                  <a:lnTo>
                    <a:pt x="76030" y="589520"/>
                  </a:lnTo>
                  <a:lnTo>
                    <a:pt x="49819" y="550605"/>
                  </a:lnTo>
                  <a:lnTo>
                    <a:pt x="28675" y="508351"/>
                  </a:lnTo>
                  <a:lnTo>
                    <a:pt x="13034" y="463195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279405" y="20618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51" name="object 51"/>
          <p:cNvSpPr txBox="1"/>
          <p:nvPr/>
        </p:nvSpPr>
        <p:spPr>
          <a:xfrm>
            <a:off x="3581151" y="20340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571" y="990597"/>
            <a:ext cx="8427720" cy="646430"/>
          </a:xfrm>
          <a:custGeom>
            <a:avLst/>
            <a:gdLst/>
            <a:ahLst/>
            <a:cxnLst/>
            <a:rect l="l" t="t" r="r" b="b"/>
            <a:pathLst>
              <a:path w="8427720" h="646430">
                <a:moveTo>
                  <a:pt x="0" y="0"/>
                </a:moveTo>
                <a:lnTo>
                  <a:pt x="8427410" y="0"/>
                </a:lnTo>
                <a:lnTo>
                  <a:pt x="8427410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03518" y="3997779"/>
            <a:ext cx="741045" cy="741045"/>
            <a:chOff x="1803518" y="3997779"/>
            <a:chExt cx="741045" cy="741045"/>
          </a:xfrm>
        </p:grpSpPr>
        <p:sp>
          <p:nvSpPr>
            <p:cNvPr id="4" name="object 4"/>
            <p:cNvSpPr/>
            <p:nvPr/>
          </p:nvSpPr>
          <p:spPr>
            <a:xfrm>
              <a:off x="1808281" y="4002542"/>
              <a:ext cx="731513" cy="731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08281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2" y="156788"/>
                  </a:lnTo>
                  <a:lnTo>
                    <a:pt x="92309" y="122839"/>
                  </a:lnTo>
                  <a:lnTo>
                    <a:pt x="122844" y="92306"/>
                  </a:lnTo>
                  <a:lnTo>
                    <a:pt x="156793" y="65529"/>
                  </a:lnTo>
                  <a:lnTo>
                    <a:pt x="193814" y="42852"/>
                  </a:lnTo>
                  <a:lnTo>
                    <a:pt x="233564" y="24618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59" y="0"/>
                  </a:lnTo>
                  <a:lnTo>
                    <a:pt x="413835" y="3171"/>
                  </a:lnTo>
                  <a:lnTo>
                    <a:pt x="460681" y="12528"/>
                  </a:lnTo>
                  <a:lnTo>
                    <a:pt x="505728" y="27837"/>
                  </a:lnTo>
                  <a:lnTo>
                    <a:pt x="548408" y="48862"/>
                  </a:lnTo>
                  <a:lnTo>
                    <a:pt x="588152" y="75370"/>
                  </a:lnTo>
                  <a:lnTo>
                    <a:pt x="624391" y="107124"/>
                  </a:lnTo>
                  <a:lnTo>
                    <a:pt x="656144" y="143356"/>
                  </a:lnTo>
                  <a:lnTo>
                    <a:pt x="682651" y="183097"/>
                  </a:lnTo>
                  <a:lnTo>
                    <a:pt x="703676" y="225777"/>
                  </a:lnTo>
                  <a:lnTo>
                    <a:pt x="718984" y="270826"/>
                  </a:lnTo>
                  <a:lnTo>
                    <a:pt x="728342" y="317673"/>
                  </a:lnTo>
                  <a:lnTo>
                    <a:pt x="731513" y="365749"/>
                  </a:lnTo>
                  <a:lnTo>
                    <a:pt x="728663" y="411628"/>
                  </a:lnTo>
                  <a:lnTo>
                    <a:pt x="720343" y="455806"/>
                  </a:lnTo>
                  <a:lnTo>
                    <a:pt x="706894" y="497941"/>
                  </a:lnTo>
                  <a:lnTo>
                    <a:pt x="688659" y="537690"/>
                  </a:lnTo>
                  <a:lnTo>
                    <a:pt x="665982" y="574710"/>
                  </a:lnTo>
                  <a:lnTo>
                    <a:pt x="639206" y="608658"/>
                  </a:lnTo>
                  <a:lnTo>
                    <a:pt x="608671" y="639192"/>
                  </a:lnTo>
                  <a:lnTo>
                    <a:pt x="574723" y="665968"/>
                  </a:lnTo>
                  <a:lnTo>
                    <a:pt x="537702" y="688645"/>
                  </a:lnTo>
                  <a:lnTo>
                    <a:pt x="497953" y="706879"/>
                  </a:lnTo>
                  <a:lnTo>
                    <a:pt x="455818" y="720328"/>
                  </a:lnTo>
                  <a:lnTo>
                    <a:pt x="411639" y="728648"/>
                  </a:lnTo>
                  <a:lnTo>
                    <a:pt x="365759" y="731498"/>
                  </a:lnTo>
                  <a:lnTo>
                    <a:pt x="319879" y="728648"/>
                  </a:lnTo>
                  <a:lnTo>
                    <a:pt x="275700" y="720328"/>
                  </a:lnTo>
                  <a:lnTo>
                    <a:pt x="233564" y="706879"/>
                  </a:lnTo>
                  <a:lnTo>
                    <a:pt x="193814" y="688645"/>
                  </a:lnTo>
                  <a:lnTo>
                    <a:pt x="156793" y="665968"/>
                  </a:lnTo>
                  <a:lnTo>
                    <a:pt x="122844" y="639192"/>
                  </a:lnTo>
                  <a:lnTo>
                    <a:pt x="92309" y="608658"/>
                  </a:lnTo>
                  <a:lnTo>
                    <a:pt x="65532" y="574710"/>
                  </a:lnTo>
                  <a:lnTo>
                    <a:pt x="42854" y="537690"/>
                  </a:lnTo>
                  <a:lnTo>
                    <a:pt x="24619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85397" y="3526630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27831" y="3997779"/>
            <a:ext cx="741045" cy="741045"/>
            <a:chOff x="2827831" y="3997779"/>
            <a:chExt cx="741045" cy="741045"/>
          </a:xfrm>
        </p:grpSpPr>
        <p:sp>
          <p:nvSpPr>
            <p:cNvPr id="8" name="object 8"/>
            <p:cNvSpPr/>
            <p:nvPr/>
          </p:nvSpPr>
          <p:spPr>
            <a:xfrm>
              <a:off x="2832594" y="4002542"/>
              <a:ext cx="731498" cy="731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32594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3" y="3171"/>
                  </a:lnTo>
                  <a:lnTo>
                    <a:pt x="460666" y="12528"/>
                  </a:lnTo>
                  <a:lnTo>
                    <a:pt x="505711" y="27837"/>
                  </a:lnTo>
                  <a:lnTo>
                    <a:pt x="548389" y="48862"/>
                  </a:lnTo>
                  <a:lnTo>
                    <a:pt x="588133" y="75370"/>
                  </a:lnTo>
                  <a:lnTo>
                    <a:pt x="624373" y="107124"/>
                  </a:lnTo>
                  <a:lnTo>
                    <a:pt x="656128" y="143356"/>
                  </a:lnTo>
                  <a:lnTo>
                    <a:pt x="682635" y="183097"/>
                  </a:lnTo>
                  <a:lnTo>
                    <a:pt x="703661" y="225777"/>
                  </a:lnTo>
                  <a:lnTo>
                    <a:pt x="718969" y="270826"/>
                  </a:lnTo>
                  <a:lnTo>
                    <a:pt x="728327" y="317673"/>
                  </a:lnTo>
                  <a:lnTo>
                    <a:pt x="731498" y="365749"/>
                  </a:lnTo>
                  <a:lnTo>
                    <a:pt x="728648" y="411628"/>
                  </a:lnTo>
                  <a:lnTo>
                    <a:pt x="720328" y="455806"/>
                  </a:lnTo>
                  <a:lnTo>
                    <a:pt x="706879" y="497941"/>
                  </a:lnTo>
                  <a:lnTo>
                    <a:pt x="688645" y="537690"/>
                  </a:lnTo>
                  <a:lnTo>
                    <a:pt x="665968" y="574710"/>
                  </a:lnTo>
                  <a:lnTo>
                    <a:pt x="639192" y="608658"/>
                  </a:lnTo>
                  <a:lnTo>
                    <a:pt x="608658" y="639192"/>
                  </a:lnTo>
                  <a:lnTo>
                    <a:pt x="574710" y="665968"/>
                  </a:lnTo>
                  <a:lnTo>
                    <a:pt x="537690" y="688645"/>
                  </a:lnTo>
                  <a:lnTo>
                    <a:pt x="497941" y="706879"/>
                  </a:lnTo>
                  <a:lnTo>
                    <a:pt x="455806" y="720328"/>
                  </a:lnTo>
                  <a:lnTo>
                    <a:pt x="411628" y="728648"/>
                  </a:lnTo>
                  <a:lnTo>
                    <a:pt x="365749" y="731498"/>
                  </a:lnTo>
                  <a:lnTo>
                    <a:pt x="319870" y="728648"/>
                  </a:lnTo>
                  <a:lnTo>
                    <a:pt x="275691" y="720328"/>
                  </a:lnTo>
                  <a:lnTo>
                    <a:pt x="233556" y="706879"/>
                  </a:lnTo>
                  <a:lnTo>
                    <a:pt x="193807" y="688645"/>
                  </a:lnTo>
                  <a:lnTo>
                    <a:pt x="156788" y="665968"/>
                  </a:lnTo>
                  <a:lnTo>
                    <a:pt x="122839" y="639192"/>
                  </a:lnTo>
                  <a:lnTo>
                    <a:pt x="92306" y="608658"/>
                  </a:lnTo>
                  <a:lnTo>
                    <a:pt x="65529" y="574710"/>
                  </a:lnTo>
                  <a:lnTo>
                    <a:pt x="42852" y="537690"/>
                  </a:lnTo>
                  <a:lnTo>
                    <a:pt x="24618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09265" y="3526630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50654" y="3997779"/>
            <a:ext cx="741045" cy="741045"/>
            <a:chOff x="3850654" y="3997779"/>
            <a:chExt cx="741045" cy="741045"/>
          </a:xfrm>
        </p:grpSpPr>
        <p:sp>
          <p:nvSpPr>
            <p:cNvPr id="12" name="object 12"/>
            <p:cNvSpPr/>
            <p:nvPr/>
          </p:nvSpPr>
          <p:spPr>
            <a:xfrm>
              <a:off x="3855417" y="4002542"/>
              <a:ext cx="731523" cy="731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55417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33" y="3171"/>
                  </a:lnTo>
                  <a:lnTo>
                    <a:pt x="460684" y="12528"/>
                  </a:lnTo>
                  <a:lnTo>
                    <a:pt x="505733" y="27837"/>
                  </a:lnTo>
                  <a:lnTo>
                    <a:pt x="548413" y="48862"/>
                  </a:lnTo>
                  <a:lnTo>
                    <a:pt x="588157" y="75370"/>
                  </a:lnTo>
                  <a:lnTo>
                    <a:pt x="624398" y="107124"/>
                  </a:lnTo>
                  <a:lnTo>
                    <a:pt x="656144" y="143356"/>
                  </a:lnTo>
                  <a:lnTo>
                    <a:pt x="682649" y="183097"/>
                  </a:lnTo>
                  <a:lnTo>
                    <a:pt x="703676" y="225777"/>
                  </a:lnTo>
                  <a:lnTo>
                    <a:pt x="718989" y="270826"/>
                  </a:lnTo>
                  <a:lnTo>
                    <a:pt x="728350" y="317673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6"/>
                  </a:lnTo>
                  <a:lnTo>
                    <a:pt x="706904" y="497941"/>
                  </a:lnTo>
                  <a:lnTo>
                    <a:pt x="688669" y="537690"/>
                  </a:lnTo>
                  <a:lnTo>
                    <a:pt x="665992" y="574710"/>
                  </a:lnTo>
                  <a:lnTo>
                    <a:pt x="639214" y="608658"/>
                  </a:lnTo>
                  <a:lnTo>
                    <a:pt x="608679" y="639192"/>
                  </a:lnTo>
                  <a:lnTo>
                    <a:pt x="574729" y="665968"/>
                  </a:lnTo>
                  <a:lnTo>
                    <a:pt x="537707" y="688645"/>
                  </a:lnTo>
                  <a:lnTo>
                    <a:pt x="497955" y="706879"/>
                  </a:lnTo>
                  <a:lnTo>
                    <a:pt x="455816" y="720328"/>
                  </a:lnTo>
                  <a:lnTo>
                    <a:pt x="411633" y="728648"/>
                  </a:lnTo>
                  <a:lnTo>
                    <a:pt x="365749" y="731498"/>
                  </a:lnTo>
                  <a:lnTo>
                    <a:pt x="319870" y="728648"/>
                  </a:lnTo>
                  <a:lnTo>
                    <a:pt x="275691" y="720328"/>
                  </a:lnTo>
                  <a:lnTo>
                    <a:pt x="233556" y="706879"/>
                  </a:lnTo>
                  <a:lnTo>
                    <a:pt x="193807" y="688645"/>
                  </a:lnTo>
                  <a:lnTo>
                    <a:pt x="156788" y="665968"/>
                  </a:lnTo>
                  <a:lnTo>
                    <a:pt x="122839" y="639192"/>
                  </a:lnTo>
                  <a:lnTo>
                    <a:pt x="92306" y="608658"/>
                  </a:lnTo>
                  <a:lnTo>
                    <a:pt x="65529" y="574710"/>
                  </a:lnTo>
                  <a:lnTo>
                    <a:pt x="42852" y="537690"/>
                  </a:lnTo>
                  <a:lnTo>
                    <a:pt x="24618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31553" y="3526630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7977" y="3168631"/>
            <a:ext cx="923925" cy="1570355"/>
            <a:chOff x="4767977" y="3168631"/>
            <a:chExt cx="923925" cy="1570355"/>
          </a:xfrm>
        </p:grpSpPr>
        <p:sp>
          <p:nvSpPr>
            <p:cNvPr id="16" name="object 16"/>
            <p:cNvSpPr/>
            <p:nvPr/>
          </p:nvSpPr>
          <p:spPr>
            <a:xfrm>
              <a:off x="4879715" y="4002542"/>
              <a:ext cx="731523" cy="731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79715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3" y="193807"/>
                  </a:lnTo>
                  <a:lnTo>
                    <a:pt x="65530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3" y="65529"/>
                  </a:lnTo>
                  <a:lnTo>
                    <a:pt x="193816" y="42852"/>
                  </a:lnTo>
                  <a:lnTo>
                    <a:pt x="233568" y="24618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56"/>
                  </a:lnTo>
                  <a:lnTo>
                    <a:pt x="682660" y="183097"/>
                  </a:lnTo>
                  <a:lnTo>
                    <a:pt x="703686" y="225777"/>
                  </a:lnTo>
                  <a:lnTo>
                    <a:pt x="718994" y="270826"/>
                  </a:lnTo>
                  <a:lnTo>
                    <a:pt x="728352" y="317673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6"/>
                  </a:lnTo>
                  <a:lnTo>
                    <a:pt x="706904" y="497941"/>
                  </a:lnTo>
                  <a:lnTo>
                    <a:pt x="688670" y="537690"/>
                  </a:lnTo>
                  <a:lnTo>
                    <a:pt x="665993" y="574710"/>
                  </a:lnTo>
                  <a:lnTo>
                    <a:pt x="639217" y="608658"/>
                  </a:lnTo>
                  <a:lnTo>
                    <a:pt x="608683" y="639192"/>
                  </a:lnTo>
                  <a:lnTo>
                    <a:pt x="574735" y="665968"/>
                  </a:lnTo>
                  <a:lnTo>
                    <a:pt x="537715" y="688645"/>
                  </a:lnTo>
                  <a:lnTo>
                    <a:pt x="497966" y="706879"/>
                  </a:lnTo>
                  <a:lnTo>
                    <a:pt x="455831" y="720328"/>
                  </a:lnTo>
                  <a:lnTo>
                    <a:pt x="411653" y="728648"/>
                  </a:lnTo>
                  <a:lnTo>
                    <a:pt x="365774" y="731498"/>
                  </a:lnTo>
                  <a:lnTo>
                    <a:pt x="319889" y="728648"/>
                  </a:lnTo>
                  <a:lnTo>
                    <a:pt x="275706" y="720328"/>
                  </a:lnTo>
                  <a:lnTo>
                    <a:pt x="233568" y="706879"/>
                  </a:lnTo>
                  <a:lnTo>
                    <a:pt x="193816" y="688645"/>
                  </a:lnTo>
                  <a:lnTo>
                    <a:pt x="156793" y="665968"/>
                  </a:lnTo>
                  <a:lnTo>
                    <a:pt x="122843" y="639192"/>
                  </a:lnTo>
                  <a:lnTo>
                    <a:pt x="92308" y="608658"/>
                  </a:lnTo>
                  <a:lnTo>
                    <a:pt x="65530" y="574710"/>
                  </a:lnTo>
                  <a:lnTo>
                    <a:pt x="42853" y="537690"/>
                  </a:lnTo>
                  <a:lnTo>
                    <a:pt x="24619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72740" y="317339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73" y="457899"/>
                  </a:lnTo>
                  <a:lnTo>
                    <a:pt x="580873" y="664123"/>
                  </a:lnTo>
                  <a:lnTo>
                    <a:pt x="704523" y="664123"/>
                  </a:lnTo>
                  <a:lnTo>
                    <a:pt x="457199" y="796923"/>
                  </a:lnTo>
                  <a:lnTo>
                    <a:pt x="209899" y="664123"/>
                  </a:lnTo>
                  <a:lnTo>
                    <a:pt x="333549" y="664123"/>
                  </a:lnTo>
                  <a:lnTo>
                    <a:pt x="33354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55422" y="3186617"/>
            <a:ext cx="17780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278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00725" y="4004129"/>
            <a:ext cx="758825" cy="741045"/>
            <a:chOff x="5900725" y="4004129"/>
            <a:chExt cx="758825" cy="741045"/>
          </a:xfrm>
        </p:grpSpPr>
        <p:sp>
          <p:nvSpPr>
            <p:cNvPr id="21" name="object 21"/>
            <p:cNvSpPr/>
            <p:nvPr/>
          </p:nvSpPr>
          <p:spPr>
            <a:xfrm>
              <a:off x="5905488" y="4008892"/>
              <a:ext cx="731523" cy="731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05487" y="40088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33" y="3171"/>
                  </a:lnTo>
                  <a:lnTo>
                    <a:pt x="460684" y="12528"/>
                  </a:lnTo>
                  <a:lnTo>
                    <a:pt x="505733" y="27837"/>
                  </a:lnTo>
                  <a:lnTo>
                    <a:pt x="548413" y="48862"/>
                  </a:lnTo>
                  <a:lnTo>
                    <a:pt x="588157" y="75370"/>
                  </a:lnTo>
                  <a:lnTo>
                    <a:pt x="624398" y="107124"/>
                  </a:lnTo>
                  <a:lnTo>
                    <a:pt x="656144" y="143356"/>
                  </a:lnTo>
                  <a:lnTo>
                    <a:pt x="682649" y="183097"/>
                  </a:lnTo>
                  <a:lnTo>
                    <a:pt x="703676" y="225777"/>
                  </a:lnTo>
                  <a:lnTo>
                    <a:pt x="718989" y="270826"/>
                  </a:lnTo>
                  <a:lnTo>
                    <a:pt x="728350" y="317673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6"/>
                  </a:lnTo>
                  <a:lnTo>
                    <a:pt x="706904" y="497941"/>
                  </a:lnTo>
                  <a:lnTo>
                    <a:pt x="688669" y="537690"/>
                  </a:lnTo>
                  <a:lnTo>
                    <a:pt x="665992" y="574710"/>
                  </a:lnTo>
                  <a:lnTo>
                    <a:pt x="639214" y="608658"/>
                  </a:lnTo>
                  <a:lnTo>
                    <a:pt x="608679" y="639192"/>
                  </a:lnTo>
                  <a:lnTo>
                    <a:pt x="574729" y="665968"/>
                  </a:lnTo>
                  <a:lnTo>
                    <a:pt x="537707" y="688645"/>
                  </a:lnTo>
                  <a:lnTo>
                    <a:pt x="497955" y="706879"/>
                  </a:lnTo>
                  <a:lnTo>
                    <a:pt x="455816" y="720328"/>
                  </a:lnTo>
                  <a:lnTo>
                    <a:pt x="411633" y="728648"/>
                  </a:lnTo>
                  <a:lnTo>
                    <a:pt x="365749" y="731498"/>
                  </a:lnTo>
                  <a:lnTo>
                    <a:pt x="319870" y="728648"/>
                  </a:lnTo>
                  <a:lnTo>
                    <a:pt x="275691" y="720328"/>
                  </a:lnTo>
                  <a:lnTo>
                    <a:pt x="233556" y="706879"/>
                  </a:lnTo>
                  <a:lnTo>
                    <a:pt x="193807" y="688645"/>
                  </a:lnTo>
                  <a:lnTo>
                    <a:pt x="156788" y="665968"/>
                  </a:lnTo>
                  <a:lnTo>
                    <a:pt x="122839" y="639192"/>
                  </a:lnTo>
                  <a:lnTo>
                    <a:pt x="92306" y="608658"/>
                  </a:lnTo>
                  <a:lnTo>
                    <a:pt x="65529" y="574710"/>
                  </a:lnTo>
                  <a:lnTo>
                    <a:pt x="42852" y="537690"/>
                  </a:lnTo>
                  <a:lnTo>
                    <a:pt x="24618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922788" y="4008892"/>
              <a:ext cx="731498" cy="731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22787" y="40088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28" y="143356"/>
                  </a:lnTo>
                  <a:lnTo>
                    <a:pt x="682635" y="183097"/>
                  </a:lnTo>
                  <a:lnTo>
                    <a:pt x="703661" y="225777"/>
                  </a:lnTo>
                  <a:lnTo>
                    <a:pt x="718969" y="270826"/>
                  </a:lnTo>
                  <a:lnTo>
                    <a:pt x="728327" y="317673"/>
                  </a:lnTo>
                  <a:lnTo>
                    <a:pt x="731498" y="365749"/>
                  </a:lnTo>
                  <a:lnTo>
                    <a:pt x="728648" y="411628"/>
                  </a:lnTo>
                  <a:lnTo>
                    <a:pt x="720328" y="455806"/>
                  </a:lnTo>
                  <a:lnTo>
                    <a:pt x="706879" y="497941"/>
                  </a:lnTo>
                  <a:lnTo>
                    <a:pt x="688645" y="537690"/>
                  </a:lnTo>
                  <a:lnTo>
                    <a:pt x="665968" y="574710"/>
                  </a:lnTo>
                  <a:lnTo>
                    <a:pt x="639192" y="608658"/>
                  </a:lnTo>
                  <a:lnTo>
                    <a:pt x="608658" y="639192"/>
                  </a:lnTo>
                  <a:lnTo>
                    <a:pt x="574710" y="665968"/>
                  </a:lnTo>
                  <a:lnTo>
                    <a:pt x="537690" y="688645"/>
                  </a:lnTo>
                  <a:lnTo>
                    <a:pt x="497941" y="706879"/>
                  </a:lnTo>
                  <a:lnTo>
                    <a:pt x="455806" y="720328"/>
                  </a:lnTo>
                  <a:lnTo>
                    <a:pt x="411628" y="728648"/>
                  </a:lnTo>
                  <a:lnTo>
                    <a:pt x="365749" y="731498"/>
                  </a:lnTo>
                  <a:lnTo>
                    <a:pt x="319870" y="728648"/>
                  </a:lnTo>
                  <a:lnTo>
                    <a:pt x="275691" y="720328"/>
                  </a:lnTo>
                  <a:lnTo>
                    <a:pt x="233556" y="706879"/>
                  </a:lnTo>
                  <a:lnTo>
                    <a:pt x="193807" y="688645"/>
                  </a:lnTo>
                  <a:lnTo>
                    <a:pt x="156788" y="665968"/>
                  </a:lnTo>
                  <a:lnTo>
                    <a:pt x="122839" y="639192"/>
                  </a:lnTo>
                  <a:lnTo>
                    <a:pt x="92306" y="608658"/>
                  </a:lnTo>
                  <a:lnTo>
                    <a:pt x="65529" y="574710"/>
                  </a:lnTo>
                  <a:lnTo>
                    <a:pt x="42852" y="537690"/>
                  </a:lnTo>
                  <a:lnTo>
                    <a:pt x="24618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920623" y="3997779"/>
            <a:ext cx="741045" cy="741045"/>
            <a:chOff x="6920623" y="3997779"/>
            <a:chExt cx="741045" cy="741045"/>
          </a:xfrm>
        </p:grpSpPr>
        <p:sp>
          <p:nvSpPr>
            <p:cNvPr id="26" name="object 26"/>
            <p:cNvSpPr/>
            <p:nvPr/>
          </p:nvSpPr>
          <p:spPr>
            <a:xfrm>
              <a:off x="6925385" y="4002542"/>
              <a:ext cx="731523" cy="731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25385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50" y="319870"/>
                  </a:lnTo>
                  <a:lnTo>
                    <a:pt x="11171" y="275691"/>
                  </a:lnTo>
                  <a:lnTo>
                    <a:pt x="24622" y="233556"/>
                  </a:lnTo>
                  <a:lnTo>
                    <a:pt x="42858" y="193807"/>
                  </a:lnTo>
                  <a:lnTo>
                    <a:pt x="65537" y="156788"/>
                  </a:lnTo>
                  <a:lnTo>
                    <a:pt x="92317" y="122839"/>
                  </a:lnTo>
                  <a:lnTo>
                    <a:pt x="122853" y="92306"/>
                  </a:lnTo>
                  <a:lnTo>
                    <a:pt x="156804" y="65529"/>
                  </a:lnTo>
                  <a:lnTo>
                    <a:pt x="193827" y="42852"/>
                  </a:lnTo>
                  <a:lnTo>
                    <a:pt x="233578" y="24618"/>
                  </a:lnTo>
                  <a:lnTo>
                    <a:pt x="275715" y="11170"/>
                  </a:lnTo>
                  <a:lnTo>
                    <a:pt x="319894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56"/>
                  </a:lnTo>
                  <a:lnTo>
                    <a:pt x="682660" y="183097"/>
                  </a:lnTo>
                  <a:lnTo>
                    <a:pt x="703686" y="225777"/>
                  </a:lnTo>
                  <a:lnTo>
                    <a:pt x="718994" y="270826"/>
                  </a:lnTo>
                  <a:lnTo>
                    <a:pt x="728352" y="317673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6"/>
                  </a:lnTo>
                  <a:lnTo>
                    <a:pt x="706904" y="497941"/>
                  </a:lnTo>
                  <a:lnTo>
                    <a:pt x="688670" y="537690"/>
                  </a:lnTo>
                  <a:lnTo>
                    <a:pt x="665993" y="574710"/>
                  </a:lnTo>
                  <a:lnTo>
                    <a:pt x="639217" y="608658"/>
                  </a:lnTo>
                  <a:lnTo>
                    <a:pt x="608683" y="639192"/>
                  </a:lnTo>
                  <a:lnTo>
                    <a:pt x="574735" y="665968"/>
                  </a:lnTo>
                  <a:lnTo>
                    <a:pt x="537715" y="688645"/>
                  </a:lnTo>
                  <a:lnTo>
                    <a:pt x="497966" y="706879"/>
                  </a:lnTo>
                  <a:lnTo>
                    <a:pt x="455831" y="720328"/>
                  </a:lnTo>
                  <a:lnTo>
                    <a:pt x="411653" y="728648"/>
                  </a:lnTo>
                  <a:lnTo>
                    <a:pt x="365774" y="731498"/>
                  </a:lnTo>
                  <a:lnTo>
                    <a:pt x="319894" y="728648"/>
                  </a:lnTo>
                  <a:lnTo>
                    <a:pt x="275715" y="720328"/>
                  </a:lnTo>
                  <a:lnTo>
                    <a:pt x="233578" y="706879"/>
                  </a:lnTo>
                  <a:lnTo>
                    <a:pt x="193827" y="688645"/>
                  </a:lnTo>
                  <a:lnTo>
                    <a:pt x="156804" y="665968"/>
                  </a:lnTo>
                  <a:lnTo>
                    <a:pt x="122853" y="639192"/>
                  </a:lnTo>
                  <a:lnTo>
                    <a:pt x="92317" y="608658"/>
                  </a:lnTo>
                  <a:lnTo>
                    <a:pt x="65537" y="574710"/>
                  </a:lnTo>
                  <a:lnTo>
                    <a:pt x="42858" y="537690"/>
                  </a:lnTo>
                  <a:lnTo>
                    <a:pt x="24622" y="497941"/>
                  </a:lnTo>
                  <a:lnTo>
                    <a:pt x="11171" y="455806"/>
                  </a:lnTo>
                  <a:lnTo>
                    <a:pt x="2850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38777" y="3526630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29171" y="3168631"/>
            <a:ext cx="923925" cy="1570355"/>
            <a:chOff x="7829171" y="3168631"/>
            <a:chExt cx="923925" cy="1570355"/>
          </a:xfrm>
        </p:grpSpPr>
        <p:sp>
          <p:nvSpPr>
            <p:cNvPr id="30" name="object 30"/>
            <p:cNvSpPr/>
            <p:nvPr/>
          </p:nvSpPr>
          <p:spPr>
            <a:xfrm>
              <a:off x="7949684" y="4002542"/>
              <a:ext cx="731523" cy="731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49683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50" y="319870"/>
                  </a:lnTo>
                  <a:lnTo>
                    <a:pt x="11171" y="275691"/>
                  </a:lnTo>
                  <a:lnTo>
                    <a:pt x="24622" y="233556"/>
                  </a:lnTo>
                  <a:lnTo>
                    <a:pt x="42858" y="193807"/>
                  </a:lnTo>
                  <a:lnTo>
                    <a:pt x="65537" y="156788"/>
                  </a:lnTo>
                  <a:lnTo>
                    <a:pt x="92317" y="122839"/>
                  </a:lnTo>
                  <a:lnTo>
                    <a:pt x="122853" y="92306"/>
                  </a:lnTo>
                  <a:lnTo>
                    <a:pt x="156804" y="65529"/>
                  </a:lnTo>
                  <a:lnTo>
                    <a:pt x="193827" y="42852"/>
                  </a:lnTo>
                  <a:lnTo>
                    <a:pt x="233578" y="24618"/>
                  </a:lnTo>
                  <a:lnTo>
                    <a:pt x="275715" y="11170"/>
                  </a:lnTo>
                  <a:lnTo>
                    <a:pt x="319894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56"/>
                  </a:lnTo>
                  <a:lnTo>
                    <a:pt x="682660" y="183097"/>
                  </a:lnTo>
                  <a:lnTo>
                    <a:pt x="703686" y="225777"/>
                  </a:lnTo>
                  <a:lnTo>
                    <a:pt x="718994" y="270826"/>
                  </a:lnTo>
                  <a:lnTo>
                    <a:pt x="728352" y="317673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6"/>
                  </a:lnTo>
                  <a:lnTo>
                    <a:pt x="706904" y="497941"/>
                  </a:lnTo>
                  <a:lnTo>
                    <a:pt x="688670" y="537690"/>
                  </a:lnTo>
                  <a:lnTo>
                    <a:pt x="665993" y="574710"/>
                  </a:lnTo>
                  <a:lnTo>
                    <a:pt x="639217" y="608658"/>
                  </a:lnTo>
                  <a:lnTo>
                    <a:pt x="608683" y="639192"/>
                  </a:lnTo>
                  <a:lnTo>
                    <a:pt x="574735" y="665968"/>
                  </a:lnTo>
                  <a:lnTo>
                    <a:pt x="537715" y="688645"/>
                  </a:lnTo>
                  <a:lnTo>
                    <a:pt x="497966" y="706879"/>
                  </a:lnTo>
                  <a:lnTo>
                    <a:pt x="455831" y="720328"/>
                  </a:lnTo>
                  <a:lnTo>
                    <a:pt x="411653" y="728648"/>
                  </a:lnTo>
                  <a:lnTo>
                    <a:pt x="365774" y="731498"/>
                  </a:lnTo>
                  <a:lnTo>
                    <a:pt x="319894" y="728648"/>
                  </a:lnTo>
                  <a:lnTo>
                    <a:pt x="275715" y="720328"/>
                  </a:lnTo>
                  <a:lnTo>
                    <a:pt x="233578" y="706879"/>
                  </a:lnTo>
                  <a:lnTo>
                    <a:pt x="193827" y="688645"/>
                  </a:lnTo>
                  <a:lnTo>
                    <a:pt x="156804" y="665968"/>
                  </a:lnTo>
                  <a:lnTo>
                    <a:pt x="122853" y="639192"/>
                  </a:lnTo>
                  <a:lnTo>
                    <a:pt x="92317" y="608658"/>
                  </a:lnTo>
                  <a:lnTo>
                    <a:pt x="65537" y="574710"/>
                  </a:lnTo>
                  <a:lnTo>
                    <a:pt x="42858" y="537690"/>
                  </a:lnTo>
                  <a:lnTo>
                    <a:pt x="24622" y="497941"/>
                  </a:lnTo>
                  <a:lnTo>
                    <a:pt x="11171" y="455806"/>
                  </a:lnTo>
                  <a:lnTo>
                    <a:pt x="2850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833934" y="317339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48" y="457899"/>
                  </a:lnTo>
                  <a:lnTo>
                    <a:pt x="580848" y="664123"/>
                  </a:lnTo>
                  <a:lnTo>
                    <a:pt x="704523" y="664123"/>
                  </a:lnTo>
                  <a:lnTo>
                    <a:pt x="457199" y="796923"/>
                  </a:lnTo>
                  <a:lnTo>
                    <a:pt x="209874" y="664123"/>
                  </a:lnTo>
                  <a:lnTo>
                    <a:pt x="333524" y="664123"/>
                  </a:lnTo>
                  <a:lnTo>
                    <a:pt x="333524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163075" y="3186617"/>
            <a:ext cx="304800" cy="129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ts val="278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ts val="278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2145" y="3997779"/>
            <a:ext cx="741045" cy="741045"/>
            <a:chOff x="782145" y="3997779"/>
            <a:chExt cx="741045" cy="741045"/>
          </a:xfrm>
        </p:grpSpPr>
        <p:sp>
          <p:nvSpPr>
            <p:cNvPr id="35" name="object 35"/>
            <p:cNvSpPr/>
            <p:nvPr/>
          </p:nvSpPr>
          <p:spPr>
            <a:xfrm>
              <a:off x="786908" y="4002542"/>
              <a:ext cx="731518" cy="7314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6908" y="400254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2" y="156788"/>
                  </a:lnTo>
                  <a:lnTo>
                    <a:pt x="92309" y="122839"/>
                  </a:lnTo>
                  <a:lnTo>
                    <a:pt x="122844" y="92306"/>
                  </a:lnTo>
                  <a:lnTo>
                    <a:pt x="156793" y="65529"/>
                  </a:lnTo>
                  <a:lnTo>
                    <a:pt x="193814" y="42852"/>
                  </a:lnTo>
                  <a:lnTo>
                    <a:pt x="233564" y="24618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59" y="0"/>
                  </a:lnTo>
                  <a:lnTo>
                    <a:pt x="413836" y="3171"/>
                  </a:lnTo>
                  <a:lnTo>
                    <a:pt x="460683" y="12528"/>
                  </a:lnTo>
                  <a:lnTo>
                    <a:pt x="505730" y="27837"/>
                  </a:lnTo>
                  <a:lnTo>
                    <a:pt x="548410" y="48862"/>
                  </a:lnTo>
                  <a:lnTo>
                    <a:pt x="588153" y="75370"/>
                  </a:lnTo>
                  <a:lnTo>
                    <a:pt x="624391" y="107124"/>
                  </a:lnTo>
                  <a:lnTo>
                    <a:pt x="656143" y="143356"/>
                  </a:lnTo>
                  <a:lnTo>
                    <a:pt x="682650" y="183097"/>
                  </a:lnTo>
                  <a:lnTo>
                    <a:pt x="703677" y="225777"/>
                  </a:lnTo>
                  <a:lnTo>
                    <a:pt x="718987" y="270826"/>
                  </a:lnTo>
                  <a:lnTo>
                    <a:pt x="728346" y="317673"/>
                  </a:lnTo>
                  <a:lnTo>
                    <a:pt x="731518" y="365749"/>
                  </a:lnTo>
                  <a:lnTo>
                    <a:pt x="728668" y="411628"/>
                  </a:lnTo>
                  <a:lnTo>
                    <a:pt x="720347" y="455806"/>
                  </a:lnTo>
                  <a:lnTo>
                    <a:pt x="706898" y="497941"/>
                  </a:lnTo>
                  <a:lnTo>
                    <a:pt x="688664" y="537690"/>
                  </a:lnTo>
                  <a:lnTo>
                    <a:pt x="665987" y="574710"/>
                  </a:lnTo>
                  <a:lnTo>
                    <a:pt x="639209" y="608658"/>
                  </a:lnTo>
                  <a:lnTo>
                    <a:pt x="608675" y="639192"/>
                  </a:lnTo>
                  <a:lnTo>
                    <a:pt x="574725" y="665968"/>
                  </a:lnTo>
                  <a:lnTo>
                    <a:pt x="537705" y="688645"/>
                  </a:lnTo>
                  <a:lnTo>
                    <a:pt x="497955" y="706879"/>
                  </a:lnTo>
                  <a:lnTo>
                    <a:pt x="455819" y="720328"/>
                  </a:lnTo>
                  <a:lnTo>
                    <a:pt x="411639" y="728648"/>
                  </a:lnTo>
                  <a:lnTo>
                    <a:pt x="365759" y="731498"/>
                  </a:lnTo>
                  <a:lnTo>
                    <a:pt x="319879" y="728648"/>
                  </a:lnTo>
                  <a:lnTo>
                    <a:pt x="275700" y="720328"/>
                  </a:lnTo>
                  <a:lnTo>
                    <a:pt x="233564" y="706879"/>
                  </a:lnTo>
                  <a:lnTo>
                    <a:pt x="193814" y="688645"/>
                  </a:lnTo>
                  <a:lnTo>
                    <a:pt x="156793" y="665968"/>
                  </a:lnTo>
                  <a:lnTo>
                    <a:pt x="122844" y="639192"/>
                  </a:lnTo>
                  <a:lnTo>
                    <a:pt x="92309" y="608658"/>
                  </a:lnTo>
                  <a:lnTo>
                    <a:pt x="65532" y="574710"/>
                  </a:lnTo>
                  <a:lnTo>
                    <a:pt x="42854" y="537690"/>
                  </a:lnTo>
                  <a:lnTo>
                    <a:pt x="24619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063111" y="3526630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6770" y="3526630"/>
            <a:ext cx="269240" cy="164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187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800">
                <a:solidFill>
                  <a:srgbClr val="1F5280"/>
                </a:solidFill>
                <a:latin typeface="Verdana"/>
                <a:cs typeface="Verdana"/>
              </a:rPr>
              <a:t>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68340" y="4788340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001363" y="5140409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48584" y="4788340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971392" y="5140409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02939" y="2877119"/>
            <a:ext cx="436424" cy="163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61083" y="2875519"/>
            <a:ext cx="436424" cy="163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15232" y="997710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[4,7]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74379" y="94558"/>
            <a:ext cx="6791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5"/>
              <a:t>QUICKSORT </a:t>
            </a:r>
            <a:r>
              <a:rPr dirty="0"/>
              <a:t>– </a:t>
            </a:r>
            <a:r>
              <a:rPr dirty="0" spc="-5"/>
              <a:t>VÍ</a:t>
            </a:r>
            <a:r>
              <a:rPr dirty="0" spc="-295"/>
              <a:t> </a:t>
            </a:r>
            <a:r>
              <a:rPr dirty="0" spc="-425"/>
              <a:t>DỤ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3998654" y="1936746"/>
            <a:ext cx="739775" cy="741680"/>
            <a:chOff x="3998654" y="1936746"/>
            <a:chExt cx="739775" cy="741680"/>
          </a:xfrm>
        </p:grpSpPr>
        <p:sp>
          <p:nvSpPr>
            <p:cNvPr id="48" name="object 48"/>
            <p:cNvSpPr/>
            <p:nvPr/>
          </p:nvSpPr>
          <p:spPr>
            <a:xfrm>
              <a:off x="4003416" y="1941508"/>
              <a:ext cx="729773" cy="7318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03416" y="1941508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8"/>
                  </a:lnTo>
                  <a:lnTo>
                    <a:pt x="681018" y="183189"/>
                  </a:lnTo>
                  <a:lnTo>
                    <a:pt x="701995" y="225887"/>
                  </a:lnTo>
                  <a:lnTo>
                    <a:pt x="717270" y="270954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5"/>
                  </a:lnTo>
                  <a:lnTo>
                    <a:pt x="701097" y="508351"/>
                  </a:lnTo>
                  <a:lnTo>
                    <a:pt x="679953" y="550605"/>
                  </a:lnTo>
                  <a:lnTo>
                    <a:pt x="653741" y="589520"/>
                  </a:lnTo>
                  <a:lnTo>
                    <a:pt x="622895" y="624662"/>
                  </a:lnTo>
                  <a:lnTo>
                    <a:pt x="587851" y="655593"/>
                  </a:lnTo>
                  <a:lnTo>
                    <a:pt x="549044" y="681878"/>
                  </a:lnTo>
                  <a:lnTo>
                    <a:pt x="506907" y="703080"/>
                  </a:lnTo>
                  <a:lnTo>
                    <a:pt x="461877" y="718765"/>
                  </a:lnTo>
                  <a:lnTo>
                    <a:pt x="414388" y="728495"/>
                  </a:lnTo>
                  <a:lnTo>
                    <a:pt x="364874" y="731836"/>
                  </a:lnTo>
                  <a:lnTo>
                    <a:pt x="315366" y="728495"/>
                  </a:lnTo>
                  <a:lnTo>
                    <a:pt x="267881" y="718765"/>
                  </a:lnTo>
                  <a:lnTo>
                    <a:pt x="222855" y="703080"/>
                  </a:lnTo>
                  <a:lnTo>
                    <a:pt x="180721" y="681878"/>
                  </a:lnTo>
                  <a:lnTo>
                    <a:pt x="141916" y="655593"/>
                  </a:lnTo>
                  <a:lnTo>
                    <a:pt x="106874" y="624662"/>
                  </a:lnTo>
                  <a:lnTo>
                    <a:pt x="76030" y="589520"/>
                  </a:lnTo>
                  <a:lnTo>
                    <a:pt x="49819" y="550605"/>
                  </a:lnTo>
                  <a:lnTo>
                    <a:pt x="28675" y="508351"/>
                  </a:lnTo>
                  <a:lnTo>
                    <a:pt x="13034" y="463195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279405" y="20618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51" name="object 51"/>
          <p:cNvSpPr txBox="1"/>
          <p:nvPr/>
        </p:nvSpPr>
        <p:spPr>
          <a:xfrm>
            <a:off x="3581151" y="20340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571" y="990597"/>
            <a:ext cx="8427720" cy="646430"/>
          </a:xfrm>
          <a:custGeom>
            <a:avLst/>
            <a:gdLst/>
            <a:ahLst/>
            <a:cxnLst/>
            <a:rect l="l" t="t" r="r" b="b"/>
            <a:pathLst>
              <a:path w="8427720" h="646430">
                <a:moveTo>
                  <a:pt x="0" y="0"/>
                </a:moveTo>
                <a:lnTo>
                  <a:pt x="8427410" y="0"/>
                </a:lnTo>
                <a:lnTo>
                  <a:pt x="8427410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03518" y="3993854"/>
            <a:ext cx="741045" cy="741045"/>
            <a:chOff x="1803518" y="3993854"/>
            <a:chExt cx="741045" cy="741045"/>
          </a:xfrm>
        </p:grpSpPr>
        <p:sp>
          <p:nvSpPr>
            <p:cNvPr id="4" name="object 4"/>
            <p:cNvSpPr/>
            <p:nvPr/>
          </p:nvSpPr>
          <p:spPr>
            <a:xfrm>
              <a:off x="1808281" y="3998616"/>
              <a:ext cx="73151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08281" y="39986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89"/>
                  </a:lnTo>
                  <a:lnTo>
                    <a:pt x="11170" y="275706"/>
                  </a:lnTo>
                  <a:lnTo>
                    <a:pt x="24619" y="233568"/>
                  </a:lnTo>
                  <a:lnTo>
                    <a:pt x="42854" y="193816"/>
                  </a:lnTo>
                  <a:lnTo>
                    <a:pt x="65532" y="156793"/>
                  </a:lnTo>
                  <a:lnTo>
                    <a:pt x="92309" y="122843"/>
                  </a:lnTo>
                  <a:lnTo>
                    <a:pt x="122844" y="92308"/>
                  </a:lnTo>
                  <a:lnTo>
                    <a:pt x="156793" y="65530"/>
                  </a:lnTo>
                  <a:lnTo>
                    <a:pt x="193814" y="42853"/>
                  </a:lnTo>
                  <a:lnTo>
                    <a:pt x="233564" y="24619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59" y="0"/>
                  </a:lnTo>
                  <a:lnTo>
                    <a:pt x="413835" y="3173"/>
                  </a:lnTo>
                  <a:lnTo>
                    <a:pt x="460681" y="12534"/>
                  </a:lnTo>
                  <a:lnTo>
                    <a:pt x="505728" y="27846"/>
                  </a:lnTo>
                  <a:lnTo>
                    <a:pt x="548408" y="48873"/>
                  </a:lnTo>
                  <a:lnTo>
                    <a:pt x="588152" y="75378"/>
                  </a:lnTo>
                  <a:lnTo>
                    <a:pt x="624391" y="107124"/>
                  </a:lnTo>
                  <a:lnTo>
                    <a:pt x="656144" y="143365"/>
                  </a:lnTo>
                  <a:lnTo>
                    <a:pt x="682651" y="183109"/>
                  </a:lnTo>
                  <a:lnTo>
                    <a:pt x="703676" y="225790"/>
                  </a:lnTo>
                  <a:lnTo>
                    <a:pt x="718984" y="270839"/>
                  </a:lnTo>
                  <a:lnTo>
                    <a:pt x="728342" y="317689"/>
                  </a:lnTo>
                  <a:lnTo>
                    <a:pt x="731513" y="365774"/>
                  </a:lnTo>
                  <a:lnTo>
                    <a:pt x="728663" y="411653"/>
                  </a:lnTo>
                  <a:lnTo>
                    <a:pt x="720343" y="455831"/>
                  </a:lnTo>
                  <a:lnTo>
                    <a:pt x="706894" y="497966"/>
                  </a:lnTo>
                  <a:lnTo>
                    <a:pt x="688659" y="537715"/>
                  </a:lnTo>
                  <a:lnTo>
                    <a:pt x="665982" y="574735"/>
                  </a:lnTo>
                  <a:lnTo>
                    <a:pt x="639206" y="608683"/>
                  </a:lnTo>
                  <a:lnTo>
                    <a:pt x="608671" y="639217"/>
                  </a:lnTo>
                  <a:lnTo>
                    <a:pt x="574723" y="665993"/>
                  </a:lnTo>
                  <a:lnTo>
                    <a:pt x="537702" y="688670"/>
                  </a:lnTo>
                  <a:lnTo>
                    <a:pt x="497953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9" y="728673"/>
                  </a:lnTo>
                  <a:lnTo>
                    <a:pt x="275700" y="720353"/>
                  </a:lnTo>
                  <a:lnTo>
                    <a:pt x="233564" y="706904"/>
                  </a:lnTo>
                  <a:lnTo>
                    <a:pt x="193814" y="688670"/>
                  </a:lnTo>
                  <a:lnTo>
                    <a:pt x="156793" y="665993"/>
                  </a:lnTo>
                  <a:lnTo>
                    <a:pt x="122844" y="639217"/>
                  </a:lnTo>
                  <a:lnTo>
                    <a:pt x="92309" y="608683"/>
                  </a:lnTo>
                  <a:lnTo>
                    <a:pt x="65532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85397" y="3522715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27831" y="3993854"/>
            <a:ext cx="741045" cy="741045"/>
            <a:chOff x="2827831" y="3993854"/>
            <a:chExt cx="741045" cy="741045"/>
          </a:xfrm>
        </p:grpSpPr>
        <p:sp>
          <p:nvSpPr>
            <p:cNvPr id="8" name="object 8"/>
            <p:cNvSpPr/>
            <p:nvPr/>
          </p:nvSpPr>
          <p:spPr>
            <a:xfrm>
              <a:off x="2832594" y="3998616"/>
              <a:ext cx="73149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32594" y="39986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89"/>
                  </a:lnTo>
                  <a:lnTo>
                    <a:pt x="11170" y="275706"/>
                  </a:lnTo>
                  <a:lnTo>
                    <a:pt x="24618" y="233568"/>
                  </a:lnTo>
                  <a:lnTo>
                    <a:pt x="42852" y="193816"/>
                  </a:lnTo>
                  <a:lnTo>
                    <a:pt x="65529" y="156793"/>
                  </a:lnTo>
                  <a:lnTo>
                    <a:pt x="92306" y="122843"/>
                  </a:lnTo>
                  <a:lnTo>
                    <a:pt x="122839" y="92308"/>
                  </a:lnTo>
                  <a:lnTo>
                    <a:pt x="156788" y="65530"/>
                  </a:lnTo>
                  <a:lnTo>
                    <a:pt x="193807" y="42853"/>
                  </a:lnTo>
                  <a:lnTo>
                    <a:pt x="233556" y="24619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3" y="3173"/>
                  </a:lnTo>
                  <a:lnTo>
                    <a:pt x="460666" y="12534"/>
                  </a:lnTo>
                  <a:lnTo>
                    <a:pt x="505711" y="27846"/>
                  </a:lnTo>
                  <a:lnTo>
                    <a:pt x="548389" y="48873"/>
                  </a:lnTo>
                  <a:lnTo>
                    <a:pt x="588133" y="75378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9"/>
                  </a:lnTo>
                  <a:lnTo>
                    <a:pt x="703661" y="225790"/>
                  </a:lnTo>
                  <a:lnTo>
                    <a:pt x="718969" y="270839"/>
                  </a:lnTo>
                  <a:lnTo>
                    <a:pt x="728327" y="317689"/>
                  </a:lnTo>
                  <a:lnTo>
                    <a:pt x="731498" y="365774"/>
                  </a:lnTo>
                  <a:lnTo>
                    <a:pt x="728648" y="411653"/>
                  </a:lnTo>
                  <a:lnTo>
                    <a:pt x="720328" y="455831"/>
                  </a:lnTo>
                  <a:lnTo>
                    <a:pt x="706879" y="497966"/>
                  </a:lnTo>
                  <a:lnTo>
                    <a:pt x="688645" y="537715"/>
                  </a:lnTo>
                  <a:lnTo>
                    <a:pt x="665968" y="574735"/>
                  </a:lnTo>
                  <a:lnTo>
                    <a:pt x="639192" y="608683"/>
                  </a:lnTo>
                  <a:lnTo>
                    <a:pt x="608658" y="639217"/>
                  </a:lnTo>
                  <a:lnTo>
                    <a:pt x="574710" y="665993"/>
                  </a:lnTo>
                  <a:lnTo>
                    <a:pt x="537690" y="688670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09265" y="3522715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50654" y="3993854"/>
            <a:ext cx="741045" cy="741045"/>
            <a:chOff x="3850654" y="3993854"/>
            <a:chExt cx="741045" cy="741045"/>
          </a:xfrm>
        </p:grpSpPr>
        <p:sp>
          <p:nvSpPr>
            <p:cNvPr id="12" name="object 12"/>
            <p:cNvSpPr/>
            <p:nvPr/>
          </p:nvSpPr>
          <p:spPr>
            <a:xfrm>
              <a:off x="3855417" y="3998616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55417" y="39986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89"/>
                  </a:lnTo>
                  <a:lnTo>
                    <a:pt x="11170" y="275706"/>
                  </a:lnTo>
                  <a:lnTo>
                    <a:pt x="24618" y="233568"/>
                  </a:lnTo>
                  <a:lnTo>
                    <a:pt x="42852" y="193816"/>
                  </a:lnTo>
                  <a:lnTo>
                    <a:pt x="65529" y="156793"/>
                  </a:lnTo>
                  <a:lnTo>
                    <a:pt x="92306" y="122843"/>
                  </a:lnTo>
                  <a:lnTo>
                    <a:pt x="122839" y="92308"/>
                  </a:lnTo>
                  <a:lnTo>
                    <a:pt x="156788" y="65530"/>
                  </a:lnTo>
                  <a:lnTo>
                    <a:pt x="193807" y="42853"/>
                  </a:lnTo>
                  <a:lnTo>
                    <a:pt x="233556" y="24619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33" y="3173"/>
                  </a:lnTo>
                  <a:lnTo>
                    <a:pt x="460684" y="12534"/>
                  </a:lnTo>
                  <a:lnTo>
                    <a:pt x="505733" y="27846"/>
                  </a:lnTo>
                  <a:lnTo>
                    <a:pt x="548413" y="48873"/>
                  </a:lnTo>
                  <a:lnTo>
                    <a:pt x="588157" y="75378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9"/>
                  </a:lnTo>
                  <a:lnTo>
                    <a:pt x="703676" y="225790"/>
                  </a:lnTo>
                  <a:lnTo>
                    <a:pt x="718989" y="270839"/>
                  </a:lnTo>
                  <a:lnTo>
                    <a:pt x="728350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69" y="537715"/>
                  </a:lnTo>
                  <a:lnTo>
                    <a:pt x="665992" y="574735"/>
                  </a:lnTo>
                  <a:lnTo>
                    <a:pt x="639214" y="608683"/>
                  </a:lnTo>
                  <a:lnTo>
                    <a:pt x="608679" y="639217"/>
                  </a:lnTo>
                  <a:lnTo>
                    <a:pt x="574729" y="665993"/>
                  </a:lnTo>
                  <a:lnTo>
                    <a:pt x="537707" y="688670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31553" y="3522715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5052" y="3168631"/>
            <a:ext cx="923925" cy="1566545"/>
            <a:chOff x="4765052" y="3168631"/>
            <a:chExt cx="923925" cy="1566545"/>
          </a:xfrm>
        </p:grpSpPr>
        <p:sp>
          <p:nvSpPr>
            <p:cNvPr id="16" name="object 16"/>
            <p:cNvSpPr/>
            <p:nvPr/>
          </p:nvSpPr>
          <p:spPr>
            <a:xfrm>
              <a:off x="4879715" y="3998617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79715" y="399861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89"/>
                  </a:lnTo>
                  <a:lnTo>
                    <a:pt x="11170" y="275706"/>
                  </a:lnTo>
                  <a:lnTo>
                    <a:pt x="24619" y="233568"/>
                  </a:lnTo>
                  <a:lnTo>
                    <a:pt x="42853" y="193816"/>
                  </a:lnTo>
                  <a:lnTo>
                    <a:pt x="65530" y="156793"/>
                  </a:lnTo>
                  <a:lnTo>
                    <a:pt x="92308" y="122843"/>
                  </a:lnTo>
                  <a:lnTo>
                    <a:pt x="122843" y="92308"/>
                  </a:lnTo>
                  <a:lnTo>
                    <a:pt x="156793" y="65530"/>
                  </a:lnTo>
                  <a:lnTo>
                    <a:pt x="193816" y="42853"/>
                  </a:lnTo>
                  <a:lnTo>
                    <a:pt x="233568" y="24619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4"/>
                  </a:lnTo>
                  <a:lnTo>
                    <a:pt x="505736" y="27846"/>
                  </a:lnTo>
                  <a:lnTo>
                    <a:pt x="548414" y="48873"/>
                  </a:lnTo>
                  <a:lnTo>
                    <a:pt x="588158" y="75378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9"/>
                  </a:lnTo>
                  <a:lnTo>
                    <a:pt x="703686" y="225790"/>
                  </a:lnTo>
                  <a:lnTo>
                    <a:pt x="718994" y="270839"/>
                  </a:lnTo>
                  <a:lnTo>
                    <a:pt x="728352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3"/>
                  </a:lnTo>
                  <a:lnTo>
                    <a:pt x="233568" y="706904"/>
                  </a:lnTo>
                  <a:lnTo>
                    <a:pt x="193816" y="688670"/>
                  </a:lnTo>
                  <a:lnTo>
                    <a:pt x="156793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0" y="574735"/>
                  </a:lnTo>
                  <a:lnTo>
                    <a:pt x="42853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69815" y="3173393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99"/>
                  </a:lnTo>
                  <a:lnTo>
                    <a:pt x="580848" y="457899"/>
                  </a:lnTo>
                  <a:lnTo>
                    <a:pt x="580848" y="664123"/>
                  </a:lnTo>
                  <a:lnTo>
                    <a:pt x="704523" y="664123"/>
                  </a:lnTo>
                  <a:lnTo>
                    <a:pt x="457199" y="796923"/>
                  </a:lnTo>
                  <a:lnTo>
                    <a:pt x="209874" y="664123"/>
                  </a:lnTo>
                  <a:lnTo>
                    <a:pt x="333549" y="664123"/>
                  </a:lnTo>
                  <a:lnTo>
                    <a:pt x="333549" y="457899"/>
                  </a:lnTo>
                  <a:lnTo>
                    <a:pt x="0" y="45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55422" y="3186617"/>
            <a:ext cx="177800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ts val="2765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83500" y="3168656"/>
            <a:ext cx="923925" cy="1566545"/>
            <a:chOff x="5783500" y="3168656"/>
            <a:chExt cx="923925" cy="1566545"/>
          </a:xfrm>
        </p:grpSpPr>
        <p:sp>
          <p:nvSpPr>
            <p:cNvPr id="21" name="object 21"/>
            <p:cNvSpPr/>
            <p:nvPr/>
          </p:nvSpPr>
          <p:spPr>
            <a:xfrm>
              <a:off x="5901088" y="3998617"/>
              <a:ext cx="731523" cy="73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01088" y="399861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89"/>
                  </a:lnTo>
                  <a:lnTo>
                    <a:pt x="11170" y="275706"/>
                  </a:lnTo>
                  <a:lnTo>
                    <a:pt x="24619" y="233568"/>
                  </a:lnTo>
                  <a:lnTo>
                    <a:pt x="42853" y="193816"/>
                  </a:lnTo>
                  <a:lnTo>
                    <a:pt x="65530" y="156793"/>
                  </a:lnTo>
                  <a:lnTo>
                    <a:pt x="92308" y="122843"/>
                  </a:lnTo>
                  <a:lnTo>
                    <a:pt x="122843" y="92308"/>
                  </a:lnTo>
                  <a:lnTo>
                    <a:pt x="156793" y="65530"/>
                  </a:lnTo>
                  <a:lnTo>
                    <a:pt x="193816" y="42853"/>
                  </a:lnTo>
                  <a:lnTo>
                    <a:pt x="233568" y="24619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4"/>
                  </a:lnTo>
                  <a:lnTo>
                    <a:pt x="505736" y="27846"/>
                  </a:lnTo>
                  <a:lnTo>
                    <a:pt x="548414" y="48873"/>
                  </a:lnTo>
                  <a:lnTo>
                    <a:pt x="588158" y="75378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9"/>
                  </a:lnTo>
                  <a:lnTo>
                    <a:pt x="703676" y="225790"/>
                  </a:lnTo>
                  <a:lnTo>
                    <a:pt x="718989" y="270839"/>
                  </a:lnTo>
                  <a:lnTo>
                    <a:pt x="728350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3"/>
                  </a:lnTo>
                  <a:lnTo>
                    <a:pt x="233568" y="706904"/>
                  </a:lnTo>
                  <a:lnTo>
                    <a:pt x="193816" y="688670"/>
                  </a:lnTo>
                  <a:lnTo>
                    <a:pt x="156793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0" y="574735"/>
                  </a:lnTo>
                  <a:lnTo>
                    <a:pt x="42853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88263" y="3173418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0"/>
                  </a:moveTo>
                  <a:lnTo>
                    <a:pt x="914398" y="0"/>
                  </a:lnTo>
                  <a:lnTo>
                    <a:pt x="914398" y="457874"/>
                  </a:lnTo>
                  <a:lnTo>
                    <a:pt x="580848" y="457874"/>
                  </a:lnTo>
                  <a:lnTo>
                    <a:pt x="580848" y="664098"/>
                  </a:lnTo>
                  <a:lnTo>
                    <a:pt x="704523" y="664098"/>
                  </a:lnTo>
                  <a:lnTo>
                    <a:pt x="457199" y="796923"/>
                  </a:lnTo>
                  <a:lnTo>
                    <a:pt x="209874" y="664098"/>
                  </a:lnTo>
                  <a:lnTo>
                    <a:pt x="333524" y="664098"/>
                  </a:lnTo>
                  <a:lnTo>
                    <a:pt x="333524" y="457874"/>
                  </a:lnTo>
                  <a:lnTo>
                    <a:pt x="0" y="457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08263" y="3996717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08263" y="39967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3" y="193827"/>
                  </a:lnTo>
                  <a:lnTo>
                    <a:pt x="65530" y="156804"/>
                  </a:lnTo>
                  <a:lnTo>
                    <a:pt x="92308" y="122853"/>
                  </a:lnTo>
                  <a:lnTo>
                    <a:pt x="122843" y="92317"/>
                  </a:lnTo>
                  <a:lnTo>
                    <a:pt x="156793" y="65537"/>
                  </a:lnTo>
                  <a:lnTo>
                    <a:pt x="193816" y="42858"/>
                  </a:lnTo>
                  <a:lnTo>
                    <a:pt x="233568" y="24622"/>
                  </a:lnTo>
                  <a:lnTo>
                    <a:pt x="275706" y="11171"/>
                  </a:lnTo>
                  <a:lnTo>
                    <a:pt x="319889" y="2850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5"/>
                  </a:lnTo>
                  <a:lnTo>
                    <a:pt x="505736" y="27849"/>
                  </a:lnTo>
                  <a:lnTo>
                    <a:pt x="548414" y="48881"/>
                  </a:lnTo>
                  <a:lnTo>
                    <a:pt x="588158" y="75393"/>
                  </a:lnTo>
                  <a:lnTo>
                    <a:pt x="624398" y="107149"/>
                  </a:lnTo>
                  <a:lnTo>
                    <a:pt x="656144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9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3"/>
                  </a:lnTo>
                  <a:lnTo>
                    <a:pt x="233568" y="706904"/>
                  </a:lnTo>
                  <a:lnTo>
                    <a:pt x="193816" y="688670"/>
                  </a:lnTo>
                  <a:lnTo>
                    <a:pt x="156793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0" y="574735"/>
                  </a:lnTo>
                  <a:lnTo>
                    <a:pt x="42853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920623" y="3993854"/>
            <a:ext cx="741045" cy="741045"/>
            <a:chOff x="6920623" y="3993854"/>
            <a:chExt cx="741045" cy="741045"/>
          </a:xfrm>
        </p:grpSpPr>
        <p:sp>
          <p:nvSpPr>
            <p:cNvPr id="27" name="object 27"/>
            <p:cNvSpPr/>
            <p:nvPr/>
          </p:nvSpPr>
          <p:spPr>
            <a:xfrm>
              <a:off x="6925385" y="3998616"/>
              <a:ext cx="731523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25385" y="39986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50" y="319889"/>
                  </a:lnTo>
                  <a:lnTo>
                    <a:pt x="11171" y="275706"/>
                  </a:lnTo>
                  <a:lnTo>
                    <a:pt x="24622" y="233568"/>
                  </a:lnTo>
                  <a:lnTo>
                    <a:pt x="42858" y="193816"/>
                  </a:lnTo>
                  <a:lnTo>
                    <a:pt x="65537" y="156793"/>
                  </a:lnTo>
                  <a:lnTo>
                    <a:pt x="92317" y="122843"/>
                  </a:lnTo>
                  <a:lnTo>
                    <a:pt x="122853" y="92308"/>
                  </a:lnTo>
                  <a:lnTo>
                    <a:pt x="156804" y="65530"/>
                  </a:lnTo>
                  <a:lnTo>
                    <a:pt x="193827" y="42853"/>
                  </a:lnTo>
                  <a:lnTo>
                    <a:pt x="233578" y="24619"/>
                  </a:lnTo>
                  <a:lnTo>
                    <a:pt x="275715" y="11170"/>
                  </a:lnTo>
                  <a:lnTo>
                    <a:pt x="319894" y="2849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4"/>
                  </a:lnTo>
                  <a:lnTo>
                    <a:pt x="505736" y="27846"/>
                  </a:lnTo>
                  <a:lnTo>
                    <a:pt x="548414" y="48873"/>
                  </a:lnTo>
                  <a:lnTo>
                    <a:pt x="588158" y="75378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9"/>
                  </a:lnTo>
                  <a:lnTo>
                    <a:pt x="703686" y="225790"/>
                  </a:lnTo>
                  <a:lnTo>
                    <a:pt x="718994" y="270839"/>
                  </a:lnTo>
                  <a:lnTo>
                    <a:pt x="728352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94" y="728673"/>
                  </a:lnTo>
                  <a:lnTo>
                    <a:pt x="275715" y="720353"/>
                  </a:lnTo>
                  <a:lnTo>
                    <a:pt x="233578" y="706904"/>
                  </a:lnTo>
                  <a:lnTo>
                    <a:pt x="193827" y="688670"/>
                  </a:lnTo>
                  <a:lnTo>
                    <a:pt x="156804" y="665993"/>
                  </a:lnTo>
                  <a:lnTo>
                    <a:pt x="122853" y="639217"/>
                  </a:lnTo>
                  <a:lnTo>
                    <a:pt x="92317" y="608683"/>
                  </a:lnTo>
                  <a:lnTo>
                    <a:pt x="65537" y="574735"/>
                  </a:lnTo>
                  <a:lnTo>
                    <a:pt x="42858" y="537715"/>
                  </a:lnTo>
                  <a:lnTo>
                    <a:pt x="24622" y="497966"/>
                  </a:lnTo>
                  <a:lnTo>
                    <a:pt x="11171" y="455831"/>
                  </a:lnTo>
                  <a:lnTo>
                    <a:pt x="2850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138777" y="3522715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44921" y="3993854"/>
            <a:ext cx="741045" cy="741045"/>
            <a:chOff x="7944921" y="3993854"/>
            <a:chExt cx="741045" cy="741045"/>
          </a:xfrm>
        </p:grpSpPr>
        <p:sp>
          <p:nvSpPr>
            <p:cNvPr id="31" name="object 31"/>
            <p:cNvSpPr/>
            <p:nvPr/>
          </p:nvSpPr>
          <p:spPr>
            <a:xfrm>
              <a:off x="7949683" y="3998616"/>
              <a:ext cx="731523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49683" y="39986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50" y="319889"/>
                  </a:lnTo>
                  <a:lnTo>
                    <a:pt x="11171" y="275706"/>
                  </a:lnTo>
                  <a:lnTo>
                    <a:pt x="24622" y="233568"/>
                  </a:lnTo>
                  <a:lnTo>
                    <a:pt x="42858" y="193816"/>
                  </a:lnTo>
                  <a:lnTo>
                    <a:pt x="65537" y="156793"/>
                  </a:lnTo>
                  <a:lnTo>
                    <a:pt x="92317" y="122843"/>
                  </a:lnTo>
                  <a:lnTo>
                    <a:pt x="122853" y="92308"/>
                  </a:lnTo>
                  <a:lnTo>
                    <a:pt x="156804" y="65530"/>
                  </a:lnTo>
                  <a:lnTo>
                    <a:pt x="193827" y="42853"/>
                  </a:lnTo>
                  <a:lnTo>
                    <a:pt x="233578" y="24619"/>
                  </a:lnTo>
                  <a:lnTo>
                    <a:pt x="275715" y="11170"/>
                  </a:lnTo>
                  <a:lnTo>
                    <a:pt x="319894" y="2849"/>
                  </a:lnTo>
                  <a:lnTo>
                    <a:pt x="365774" y="0"/>
                  </a:lnTo>
                  <a:lnTo>
                    <a:pt x="413848" y="3173"/>
                  </a:lnTo>
                  <a:lnTo>
                    <a:pt x="460691" y="12534"/>
                  </a:lnTo>
                  <a:lnTo>
                    <a:pt x="505736" y="27846"/>
                  </a:lnTo>
                  <a:lnTo>
                    <a:pt x="548414" y="48873"/>
                  </a:lnTo>
                  <a:lnTo>
                    <a:pt x="588158" y="75378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9"/>
                  </a:lnTo>
                  <a:lnTo>
                    <a:pt x="703686" y="225790"/>
                  </a:lnTo>
                  <a:lnTo>
                    <a:pt x="718994" y="270839"/>
                  </a:lnTo>
                  <a:lnTo>
                    <a:pt x="728352" y="317689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70" y="537715"/>
                  </a:lnTo>
                  <a:lnTo>
                    <a:pt x="665993" y="574735"/>
                  </a:lnTo>
                  <a:lnTo>
                    <a:pt x="639217" y="608683"/>
                  </a:lnTo>
                  <a:lnTo>
                    <a:pt x="608683" y="639217"/>
                  </a:lnTo>
                  <a:lnTo>
                    <a:pt x="574735" y="665993"/>
                  </a:lnTo>
                  <a:lnTo>
                    <a:pt x="537715" y="688670"/>
                  </a:lnTo>
                  <a:lnTo>
                    <a:pt x="497966" y="706904"/>
                  </a:lnTo>
                  <a:lnTo>
                    <a:pt x="455831" y="720353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94" y="728673"/>
                  </a:lnTo>
                  <a:lnTo>
                    <a:pt x="275715" y="720353"/>
                  </a:lnTo>
                  <a:lnTo>
                    <a:pt x="233578" y="706904"/>
                  </a:lnTo>
                  <a:lnTo>
                    <a:pt x="193827" y="688670"/>
                  </a:lnTo>
                  <a:lnTo>
                    <a:pt x="156804" y="665993"/>
                  </a:lnTo>
                  <a:lnTo>
                    <a:pt x="122853" y="639217"/>
                  </a:lnTo>
                  <a:lnTo>
                    <a:pt x="92317" y="608683"/>
                  </a:lnTo>
                  <a:lnTo>
                    <a:pt x="65537" y="574735"/>
                  </a:lnTo>
                  <a:lnTo>
                    <a:pt x="42858" y="537715"/>
                  </a:lnTo>
                  <a:lnTo>
                    <a:pt x="24622" y="497966"/>
                  </a:lnTo>
                  <a:lnTo>
                    <a:pt x="11171" y="455831"/>
                  </a:lnTo>
                  <a:lnTo>
                    <a:pt x="2850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163084" y="3522715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2148" y="3993854"/>
            <a:ext cx="741045" cy="741045"/>
            <a:chOff x="782148" y="3993854"/>
            <a:chExt cx="741045" cy="741045"/>
          </a:xfrm>
        </p:grpSpPr>
        <p:sp>
          <p:nvSpPr>
            <p:cNvPr id="35" name="object 35"/>
            <p:cNvSpPr/>
            <p:nvPr/>
          </p:nvSpPr>
          <p:spPr>
            <a:xfrm>
              <a:off x="786910" y="3998616"/>
              <a:ext cx="731518" cy="7315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6910" y="39986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89"/>
                  </a:lnTo>
                  <a:lnTo>
                    <a:pt x="11170" y="275706"/>
                  </a:lnTo>
                  <a:lnTo>
                    <a:pt x="24619" y="233568"/>
                  </a:lnTo>
                  <a:lnTo>
                    <a:pt x="42854" y="193816"/>
                  </a:lnTo>
                  <a:lnTo>
                    <a:pt x="65531" y="156793"/>
                  </a:lnTo>
                  <a:lnTo>
                    <a:pt x="92308" y="122843"/>
                  </a:lnTo>
                  <a:lnTo>
                    <a:pt x="122843" y="92308"/>
                  </a:lnTo>
                  <a:lnTo>
                    <a:pt x="156792" y="65530"/>
                  </a:lnTo>
                  <a:lnTo>
                    <a:pt x="193813" y="42853"/>
                  </a:lnTo>
                  <a:lnTo>
                    <a:pt x="233563" y="24619"/>
                  </a:lnTo>
                  <a:lnTo>
                    <a:pt x="275699" y="11170"/>
                  </a:lnTo>
                  <a:lnTo>
                    <a:pt x="319878" y="2849"/>
                  </a:lnTo>
                  <a:lnTo>
                    <a:pt x="365759" y="0"/>
                  </a:lnTo>
                  <a:lnTo>
                    <a:pt x="413835" y="3173"/>
                  </a:lnTo>
                  <a:lnTo>
                    <a:pt x="460681" y="12534"/>
                  </a:lnTo>
                  <a:lnTo>
                    <a:pt x="505728" y="27846"/>
                  </a:lnTo>
                  <a:lnTo>
                    <a:pt x="548407" y="48873"/>
                  </a:lnTo>
                  <a:lnTo>
                    <a:pt x="588150" y="75378"/>
                  </a:lnTo>
                  <a:lnTo>
                    <a:pt x="624388" y="107124"/>
                  </a:lnTo>
                  <a:lnTo>
                    <a:pt x="656141" y="143365"/>
                  </a:lnTo>
                  <a:lnTo>
                    <a:pt x="682649" y="183109"/>
                  </a:lnTo>
                  <a:lnTo>
                    <a:pt x="703676" y="225790"/>
                  </a:lnTo>
                  <a:lnTo>
                    <a:pt x="718987" y="270839"/>
                  </a:lnTo>
                  <a:lnTo>
                    <a:pt x="728346" y="317689"/>
                  </a:lnTo>
                  <a:lnTo>
                    <a:pt x="731518" y="365774"/>
                  </a:lnTo>
                  <a:lnTo>
                    <a:pt x="728668" y="411653"/>
                  </a:lnTo>
                  <a:lnTo>
                    <a:pt x="720347" y="455831"/>
                  </a:lnTo>
                  <a:lnTo>
                    <a:pt x="706898" y="497966"/>
                  </a:lnTo>
                  <a:lnTo>
                    <a:pt x="688663" y="537715"/>
                  </a:lnTo>
                  <a:lnTo>
                    <a:pt x="665986" y="574735"/>
                  </a:lnTo>
                  <a:lnTo>
                    <a:pt x="639208" y="608683"/>
                  </a:lnTo>
                  <a:lnTo>
                    <a:pt x="608674" y="639217"/>
                  </a:lnTo>
                  <a:lnTo>
                    <a:pt x="574724" y="665993"/>
                  </a:lnTo>
                  <a:lnTo>
                    <a:pt x="537704" y="688670"/>
                  </a:lnTo>
                  <a:lnTo>
                    <a:pt x="497954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3"/>
                  </a:lnTo>
                  <a:lnTo>
                    <a:pt x="233563" y="706904"/>
                  </a:lnTo>
                  <a:lnTo>
                    <a:pt x="193813" y="688670"/>
                  </a:lnTo>
                  <a:lnTo>
                    <a:pt x="156792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1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063112" y="3522715"/>
            <a:ext cx="177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17720" y="3186617"/>
            <a:ext cx="269240" cy="195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ts val="2765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72390">
              <a:lnSpc>
                <a:spcPts val="2765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1805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2800">
                <a:solidFill>
                  <a:srgbClr val="1F5280"/>
                </a:solidFill>
                <a:latin typeface="Verdana"/>
                <a:cs typeface="Verdana"/>
              </a:rPr>
              <a:t>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68340" y="4784440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001363" y="5136495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48584" y="4784440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338849"/>
                </a:moveTo>
                <a:lnTo>
                  <a:pt x="323299" y="338849"/>
                </a:lnTo>
                <a:lnTo>
                  <a:pt x="323299" y="132749"/>
                </a:lnTo>
                <a:lnTo>
                  <a:pt x="189399" y="132749"/>
                </a:lnTo>
                <a:lnTo>
                  <a:pt x="457199" y="0"/>
                </a:lnTo>
                <a:lnTo>
                  <a:pt x="724998" y="132749"/>
                </a:lnTo>
                <a:lnTo>
                  <a:pt x="591098" y="132749"/>
                </a:lnTo>
                <a:lnTo>
                  <a:pt x="591098" y="338849"/>
                </a:lnTo>
                <a:lnTo>
                  <a:pt x="914398" y="338849"/>
                </a:lnTo>
                <a:lnTo>
                  <a:pt x="914398" y="796523"/>
                </a:lnTo>
                <a:lnTo>
                  <a:pt x="0" y="796523"/>
                </a:lnTo>
                <a:lnTo>
                  <a:pt x="0" y="338849"/>
                </a:lnTo>
                <a:close/>
              </a:path>
            </a:pathLst>
          </a:custGeom>
          <a:ln w="9524">
            <a:solidFill>
              <a:srgbClr val="1F52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971392" y="5136495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18438" y="2877119"/>
            <a:ext cx="436424" cy="163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96964" y="2875519"/>
            <a:ext cx="436424" cy="163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15232" y="997710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[4,7]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74379" y="94558"/>
            <a:ext cx="6791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5"/>
              <a:t>QUICKSORT </a:t>
            </a:r>
            <a:r>
              <a:rPr dirty="0"/>
              <a:t>– </a:t>
            </a:r>
            <a:r>
              <a:rPr dirty="0" spc="-5"/>
              <a:t>VÍ</a:t>
            </a:r>
            <a:r>
              <a:rPr dirty="0" spc="-295"/>
              <a:t> </a:t>
            </a:r>
            <a:r>
              <a:rPr dirty="0" spc="-425"/>
              <a:t>DỤ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3998654" y="1936746"/>
            <a:ext cx="739775" cy="741680"/>
            <a:chOff x="3998654" y="1936746"/>
            <a:chExt cx="739775" cy="741680"/>
          </a:xfrm>
        </p:grpSpPr>
        <p:sp>
          <p:nvSpPr>
            <p:cNvPr id="48" name="object 48"/>
            <p:cNvSpPr/>
            <p:nvPr/>
          </p:nvSpPr>
          <p:spPr>
            <a:xfrm>
              <a:off x="4003416" y="1941508"/>
              <a:ext cx="729773" cy="731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03416" y="1941508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8"/>
                  </a:lnTo>
                  <a:lnTo>
                    <a:pt x="681018" y="183189"/>
                  </a:lnTo>
                  <a:lnTo>
                    <a:pt x="701995" y="225887"/>
                  </a:lnTo>
                  <a:lnTo>
                    <a:pt x="717270" y="270954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5"/>
                  </a:lnTo>
                  <a:lnTo>
                    <a:pt x="701097" y="508351"/>
                  </a:lnTo>
                  <a:lnTo>
                    <a:pt x="679953" y="550605"/>
                  </a:lnTo>
                  <a:lnTo>
                    <a:pt x="653741" y="589520"/>
                  </a:lnTo>
                  <a:lnTo>
                    <a:pt x="622895" y="624662"/>
                  </a:lnTo>
                  <a:lnTo>
                    <a:pt x="587851" y="655593"/>
                  </a:lnTo>
                  <a:lnTo>
                    <a:pt x="549044" y="681878"/>
                  </a:lnTo>
                  <a:lnTo>
                    <a:pt x="506907" y="703080"/>
                  </a:lnTo>
                  <a:lnTo>
                    <a:pt x="461877" y="718765"/>
                  </a:lnTo>
                  <a:lnTo>
                    <a:pt x="414388" y="728495"/>
                  </a:lnTo>
                  <a:lnTo>
                    <a:pt x="364874" y="731836"/>
                  </a:lnTo>
                  <a:lnTo>
                    <a:pt x="315366" y="728495"/>
                  </a:lnTo>
                  <a:lnTo>
                    <a:pt x="267881" y="718765"/>
                  </a:lnTo>
                  <a:lnTo>
                    <a:pt x="222855" y="703080"/>
                  </a:lnTo>
                  <a:lnTo>
                    <a:pt x="180721" y="681878"/>
                  </a:lnTo>
                  <a:lnTo>
                    <a:pt x="141916" y="655593"/>
                  </a:lnTo>
                  <a:lnTo>
                    <a:pt x="106874" y="624662"/>
                  </a:lnTo>
                  <a:lnTo>
                    <a:pt x="76030" y="589520"/>
                  </a:lnTo>
                  <a:lnTo>
                    <a:pt x="49819" y="550605"/>
                  </a:lnTo>
                  <a:lnTo>
                    <a:pt x="28675" y="508351"/>
                  </a:lnTo>
                  <a:lnTo>
                    <a:pt x="13034" y="463195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279405" y="20618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51" name="object 51"/>
          <p:cNvSpPr txBox="1"/>
          <p:nvPr/>
        </p:nvSpPr>
        <p:spPr>
          <a:xfrm>
            <a:off x="3581151" y="203409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571" y="1030067"/>
            <a:ext cx="8427720" cy="646430"/>
          </a:xfrm>
          <a:custGeom>
            <a:avLst/>
            <a:gdLst/>
            <a:ahLst/>
            <a:cxnLst/>
            <a:rect l="l" t="t" r="r" b="b"/>
            <a:pathLst>
              <a:path w="8427720" h="646430">
                <a:moveTo>
                  <a:pt x="0" y="0"/>
                </a:moveTo>
                <a:lnTo>
                  <a:pt x="8427410" y="0"/>
                </a:lnTo>
                <a:lnTo>
                  <a:pt x="8427410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5232" y="1037181"/>
            <a:ext cx="5725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40">
                <a:solidFill>
                  <a:srgbClr val="1F5280"/>
                </a:solidFill>
                <a:latin typeface="Noto Sans Symbols"/>
                <a:cs typeface="Noto Sans Symbols"/>
              </a:rPr>
              <a:t>□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Phân </a:t>
            </a:r>
            <a:r>
              <a:rPr dirty="0" sz="3600" spc="-10">
                <a:solidFill>
                  <a:srgbClr val="008200"/>
                </a:solidFill>
                <a:latin typeface="Verdana"/>
                <a:cs typeface="Verdana"/>
              </a:rPr>
              <a:t>hoạch </a:t>
            </a:r>
            <a:r>
              <a:rPr dirty="0" sz="3600" spc="-5">
                <a:solidFill>
                  <a:srgbClr val="008200"/>
                </a:solidFill>
                <a:latin typeface="Verdana"/>
                <a:cs typeface="Verdana"/>
              </a:rPr>
              <a:t>đọan [5,7]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3518" y="3983429"/>
            <a:ext cx="741045" cy="741045"/>
            <a:chOff x="1803518" y="3983429"/>
            <a:chExt cx="741045" cy="741045"/>
          </a:xfrm>
        </p:grpSpPr>
        <p:sp>
          <p:nvSpPr>
            <p:cNvPr id="5" name="object 5"/>
            <p:cNvSpPr/>
            <p:nvPr/>
          </p:nvSpPr>
          <p:spPr>
            <a:xfrm>
              <a:off x="1808281" y="3988191"/>
              <a:ext cx="73151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08281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1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2" y="65529"/>
                  </a:lnTo>
                  <a:lnTo>
                    <a:pt x="193813" y="42852"/>
                  </a:lnTo>
                  <a:lnTo>
                    <a:pt x="233563" y="24618"/>
                  </a:lnTo>
                  <a:lnTo>
                    <a:pt x="275699" y="11170"/>
                  </a:lnTo>
                  <a:lnTo>
                    <a:pt x="319878" y="2849"/>
                  </a:lnTo>
                  <a:lnTo>
                    <a:pt x="365759" y="0"/>
                  </a:lnTo>
                  <a:lnTo>
                    <a:pt x="413835" y="3171"/>
                  </a:lnTo>
                  <a:lnTo>
                    <a:pt x="460681" y="12528"/>
                  </a:lnTo>
                  <a:lnTo>
                    <a:pt x="505728" y="27837"/>
                  </a:lnTo>
                  <a:lnTo>
                    <a:pt x="548407" y="48862"/>
                  </a:lnTo>
                  <a:lnTo>
                    <a:pt x="588150" y="75370"/>
                  </a:lnTo>
                  <a:lnTo>
                    <a:pt x="624388" y="107124"/>
                  </a:lnTo>
                  <a:lnTo>
                    <a:pt x="656143" y="143365"/>
                  </a:lnTo>
                  <a:lnTo>
                    <a:pt x="682650" y="183108"/>
                  </a:lnTo>
                  <a:lnTo>
                    <a:pt x="703676" y="225787"/>
                  </a:lnTo>
                  <a:lnTo>
                    <a:pt x="718984" y="270831"/>
                  </a:lnTo>
                  <a:lnTo>
                    <a:pt x="728342" y="317675"/>
                  </a:lnTo>
                  <a:lnTo>
                    <a:pt x="731513" y="365749"/>
                  </a:lnTo>
                  <a:lnTo>
                    <a:pt x="728663" y="411628"/>
                  </a:lnTo>
                  <a:lnTo>
                    <a:pt x="720343" y="455808"/>
                  </a:lnTo>
                  <a:lnTo>
                    <a:pt x="706894" y="497945"/>
                  </a:lnTo>
                  <a:lnTo>
                    <a:pt x="688659" y="537696"/>
                  </a:lnTo>
                  <a:lnTo>
                    <a:pt x="665982" y="574718"/>
                  </a:lnTo>
                  <a:lnTo>
                    <a:pt x="639206" y="608669"/>
                  </a:lnTo>
                  <a:lnTo>
                    <a:pt x="608671" y="639206"/>
                  </a:lnTo>
                  <a:lnTo>
                    <a:pt x="574723" y="665985"/>
                  </a:lnTo>
                  <a:lnTo>
                    <a:pt x="537702" y="688664"/>
                  </a:lnTo>
                  <a:lnTo>
                    <a:pt x="497953" y="706901"/>
                  </a:lnTo>
                  <a:lnTo>
                    <a:pt x="455818" y="720351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1"/>
                  </a:lnTo>
                  <a:lnTo>
                    <a:pt x="233563" y="706901"/>
                  </a:lnTo>
                  <a:lnTo>
                    <a:pt x="193813" y="688664"/>
                  </a:lnTo>
                  <a:lnTo>
                    <a:pt x="156792" y="665985"/>
                  </a:lnTo>
                  <a:lnTo>
                    <a:pt x="122843" y="639206"/>
                  </a:lnTo>
                  <a:lnTo>
                    <a:pt x="92308" y="608669"/>
                  </a:lnTo>
                  <a:lnTo>
                    <a:pt x="65531" y="574718"/>
                  </a:lnTo>
                  <a:lnTo>
                    <a:pt x="42854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85397" y="3501170"/>
            <a:ext cx="177800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27831" y="3983429"/>
            <a:ext cx="741045" cy="741045"/>
            <a:chOff x="2827831" y="3983429"/>
            <a:chExt cx="741045" cy="741045"/>
          </a:xfrm>
        </p:grpSpPr>
        <p:sp>
          <p:nvSpPr>
            <p:cNvPr id="9" name="object 9"/>
            <p:cNvSpPr/>
            <p:nvPr/>
          </p:nvSpPr>
          <p:spPr>
            <a:xfrm>
              <a:off x="2832594" y="3988191"/>
              <a:ext cx="731498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32594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3" y="3171"/>
                  </a:lnTo>
                  <a:lnTo>
                    <a:pt x="460666" y="12528"/>
                  </a:lnTo>
                  <a:lnTo>
                    <a:pt x="505711" y="27837"/>
                  </a:lnTo>
                  <a:lnTo>
                    <a:pt x="548389" y="48862"/>
                  </a:lnTo>
                  <a:lnTo>
                    <a:pt x="588133" y="75370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8"/>
                  </a:lnTo>
                  <a:lnTo>
                    <a:pt x="703661" y="225787"/>
                  </a:lnTo>
                  <a:lnTo>
                    <a:pt x="718969" y="270831"/>
                  </a:lnTo>
                  <a:lnTo>
                    <a:pt x="728327" y="317675"/>
                  </a:lnTo>
                  <a:lnTo>
                    <a:pt x="731498" y="365749"/>
                  </a:lnTo>
                  <a:lnTo>
                    <a:pt x="728648" y="411628"/>
                  </a:lnTo>
                  <a:lnTo>
                    <a:pt x="720328" y="455808"/>
                  </a:lnTo>
                  <a:lnTo>
                    <a:pt x="706879" y="497945"/>
                  </a:lnTo>
                  <a:lnTo>
                    <a:pt x="688645" y="537696"/>
                  </a:lnTo>
                  <a:lnTo>
                    <a:pt x="665968" y="574718"/>
                  </a:lnTo>
                  <a:lnTo>
                    <a:pt x="639192" y="608669"/>
                  </a:lnTo>
                  <a:lnTo>
                    <a:pt x="608658" y="639206"/>
                  </a:lnTo>
                  <a:lnTo>
                    <a:pt x="574710" y="665985"/>
                  </a:lnTo>
                  <a:lnTo>
                    <a:pt x="537690" y="688664"/>
                  </a:lnTo>
                  <a:lnTo>
                    <a:pt x="497941" y="706901"/>
                  </a:lnTo>
                  <a:lnTo>
                    <a:pt x="455806" y="720351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09265" y="3501170"/>
            <a:ext cx="177800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0654" y="3983429"/>
            <a:ext cx="741045" cy="741045"/>
            <a:chOff x="3850654" y="3983429"/>
            <a:chExt cx="741045" cy="741045"/>
          </a:xfrm>
        </p:grpSpPr>
        <p:sp>
          <p:nvSpPr>
            <p:cNvPr id="13" name="object 13"/>
            <p:cNvSpPr/>
            <p:nvPr/>
          </p:nvSpPr>
          <p:spPr>
            <a:xfrm>
              <a:off x="3855417" y="3988191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55417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33" y="3171"/>
                  </a:lnTo>
                  <a:lnTo>
                    <a:pt x="460684" y="12528"/>
                  </a:lnTo>
                  <a:lnTo>
                    <a:pt x="505733" y="27837"/>
                  </a:lnTo>
                  <a:lnTo>
                    <a:pt x="548413" y="48862"/>
                  </a:lnTo>
                  <a:lnTo>
                    <a:pt x="588157" y="75370"/>
                  </a:lnTo>
                  <a:lnTo>
                    <a:pt x="624398" y="107124"/>
                  </a:lnTo>
                  <a:lnTo>
                    <a:pt x="656144" y="143365"/>
                  </a:lnTo>
                  <a:lnTo>
                    <a:pt x="682649" y="183108"/>
                  </a:lnTo>
                  <a:lnTo>
                    <a:pt x="703676" y="225787"/>
                  </a:lnTo>
                  <a:lnTo>
                    <a:pt x="718989" y="270831"/>
                  </a:lnTo>
                  <a:lnTo>
                    <a:pt x="728350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69" y="537696"/>
                  </a:lnTo>
                  <a:lnTo>
                    <a:pt x="665992" y="574718"/>
                  </a:lnTo>
                  <a:lnTo>
                    <a:pt x="639214" y="608669"/>
                  </a:lnTo>
                  <a:lnTo>
                    <a:pt x="608679" y="639206"/>
                  </a:lnTo>
                  <a:lnTo>
                    <a:pt x="574729" y="665985"/>
                  </a:lnTo>
                  <a:lnTo>
                    <a:pt x="537707" y="688664"/>
                  </a:lnTo>
                  <a:lnTo>
                    <a:pt x="497955" y="706901"/>
                  </a:lnTo>
                  <a:lnTo>
                    <a:pt x="455816" y="720351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31553" y="3501170"/>
            <a:ext cx="177800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74952" y="3983429"/>
            <a:ext cx="741045" cy="741045"/>
            <a:chOff x="4874952" y="3983429"/>
            <a:chExt cx="741045" cy="741045"/>
          </a:xfrm>
        </p:grpSpPr>
        <p:sp>
          <p:nvSpPr>
            <p:cNvPr id="17" name="object 17"/>
            <p:cNvSpPr/>
            <p:nvPr/>
          </p:nvSpPr>
          <p:spPr>
            <a:xfrm>
              <a:off x="4879715" y="3988191"/>
              <a:ext cx="731523" cy="73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79715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3" y="193807"/>
                  </a:lnTo>
                  <a:lnTo>
                    <a:pt x="65530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3" y="65529"/>
                  </a:lnTo>
                  <a:lnTo>
                    <a:pt x="193816" y="42852"/>
                  </a:lnTo>
                  <a:lnTo>
                    <a:pt x="233568" y="24618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8"/>
                  </a:lnTo>
                  <a:lnTo>
                    <a:pt x="703686" y="225787"/>
                  </a:lnTo>
                  <a:lnTo>
                    <a:pt x="718994" y="270831"/>
                  </a:lnTo>
                  <a:lnTo>
                    <a:pt x="728352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70" y="537696"/>
                  </a:lnTo>
                  <a:lnTo>
                    <a:pt x="665993" y="574718"/>
                  </a:lnTo>
                  <a:lnTo>
                    <a:pt x="639217" y="608669"/>
                  </a:lnTo>
                  <a:lnTo>
                    <a:pt x="608683" y="639206"/>
                  </a:lnTo>
                  <a:lnTo>
                    <a:pt x="574735" y="665985"/>
                  </a:lnTo>
                  <a:lnTo>
                    <a:pt x="537715" y="688664"/>
                  </a:lnTo>
                  <a:lnTo>
                    <a:pt x="497966" y="706901"/>
                  </a:lnTo>
                  <a:lnTo>
                    <a:pt x="455831" y="720351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1"/>
                  </a:lnTo>
                  <a:lnTo>
                    <a:pt x="233568" y="706901"/>
                  </a:lnTo>
                  <a:lnTo>
                    <a:pt x="193816" y="688664"/>
                  </a:lnTo>
                  <a:lnTo>
                    <a:pt x="156793" y="665985"/>
                  </a:lnTo>
                  <a:lnTo>
                    <a:pt x="122843" y="639206"/>
                  </a:lnTo>
                  <a:lnTo>
                    <a:pt x="92308" y="608669"/>
                  </a:lnTo>
                  <a:lnTo>
                    <a:pt x="65530" y="574718"/>
                  </a:lnTo>
                  <a:lnTo>
                    <a:pt x="42853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55422" y="3501170"/>
            <a:ext cx="177800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05750" y="3983429"/>
            <a:ext cx="923925" cy="1584325"/>
            <a:chOff x="5805750" y="3983429"/>
            <a:chExt cx="923925" cy="1584325"/>
          </a:xfrm>
        </p:grpSpPr>
        <p:sp>
          <p:nvSpPr>
            <p:cNvPr id="21" name="object 21"/>
            <p:cNvSpPr/>
            <p:nvPr/>
          </p:nvSpPr>
          <p:spPr>
            <a:xfrm>
              <a:off x="5901088" y="3988191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01087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3" y="193807"/>
                  </a:lnTo>
                  <a:lnTo>
                    <a:pt x="65530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3" y="65529"/>
                  </a:lnTo>
                  <a:lnTo>
                    <a:pt x="193816" y="42852"/>
                  </a:lnTo>
                  <a:lnTo>
                    <a:pt x="233568" y="24618"/>
                  </a:lnTo>
                  <a:lnTo>
                    <a:pt x="275706" y="11170"/>
                  </a:lnTo>
                  <a:lnTo>
                    <a:pt x="319889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8"/>
                  </a:lnTo>
                  <a:lnTo>
                    <a:pt x="703686" y="225787"/>
                  </a:lnTo>
                  <a:lnTo>
                    <a:pt x="718994" y="270831"/>
                  </a:lnTo>
                  <a:lnTo>
                    <a:pt x="728352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70" y="537696"/>
                  </a:lnTo>
                  <a:lnTo>
                    <a:pt x="665993" y="574718"/>
                  </a:lnTo>
                  <a:lnTo>
                    <a:pt x="639217" y="608669"/>
                  </a:lnTo>
                  <a:lnTo>
                    <a:pt x="608683" y="639206"/>
                  </a:lnTo>
                  <a:lnTo>
                    <a:pt x="574735" y="665985"/>
                  </a:lnTo>
                  <a:lnTo>
                    <a:pt x="537715" y="688664"/>
                  </a:lnTo>
                  <a:lnTo>
                    <a:pt x="497966" y="706901"/>
                  </a:lnTo>
                  <a:lnTo>
                    <a:pt x="455831" y="720351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89" y="728673"/>
                  </a:lnTo>
                  <a:lnTo>
                    <a:pt x="275706" y="720351"/>
                  </a:lnTo>
                  <a:lnTo>
                    <a:pt x="233568" y="706901"/>
                  </a:lnTo>
                  <a:lnTo>
                    <a:pt x="193816" y="688664"/>
                  </a:lnTo>
                  <a:lnTo>
                    <a:pt x="156793" y="665985"/>
                  </a:lnTo>
                  <a:lnTo>
                    <a:pt x="122843" y="639206"/>
                  </a:lnTo>
                  <a:lnTo>
                    <a:pt x="92308" y="608669"/>
                  </a:lnTo>
                  <a:lnTo>
                    <a:pt x="65530" y="574718"/>
                  </a:lnTo>
                  <a:lnTo>
                    <a:pt x="42853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10513" y="4766065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338849"/>
                  </a:moveTo>
                  <a:lnTo>
                    <a:pt x="323299" y="338849"/>
                  </a:lnTo>
                  <a:lnTo>
                    <a:pt x="323299" y="132749"/>
                  </a:lnTo>
                  <a:lnTo>
                    <a:pt x="189399" y="132749"/>
                  </a:lnTo>
                  <a:lnTo>
                    <a:pt x="457199" y="0"/>
                  </a:lnTo>
                  <a:lnTo>
                    <a:pt x="724998" y="132749"/>
                  </a:lnTo>
                  <a:lnTo>
                    <a:pt x="591098" y="132749"/>
                  </a:lnTo>
                  <a:lnTo>
                    <a:pt x="591098" y="338849"/>
                  </a:lnTo>
                  <a:lnTo>
                    <a:pt x="914398" y="338849"/>
                  </a:lnTo>
                  <a:lnTo>
                    <a:pt x="914398" y="796523"/>
                  </a:lnTo>
                  <a:lnTo>
                    <a:pt x="0" y="796523"/>
                  </a:lnTo>
                  <a:lnTo>
                    <a:pt x="0" y="3388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908623" y="3972154"/>
            <a:ext cx="753110" cy="752475"/>
            <a:chOff x="6908623" y="3972154"/>
            <a:chExt cx="753110" cy="752475"/>
          </a:xfrm>
        </p:grpSpPr>
        <p:sp>
          <p:nvSpPr>
            <p:cNvPr id="25" name="object 25"/>
            <p:cNvSpPr/>
            <p:nvPr/>
          </p:nvSpPr>
          <p:spPr>
            <a:xfrm>
              <a:off x="6925385" y="3988192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25385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50" y="319870"/>
                  </a:lnTo>
                  <a:lnTo>
                    <a:pt x="11171" y="275691"/>
                  </a:lnTo>
                  <a:lnTo>
                    <a:pt x="24622" y="233556"/>
                  </a:lnTo>
                  <a:lnTo>
                    <a:pt x="42858" y="193807"/>
                  </a:lnTo>
                  <a:lnTo>
                    <a:pt x="65537" y="156788"/>
                  </a:lnTo>
                  <a:lnTo>
                    <a:pt x="92317" y="122839"/>
                  </a:lnTo>
                  <a:lnTo>
                    <a:pt x="122853" y="92306"/>
                  </a:lnTo>
                  <a:lnTo>
                    <a:pt x="156804" y="65529"/>
                  </a:lnTo>
                  <a:lnTo>
                    <a:pt x="193827" y="42852"/>
                  </a:lnTo>
                  <a:lnTo>
                    <a:pt x="233578" y="24618"/>
                  </a:lnTo>
                  <a:lnTo>
                    <a:pt x="275715" y="11170"/>
                  </a:lnTo>
                  <a:lnTo>
                    <a:pt x="319894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8"/>
                  </a:lnTo>
                  <a:lnTo>
                    <a:pt x="703686" y="225787"/>
                  </a:lnTo>
                  <a:lnTo>
                    <a:pt x="718994" y="270831"/>
                  </a:lnTo>
                  <a:lnTo>
                    <a:pt x="728352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70" y="537696"/>
                  </a:lnTo>
                  <a:lnTo>
                    <a:pt x="665993" y="574718"/>
                  </a:lnTo>
                  <a:lnTo>
                    <a:pt x="639217" y="608669"/>
                  </a:lnTo>
                  <a:lnTo>
                    <a:pt x="608683" y="639206"/>
                  </a:lnTo>
                  <a:lnTo>
                    <a:pt x="574735" y="665985"/>
                  </a:lnTo>
                  <a:lnTo>
                    <a:pt x="537715" y="688664"/>
                  </a:lnTo>
                  <a:lnTo>
                    <a:pt x="497966" y="706901"/>
                  </a:lnTo>
                  <a:lnTo>
                    <a:pt x="455831" y="720351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94" y="728673"/>
                  </a:lnTo>
                  <a:lnTo>
                    <a:pt x="275715" y="720351"/>
                  </a:lnTo>
                  <a:lnTo>
                    <a:pt x="233578" y="706901"/>
                  </a:lnTo>
                  <a:lnTo>
                    <a:pt x="193827" y="688664"/>
                  </a:lnTo>
                  <a:lnTo>
                    <a:pt x="156804" y="665985"/>
                  </a:lnTo>
                  <a:lnTo>
                    <a:pt x="122853" y="639206"/>
                  </a:lnTo>
                  <a:lnTo>
                    <a:pt x="92317" y="608669"/>
                  </a:lnTo>
                  <a:lnTo>
                    <a:pt x="65537" y="574718"/>
                  </a:lnTo>
                  <a:lnTo>
                    <a:pt x="42858" y="537696"/>
                  </a:lnTo>
                  <a:lnTo>
                    <a:pt x="24622" y="497945"/>
                  </a:lnTo>
                  <a:lnTo>
                    <a:pt x="11171" y="455808"/>
                  </a:lnTo>
                  <a:lnTo>
                    <a:pt x="2850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16610" y="3985017"/>
              <a:ext cx="731498" cy="731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16610" y="39850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28" y="143365"/>
                  </a:lnTo>
                  <a:lnTo>
                    <a:pt x="682635" y="183108"/>
                  </a:lnTo>
                  <a:lnTo>
                    <a:pt x="703661" y="225787"/>
                  </a:lnTo>
                  <a:lnTo>
                    <a:pt x="718969" y="270831"/>
                  </a:lnTo>
                  <a:lnTo>
                    <a:pt x="728327" y="317675"/>
                  </a:lnTo>
                  <a:lnTo>
                    <a:pt x="731498" y="365749"/>
                  </a:lnTo>
                  <a:lnTo>
                    <a:pt x="728648" y="411628"/>
                  </a:lnTo>
                  <a:lnTo>
                    <a:pt x="720328" y="455808"/>
                  </a:lnTo>
                  <a:lnTo>
                    <a:pt x="706879" y="497945"/>
                  </a:lnTo>
                  <a:lnTo>
                    <a:pt x="688645" y="537696"/>
                  </a:lnTo>
                  <a:lnTo>
                    <a:pt x="665968" y="574718"/>
                  </a:lnTo>
                  <a:lnTo>
                    <a:pt x="639192" y="608669"/>
                  </a:lnTo>
                  <a:lnTo>
                    <a:pt x="608658" y="639206"/>
                  </a:lnTo>
                  <a:lnTo>
                    <a:pt x="574710" y="665985"/>
                  </a:lnTo>
                  <a:lnTo>
                    <a:pt x="537690" y="688664"/>
                  </a:lnTo>
                  <a:lnTo>
                    <a:pt x="497941" y="706901"/>
                  </a:lnTo>
                  <a:lnTo>
                    <a:pt x="455806" y="720351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1"/>
                  </a:lnTo>
                  <a:lnTo>
                    <a:pt x="233556" y="706901"/>
                  </a:lnTo>
                  <a:lnTo>
                    <a:pt x="193807" y="688664"/>
                  </a:lnTo>
                  <a:lnTo>
                    <a:pt x="156788" y="665985"/>
                  </a:lnTo>
                  <a:lnTo>
                    <a:pt x="122839" y="639206"/>
                  </a:lnTo>
                  <a:lnTo>
                    <a:pt x="92306" y="608669"/>
                  </a:lnTo>
                  <a:lnTo>
                    <a:pt x="65529" y="574718"/>
                  </a:lnTo>
                  <a:lnTo>
                    <a:pt x="42852" y="537696"/>
                  </a:lnTo>
                  <a:lnTo>
                    <a:pt x="24618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913385" y="3976917"/>
              <a:ext cx="731498" cy="731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913385" y="397691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8" y="233556"/>
                  </a:lnTo>
                  <a:lnTo>
                    <a:pt x="42852" y="193807"/>
                  </a:lnTo>
                  <a:lnTo>
                    <a:pt x="65529" y="156788"/>
                  </a:lnTo>
                  <a:lnTo>
                    <a:pt x="92306" y="122839"/>
                  </a:lnTo>
                  <a:lnTo>
                    <a:pt x="122839" y="92306"/>
                  </a:lnTo>
                  <a:lnTo>
                    <a:pt x="156788" y="65529"/>
                  </a:lnTo>
                  <a:lnTo>
                    <a:pt x="193807" y="42852"/>
                  </a:lnTo>
                  <a:lnTo>
                    <a:pt x="233556" y="24618"/>
                  </a:lnTo>
                  <a:lnTo>
                    <a:pt x="275691" y="11170"/>
                  </a:lnTo>
                  <a:lnTo>
                    <a:pt x="319870" y="2849"/>
                  </a:lnTo>
                  <a:lnTo>
                    <a:pt x="365749" y="0"/>
                  </a:lnTo>
                  <a:lnTo>
                    <a:pt x="413824" y="3171"/>
                  </a:lnTo>
                  <a:lnTo>
                    <a:pt x="460672" y="12528"/>
                  </a:lnTo>
                  <a:lnTo>
                    <a:pt x="505720" y="27837"/>
                  </a:lnTo>
                  <a:lnTo>
                    <a:pt x="548400" y="48862"/>
                  </a:lnTo>
                  <a:lnTo>
                    <a:pt x="588141" y="75370"/>
                  </a:lnTo>
                  <a:lnTo>
                    <a:pt x="624373" y="107124"/>
                  </a:lnTo>
                  <a:lnTo>
                    <a:pt x="656128" y="143356"/>
                  </a:lnTo>
                  <a:lnTo>
                    <a:pt x="682635" y="183097"/>
                  </a:lnTo>
                  <a:lnTo>
                    <a:pt x="703661" y="225777"/>
                  </a:lnTo>
                  <a:lnTo>
                    <a:pt x="718969" y="270826"/>
                  </a:lnTo>
                  <a:lnTo>
                    <a:pt x="728327" y="317673"/>
                  </a:lnTo>
                  <a:lnTo>
                    <a:pt x="731498" y="365749"/>
                  </a:lnTo>
                  <a:lnTo>
                    <a:pt x="728648" y="411628"/>
                  </a:lnTo>
                  <a:lnTo>
                    <a:pt x="720328" y="455806"/>
                  </a:lnTo>
                  <a:lnTo>
                    <a:pt x="706879" y="497941"/>
                  </a:lnTo>
                  <a:lnTo>
                    <a:pt x="688645" y="537690"/>
                  </a:lnTo>
                  <a:lnTo>
                    <a:pt x="665968" y="574710"/>
                  </a:lnTo>
                  <a:lnTo>
                    <a:pt x="639192" y="608658"/>
                  </a:lnTo>
                  <a:lnTo>
                    <a:pt x="608658" y="639192"/>
                  </a:lnTo>
                  <a:lnTo>
                    <a:pt x="574710" y="665968"/>
                  </a:lnTo>
                  <a:lnTo>
                    <a:pt x="537690" y="688645"/>
                  </a:lnTo>
                  <a:lnTo>
                    <a:pt x="497941" y="706879"/>
                  </a:lnTo>
                  <a:lnTo>
                    <a:pt x="455806" y="720328"/>
                  </a:lnTo>
                  <a:lnTo>
                    <a:pt x="411628" y="728648"/>
                  </a:lnTo>
                  <a:lnTo>
                    <a:pt x="365749" y="731498"/>
                  </a:lnTo>
                  <a:lnTo>
                    <a:pt x="319870" y="728648"/>
                  </a:lnTo>
                  <a:lnTo>
                    <a:pt x="275691" y="720328"/>
                  </a:lnTo>
                  <a:lnTo>
                    <a:pt x="233556" y="706879"/>
                  </a:lnTo>
                  <a:lnTo>
                    <a:pt x="193807" y="688645"/>
                  </a:lnTo>
                  <a:lnTo>
                    <a:pt x="156788" y="665968"/>
                  </a:lnTo>
                  <a:lnTo>
                    <a:pt x="122839" y="639192"/>
                  </a:lnTo>
                  <a:lnTo>
                    <a:pt x="92306" y="608658"/>
                  </a:lnTo>
                  <a:lnTo>
                    <a:pt x="65529" y="574710"/>
                  </a:lnTo>
                  <a:lnTo>
                    <a:pt x="42852" y="537690"/>
                  </a:lnTo>
                  <a:lnTo>
                    <a:pt x="24618" y="497941"/>
                  </a:lnTo>
                  <a:lnTo>
                    <a:pt x="11170" y="455806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843821" y="3983429"/>
            <a:ext cx="923925" cy="1584325"/>
            <a:chOff x="7843821" y="3983429"/>
            <a:chExt cx="923925" cy="1584325"/>
          </a:xfrm>
        </p:grpSpPr>
        <p:sp>
          <p:nvSpPr>
            <p:cNvPr id="32" name="object 32"/>
            <p:cNvSpPr/>
            <p:nvPr/>
          </p:nvSpPr>
          <p:spPr>
            <a:xfrm>
              <a:off x="7949684" y="3988191"/>
              <a:ext cx="731523" cy="73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49684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49"/>
                  </a:moveTo>
                  <a:lnTo>
                    <a:pt x="2850" y="319870"/>
                  </a:lnTo>
                  <a:lnTo>
                    <a:pt x="11171" y="275691"/>
                  </a:lnTo>
                  <a:lnTo>
                    <a:pt x="24622" y="233556"/>
                  </a:lnTo>
                  <a:lnTo>
                    <a:pt x="42858" y="193807"/>
                  </a:lnTo>
                  <a:lnTo>
                    <a:pt x="65537" y="156788"/>
                  </a:lnTo>
                  <a:lnTo>
                    <a:pt x="92317" y="122839"/>
                  </a:lnTo>
                  <a:lnTo>
                    <a:pt x="122853" y="92306"/>
                  </a:lnTo>
                  <a:lnTo>
                    <a:pt x="156804" y="65529"/>
                  </a:lnTo>
                  <a:lnTo>
                    <a:pt x="193827" y="42852"/>
                  </a:lnTo>
                  <a:lnTo>
                    <a:pt x="233578" y="24618"/>
                  </a:lnTo>
                  <a:lnTo>
                    <a:pt x="275715" y="11170"/>
                  </a:lnTo>
                  <a:lnTo>
                    <a:pt x="319894" y="2849"/>
                  </a:lnTo>
                  <a:lnTo>
                    <a:pt x="365774" y="0"/>
                  </a:lnTo>
                  <a:lnTo>
                    <a:pt x="413848" y="3171"/>
                  </a:lnTo>
                  <a:lnTo>
                    <a:pt x="460691" y="12528"/>
                  </a:lnTo>
                  <a:lnTo>
                    <a:pt x="505736" y="27837"/>
                  </a:lnTo>
                  <a:lnTo>
                    <a:pt x="548414" y="48862"/>
                  </a:lnTo>
                  <a:lnTo>
                    <a:pt x="588158" y="75370"/>
                  </a:lnTo>
                  <a:lnTo>
                    <a:pt x="624398" y="107124"/>
                  </a:lnTo>
                  <a:lnTo>
                    <a:pt x="656153" y="143365"/>
                  </a:lnTo>
                  <a:lnTo>
                    <a:pt x="682660" y="183108"/>
                  </a:lnTo>
                  <a:lnTo>
                    <a:pt x="703686" y="225787"/>
                  </a:lnTo>
                  <a:lnTo>
                    <a:pt x="718994" y="270831"/>
                  </a:lnTo>
                  <a:lnTo>
                    <a:pt x="728352" y="317675"/>
                  </a:lnTo>
                  <a:lnTo>
                    <a:pt x="731523" y="365749"/>
                  </a:lnTo>
                  <a:lnTo>
                    <a:pt x="728673" y="411628"/>
                  </a:lnTo>
                  <a:lnTo>
                    <a:pt x="720353" y="455808"/>
                  </a:lnTo>
                  <a:lnTo>
                    <a:pt x="706904" y="497945"/>
                  </a:lnTo>
                  <a:lnTo>
                    <a:pt x="688670" y="537696"/>
                  </a:lnTo>
                  <a:lnTo>
                    <a:pt x="665993" y="574718"/>
                  </a:lnTo>
                  <a:lnTo>
                    <a:pt x="639217" y="608669"/>
                  </a:lnTo>
                  <a:lnTo>
                    <a:pt x="608683" y="639206"/>
                  </a:lnTo>
                  <a:lnTo>
                    <a:pt x="574735" y="665985"/>
                  </a:lnTo>
                  <a:lnTo>
                    <a:pt x="537715" y="688664"/>
                  </a:lnTo>
                  <a:lnTo>
                    <a:pt x="497966" y="706901"/>
                  </a:lnTo>
                  <a:lnTo>
                    <a:pt x="455831" y="720351"/>
                  </a:lnTo>
                  <a:lnTo>
                    <a:pt x="411653" y="728673"/>
                  </a:lnTo>
                  <a:lnTo>
                    <a:pt x="365774" y="731523"/>
                  </a:lnTo>
                  <a:lnTo>
                    <a:pt x="319894" y="728673"/>
                  </a:lnTo>
                  <a:lnTo>
                    <a:pt x="275715" y="720351"/>
                  </a:lnTo>
                  <a:lnTo>
                    <a:pt x="233578" y="706901"/>
                  </a:lnTo>
                  <a:lnTo>
                    <a:pt x="193827" y="688664"/>
                  </a:lnTo>
                  <a:lnTo>
                    <a:pt x="156804" y="665985"/>
                  </a:lnTo>
                  <a:lnTo>
                    <a:pt x="122853" y="639206"/>
                  </a:lnTo>
                  <a:lnTo>
                    <a:pt x="92317" y="608669"/>
                  </a:lnTo>
                  <a:lnTo>
                    <a:pt x="65537" y="574718"/>
                  </a:lnTo>
                  <a:lnTo>
                    <a:pt x="42858" y="537696"/>
                  </a:lnTo>
                  <a:lnTo>
                    <a:pt x="24622" y="497945"/>
                  </a:lnTo>
                  <a:lnTo>
                    <a:pt x="11171" y="455808"/>
                  </a:lnTo>
                  <a:lnTo>
                    <a:pt x="2850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848584" y="4766065"/>
              <a:ext cx="914400" cy="796925"/>
            </a:xfrm>
            <a:custGeom>
              <a:avLst/>
              <a:gdLst/>
              <a:ahLst/>
              <a:cxnLst/>
              <a:rect l="l" t="t" r="r" b="b"/>
              <a:pathLst>
                <a:path w="914400" h="796925">
                  <a:moveTo>
                    <a:pt x="0" y="338849"/>
                  </a:moveTo>
                  <a:lnTo>
                    <a:pt x="323299" y="338849"/>
                  </a:lnTo>
                  <a:lnTo>
                    <a:pt x="323299" y="132749"/>
                  </a:lnTo>
                  <a:lnTo>
                    <a:pt x="189399" y="132749"/>
                  </a:lnTo>
                  <a:lnTo>
                    <a:pt x="457199" y="0"/>
                  </a:lnTo>
                  <a:lnTo>
                    <a:pt x="724998" y="132749"/>
                  </a:lnTo>
                  <a:lnTo>
                    <a:pt x="591098" y="132749"/>
                  </a:lnTo>
                  <a:lnTo>
                    <a:pt x="591098" y="338849"/>
                  </a:lnTo>
                  <a:lnTo>
                    <a:pt x="914398" y="338849"/>
                  </a:lnTo>
                  <a:lnTo>
                    <a:pt x="914398" y="796523"/>
                  </a:lnTo>
                  <a:lnTo>
                    <a:pt x="0" y="796523"/>
                  </a:lnTo>
                  <a:lnTo>
                    <a:pt x="0" y="3388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82148" y="3983429"/>
            <a:ext cx="741045" cy="741045"/>
            <a:chOff x="782148" y="3983429"/>
            <a:chExt cx="741045" cy="741045"/>
          </a:xfrm>
        </p:grpSpPr>
        <p:sp>
          <p:nvSpPr>
            <p:cNvPr id="36" name="object 36"/>
            <p:cNvSpPr/>
            <p:nvPr/>
          </p:nvSpPr>
          <p:spPr>
            <a:xfrm>
              <a:off x="786910" y="3988191"/>
              <a:ext cx="731518" cy="7315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6910" y="3988191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49"/>
                  </a:moveTo>
                  <a:lnTo>
                    <a:pt x="2849" y="319870"/>
                  </a:lnTo>
                  <a:lnTo>
                    <a:pt x="11170" y="275691"/>
                  </a:lnTo>
                  <a:lnTo>
                    <a:pt x="24619" y="233556"/>
                  </a:lnTo>
                  <a:lnTo>
                    <a:pt x="42854" y="193807"/>
                  </a:lnTo>
                  <a:lnTo>
                    <a:pt x="65531" y="156788"/>
                  </a:lnTo>
                  <a:lnTo>
                    <a:pt x="92308" y="122839"/>
                  </a:lnTo>
                  <a:lnTo>
                    <a:pt x="122843" y="92306"/>
                  </a:lnTo>
                  <a:lnTo>
                    <a:pt x="156792" y="65529"/>
                  </a:lnTo>
                  <a:lnTo>
                    <a:pt x="193813" y="42852"/>
                  </a:lnTo>
                  <a:lnTo>
                    <a:pt x="233563" y="24618"/>
                  </a:lnTo>
                  <a:lnTo>
                    <a:pt x="275699" y="11170"/>
                  </a:lnTo>
                  <a:lnTo>
                    <a:pt x="319878" y="2849"/>
                  </a:lnTo>
                  <a:lnTo>
                    <a:pt x="365759" y="0"/>
                  </a:lnTo>
                  <a:lnTo>
                    <a:pt x="413835" y="3171"/>
                  </a:lnTo>
                  <a:lnTo>
                    <a:pt x="460681" y="12528"/>
                  </a:lnTo>
                  <a:lnTo>
                    <a:pt x="505728" y="27837"/>
                  </a:lnTo>
                  <a:lnTo>
                    <a:pt x="548407" y="48862"/>
                  </a:lnTo>
                  <a:lnTo>
                    <a:pt x="588150" y="75370"/>
                  </a:lnTo>
                  <a:lnTo>
                    <a:pt x="624388" y="107124"/>
                  </a:lnTo>
                  <a:lnTo>
                    <a:pt x="656141" y="143365"/>
                  </a:lnTo>
                  <a:lnTo>
                    <a:pt x="682649" y="183108"/>
                  </a:lnTo>
                  <a:lnTo>
                    <a:pt x="703676" y="225787"/>
                  </a:lnTo>
                  <a:lnTo>
                    <a:pt x="718987" y="270831"/>
                  </a:lnTo>
                  <a:lnTo>
                    <a:pt x="728346" y="317675"/>
                  </a:lnTo>
                  <a:lnTo>
                    <a:pt x="731518" y="365749"/>
                  </a:lnTo>
                  <a:lnTo>
                    <a:pt x="728668" y="411628"/>
                  </a:lnTo>
                  <a:lnTo>
                    <a:pt x="720347" y="455808"/>
                  </a:lnTo>
                  <a:lnTo>
                    <a:pt x="706898" y="497945"/>
                  </a:lnTo>
                  <a:lnTo>
                    <a:pt x="688663" y="537696"/>
                  </a:lnTo>
                  <a:lnTo>
                    <a:pt x="665986" y="574718"/>
                  </a:lnTo>
                  <a:lnTo>
                    <a:pt x="639208" y="608669"/>
                  </a:lnTo>
                  <a:lnTo>
                    <a:pt x="608674" y="639206"/>
                  </a:lnTo>
                  <a:lnTo>
                    <a:pt x="574724" y="665985"/>
                  </a:lnTo>
                  <a:lnTo>
                    <a:pt x="537704" y="688664"/>
                  </a:lnTo>
                  <a:lnTo>
                    <a:pt x="497954" y="706901"/>
                  </a:lnTo>
                  <a:lnTo>
                    <a:pt x="455818" y="720351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1"/>
                  </a:lnTo>
                  <a:lnTo>
                    <a:pt x="233563" y="706901"/>
                  </a:lnTo>
                  <a:lnTo>
                    <a:pt x="193813" y="688664"/>
                  </a:lnTo>
                  <a:lnTo>
                    <a:pt x="156792" y="665985"/>
                  </a:lnTo>
                  <a:lnTo>
                    <a:pt x="122843" y="639206"/>
                  </a:lnTo>
                  <a:lnTo>
                    <a:pt x="92308" y="608669"/>
                  </a:lnTo>
                  <a:lnTo>
                    <a:pt x="65531" y="574718"/>
                  </a:lnTo>
                  <a:lnTo>
                    <a:pt x="42854" y="537696"/>
                  </a:lnTo>
                  <a:lnTo>
                    <a:pt x="24619" y="497945"/>
                  </a:lnTo>
                  <a:lnTo>
                    <a:pt x="11170" y="455808"/>
                  </a:lnTo>
                  <a:lnTo>
                    <a:pt x="2849" y="411628"/>
                  </a:lnTo>
                  <a:lnTo>
                    <a:pt x="0" y="36574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63112" y="3501170"/>
            <a:ext cx="177800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6766" y="3501170"/>
            <a:ext cx="30480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43529" y="5118131"/>
            <a:ext cx="447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71392" y="5118131"/>
            <a:ext cx="668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88263" y="3166143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0"/>
                </a:moveTo>
                <a:lnTo>
                  <a:pt x="914398" y="0"/>
                </a:lnTo>
                <a:lnTo>
                  <a:pt x="914398" y="457899"/>
                </a:lnTo>
                <a:lnTo>
                  <a:pt x="580848" y="457899"/>
                </a:lnTo>
                <a:lnTo>
                  <a:pt x="580848" y="664098"/>
                </a:lnTo>
                <a:lnTo>
                  <a:pt x="704498" y="664098"/>
                </a:lnTo>
                <a:lnTo>
                  <a:pt x="457199" y="796923"/>
                </a:lnTo>
                <a:lnTo>
                  <a:pt x="209874" y="664098"/>
                </a:lnTo>
                <a:lnTo>
                  <a:pt x="333524" y="664098"/>
                </a:lnTo>
                <a:lnTo>
                  <a:pt x="333524" y="457899"/>
                </a:lnTo>
                <a:lnTo>
                  <a:pt x="0" y="45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177709" y="3179359"/>
            <a:ext cx="177800" cy="1290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705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8438" y="2869844"/>
            <a:ext cx="436424" cy="163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32459" y="3155043"/>
            <a:ext cx="914400" cy="796925"/>
          </a:xfrm>
          <a:custGeom>
            <a:avLst/>
            <a:gdLst/>
            <a:ahLst/>
            <a:cxnLst/>
            <a:rect l="l" t="t" r="r" b="b"/>
            <a:pathLst>
              <a:path w="914400" h="796925">
                <a:moveTo>
                  <a:pt x="0" y="0"/>
                </a:moveTo>
                <a:lnTo>
                  <a:pt x="914398" y="0"/>
                </a:lnTo>
                <a:lnTo>
                  <a:pt x="914398" y="457899"/>
                </a:lnTo>
                <a:lnTo>
                  <a:pt x="580873" y="457899"/>
                </a:lnTo>
                <a:lnTo>
                  <a:pt x="580873" y="664098"/>
                </a:lnTo>
                <a:lnTo>
                  <a:pt x="704523" y="664098"/>
                </a:lnTo>
                <a:lnTo>
                  <a:pt x="457199" y="796923"/>
                </a:lnTo>
                <a:lnTo>
                  <a:pt x="209899" y="664098"/>
                </a:lnTo>
                <a:lnTo>
                  <a:pt x="333549" y="664098"/>
                </a:lnTo>
                <a:lnTo>
                  <a:pt x="333549" y="457899"/>
                </a:lnTo>
                <a:lnTo>
                  <a:pt x="0" y="45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163084" y="3168243"/>
            <a:ext cx="304800" cy="1302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ts val="2750"/>
              </a:lnSpc>
              <a:spcBef>
                <a:spcPts val="100"/>
              </a:spcBef>
            </a:pPr>
            <a:r>
              <a:rPr dirty="0" sz="2400">
                <a:solidFill>
                  <a:srgbClr val="1F528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ts val="2750"/>
              </a:lnSpc>
            </a:pPr>
            <a:r>
              <a:rPr dirty="0" sz="2400" b="1">
                <a:solidFill>
                  <a:srgbClr val="FF00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59608" y="2857144"/>
            <a:ext cx="436424" cy="163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174379" y="94558"/>
            <a:ext cx="6791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5"/>
              <a:t>QUICKSORT </a:t>
            </a:r>
            <a:r>
              <a:rPr dirty="0"/>
              <a:t>– </a:t>
            </a:r>
            <a:r>
              <a:rPr dirty="0" spc="-5"/>
              <a:t>VÍ</a:t>
            </a:r>
            <a:r>
              <a:rPr dirty="0" spc="-295"/>
              <a:t> </a:t>
            </a:r>
            <a:r>
              <a:rPr dirty="0" spc="-425"/>
              <a:t>DỤ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166935" y="4769304"/>
            <a:ext cx="2692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1F5280"/>
                </a:solidFill>
                <a:latin typeface="Verdana"/>
                <a:cs typeface="Verdana"/>
              </a:rPr>
              <a:t>X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98654" y="1936743"/>
            <a:ext cx="739775" cy="741680"/>
            <a:chOff x="3998654" y="1936743"/>
            <a:chExt cx="739775" cy="741680"/>
          </a:xfrm>
        </p:grpSpPr>
        <p:sp>
          <p:nvSpPr>
            <p:cNvPr id="51" name="object 51"/>
            <p:cNvSpPr/>
            <p:nvPr/>
          </p:nvSpPr>
          <p:spPr>
            <a:xfrm>
              <a:off x="4003416" y="1941506"/>
              <a:ext cx="729773" cy="7318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003416" y="1941506"/>
              <a:ext cx="730250" cy="732155"/>
            </a:xfrm>
            <a:custGeom>
              <a:avLst/>
              <a:gdLst/>
              <a:ahLst/>
              <a:cxnLst/>
              <a:rect l="l" t="t" r="r" b="b"/>
              <a:pathLst>
                <a:path w="730250" h="732155">
                  <a:moveTo>
                    <a:pt x="0" y="365919"/>
                  </a:moveTo>
                  <a:lnTo>
                    <a:pt x="3331" y="316266"/>
                  </a:lnTo>
                  <a:lnTo>
                    <a:pt x="13034" y="268643"/>
                  </a:lnTo>
                  <a:lnTo>
                    <a:pt x="28675" y="223486"/>
                  </a:lnTo>
                  <a:lnTo>
                    <a:pt x="49819" y="181232"/>
                  </a:lnTo>
                  <a:lnTo>
                    <a:pt x="76030" y="142316"/>
                  </a:lnTo>
                  <a:lnTo>
                    <a:pt x="106874" y="107175"/>
                  </a:lnTo>
                  <a:lnTo>
                    <a:pt x="141916" y="76243"/>
                  </a:lnTo>
                  <a:lnTo>
                    <a:pt x="180721" y="49958"/>
                  </a:lnTo>
                  <a:lnTo>
                    <a:pt x="222855" y="28755"/>
                  </a:lnTo>
                  <a:lnTo>
                    <a:pt x="267881" y="13070"/>
                  </a:lnTo>
                  <a:lnTo>
                    <a:pt x="315366" y="3340"/>
                  </a:lnTo>
                  <a:lnTo>
                    <a:pt x="364874" y="0"/>
                  </a:lnTo>
                  <a:lnTo>
                    <a:pt x="412837" y="3173"/>
                  </a:lnTo>
                  <a:lnTo>
                    <a:pt x="459575" y="12536"/>
                  </a:lnTo>
                  <a:lnTo>
                    <a:pt x="504517" y="27854"/>
                  </a:lnTo>
                  <a:lnTo>
                    <a:pt x="547097" y="48889"/>
                  </a:lnTo>
                  <a:lnTo>
                    <a:pt x="586747" y="75408"/>
                  </a:lnTo>
                  <a:lnTo>
                    <a:pt x="622898" y="107174"/>
                  </a:lnTo>
                  <a:lnTo>
                    <a:pt x="654574" y="143429"/>
                  </a:lnTo>
                  <a:lnTo>
                    <a:pt x="681018" y="183190"/>
                  </a:lnTo>
                  <a:lnTo>
                    <a:pt x="701995" y="225888"/>
                  </a:lnTo>
                  <a:lnTo>
                    <a:pt x="717270" y="270955"/>
                  </a:lnTo>
                  <a:lnTo>
                    <a:pt x="726608" y="317821"/>
                  </a:lnTo>
                  <a:lnTo>
                    <a:pt x="729773" y="365919"/>
                  </a:lnTo>
                  <a:lnTo>
                    <a:pt x="726442" y="415572"/>
                  </a:lnTo>
                  <a:lnTo>
                    <a:pt x="716738" y="463196"/>
                  </a:lnTo>
                  <a:lnTo>
                    <a:pt x="701097" y="508352"/>
                  </a:lnTo>
                  <a:lnTo>
                    <a:pt x="679953" y="550607"/>
                  </a:lnTo>
                  <a:lnTo>
                    <a:pt x="653741" y="589522"/>
                  </a:lnTo>
                  <a:lnTo>
                    <a:pt x="622895" y="624664"/>
                  </a:lnTo>
                  <a:lnTo>
                    <a:pt x="587851" y="655595"/>
                  </a:lnTo>
                  <a:lnTo>
                    <a:pt x="549044" y="681880"/>
                  </a:lnTo>
                  <a:lnTo>
                    <a:pt x="506907" y="703083"/>
                  </a:lnTo>
                  <a:lnTo>
                    <a:pt x="461877" y="718767"/>
                  </a:lnTo>
                  <a:lnTo>
                    <a:pt x="414388" y="728498"/>
                  </a:lnTo>
                  <a:lnTo>
                    <a:pt x="364874" y="731838"/>
                  </a:lnTo>
                  <a:lnTo>
                    <a:pt x="315366" y="728498"/>
                  </a:lnTo>
                  <a:lnTo>
                    <a:pt x="267881" y="718767"/>
                  </a:lnTo>
                  <a:lnTo>
                    <a:pt x="222855" y="703083"/>
                  </a:lnTo>
                  <a:lnTo>
                    <a:pt x="180721" y="681880"/>
                  </a:lnTo>
                  <a:lnTo>
                    <a:pt x="141916" y="655595"/>
                  </a:lnTo>
                  <a:lnTo>
                    <a:pt x="106874" y="624664"/>
                  </a:lnTo>
                  <a:lnTo>
                    <a:pt x="76030" y="589522"/>
                  </a:lnTo>
                  <a:lnTo>
                    <a:pt x="49819" y="550607"/>
                  </a:lnTo>
                  <a:lnTo>
                    <a:pt x="28675" y="508352"/>
                  </a:lnTo>
                  <a:lnTo>
                    <a:pt x="13034" y="463196"/>
                  </a:lnTo>
                  <a:lnTo>
                    <a:pt x="3331" y="415572"/>
                  </a:lnTo>
                  <a:lnTo>
                    <a:pt x="0" y="36591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581151" y="2037504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dirty="0" baseline="1157" sz="3600">
                <a:solidFill>
                  <a:srgbClr val="1F5280"/>
                </a:solidFill>
                <a:latin typeface="Times New Roman"/>
                <a:cs typeface="Times New Roman"/>
              </a:rPr>
              <a:t>X	</a:t>
            </a:r>
            <a:r>
              <a:rPr dirty="0" sz="2200" b="1">
                <a:solidFill>
                  <a:srgbClr val="1F5280"/>
                </a:solidFill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2406" y="3170081"/>
            <a:ext cx="741045" cy="741045"/>
            <a:chOff x="1702406" y="3170081"/>
            <a:chExt cx="741045" cy="741045"/>
          </a:xfrm>
        </p:grpSpPr>
        <p:sp>
          <p:nvSpPr>
            <p:cNvPr id="3" name="object 3"/>
            <p:cNvSpPr/>
            <p:nvPr/>
          </p:nvSpPr>
          <p:spPr>
            <a:xfrm>
              <a:off x="1707169" y="3174843"/>
              <a:ext cx="73151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7169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4" y="193827"/>
                  </a:lnTo>
                  <a:lnTo>
                    <a:pt x="65531" y="156804"/>
                  </a:lnTo>
                  <a:lnTo>
                    <a:pt x="92308" y="122853"/>
                  </a:lnTo>
                  <a:lnTo>
                    <a:pt x="122843" y="92317"/>
                  </a:lnTo>
                  <a:lnTo>
                    <a:pt x="156792" y="65537"/>
                  </a:lnTo>
                  <a:lnTo>
                    <a:pt x="193813" y="42858"/>
                  </a:lnTo>
                  <a:lnTo>
                    <a:pt x="233563" y="24622"/>
                  </a:lnTo>
                  <a:lnTo>
                    <a:pt x="275699" y="11171"/>
                  </a:lnTo>
                  <a:lnTo>
                    <a:pt x="319878" y="2850"/>
                  </a:lnTo>
                  <a:lnTo>
                    <a:pt x="365759" y="0"/>
                  </a:lnTo>
                  <a:lnTo>
                    <a:pt x="413835" y="3173"/>
                  </a:lnTo>
                  <a:lnTo>
                    <a:pt x="460681" y="12535"/>
                  </a:lnTo>
                  <a:lnTo>
                    <a:pt x="505728" y="27849"/>
                  </a:lnTo>
                  <a:lnTo>
                    <a:pt x="548407" y="48881"/>
                  </a:lnTo>
                  <a:lnTo>
                    <a:pt x="588150" y="75393"/>
                  </a:lnTo>
                  <a:lnTo>
                    <a:pt x="624388" y="107149"/>
                  </a:lnTo>
                  <a:lnTo>
                    <a:pt x="656141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7" y="270851"/>
                  </a:lnTo>
                  <a:lnTo>
                    <a:pt x="728346" y="317698"/>
                  </a:lnTo>
                  <a:lnTo>
                    <a:pt x="731518" y="365774"/>
                  </a:lnTo>
                  <a:lnTo>
                    <a:pt x="728668" y="411653"/>
                  </a:lnTo>
                  <a:lnTo>
                    <a:pt x="720347" y="455831"/>
                  </a:lnTo>
                  <a:lnTo>
                    <a:pt x="706898" y="497966"/>
                  </a:lnTo>
                  <a:lnTo>
                    <a:pt x="688663" y="537715"/>
                  </a:lnTo>
                  <a:lnTo>
                    <a:pt x="665986" y="574735"/>
                  </a:lnTo>
                  <a:lnTo>
                    <a:pt x="639208" y="608683"/>
                  </a:lnTo>
                  <a:lnTo>
                    <a:pt x="608674" y="639217"/>
                  </a:lnTo>
                  <a:lnTo>
                    <a:pt x="574724" y="665993"/>
                  </a:lnTo>
                  <a:lnTo>
                    <a:pt x="537704" y="688670"/>
                  </a:lnTo>
                  <a:lnTo>
                    <a:pt x="497954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8" y="728673"/>
                  </a:lnTo>
                  <a:lnTo>
                    <a:pt x="275699" y="720353"/>
                  </a:lnTo>
                  <a:lnTo>
                    <a:pt x="233563" y="706904"/>
                  </a:lnTo>
                  <a:lnTo>
                    <a:pt x="193813" y="688670"/>
                  </a:lnTo>
                  <a:lnTo>
                    <a:pt x="156792" y="665993"/>
                  </a:lnTo>
                  <a:lnTo>
                    <a:pt x="122843" y="639217"/>
                  </a:lnTo>
                  <a:lnTo>
                    <a:pt x="92308" y="608683"/>
                  </a:lnTo>
                  <a:lnTo>
                    <a:pt x="65531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726707" y="3170081"/>
            <a:ext cx="741045" cy="741045"/>
            <a:chOff x="2726707" y="3170081"/>
            <a:chExt cx="741045" cy="741045"/>
          </a:xfrm>
        </p:grpSpPr>
        <p:sp>
          <p:nvSpPr>
            <p:cNvPr id="6" name="object 6"/>
            <p:cNvSpPr/>
            <p:nvPr/>
          </p:nvSpPr>
          <p:spPr>
            <a:xfrm>
              <a:off x="2731469" y="3174843"/>
              <a:ext cx="731523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1469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33" y="3173"/>
                  </a:lnTo>
                  <a:lnTo>
                    <a:pt x="460684" y="12535"/>
                  </a:lnTo>
                  <a:lnTo>
                    <a:pt x="505733" y="27849"/>
                  </a:lnTo>
                  <a:lnTo>
                    <a:pt x="548413" y="48881"/>
                  </a:lnTo>
                  <a:lnTo>
                    <a:pt x="588157" y="75393"/>
                  </a:lnTo>
                  <a:lnTo>
                    <a:pt x="624398" y="107149"/>
                  </a:lnTo>
                  <a:lnTo>
                    <a:pt x="656144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9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69" y="537715"/>
                  </a:lnTo>
                  <a:lnTo>
                    <a:pt x="665992" y="574735"/>
                  </a:lnTo>
                  <a:lnTo>
                    <a:pt x="639214" y="608683"/>
                  </a:lnTo>
                  <a:lnTo>
                    <a:pt x="608679" y="639217"/>
                  </a:lnTo>
                  <a:lnTo>
                    <a:pt x="574729" y="665993"/>
                  </a:lnTo>
                  <a:lnTo>
                    <a:pt x="537707" y="688670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749554" y="3170081"/>
            <a:ext cx="741045" cy="741045"/>
            <a:chOff x="3749554" y="3170081"/>
            <a:chExt cx="741045" cy="741045"/>
          </a:xfrm>
        </p:grpSpPr>
        <p:sp>
          <p:nvSpPr>
            <p:cNvPr id="9" name="object 9"/>
            <p:cNvSpPr/>
            <p:nvPr/>
          </p:nvSpPr>
          <p:spPr>
            <a:xfrm>
              <a:off x="3754317" y="3174843"/>
              <a:ext cx="73149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54317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5"/>
                  </a:lnTo>
                  <a:lnTo>
                    <a:pt x="505720" y="27849"/>
                  </a:lnTo>
                  <a:lnTo>
                    <a:pt x="548400" y="48881"/>
                  </a:lnTo>
                  <a:lnTo>
                    <a:pt x="588141" y="75393"/>
                  </a:lnTo>
                  <a:lnTo>
                    <a:pt x="624373" y="107149"/>
                  </a:lnTo>
                  <a:lnTo>
                    <a:pt x="656128" y="143381"/>
                  </a:lnTo>
                  <a:lnTo>
                    <a:pt x="682635" y="183122"/>
                  </a:lnTo>
                  <a:lnTo>
                    <a:pt x="703661" y="225802"/>
                  </a:lnTo>
                  <a:lnTo>
                    <a:pt x="718969" y="270851"/>
                  </a:lnTo>
                  <a:lnTo>
                    <a:pt x="728327" y="317698"/>
                  </a:lnTo>
                  <a:lnTo>
                    <a:pt x="731498" y="365774"/>
                  </a:lnTo>
                  <a:lnTo>
                    <a:pt x="728648" y="411653"/>
                  </a:lnTo>
                  <a:lnTo>
                    <a:pt x="720328" y="455831"/>
                  </a:lnTo>
                  <a:lnTo>
                    <a:pt x="706879" y="497966"/>
                  </a:lnTo>
                  <a:lnTo>
                    <a:pt x="688645" y="537715"/>
                  </a:lnTo>
                  <a:lnTo>
                    <a:pt x="665968" y="574735"/>
                  </a:lnTo>
                  <a:lnTo>
                    <a:pt x="639192" y="608683"/>
                  </a:lnTo>
                  <a:lnTo>
                    <a:pt x="608658" y="639217"/>
                  </a:lnTo>
                  <a:lnTo>
                    <a:pt x="574710" y="665993"/>
                  </a:lnTo>
                  <a:lnTo>
                    <a:pt x="537690" y="688670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73852" y="3170081"/>
            <a:ext cx="741045" cy="741045"/>
            <a:chOff x="4773852" y="3170081"/>
            <a:chExt cx="741045" cy="741045"/>
          </a:xfrm>
        </p:grpSpPr>
        <p:sp>
          <p:nvSpPr>
            <p:cNvPr id="12" name="object 12"/>
            <p:cNvSpPr/>
            <p:nvPr/>
          </p:nvSpPr>
          <p:spPr>
            <a:xfrm>
              <a:off x="4778615" y="3174843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78615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5"/>
                  </a:lnTo>
                  <a:lnTo>
                    <a:pt x="505720" y="27849"/>
                  </a:lnTo>
                  <a:lnTo>
                    <a:pt x="548400" y="48881"/>
                  </a:lnTo>
                  <a:lnTo>
                    <a:pt x="588141" y="75393"/>
                  </a:lnTo>
                  <a:lnTo>
                    <a:pt x="624373" y="107149"/>
                  </a:lnTo>
                  <a:lnTo>
                    <a:pt x="656130" y="143381"/>
                  </a:lnTo>
                  <a:lnTo>
                    <a:pt x="682642" y="183122"/>
                  </a:lnTo>
                  <a:lnTo>
                    <a:pt x="703673" y="225802"/>
                  </a:lnTo>
                  <a:lnTo>
                    <a:pt x="718988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1" y="455831"/>
                  </a:lnTo>
                  <a:lnTo>
                    <a:pt x="706901" y="497966"/>
                  </a:lnTo>
                  <a:lnTo>
                    <a:pt x="688664" y="537715"/>
                  </a:lnTo>
                  <a:lnTo>
                    <a:pt x="665985" y="574735"/>
                  </a:lnTo>
                  <a:lnTo>
                    <a:pt x="639206" y="608683"/>
                  </a:lnTo>
                  <a:lnTo>
                    <a:pt x="608669" y="639217"/>
                  </a:lnTo>
                  <a:lnTo>
                    <a:pt x="574718" y="665993"/>
                  </a:lnTo>
                  <a:lnTo>
                    <a:pt x="537696" y="688670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795225" y="3170081"/>
            <a:ext cx="741045" cy="741045"/>
            <a:chOff x="5795225" y="3170081"/>
            <a:chExt cx="741045" cy="741045"/>
          </a:xfrm>
        </p:grpSpPr>
        <p:sp>
          <p:nvSpPr>
            <p:cNvPr id="15" name="object 15"/>
            <p:cNvSpPr/>
            <p:nvPr/>
          </p:nvSpPr>
          <p:spPr>
            <a:xfrm>
              <a:off x="5799988" y="3174843"/>
              <a:ext cx="731498" cy="73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99988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5"/>
                  </a:lnTo>
                  <a:lnTo>
                    <a:pt x="505720" y="27849"/>
                  </a:lnTo>
                  <a:lnTo>
                    <a:pt x="548400" y="48881"/>
                  </a:lnTo>
                  <a:lnTo>
                    <a:pt x="588141" y="75393"/>
                  </a:lnTo>
                  <a:lnTo>
                    <a:pt x="624373" y="107149"/>
                  </a:lnTo>
                  <a:lnTo>
                    <a:pt x="656128" y="143381"/>
                  </a:lnTo>
                  <a:lnTo>
                    <a:pt x="682635" y="183122"/>
                  </a:lnTo>
                  <a:lnTo>
                    <a:pt x="703661" y="225802"/>
                  </a:lnTo>
                  <a:lnTo>
                    <a:pt x="718969" y="270851"/>
                  </a:lnTo>
                  <a:lnTo>
                    <a:pt x="728327" y="317698"/>
                  </a:lnTo>
                  <a:lnTo>
                    <a:pt x="731498" y="365774"/>
                  </a:lnTo>
                  <a:lnTo>
                    <a:pt x="728648" y="411653"/>
                  </a:lnTo>
                  <a:lnTo>
                    <a:pt x="720328" y="455831"/>
                  </a:lnTo>
                  <a:lnTo>
                    <a:pt x="706879" y="497966"/>
                  </a:lnTo>
                  <a:lnTo>
                    <a:pt x="688645" y="537715"/>
                  </a:lnTo>
                  <a:lnTo>
                    <a:pt x="665968" y="574735"/>
                  </a:lnTo>
                  <a:lnTo>
                    <a:pt x="639192" y="608683"/>
                  </a:lnTo>
                  <a:lnTo>
                    <a:pt x="608658" y="639217"/>
                  </a:lnTo>
                  <a:lnTo>
                    <a:pt x="574710" y="665993"/>
                  </a:lnTo>
                  <a:lnTo>
                    <a:pt x="537690" y="688670"/>
                  </a:lnTo>
                  <a:lnTo>
                    <a:pt x="497941" y="706904"/>
                  </a:lnTo>
                  <a:lnTo>
                    <a:pt x="455806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819524" y="3170081"/>
            <a:ext cx="741045" cy="741045"/>
            <a:chOff x="6819524" y="3170081"/>
            <a:chExt cx="741045" cy="741045"/>
          </a:xfrm>
        </p:grpSpPr>
        <p:sp>
          <p:nvSpPr>
            <p:cNvPr id="18" name="object 18"/>
            <p:cNvSpPr/>
            <p:nvPr/>
          </p:nvSpPr>
          <p:spPr>
            <a:xfrm>
              <a:off x="6824286" y="3174843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24286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24" y="3173"/>
                  </a:lnTo>
                  <a:lnTo>
                    <a:pt x="460672" y="12535"/>
                  </a:lnTo>
                  <a:lnTo>
                    <a:pt x="505720" y="27849"/>
                  </a:lnTo>
                  <a:lnTo>
                    <a:pt x="548400" y="48881"/>
                  </a:lnTo>
                  <a:lnTo>
                    <a:pt x="588141" y="75393"/>
                  </a:lnTo>
                  <a:lnTo>
                    <a:pt x="624373" y="107149"/>
                  </a:lnTo>
                  <a:lnTo>
                    <a:pt x="656130" y="143381"/>
                  </a:lnTo>
                  <a:lnTo>
                    <a:pt x="682642" y="183122"/>
                  </a:lnTo>
                  <a:lnTo>
                    <a:pt x="703673" y="225802"/>
                  </a:lnTo>
                  <a:lnTo>
                    <a:pt x="718988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1" y="455831"/>
                  </a:lnTo>
                  <a:lnTo>
                    <a:pt x="706901" y="497966"/>
                  </a:lnTo>
                  <a:lnTo>
                    <a:pt x="688664" y="537715"/>
                  </a:lnTo>
                  <a:lnTo>
                    <a:pt x="665985" y="574735"/>
                  </a:lnTo>
                  <a:lnTo>
                    <a:pt x="639206" y="608683"/>
                  </a:lnTo>
                  <a:lnTo>
                    <a:pt x="608669" y="639217"/>
                  </a:lnTo>
                  <a:lnTo>
                    <a:pt x="574718" y="665993"/>
                  </a:lnTo>
                  <a:lnTo>
                    <a:pt x="537696" y="688670"/>
                  </a:lnTo>
                  <a:lnTo>
                    <a:pt x="497945" y="706904"/>
                  </a:lnTo>
                  <a:lnTo>
                    <a:pt x="455808" y="720353"/>
                  </a:lnTo>
                  <a:lnTo>
                    <a:pt x="411628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843821" y="3170081"/>
            <a:ext cx="741045" cy="741045"/>
            <a:chOff x="7843821" y="3170081"/>
            <a:chExt cx="741045" cy="741045"/>
          </a:xfrm>
        </p:grpSpPr>
        <p:sp>
          <p:nvSpPr>
            <p:cNvPr id="21" name="object 21"/>
            <p:cNvSpPr/>
            <p:nvPr/>
          </p:nvSpPr>
          <p:spPr>
            <a:xfrm>
              <a:off x="7848584" y="3174843"/>
              <a:ext cx="731523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48584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8" y="233578"/>
                  </a:lnTo>
                  <a:lnTo>
                    <a:pt x="42852" y="193827"/>
                  </a:lnTo>
                  <a:lnTo>
                    <a:pt x="65529" y="156804"/>
                  </a:lnTo>
                  <a:lnTo>
                    <a:pt x="92306" y="122853"/>
                  </a:lnTo>
                  <a:lnTo>
                    <a:pt x="122839" y="92317"/>
                  </a:lnTo>
                  <a:lnTo>
                    <a:pt x="156788" y="65537"/>
                  </a:lnTo>
                  <a:lnTo>
                    <a:pt x="193807" y="42858"/>
                  </a:lnTo>
                  <a:lnTo>
                    <a:pt x="233556" y="24622"/>
                  </a:lnTo>
                  <a:lnTo>
                    <a:pt x="275691" y="11171"/>
                  </a:lnTo>
                  <a:lnTo>
                    <a:pt x="319870" y="2850"/>
                  </a:lnTo>
                  <a:lnTo>
                    <a:pt x="365749" y="0"/>
                  </a:lnTo>
                  <a:lnTo>
                    <a:pt x="413833" y="3173"/>
                  </a:lnTo>
                  <a:lnTo>
                    <a:pt x="460684" y="12535"/>
                  </a:lnTo>
                  <a:lnTo>
                    <a:pt x="505733" y="27849"/>
                  </a:lnTo>
                  <a:lnTo>
                    <a:pt x="548413" y="48881"/>
                  </a:lnTo>
                  <a:lnTo>
                    <a:pt x="588157" y="75393"/>
                  </a:lnTo>
                  <a:lnTo>
                    <a:pt x="624398" y="107149"/>
                  </a:lnTo>
                  <a:lnTo>
                    <a:pt x="656144" y="143381"/>
                  </a:lnTo>
                  <a:lnTo>
                    <a:pt x="682649" y="183122"/>
                  </a:lnTo>
                  <a:lnTo>
                    <a:pt x="703676" y="225802"/>
                  </a:lnTo>
                  <a:lnTo>
                    <a:pt x="718989" y="270851"/>
                  </a:lnTo>
                  <a:lnTo>
                    <a:pt x="728350" y="317698"/>
                  </a:lnTo>
                  <a:lnTo>
                    <a:pt x="731523" y="365774"/>
                  </a:lnTo>
                  <a:lnTo>
                    <a:pt x="728673" y="411653"/>
                  </a:lnTo>
                  <a:lnTo>
                    <a:pt x="720353" y="455831"/>
                  </a:lnTo>
                  <a:lnTo>
                    <a:pt x="706904" y="497966"/>
                  </a:lnTo>
                  <a:lnTo>
                    <a:pt x="688669" y="537715"/>
                  </a:lnTo>
                  <a:lnTo>
                    <a:pt x="665992" y="574735"/>
                  </a:lnTo>
                  <a:lnTo>
                    <a:pt x="639214" y="608683"/>
                  </a:lnTo>
                  <a:lnTo>
                    <a:pt x="608679" y="639217"/>
                  </a:lnTo>
                  <a:lnTo>
                    <a:pt x="574729" y="665993"/>
                  </a:lnTo>
                  <a:lnTo>
                    <a:pt x="537707" y="688670"/>
                  </a:lnTo>
                  <a:lnTo>
                    <a:pt x="497955" y="706904"/>
                  </a:lnTo>
                  <a:lnTo>
                    <a:pt x="455816" y="720353"/>
                  </a:lnTo>
                  <a:lnTo>
                    <a:pt x="411633" y="728673"/>
                  </a:lnTo>
                  <a:lnTo>
                    <a:pt x="365749" y="731523"/>
                  </a:lnTo>
                  <a:lnTo>
                    <a:pt x="319870" y="728673"/>
                  </a:lnTo>
                  <a:lnTo>
                    <a:pt x="275691" y="720353"/>
                  </a:lnTo>
                  <a:lnTo>
                    <a:pt x="233556" y="706904"/>
                  </a:lnTo>
                  <a:lnTo>
                    <a:pt x="193807" y="688670"/>
                  </a:lnTo>
                  <a:lnTo>
                    <a:pt x="156788" y="665993"/>
                  </a:lnTo>
                  <a:lnTo>
                    <a:pt x="122839" y="639217"/>
                  </a:lnTo>
                  <a:lnTo>
                    <a:pt x="92306" y="608683"/>
                  </a:lnTo>
                  <a:lnTo>
                    <a:pt x="65529" y="574735"/>
                  </a:lnTo>
                  <a:lnTo>
                    <a:pt x="42852" y="537715"/>
                  </a:lnTo>
                  <a:lnTo>
                    <a:pt x="24618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81036" y="3170081"/>
            <a:ext cx="741045" cy="741045"/>
            <a:chOff x="681036" y="3170081"/>
            <a:chExt cx="741045" cy="741045"/>
          </a:xfrm>
        </p:grpSpPr>
        <p:sp>
          <p:nvSpPr>
            <p:cNvPr id="24" name="object 24"/>
            <p:cNvSpPr/>
            <p:nvPr/>
          </p:nvSpPr>
          <p:spPr>
            <a:xfrm>
              <a:off x="685798" y="3174843"/>
              <a:ext cx="731518" cy="731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5798" y="317484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74"/>
                  </a:moveTo>
                  <a:lnTo>
                    <a:pt x="2849" y="319894"/>
                  </a:lnTo>
                  <a:lnTo>
                    <a:pt x="11170" y="275715"/>
                  </a:lnTo>
                  <a:lnTo>
                    <a:pt x="24619" y="233578"/>
                  </a:lnTo>
                  <a:lnTo>
                    <a:pt x="42854" y="193827"/>
                  </a:lnTo>
                  <a:lnTo>
                    <a:pt x="65532" y="156804"/>
                  </a:lnTo>
                  <a:lnTo>
                    <a:pt x="92309" y="122853"/>
                  </a:lnTo>
                  <a:lnTo>
                    <a:pt x="122844" y="92317"/>
                  </a:lnTo>
                  <a:lnTo>
                    <a:pt x="156793" y="65537"/>
                  </a:lnTo>
                  <a:lnTo>
                    <a:pt x="193814" y="42858"/>
                  </a:lnTo>
                  <a:lnTo>
                    <a:pt x="233564" y="24622"/>
                  </a:lnTo>
                  <a:lnTo>
                    <a:pt x="275700" y="11171"/>
                  </a:lnTo>
                  <a:lnTo>
                    <a:pt x="319879" y="2850"/>
                  </a:lnTo>
                  <a:lnTo>
                    <a:pt x="365759" y="0"/>
                  </a:lnTo>
                  <a:lnTo>
                    <a:pt x="413835" y="3173"/>
                  </a:lnTo>
                  <a:lnTo>
                    <a:pt x="460681" y="12535"/>
                  </a:lnTo>
                  <a:lnTo>
                    <a:pt x="505728" y="27849"/>
                  </a:lnTo>
                  <a:lnTo>
                    <a:pt x="548408" y="48881"/>
                  </a:lnTo>
                  <a:lnTo>
                    <a:pt x="588152" y="75393"/>
                  </a:lnTo>
                  <a:lnTo>
                    <a:pt x="624391" y="107149"/>
                  </a:lnTo>
                  <a:lnTo>
                    <a:pt x="656143" y="143381"/>
                  </a:lnTo>
                  <a:lnTo>
                    <a:pt x="682650" y="183122"/>
                  </a:lnTo>
                  <a:lnTo>
                    <a:pt x="703677" y="225802"/>
                  </a:lnTo>
                  <a:lnTo>
                    <a:pt x="718987" y="270851"/>
                  </a:lnTo>
                  <a:lnTo>
                    <a:pt x="728346" y="317698"/>
                  </a:lnTo>
                  <a:lnTo>
                    <a:pt x="731518" y="365774"/>
                  </a:lnTo>
                  <a:lnTo>
                    <a:pt x="728668" y="411653"/>
                  </a:lnTo>
                  <a:lnTo>
                    <a:pt x="720347" y="455831"/>
                  </a:lnTo>
                  <a:lnTo>
                    <a:pt x="706898" y="497966"/>
                  </a:lnTo>
                  <a:lnTo>
                    <a:pt x="688663" y="537715"/>
                  </a:lnTo>
                  <a:lnTo>
                    <a:pt x="665986" y="574735"/>
                  </a:lnTo>
                  <a:lnTo>
                    <a:pt x="639208" y="608683"/>
                  </a:lnTo>
                  <a:lnTo>
                    <a:pt x="608674" y="639217"/>
                  </a:lnTo>
                  <a:lnTo>
                    <a:pt x="574724" y="665993"/>
                  </a:lnTo>
                  <a:lnTo>
                    <a:pt x="537704" y="688670"/>
                  </a:lnTo>
                  <a:lnTo>
                    <a:pt x="497954" y="706904"/>
                  </a:lnTo>
                  <a:lnTo>
                    <a:pt x="455818" y="720353"/>
                  </a:lnTo>
                  <a:lnTo>
                    <a:pt x="411639" y="728673"/>
                  </a:lnTo>
                  <a:lnTo>
                    <a:pt x="365759" y="731523"/>
                  </a:lnTo>
                  <a:lnTo>
                    <a:pt x="319879" y="728673"/>
                  </a:lnTo>
                  <a:lnTo>
                    <a:pt x="275700" y="720353"/>
                  </a:lnTo>
                  <a:lnTo>
                    <a:pt x="233564" y="706904"/>
                  </a:lnTo>
                  <a:lnTo>
                    <a:pt x="193814" y="688670"/>
                  </a:lnTo>
                  <a:lnTo>
                    <a:pt x="156793" y="665993"/>
                  </a:lnTo>
                  <a:lnTo>
                    <a:pt x="122844" y="639217"/>
                  </a:lnTo>
                  <a:lnTo>
                    <a:pt x="92309" y="608683"/>
                  </a:lnTo>
                  <a:lnTo>
                    <a:pt x="65532" y="574735"/>
                  </a:lnTo>
                  <a:lnTo>
                    <a:pt x="42854" y="537715"/>
                  </a:lnTo>
                  <a:lnTo>
                    <a:pt x="24619" y="497966"/>
                  </a:lnTo>
                  <a:lnTo>
                    <a:pt x="11170" y="455831"/>
                  </a:lnTo>
                  <a:lnTo>
                    <a:pt x="2849" y="411653"/>
                  </a:lnTo>
                  <a:lnTo>
                    <a:pt x="0" y="365774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42950" y="2733720"/>
          <a:ext cx="7443470" cy="91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1022985"/>
                <a:gridCol w="1022985"/>
                <a:gridCol w="1022985"/>
                <a:gridCol w="1022985"/>
                <a:gridCol w="991870"/>
                <a:gridCol w="1056640"/>
                <a:gridCol w="683895"/>
              </a:tblGrid>
              <a:tr h="471576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6720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6240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43447">
                <a:tc>
                  <a:txBody>
                    <a:bodyPr/>
                    <a:lstStyle/>
                    <a:p>
                      <a:pPr marL="38735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algn="r" marR="432434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algn="r" marR="402590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75"/>
                        </a:lnSpc>
                        <a:spcBef>
                          <a:spcPts val="815"/>
                        </a:spcBef>
                      </a:pPr>
                      <a:r>
                        <a:rPr dirty="0" sz="220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174379" y="94558"/>
            <a:ext cx="6791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 </a:t>
            </a:r>
            <a:r>
              <a:rPr dirty="0" spc="-5"/>
              <a:t>QUICKSORT </a:t>
            </a:r>
            <a:r>
              <a:rPr dirty="0"/>
              <a:t>– </a:t>
            </a:r>
            <a:r>
              <a:rPr dirty="0" spc="-5"/>
              <a:t>VÍ</a:t>
            </a:r>
            <a:r>
              <a:rPr dirty="0" spc="-295"/>
              <a:t> </a:t>
            </a:r>
            <a:r>
              <a:rPr dirty="0" spc="-425"/>
              <a:t>DỤ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1702406" y="4033829"/>
            <a:ext cx="5857240" cy="2143125"/>
            <a:chOff x="1702406" y="4033829"/>
            <a:chExt cx="5857240" cy="2143125"/>
          </a:xfrm>
        </p:grpSpPr>
        <p:sp>
          <p:nvSpPr>
            <p:cNvPr id="29" name="object 29"/>
            <p:cNvSpPr/>
            <p:nvPr/>
          </p:nvSpPr>
          <p:spPr>
            <a:xfrm>
              <a:off x="1707169" y="4038591"/>
              <a:ext cx="5847315" cy="2133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07169" y="4038591"/>
              <a:ext cx="5847715" cy="2133600"/>
            </a:xfrm>
            <a:custGeom>
              <a:avLst/>
              <a:gdLst/>
              <a:ahLst/>
              <a:cxnLst/>
              <a:rect l="l" t="t" r="r" b="b"/>
              <a:pathLst>
                <a:path w="5847715" h="2133600">
                  <a:moveTo>
                    <a:pt x="3102871" y="428899"/>
                  </a:moveTo>
                  <a:lnTo>
                    <a:pt x="4003769" y="0"/>
                  </a:lnTo>
                  <a:lnTo>
                    <a:pt x="3932044" y="570648"/>
                  </a:lnTo>
                  <a:lnTo>
                    <a:pt x="4874642" y="313324"/>
                  </a:lnTo>
                  <a:lnTo>
                    <a:pt x="4434193" y="645223"/>
                  </a:lnTo>
                  <a:lnTo>
                    <a:pt x="5847315" y="656373"/>
                  </a:lnTo>
                  <a:lnTo>
                    <a:pt x="4597993" y="928698"/>
                  </a:lnTo>
                  <a:lnTo>
                    <a:pt x="4945842" y="1115197"/>
                  </a:lnTo>
                  <a:lnTo>
                    <a:pt x="4434193" y="1215947"/>
                  </a:lnTo>
                  <a:lnTo>
                    <a:pt x="5110167" y="1544096"/>
                  </a:lnTo>
                  <a:lnTo>
                    <a:pt x="3963169" y="1417447"/>
                  </a:lnTo>
                  <a:lnTo>
                    <a:pt x="4044919" y="1715771"/>
                  </a:lnTo>
                  <a:lnTo>
                    <a:pt x="3297220" y="1574021"/>
                  </a:lnTo>
                  <a:lnTo>
                    <a:pt x="3143471" y="1861171"/>
                  </a:lnTo>
                  <a:lnTo>
                    <a:pt x="2672422" y="1715771"/>
                  </a:lnTo>
                  <a:lnTo>
                    <a:pt x="2355172" y="1947096"/>
                  </a:lnTo>
                  <a:lnTo>
                    <a:pt x="2037623" y="1790346"/>
                  </a:lnTo>
                  <a:lnTo>
                    <a:pt x="1331074" y="2133595"/>
                  </a:lnTo>
                  <a:lnTo>
                    <a:pt x="1300749" y="1801696"/>
                  </a:lnTo>
                  <a:lnTo>
                    <a:pt x="347859" y="1760721"/>
                  </a:lnTo>
                  <a:lnTo>
                    <a:pt x="901450" y="1518221"/>
                  </a:lnTo>
                  <a:lnTo>
                    <a:pt x="0" y="1271947"/>
                  </a:lnTo>
                  <a:lnTo>
                    <a:pt x="1065225" y="1145022"/>
                  </a:lnTo>
                  <a:lnTo>
                    <a:pt x="317269" y="816898"/>
                  </a:lnTo>
                  <a:lnTo>
                    <a:pt x="1454249" y="772148"/>
                  </a:lnTo>
                  <a:lnTo>
                    <a:pt x="1218725" y="358074"/>
                  </a:lnTo>
                  <a:lnTo>
                    <a:pt x="2314547" y="630398"/>
                  </a:lnTo>
                  <a:lnTo>
                    <a:pt x="2631822" y="186399"/>
                  </a:lnTo>
                  <a:lnTo>
                    <a:pt x="3102871" y="428899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451278" y="4753963"/>
            <a:ext cx="1926589" cy="7531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593090" marR="5080" indent="-581025">
              <a:lnSpc>
                <a:spcPts val="2850"/>
              </a:lnSpc>
              <a:spcBef>
                <a:spcPts val="219"/>
              </a:spcBef>
            </a:pPr>
            <a:r>
              <a:rPr dirty="0" sz="2400" spc="-330" b="1">
                <a:solidFill>
                  <a:srgbClr val="FF0000"/>
                </a:solidFill>
                <a:latin typeface="Tahoma"/>
                <a:cs typeface="Tahoma"/>
              </a:rPr>
              <a:t>Kết </a:t>
            </a:r>
            <a:r>
              <a:rPr dirty="0" sz="2400" spc="-325" b="1">
                <a:solidFill>
                  <a:srgbClr val="FF0000"/>
                </a:solidFill>
                <a:latin typeface="Tahoma"/>
                <a:cs typeface="Tahoma"/>
              </a:rPr>
              <a:t>quả </a:t>
            </a:r>
            <a:r>
              <a:rPr dirty="0" sz="2400" spc="-235" b="1">
                <a:solidFill>
                  <a:srgbClr val="FF0000"/>
                </a:solidFill>
                <a:latin typeface="Tahoma"/>
                <a:cs typeface="Tahoma"/>
              </a:rPr>
              <a:t>cuối  </a:t>
            </a:r>
            <a:r>
              <a:rPr dirty="0" sz="2400" spc="-5" b="1">
                <a:solidFill>
                  <a:srgbClr val="FF0000"/>
                </a:solidFill>
                <a:latin typeface="Tahoma"/>
                <a:cs typeface="Tahoma"/>
              </a:rPr>
              <a:t>cùng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02" y="94558"/>
            <a:ext cx="51003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GIẢI </a:t>
            </a:r>
            <a:r>
              <a:rPr dirty="0" spc="-210"/>
              <a:t>THUẬT</a:t>
            </a:r>
            <a:r>
              <a:rPr dirty="0" spc="185"/>
              <a:t> </a:t>
            </a:r>
            <a:r>
              <a:rPr dirty="0" spc="-5"/>
              <a:t>QUICKSORT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9819" y="698584"/>
            <a:ext cx="1991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6910" indent="-664845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SzPct val="101785"/>
              <a:buFont typeface="Noto Sans Symbols"/>
              <a:buChar char="❖"/>
              <a:tabLst>
                <a:tab pos="676910" algn="l"/>
                <a:tab pos="677545" algn="l"/>
              </a:tabLst>
            </a:pP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Cài</a:t>
            </a:r>
            <a:r>
              <a:rPr dirty="0" sz="2800" spc="-90" b="1" i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000066"/>
                </a:solidFill>
                <a:latin typeface="Arial"/>
                <a:cs typeface="Arial"/>
              </a:rPr>
              <a:t>đặt: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138" y="945068"/>
            <a:ext cx="8505825" cy="293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2790" algn="l"/>
              </a:tabLst>
            </a:pPr>
            <a:r>
              <a:rPr dirty="0" sz="2800" spc="110" b="1">
                <a:solidFill>
                  <a:srgbClr val="0070BF"/>
                </a:solidFill>
                <a:latin typeface="Times New Roman"/>
                <a:cs typeface="Times New Roman"/>
              </a:rPr>
              <a:t>voi</a:t>
            </a:r>
            <a:r>
              <a:rPr dirty="0" sz="2800" spc="150" b="1">
                <a:solidFill>
                  <a:srgbClr val="0070BF"/>
                </a:solidFill>
                <a:latin typeface="Times New Roman"/>
                <a:cs typeface="Times New Roman"/>
              </a:rPr>
              <a:t>d</a:t>
            </a:r>
            <a:r>
              <a:rPr dirty="0" sz="2800" spc="-170" b="1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3200" spc="30" b="1">
                <a:solidFill>
                  <a:srgbClr val="0000CC"/>
                </a:solidFill>
                <a:latin typeface="Times New Roman"/>
                <a:cs typeface="Times New Roman"/>
              </a:rPr>
              <a:t>quickSort_As</a:t>
            </a:r>
            <a:r>
              <a:rPr dirty="0" sz="3200" spc="35" b="1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400" spc="180" b="1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2400" spc="75" b="1">
                <a:solidFill>
                  <a:srgbClr val="CC0099"/>
                </a:solidFill>
                <a:latin typeface="Times New Roman"/>
                <a:cs typeface="Times New Roman"/>
              </a:rPr>
              <a:t>ItemTyp</a:t>
            </a:r>
            <a:r>
              <a:rPr dirty="0" sz="2400" spc="65" b="1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r>
              <a:rPr dirty="0" sz="2400" spc="-150" b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200" spc="105" b="1">
                <a:solidFill>
                  <a:srgbClr val="001F60"/>
                </a:solidFill>
                <a:latin typeface="Times New Roman"/>
                <a:cs typeface="Times New Roman"/>
              </a:rPr>
              <a:t>a</a:t>
            </a:r>
            <a:r>
              <a:rPr dirty="0" sz="2400" spc="80" b="1">
                <a:solidFill>
                  <a:srgbClr val="001F60"/>
                </a:solidFill>
                <a:latin typeface="Times New Roman"/>
                <a:cs typeface="Times New Roman"/>
              </a:rPr>
              <a:t>[</a:t>
            </a:r>
            <a:r>
              <a:rPr dirty="0" sz="2400" spc="-8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80" b="1">
                <a:solidFill>
                  <a:srgbClr val="001F60"/>
                </a:solidFill>
                <a:latin typeface="Times New Roman"/>
                <a:cs typeface="Times New Roman"/>
              </a:rPr>
              <a:t>]</a:t>
            </a:r>
            <a:r>
              <a:rPr dirty="0" sz="2000" spc="-40" b="1">
                <a:solidFill>
                  <a:srgbClr val="001F60"/>
                </a:solidFill>
                <a:latin typeface="Times New Roman"/>
                <a:cs typeface="Times New Roman"/>
              </a:rPr>
              <a:t>,</a:t>
            </a:r>
            <a:r>
              <a:rPr dirty="0" sz="2000" spc="-6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90" b="1">
                <a:solidFill>
                  <a:srgbClr val="001F60"/>
                </a:solidFill>
                <a:latin typeface="Times New Roman"/>
                <a:cs typeface="Times New Roman"/>
              </a:rPr>
              <a:t>in</a:t>
            </a:r>
            <a:r>
              <a:rPr dirty="0" sz="2400" spc="75" b="1">
                <a:solidFill>
                  <a:srgbClr val="001F60"/>
                </a:solidFill>
                <a:latin typeface="Times New Roman"/>
                <a:cs typeface="Times New Roman"/>
              </a:rPr>
              <a:t>t</a:t>
            </a:r>
            <a:r>
              <a:rPr dirty="0" sz="2400" spc="-16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1F60"/>
                </a:solidFill>
                <a:latin typeface="Times New Roman"/>
                <a:cs typeface="Times New Roman"/>
              </a:rPr>
              <a:t>Lef</a:t>
            </a:r>
            <a:r>
              <a:rPr dirty="0" sz="2800" b="1">
                <a:solidFill>
                  <a:srgbClr val="001F60"/>
                </a:solidFill>
                <a:latin typeface="Times New Roman"/>
                <a:cs typeface="Times New Roman"/>
              </a:rPr>
              <a:t>t</a:t>
            </a:r>
            <a:r>
              <a:rPr dirty="0" sz="2000" spc="-40" b="1">
                <a:solidFill>
                  <a:srgbClr val="001F60"/>
                </a:solidFill>
                <a:latin typeface="Times New Roman"/>
                <a:cs typeface="Times New Roman"/>
              </a:rPr>
              <a:t>,</a:t>
            </a:r>
            <a:r>
              <a:rPr dirty="0" sz="2000" spc="-6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90" b="1">
                <a:solidFill>
                  <a:srgbClr val="001F60"/>
                </a:solidFill>
                <a:latin typeface="Times New Roman"/>
                <a:cs typeface="Times New Roman"/>
              </a:rPr>
              <a:t>in</a:t>
            </a:r>
            <a:r>
              <a:rPr dirty="0" sz="2400" spc="75" b="1">
                <a:solidFill>
                  <a:srgbClr val="001F60"/>
                </a:solidFill>
                <a:latin typeface="Times New Roman"/>
                <a:cs typeface="Times New Roman"/>
              </a:rPr>
              <a:t>t</a:t>
            </a:r>
            <a:r>
              <a:rPr dirty="0" sz="2400" spc="-160" b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1">
                <a:solidFill>
                  <a:srgbClr val="001F60"/>
                </a:solidFill>
                <a:latin typeface="Times New Roman"/>
                <a:cs typeface="Times New Roman"/>
              </a:rPr>
              <a:t>Righ</a:t>
            </a:r>
            <a:r>
              <a:rPr dirty="0" sz="2800" spc="30" b="1">
                <a:solidFill>
                  <a:srgbClr val="001F60"/>
                </a:solidFill>
                <a:latin typeface="Times New Roman"/>
                <a:cs typeface="Times New Roman"/>
              </a:rPr>
              <a:t>t</a:t>
            </a:r>
            <a:r>
              <a:rPr dirty="0" sz="2600" spc="195" b="1">
                <a:solidFill>
                  <a:srgbClr val="001F60"/>
                </a:solidFill>
                <a:latin typeface="Times New Roman"/>
                <a:cs typeface="Times New Roman"/>
              </a:rPr>
              <a:t>)</a:t>
            </a:r>
            <a:r>
              <a:rPr dirty="0" sz="2600" b="1">
                <a:solidFill>
                  <a:srgbClr val="001F60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ts val="2865"/>
              </a:lnSpc>
              <a:spcBef>
                <a:spcPts val="1964"/>
              </a:spcBef>
            </a:pPr>
            <a:r>
              <a:rPr dirty="0" sz="2400" spc="90">
                <a:solidFill>
                  <a:srgbClr val="001F60"/>
                </a:solidFill>
                <a:latin typeface="Times New Roman"/>
                <a:cs typeface="Times New Roman"/>
              </a:rPr>
              <a:t>int</a:t>
            </a:r>
            <a:r>
              <a:rPr dirty="0" sz="2400" spc="-8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1F60"/>
                </a:solidFill>
                <a:latin typeface="Times New Roman"/>
                <a:cs typeface="Times New Roman"/>
              </a:rPr>
              <a:t>i</a:t>
            </a:r>
            <a:r>
              <a:rPr dirty="0" sz="2400" spc="-8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2400" spc="-8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001F60"/>
                </a:solidFill>
                <a:latin typeface="Times New Roman"/>
                <a:cs typeface="Times New Roman"/>
              </a:rPr>
              <a:t>Left,</a:t>
            </a:r>
            <a:r>
              <a:rPr dirty="0" sz="24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001F60"/>
                </a:solidFill>
                <a:latin typeface="Times New Roman"/>
                <a:cs typeface="Times New Roman"/>
              </a:rPr>
              <a:t>j</a:t>
            </a:r>
            <a:r>
              <a:rPr dirty="0" sz="24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2400" spc="-8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1F60"/>
                </a:solidFill>
                <a:latin typeface="Times New Roman"/>
                <a:cs typeface="Times New Roman"/>
              </a:rPr>
              <a:t>Right,</a:t>
            </a:r>
            <a:r>
              <a:rPr dirty="0" sz="24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001F60"/>
                </a:solidFill>
                <a:latin typeface="Times New Roman"/>
                <a:cs typeface="Times New Roman"/>
              </a:rPr>
              <a:t>Mid</a:t>
            </a:r>
            <a:r>
              <a:rPr dirty="0" sz="24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2400" spc="-8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001F60"/>
                </a:solidFill>
                <a:latin typeface="Times New Roman"/>
                <a:cs typeface="Times New Roman"/>
              </a:rPr>
              <a:t>(Left+Right)/2;</a:t>
            </a:r>
            <a:endParaRPr sz="2400">
              <a:latin typeface="Times New Roman"/>
              <a:cs typeface="Times New Roman"/>
            </a:endParaRPr>
          </a:p>
          <a:p>
            <a:pPr marL="469265" marR="5215255">
              <a:lnSpc>
                <a:spcPts val="2850"/>
              </a:lnSpc>
              <a:spcBef>
                <a:spcPts val="105"/>
              </a:spcBef>
            </a:pPr>
            <a:r>
              <a:rPr dirty="0" sz="2400" spc="75" b="1">
                <a:solidFill>
                  <a:srgbClr val="CC0099"/>
                </a:solidFill>
                <a:latin typeface="Times New Roman"/>
                <a:cs typeface="Times New Roman"/>
              </a:rPr>
              <a:t>ItemType </a:t>
            </a:r>
            <a:r>
              <a:rPr dirty="0" sz="2400" spc="-40">
                <a:solidFill>
                  <a:srgbClr val="001F60"/>
                </a:solidFill>
                <a:latin typeface="Times New Roman"/>
                <a:cs typeface="Times New Roman"/>
              </a:rPr>
              <a:t>x </a:t>
            </a:r>
            <a:r>
              <a:rPr dirty="0" sz="2400" spc="-25">
                <a:solidFill>
                  <a:srgbClr val="001F60"/>
                </a:solidFill>
                <a:latin typeface="Times New Roman"/>
                <a:cs typeface="Times New Roman"/>
              </a:rPr>
              <a:t>=</a:t>
            </a:r>
            <a:r>
              <a:rPr dirty="0" sz="2400" spc="-34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1F60"/>
                </a:solidFill>
                <a:latin typeface="Times New Roman"/>
                <a:cs typeface="Times New Roman"/>
              </a:rPr>
              <a:t>a[Mid];  </a:t>
            </a:r>
            <a:r>
              <a:rPr dirty="0" sz="2400" spc="100">
                <a:solidFill>
                  <a:srgbClr val="001F60"/>
                </a:solidFill>
                <a:latin typeface="Times New Roman"/>
                <a:cs typeface="Times New Roman"/>
              </a:rPr>
              <a:t>do</a:t>
            </a:r>
            <a:r>
              <a:rPr dirty="0" sz="2400" spc="38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600CC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745"/>
              </a:lnSpc>
            </a:pPr>
            <a:r>
              <a:rPr dirty="0" sz="2400" spc="75">
                <a:solidFill>
                  <a:srgbClr val="001F60"/>
                </a:solidFill>
                <a:latin typeface="Times New Roman"/>
                <a:cs typeface="Times New Roman"/>
              </a:rPr>
              <a:t>while(</a:t>
            </a:r>
            <a:r>
              <a:rPr dirty="0" sz="2400" spc="75" b="1">
                <a:solidFill>
                  <a:srgbClr val="33CC33"/>
                </a:solidFill>
                <a:latin typeface="Times New Roman"/>
                <a:cs typeface="Times New Roman"/>
              </a:rPr>
              <a:t>a[i]</a:t>
            </a:r>
            <a:r>
              <a:rPr dirty="0" sz="2400" spc="-80" b="1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33CC33"/>
                </a:solidFill>
                <a:latin typeface="Times New Roman"/>
                <a:cs typeface="Times New Roman"/>
              </a:rPr>
              <a:t>&lt;</a:t>
            </a:r>
            <a:r>
              <a:rPr dirty="0" sz="2400" spc="-75" b="1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2400" spc="90" b="1">
                <a:solidFill>
                  <a:srgbClr val="33CC33"/>
                </a:solidFill>
                <a:latin typeface="Times New Roman"/>
                <a:cs typeface="Times New Roman"/>
              </a:rPr>
              <a:t>x</a:t>
            </a:r>
            <a:r>
              <a:rPr dirty="0" sz="2400" spc="90">
                <a:solidFill>
                  <a:srgbClr val="1F5280"/>
                </a:solidFill>
                <a:latin typeface="Times New Roman"/>
                <a:cs typeface="Times New Roman"/>
              </a:rPr>
              <a:t>)</a:t>
            </a:r>
            <a:r>
              <a:rPr dirty="0" sz="2400" spc="-75">
                <a:solidFill>
                  <a:srgbClr val="1F5280"/>
                </a:solidFill>
                <a:latin typeface="Times New Roman"/>
                <a:cs typeface="Times New Roman"/>
              </a:rPr>
              <a:t> </a:t>
            </a:r>
            <a:r>
              <a:rPr dirty="0" sz="2400" spc="35" b="1">
                <a:solidFill>
                  <a:srgbClr val="FF00FF"/>
                </a:solidFill>
                <a:latin typeface="Times New Roman"/>
                <a:cs typeface="Times New Roman"/>
              </a:rPr>
              <a:t>i++</a:t>
            </a:r>
            <a:r>
              <a:rPr dirty="0" sz="2400" spc="35">
                <a:solidFill>
                  <a:srgbClr val="001F60"/>
                </a:solidFill>
                <a:latin typeface="Times New Roman"/>
                <a:cs typeface="Times New Roman"/>
              </a:rPr>
              <a:t>;</a:t>
            </a:r>
            <a:r>
              <a:rPr dirty="0" sz="24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445" i="1">
                <a:solidFill>
                  <a:srgbClr val="00AFEF"/>
                </a:solidFill>
                <a:latin typeface="Times New Roman"/>
                <a:cs typeface="Times New Roman"/>
              </a:rPr>
              <a:t>//</a:t>
            </a:r>
            <a:r>
              <a:rPr dirty="0" sz="2400" spc="-80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25" i="1">
                <a:solidFill>
                  <a:srgbClr val="00AFEF"/>
                </a:solidFill>
                <a:latin typeface="Times New Roman"/>
                <a:cs typeface="Times New Roman"/>
              </a:rPr>
              <a:t>lặp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15" i="1">
                <a:solidFill>
                  <a:srgbClr val="00AFEF"/>
                </a:solidFill>
                <a:latin typeface="Times New Roman"/>
                <a:cs typeface="Times New Roman"/>
              </a:rPr>
              <a:t>cho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50" i="1">
                <a:solidFill>
                  <a:srgbClr val="00AFEF"/>
                </a:solidFill>
                <a:latin typeface="Times New Roman"/>
                <a:cs typeface="Times New Roman"/>
              </a:rPr>
              <a:t>đến</a:t>
            </a:r>
            <a:r>
              <a:rPr dirty="0" sz="2400" spc="-80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55" i="1">
                <a:solidFill>
                  <a:srgbClr val="00AFEF"/>
                </a:solidFill>
                <a:latin typeface="Times New Roman"/>
                <a:cs typeface="Times New Roman"/>
              </a:rPr>
              <a:t>khi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-55" i="1">
                <a:solidFill>
                  <a:srgbClr val="00AFEF"/>
                </a:solidFill>
                <a:latin typeface="Times New Roman"/>
                <a:cs typeface="Times New Roman"/>
              </a:rPr>
              <a:t>a[i]</a:t>
            </a:r>
            <a:r>
              <a:rPr dirty="0" sz="2400" spc="-80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-355" i="1">
                <a:solidFill>
                  <a:srgbClr val="00AFEF"/>
                </a:solidFill>
                <a:latin typeface="Times New Roman"/>
                <a:cs typeface="Times New Roman"/>
              </a:rPr>
              <a:t>&gt;=</a:t>
            </a:r>
            <a:r>
              <a:rPr dirty="0" sz="2400" spc="-320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10" i="1">
                <a:solidFill>
                  <a:srgbClr val="00AFEF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850"/>
              </a:lnSpc>
            </a:pPr>
            <a:r>
              <a:rPr dirty="0" sz="2400" spc="55">
                <a:solidFill>
                  <a:srgbClr val="001F60"/>
                </a:solidFill>
                <a:latin typeface="Times New Roman"/>
                <a:cs typeface="Times New Roman"/>
              </a:rPr>
              <a:t>while(</a:t>
            </a:r>
            <a:r>
              <a:rPr dirty="0" sz="2400" spc="55" b="1">
                <a:solidFill>
                  <a:srgbClr val="33CC33"/>
                </a:solidFill>
                <a:latin typeface="Times New Roman"/>
                <a:cs typeface="Times New Roman"/>
              </a:rPr>
              <a:t>a[j]</a:t>
            </a:r>
            <a:r>
              <a:rPr dirty="0" sz="2400" spc="-75" b="1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33CC33"/>
                </a:solidFill>
                <a:latin typeface="Times New Roman"/>
                <a:cs typeface="Times New Roman"/>
              </a:rPr>
              <a:t>&gt;</a:t>
            </a:r>
            <a:r>
              <a:rPr dirty="0" sz="2400" spc="-75" b="1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dirty="0" sz="2400" spc="90" b="1">
                <a:solidFill>
                  <a:srgbClr val="33CC33"/>
                </a:solidFill>
                <a:latin typeface="Times New Roman"/>
                <a:cs typeface="Times New Roman"/>
              </a:rPr>
              <a:t>x</a:t>
            </a:r>
            <a:r>
              <a:rPr dirty="0" sz="2400" spc="90">
                <a:solidFill>
                  <a:srgbClr val="1F5280"/>
                </a:solidFill>
                <a:latin typeface="Times New Roman"/>
                <a:cs typeface="Times New Roman"/>
              </a:rPr>
              <a:t>)</a:t>
            </a:r>
            <a:r>
              <a:rPr dirty="0" sz="2400" spc="-75">
                <a:solidFill>
                  <a:srgbClr val="1F528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00FF"/>
                </a:solidFill>
                <a:latin typeface="Times New Roman"/>
                <a:cs typeface="Times New Roman"/>
              </a:rPr>
              <a:t>j--</a:t>
            </a:r>
            <a:r>
              <a:rPr dirty="0" sz="2400" spc="-25">
                <a:solidFill>
                  <a:srgbClr val="001F60"/>
                </a:solidFill>
                <a:latin typeface="Times New Roman"/>
                <a:cs typeface="Times New Roman"/>
              </a:rPr>
              <a:t>;</a:t>
            </a:r>
            <a:r>
              <a:rPr dirty="0" sz="2400" spc="-7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445" i="1">
                <a:solidFill>
                  <a:srgbClr val="00AFEF"/>
                </a:solidFill>
                <a:latin typeface="Times New Roman"/>
                <a:cs typeface="Times New Roman"/>
              </a:rPr>
              <a:t>//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25" i="1">
                <a:solidFill>
                  <a:srgbClr val="00AFEF"/>
                </a:solidFill>
                <a:latin typeface="Times New Roman"/>
                <a:cs typeface="Times New Roman"/>
              </a:rPr>
              <a:t>lặp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15" i="1">
                <a:solidFill>
                  <a:srgbClr val="00AFEF"/>
                </a:solidFill>
                <a:latin typeface="Times New Roman"/>
                <a:cs typeface="Times New Roman"/>
              </a:rPr>
              <a:t>cho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50" i="1">
                <a:solidFill>
                  <a:srgbClr val="00AFEF"/>
                </a:solidFill>
                <a:latin typeface="Times New Roman"/>
                <a:cs typeface="Times New Roman"/>
              </a:rPr>
              <a:t>đến</a:t>
            </a:r>
            <a:r>
              <a:rPr dirty="0" sz="2400" spc="-80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55" i="1">
                <a:solidFill>
                  <a:srgbClr val="00AFEF"/>
                </a:solidFill>
                <a:latin typeface="Times New Roman"/>
                <a:cs typeface="Times New Roman"/>
              </a:rPr>
              <a:t>khi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-60" i="1">
                <a:solidFill>
                  <a:srgbClr val="00AFEF"/>
                </a:solidFill>
                <a:latin typeface="Times New Roman"/>
                <a:cs typeface="Times New Roman"/>
              </a:rPr>
              <a:t>a[j]</a:t>
            </a:r>
            <a:r>
              <a:rPr dirty="0" sz="2400" spc="-75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-355" i="1">
                <a:solidFill>
                  <a:srgbClr val="00AFEF"/>
                </a:solidFill>
                <a:latin typeface="Times New Roman"/>
                <a:cs typeface="Times New Roman"/>
              </a:rPr>
              <a:t>&lt;=</a:t>
            </a:r>
            <a:r>
              <a:rPr dirty="0" sz="2400" spc="-320" i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2400" spc="10" i="1">
                <a:solidFill>
                  <a:srgbClr val="00AFEF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ts val="2865"/>
              </a:lnSpc>
            </a:pPr>
            <a:r>
              <a:rPr dirty="0" sz="2400" spc="5">
                <a:solidFill>
                  <a:srgbClr val="001F60"/>
                </a:solidFill>
                <a:latin typeface="Times New Roman"/>
                <a:cs typeface="Times New Roman"/>
              </a:rPr>
              <a:t>if(i </a:t>
            </a:r>
            <a:r>
              <a:rPr dirty="0" sz="2400" spc="-30">
                <a:solidFill>
                  <a:srgbClr val="001F60"/>
                </a:solidFill>
                <a:latin typeface="Times New Roman"/>
                <a:cs typeface="Times New Roman"/>
              </a:rPr>
              <a:t>&lt;= </a:t>
            </a:r>
            <a:r>
              <a:rPr dirty="0" sz="2400" spc="40">
                <a:solidFill>
                  <a:srgbClr val="001F60"/>
                </a:solidFill>
                <a:latin typeface="Times New Roman"/>
                <a:cs typeface="Times New Roman"/>
              </a:rPr>
              <a:t>j)</a:t>
            </a:r>
            <a:r>
              <a:rPr dirty="0" sz="2400" spc="-21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-225">
                <a:solidFill>
                  <a:srgbClr val="001F6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2735" y="3854251"/>
            <a:ext cx="208343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65" b="1">
                <a:solidFill>
                  <a:srgbClr val="FF0000"/>
                </a:solidFill>
                <a:latin typeface="Times New Roman"/>
                <a:cs typeface="Times New Roman"/>
              </a:rPr>
              <a:t>swap</a:t>
            </a:r>
            <a:r>
              <a:rPr dirty="0" sz="2400" spc="65">
                <a:solidFill>
                  <a:srgbClr val="001F60"/>
                </a:solidFill>
                <a:latin typeface="Times New Roman"/>
                <a:cs typeface="Times New Roman"/>
              </a:rPr>
              <a:t>(a[i],</a:t>
            </a:r>
            <a:r>
              <a:rPr dirty="0" sz="2400" spc="-12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001F60"/>
                </a:solidFill>
                <a:latin typeface="Times New Roman"/>
                <a:cs typeface="Times New Roman"/>
              </a:rPr>
              <a:t>a[j]);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35" b="1">
                <a:solidFill>
                  <a:srgbClr val="CC00CC"/>
                </a:solidFill>
                <a:latin typeface="Times New Roman"/>
                <a:cs typeface="Times New Roman"/>
              </a:rPr>
              <a:t>i++</a:t>
            </a:r>
            <a:r>
              <a:rPr dirty="0" sz="2400" spc="35">
                <a:solidFill>
                  <a:srgbClr val="1F5280"/>
                </a:solidFill>
                <a:latin typeface="Times New Roman"/>
                <a:cs typeface="Times New Roman"/>
              </a:rPr>
              <a:t>;</a:t>
            </a:r>
            <a:r>
              <a:rPr dirty="0" sz="2400" spc="-80">
                <a:solidFill>
                  <a:srgbClr val="1F528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CC00CC"/>
                </a:solidFill>
                <a:latin typeface="Times New Roman"/>
                <a:cs typeface="Times New Roman"/>
              </a:rPr>
              <a:t>j--</a:t>
            </a:r>
            <a:r>
              <a:rPr dirty="0" sz="2400" spc="-25">
                <a:solidFill>
                  <a:srgbClr val="1F528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337" y="4578150"/>
            <a:ext cx="1748155" cy="1163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ts val="2865"/>
              </a:lnSpc>
              <a:spcBef>
                <a:spcPts val="100"/>
              </a:spcBef>
            </a:pPr>
            <a:r>
              <a:rPr dirty="0" sz="2400" spc="-225">
                <a:solidFill>
                  <a:srgbClr val="001F6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5" b="1">
                <a:solidFill>
                  <a:srgbClr val="6600CC"/>
                </a:solidFill>
                <a:latin typeface="Times New Roman"/>
                <a:cs typeface="Times New Roman"/>
              </a:rPr>
              <a:t>} </a:t>
            </a:r>
            <a:r>
              <a:rPr dirty="0" sz="2400" spc="75">
                <a:solidFill>
                  <a:srgbClr val="001F60"/>
                </a:solidFill>
                <a:latin typeface="Times New Roman"/>
                <a:cs typeface="Times New Roman"/>
              </a:rPr>
              <a:t>while(</a:t>
            </a:r>
            <a:r>
              <a:rPr dirty="0" sz="2400" spc="75" b="1">
                <a:solidFill>
                  <a:srgbClr val="D60093"/>
                </a:solidFill>
                <a:latin typeface="Times New Roman"/>
                <a:cs typeface="Times New Roman"/>
              </a:rPr>
              <a:t>i </a:t>
            </a:r>
            <a:r>
              <a:rPr dirty="0" sz="2400" spc="50" b="1">
                <a:solidFill>
                  <a:srgbClr val="D60093"/>
                </a:solidFill>
                <a:latin typeface="Times New Roman"/>
                <a:cs typeface="Times New Roman"/>
              </a:rPr>
              <a:t>&lt;</a:t>
            </a:r>
            <a:r>
              <a:rPr dirty="0" sz="2400" spc="-370" b="1">
                <a:solidFill>
                  <a:srgbClr val="D6009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D60093"/>
                </a:solidFill>
                <a:latin typeface="Times New Roman"/>
                <a:cs typeface="Times New Roman"/>
              </a:rPr>
              <a:t>j</a:t>
            </a:r>
            <a:r>
              <a:rPr dirty="0" sz="2400" spc="-5">
                <a:solidFill>
                  <a:srgbClr val="001F60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400" spc="-40">
                <a:solidFill>
                  <a:srgbClr val="001F60"/>
                </a:solidFill>
                <a:latin typeface="Times New Roman"/>
                <a:cs typeface="Times New Roman"/>
              </a:rPr>
              <a:t>if </a:t>
            </a:r>
            <a:r>
              <a:rPr dirty="0" sz="2400" spc="15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2400" spc="15" b="1">
                <a:solidFill>
                  <a:srgbClr val="FF00FF"/>
                </a:solidFill>
                <a:latin typeface="Times New Roman"/>
                <a:cs typeface="Times New Roman"/>
              </a:rPr>
              <a:t>Left </a:t>
            </a:r>
            <a:r>
              <a:rPr dirty="0" sz="2400" spc="50" b="1">
                <a:solidFill>
                  <a:srgbClr val="FF00FF"/>
                </a:solidFill>
                <a:latin typeface="Times New Roman"/>
                <a:cs typeface="Times New Roman"/>
              </a:rPr>
              <a:t>&lt;</a:t>
            </a:r>
            <a:r>
              <a:rPr dirty="0" sz="2400" spc="-23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 spc="25" b="1">
                <a:solidFill>
                  <a:srgbClr val="FF00FF"/>
                </a:solidFill>
                <a:latin typeface="Times New Roman"/>
                <a:cs typeface="Times New Roman"/>
              </a:rPr>
              <a:t>j</a:t>
            </a:r>
            <a:r>
              <a:rPr dirty="0" sz="2400" spc="25">
                <a:solidFill>
                  <a:srgbClr val="001F6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7133" y="5300017"/>
            <a:ext cx="36156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" b="1">
                <a:solidFill>
                  <a:srgbClr val="0000CC"/>
                </a:solidFill>
                <a:latin typeface="Times New Roman"/>
                <a:cs typeface="Times New Roman"/>
              </a:rPr>
              <a:t>quickSort_Asc</a:t>
            </a:r>
            <a:r>
              <a:rPr dirty="0" sz="2400" spc="25">
                <a:solidFill>
                  <a:srgbClr val="001F60"/>
                </a:solidFill>
                <a:latin typeface="Times New Roman"/>
                <a:cs typeface="Times New Roman"/>
              </a:rPr>
              <a:t>(a, </a:t>
            </a:r>
            <a:r>
              <a:rPr dirty="0" sz="2400" spc="-30">
                <a:solidFill>
                  <a:srgbClr val="001F60"/>
                </a:solidFill>
                <a:latin typeface="Times New Roman"/>
                <a:cs typeface="Times New Roman"/>
              </a:rPr>
              <a:t>Left,</a:t>
            </a:r>
            <a:r>
              <a:rPr dirty="0" sz="2400" spc="-195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1F60"/>
                </a:solidFill>
                <a:latin typeface="Times New Roman"/>
                <a:cs typeface="Times New Roman"/>
              </a:rPr>
              <a:t>j);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138" y="5728641"/>
            <a:ext cx="6551295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dirty="0" sz="2400" spc="-40">
                <a:solidFill>
                  <a:srgbClr val="001F60"/>
                </a:solidFill>
                <a:latin typeface="Times New Roman"/>
                <a:cs typeface="Times New Roman"/>
              </a:rPr>
              <a:t>if </a:t>
            </a:r>
            <a:r>
              <a:rPr dirty="0" sz="2400" spc="40">
                <a:solidFill>
                  <a:srgbClr val="001F60"/>
                </a:solidFill>
                <a:latin typeface="Times New Roman"/>
                <a:cs typeface="Times New Roman"/>
              </a:rPr>
              <a:t>(</a:t>
            </a:r>
            <a:r>
              <a:rPr dirty="0" sz="2400" spc="40" b="1">
                <a:solidFill>
                  <a:srgbClr val="FF00FF"/>
                </a:solidFill>
                <a:latin typeface="Times New Roman"/>
                <a:cs typeface="Times New Roman"/>
              </a:rPr>
              <a:t>Right</a:t>
            </a:r>
            <a:r>
              <a:rPr dirty="0" sz="2400" spc="-105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FF00FF"/>
                </a:solidFill>
                <a:latin typeface="Times New Roman"/>
                <a:cs typeface="Times New Roman"/>
              </a:rPr>
              <a:t>&gt;</a:t>
            </a:r>
            <a:r>
              <a:rPr dirty="0" sz="2400" spc="-70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2400" spc="110" b="1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r>
              <a:rPr dirty="0" sz="2400" spc="110">
                <a:solidFill>
                  <a:srgbClr val="001F60"/>
                </a:solidFill>
                <a:latin typeface="Times New Roman"/>
                <a:cs typeface="Times New Roman"/>
              </a:rPr>
              <a:t>)	</a:t>
            </a:r>
            <a:r>
              <a:rPr dirty="0" sz="2800" spc="25" b="1">
                <a:solidFill>
                  <a:srgbClr val="0000CC"/>
                </a:solidFill>
                <a:latin typeface="Times New Roman"/>
                <a:cs typeface="Times New Roman"/>
              </a:rPr>
              <a:t>quickSort_Asc</a:t>
            </a:r>
            <a:r>
              <a:rPr dirty="0" sz="2400" spc="25">
                <a:solidFill>
                  <a:srgbClr val="001F60"/>
                </a:solidFill>
                <a:latin typeface="Times New Roman"/>
                <a:cs typeface="Times New Roman"/>
              </a:rPr>
              <a:t>(a, </a:t>
            </a:r>
            <a:r>
              <a:rPr dirty="0" sz="2400" spc="-60">
                <a:solidFill>
                  <a:srgbClr val="001F60"/>
                </a:solidFill>
                <a:latin typeface="Times New Roman"/>
                <a:cs typeface="Times New Roman"/>
              </a:rPr>
              <a:t>i,</a:t>
            </a:r>
            <a:r>
              <a:rPr dirty="0" sz="2400" spc="-20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001F60"/>
                </a:solidFill>
                <a:latin typeface="Times New Roman"/>
                <a:cs typeface="Times New Roman"/>
              </a:rPr>
              <a:t>Right);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9315" y="3937817"/>
            <a:ext cx="3429000" cy="406400"/>
          </a:xfrm>
          <a:custGeom>
            <a:avLst/>
            <a:gdLst/>
            <a:ahLst/>
            <a:cxnLst/>
            <a:rect l="l" t="t" r="r" b="b"/>
            <a:pathLst>
              <a:path w="3429000" h="406400">
                <a:moveTo>
                  <a:pt x="0" y="0"/>
                </a:moveTo>
                <a:lnTo>
                  <a:pt x="3428993" y="0"/>
                </a:lnTo>
                <a:lnTo>
                  <a:pt x="3428993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32331" y="3953057"/>
            <a:ext cx="28803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0066"/>
                </a:solidFill>
                <a:latin typeface="Verdana"/>
                <a:cs typeface="Verdana"/>
              </a:rPr>
              <a:t>Phân hoạch bên</a:t>
            </a:r>
            <a:r>
              <a:rPr dirty="0" sz="2000" spc="-90" b="1">
                <a:solidFill>
                  <a:srgbClr val="FF0066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FF0066"/>
                </a:solidFill>
                <a:latin typeface="Verdana"/>
                <a:cs typeface="Verdana"/>
              </a:rPr>
              <a:t>trái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4942" y="4318816"/>
            <a:ext cx="2273300" cy="1119505"/>
          </a:xfrm>
          <a:custGeom>
            <a:avLst/>
            <a:gdLst/>
            <a:ahLst/>
            <a:cxnLst/>
            <a:rect l="l" t="t" r="r" b="b"/>
            <a:pathLst>
              <a:path w="2273300" h="1119504">
                <a:moveTo>
                  <a:pt x="0" y="1119197"/>
                </a:moveTo>
                <a:lnTo>
                  <a:pt x="34687" y="1042187"/>
                </a:lnTo>
                <a:lnTo>
                  <a:pt x="67874" y="971728"/>
                </a:lnTo>
                <a:lnTo>
                  <a:pt x="99742" y="907432"/>
                </a:lnTo>
                <a:lnTo>
                  <a:pt x="130470" y="848911"/>
                </a:lnTo>
                <a:lnTo>
                  <a:pt x="160240" y="795778"/>
                </a:lnTo>
                <a:lnTo>
                  <a:pt x="189231" y="747645"/>
                </a:lnTo>
                <a:lnTo>
                  <a:pt x="217624" y="704124"/>
                </a:lnTo>
                <a:lnTo>
                  <a:pt x="245599" y="664828"/>
                </a:lnTo>
                <a:lnTo>
                  <a:pt x="273337" y="629368"/>
                </a:lnTo>
                <a:lnTo>
                  <a:pt x="301018" y="597358"/>
                </a:lnTo>
                <a:lnTo>
                  <a:pt x="328822" y="568408"/>
                </a:lnTo>
                <a:lnTo>
                  <a:pt x="356930" y="542133"/>
                </a:lnTo>
                <a:lnTo>
                  <a:pt x="414778" y="496051"/>
                </a:lnTo>
                <a:lnTo>
                  <a:pt x="476007" y="456011"/>
                </a:lnTo>
                <a:lnTo>
                  <a:pt x="542057" y="418911"/>
                </a:lnTo>
                <a:lnTo>
                  <a:pt x="577342" y="400494"/>
                </a:lnTo>
                <a:lnTo>
                  <a:pt x="614373" y="381649"/>
                </a:lnTo>
                <a:lnTo>
                  <a:pt x="655521" y="363404"/>
                </a:lnTo>
                <a:lnTo>
                  <a:pt x="698864" y="348851"/>
                </a:lnTo>
                <a:lnTo>
                  <a:pt x="744141" y="337664"/>
                </a:lnTo>
                <a:lnTo>
                  <a:pt x="791092" y="329520"/>
                </a:lnTo>
                <a:lnTo>
                  <a:pt x="839456" y="324094"/>
                </a:lnTo>
                <a:lnTo>
                  <a:pt x="888971" y="321061"/>
                </a:lnTo>
                <a:lnTo>
                  <a:pt x="939378" y="320097"/>
                </a:lnTo>
                <a:lnTo>
                  <a:pt x="990415" y="320877"/>
                </a:lnTo>
                <a:lnTo>
                  <a:pt x="1041821" y="323077"/>
                </a:lnTo>
                <a:lnTo>
                  <a:pt x="1093337" y="326373"/>
                </a:lnTo>
                <a:lnTo>
                  <a:pt x="1144699" y="330439"/>
                </a:lnTo>
                <a:lnTo>
                  <a:pt x="1195649" y="334951"/>
                </a:lnTo>
                <a:lnTo>
                  <a:pt x="1245925" y="339585"/>
                </a:lnTo>
                <a:lnTo>
                  <a:pt x="1295266" y="344017"/>
                </a:lnTo>
                <a:lnTo>
                  <a:pt x="1343411" y="347921"/>
                </a:lnTo>
                <a:lnTo>
                  <a:pt x="1390101" y="350973"/>
                </a:lnTo>
                <a:lnTo>
                  <a:pt x="1435073" y="352849"/>
                </a:lnTo>
                <a:lnTo>
                  <a:pt x="1478066" y="353224"/>
                </a:lnTo>
                <a:lnTo>
                  <a:pt x="1518821" y="351774"/>
                </a:lnTo>
                <a:lnTo>
                  <a:pt x="1582525" y="348065"/>
                </a:lnTo>
                <a:lnTo>
                  <a:pt x="1647628" y="344657"/>
                </a:lnTo>
                <a:lnTo>
                  <a:pt x="1712961" y="341369"/>
                </a:lnTo>
                <a:lnTo>
                  <a:pt x="1777351" y="338022"/>
                </a:lnTo>
                <a:lnTo>
                  <a:pt x="1839627" y="334436"/>
                </a:lnTo>
                <a:lnTo>
                  <a:pt x="1898618" y="330430"/>
                </a:lnTo>
                <a:lnTo>
                  <a:pt x="1953152" y="325826"/>
                </a:lnTo>
                <a:lnTo>
                  <a:pt x="2002058" y="320442"/>
                </a:lnTo>
                <a:lnTo>
                  <a:pt x="2044164" y="314100"/>
                </a:lnTo>
                <a:lnTo>
                  <a:pt x="2103292" y="297821"/>
                </a:lnTo>
                <a:lnTo>
                  <a:pt x="2139102" y="259203"/>
                </a:lnTo>
                <a:lnTo>
                  <a:pt x="2168022" y="216484"/>
                </a:lnTo>
                <a:lnTo>
                  <a:pt x="2200267" y="165455"/>
                </a:lnTo>
                <a:lnTo>
                  <a:pt x="2231375" y="112205"/>
                </a:lnTo>
                <a:lnTo>
                  <a:pt x="2256882" y="62820"/>
                </a:lnTo>
                <a:lnTo>
                  <a:pt x="2272326" y="23389"/>
                </a:lnTo>
                <a:lnTo>
                  <a:pt x="2273245" y="0"/>
                </a:lnTo>
              </a:path>
            </a:pathLst>
          </a:custGeom>
          <a:ln w="28574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36938" y="4837465"/>
            <a:ext cx="3429000" cy="406400"/>
          </a:xfrm>
          <a:prstGeom prst="rect">
            <a:avLst/>
          </a:prstGeom>
          <a:ln w="9524">
            <a:solidFill>
              <a:srgbClr val="33CC33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20"/>
              </a:spcBef>
            </a:pPr>
            <a:r>
              <a:rPr dirty="0" sz="2000" spc="-5" b="1">
                <a:solidFill>
                  <a:srgbClr val="33CC33"/>
                </a:solidFill>
                <a:latin typeface="Verdana"/>
                <a:cs typeface="Verdana"/>
              </a:rPr>
              <a:t>Phân hoạch bên</a:t>
            </a:r>
            <a:r>
              <a:rPr dirty="0" sz="2000" spc="-45" b="1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dirty="0" sz="2000" spc="-5" b="1">
                <a:solidFill>
                  <a:srgbClr val="33CC33"/>
                </a:solidFill>
                <a:latin typeface="Verdana"/>
                <a:cs typeface="Verdana"/>
              </a:rPr>
              <a:t>phải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55317" y="5230489"/>
            <a:ext cx="3625215" cy="1281430"/>
          </a:xfrm>
          <a:custGeom>
            <a:avLst/>
            <a:gdLst/>
            <a:ahLst/>
            <a:cxnLst/>
            <a:rect l="l" t="t" r="r" b="b"/>
            <a:pathLst>
              <a:path w="3625215" h="1281429">
                <a:moveTo>
                  <a:pt x="0" y="943623"/>
                </a:moveTo>
                <a:lnTo>
                  <a:pt x="32189" y="991201"/>
                </a:lnTo>
                <a:lnTo>
                  <a:pt x="78443" y="1034069"/>
                </a:lnTo>
                <a:lnTo>
                  <a:pt x="137413" y="1072473"/>
                </a:lnTo>
                <a:lnTo>
                  <a:pt x="171245" y="1090079"/>
                </a:lnTo>
                <a:lnTo>
                  <a:pt x="207751" y="1106662"/>
                </a:lnTo>
                <a:lnTo>
                  <a:pt x="246762" y="1122253"/>
                </a:lnTo>
                <a:lnTo>
                  <a:pt x="288109" y="1136882"/>
                </a:lnTo>
                <a:lnTo>
                  <a:pt x="331624" y="1150581"/>
                </a:lnTo>
                <a:lnTo>
                  <a:pt x="377139" y="1163381"/>
                </a:lnTo>
                <a:lnTo>
                  <a:pt x="424486" y="1175313"/>
                </a:lnTo>
                <a:lnTo>
                  <a:pt x="473494" y="1186407"/>
                </a:lnTo>
                <a:lnTo>
                  <a:pt x="523997" y="1196695"/>
                </a:lnTo>
                <a:lnTo>
                  <a:pt x="575826" y="1206207"/>
                </a:lnTo>
                <a:lnTo>
                  <a:pt x="628811" y="1214974"/>
                </a:lnTo>
                <a:lnTo>
                  <a:pt x="682786" y="1223028"/>
                </a:lnTo>
                <a:lnTo>
                  <a:pt x="737580" y="1230399"/>
                </a:lnTo>
                <a:lnTo>
                  <a:pt x="793026" y="1237119"/>
                </a:lnTo>
                <a:lnTo>
                  <a:pt x="848955" y="1243217"/>
                </a:lnTo>
                <a:lnTo>
                  <a:pt x="905199" y="1248725"/>
                </a:lnTo>
                <a:lnTo>
                  <a:pt x="961589" y="1253675"/>
                </a:lnTo>
                <a:lnTo>
                  <a:pt x="1017957" y="1258096"/>
                </a:lnTo>
                <a:lnTo>
                  <a:pt x="1074134" y="1262020"/>
                </a:lnTo>
                <a:lnTo>
                  <a:pt x="1129951" y="1265478"/>
                </a:lnTo>
                <a:lnTo>
                  <a:pt x="1185241" y="1268501"/>
                </a:lnTo>
                <a:lnTo>
                  <a:pt x="1239834" y="1271119"/>
                </a:lnTo>
                <a:lnTo>
                  <a:pt x="1293563" y="1273364"/>
                </a:lnTo>
                <a:lnTo>
                  <a:pt x="1346258" y="1275267"/>
                </a:lnTo>
                <a:lnTo>
                  <a:pt x="1397752" y="1276858"/>
                </a:lnTo>
                <a:lnTo>
                  <a:pt x="1447875" y="1278168"/>
                </a:lnTo>
                <a:lnTo>
                  <a:pt x="1496460" y="1279229"/>
                </a:lnTo>
                <a:lnTo>
                  <a:pt x="1543337" y="1280070"/>
                </a:lnTo>
                <a:lnTo>
                  <a:pt x="1588339" y="1280725"/>
                </a:lnTo>
                <a:lnTo>
                  <a:pt x="1631296" y="1281222"/>
                </a:lnTo>
                <a:lnTo>
                  <a:pt x="1685368" y="1281075"/>
                </a:lnTo>
                <a:lnTo>
                  <a:pt x="1739841" y="1279569"/>
                </a:lnTo>
                <a:lnTo>
                  <a:pt x="1794630" y="1276768"/>
                </a:lnTo>
                <a:lnTo>
                  <a:pt x="1849648" y="1272736"/>
                </a:lnTo>
                <a:lnTo>
                  <a:pt x="1904811" y="1267539"/>
                </a:lnTo>
                <a:lnTo>
                  <a:pt x="1960030" y="1261239"/>
                </a:lnTo>
                <a:lnTo>
                  <a:pt x="2015221" y="1253902"/>
                </a:lnTo>
                <a:lnTo>
                  <a:pt x="2070298" y="1245593"/>
                </a:lnTo>
                <a:lnTo>
                  <a:pt x="2125173" y="1236375"/>
                </a:lnTo>
                <a:lnTo>
                  <a:pt x="2179762" y="1226313"/>
                </a:lnTo>
                <a:lnTo>
                  <a:pt x="2233977" y="1215472"/>
                </a:lnTo>
                <a:lnTo>
                  <a:pt x="2287734" y="1203916"/>
                </a:lnTo>
                <a:lnTo>
                  <a:pt x="2340946" y="1191709"/>
                </a:lnTo>
                <a:lnTo>
                  <a:pt x="2393526" y="1178916"/>
                </a:lnTo>
                <a:lnTo>
                  <a:pt x="2445389" y="1165601"/>
                </a:lnTo>
                <a:lnTo>
                  <a:pt x="2496449" y="1151829"/>
                </a:lnTo>
                <a:lnTo>
                  <a:pt x="2546619" y="1137664"/>
                </a:lnTo>
                <a:lnTo>
                  <a:pt x="2595814" y="1123170"/>
                </a:lnTo>
                <a:lnTo>
                  <a:pt x="2643947" y="1108413"/>
                </a:lnTo>
                <a:lnTo>
                  <a:pt x="2690932" y="1093456"/>
                </a:lnTo>
                <a:lnTo>
                  <a:pt x="2736684" y="1078364"/>
                </a:lnTo>
                <a:lnTo>
                  <a:pt x="2781116" y="1063201"/>
                </a:lnTo>
                <a:lnTo>
                  <a:pt x="2824141" y="1048032"/>
                </a:lnTo>
                <a:lnTo>
                  <a:pt x="2865675" y="1032921"/>
                </a:lnTo>
                <a:lnTo>
                  <a:pt x="2905631" y="1017932"/>
                </a:lnTo>
                <a:lnTo>
                  <a:pt x="2943922" y="1003131"/>
                </a:lnTo>
                <a:lnTo>
                  <a:pt x="2980464" y="988581"/>
                </a:lnTo>
                <a:lnTo>
                  <a:pt x="3076504" y="945763"/>
                </a:lnTo>
                <a:lnTo>
                  <a:pt x="3134404" y="913041"/>
                </a:lnTo>
                <a:lnTo>
                  <a:pt x="3188751" y="877024"/>
                </a:lnTo>
                <a:lnTo>
                  <a:pt x="3239431" y="838553"/>
                </a:lnTo>
                <a:lnTo>
                  <a:pt x="3286327" y="798469"/>
                </a:lnTo>
                <a:lnTo>
                  <a:pt x="3329323" y="757616"/>
                </a:lnTo>
                <a:lnTo>
                  <a:pt x="3368304" y="716834"/>
                </a:lnTo>
                <a:lnTo>
                  <a:pt x="3403153" y="676965"/>
                </a:lnTo>
                <a:lnTo>
                  <a:pt x="3433754" y="638852"/>
                </a:lnTo>
                <a:lnTo>
                  <a:pt x="3459992" y="603335"/>
                </a:lnTo>
                <a:lnTo>
                  <a:pt x="3481750" y="571258"/>
                </a:lnTo>
                <a:lnTo>
                  <a:pt x="3511363" y="520787"/>
                </a:lnTo>
                <a:lnTo>
                  <a:pt x="3524314" y="473184"/>
                </a:lnTo>
                <a:lnTo>
                  <a:pt x="3531225" y="432227"/>
                </a:lnTo>
                <a:lnTo>
                  <a:pt x="3541443" y="376421"/>
                </a:lnTo>
                <a:lnTo>
                  <a:pt x="3554013" y="310886"/>
                </a:lnTo>
                <a:lnTo>
                  <a:pt x="3567977" y="240740"/>
                </a:lnTo>
                <a:lnTo>
                  <a:pt x="3582378" y="171101"/>
                </a:lnTo>
                <a:lnTo>
                  <a:pt x="3596259" y="107089"/>
                </a:lnTo>
                <a:lnTo>
                  <a:pt x="3608664" y="53822"/>
                </a:lnTo>
                <a:lnTo>
                  <a:pt x="3618636" y="16420"/>
                </a:lnTo>
                <a:lnTo>
                  <a:pt x="3625217" y="0"/>
                </a:lnTo>
              </a:path>
            </a:pathLst>
          </a:custGeom>
          <a:ln w="28574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531" y="136366"/>
            <a:ext cx="47828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/>
              <a:t>GIẢI </a:t>
            </a:r>
            <a:r>
              <a:rPr dirty="0" sz="3000" spc="-195"/>
              <a:t>THUẬT</a:t>
            </a:r>
            <a:r>
              <a:rPr dirty="0" sz="3000" spc="165"/>
              <a:t> </a:t>
            </a:r>
            <a:r>
              <a:rPr dirty="0" sz="3000" spc="-5"/>
              <a:t>QUICKSORT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088" y="845310"/>
            <a:ext cx="7492365" cy="148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6745" indent="-614680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Font typeface="Noto Sans Symbols"/>
              <a:buChar char="❖"/>
              <a:tabLst>
                <a:tab pos="626745" algn="l"/>
                <a:tab pos="627380" algn="l"/>
              </a:tabLst>
            </a:pPr>
            <a:r>
              <a:rPr dirty="0" sz="3200" spc="-5" b="1">
                <a:solidFill>
                  <a:srgbClr val="000066"/>
                </a:solidFill>
                <a:latin typeface="Arial"/>
                <a:cs typeface="Arial"/>
              </a:rPr>
              <a:t>Đánh </a:t>
            </a:r>
            <a:r>
              <a:rPr dirty="0" sz="3200" spc="-10" b="1">
                <a:solidFill>
                  <a:srgbClr val="000066"/>
                </a:solidFill>
                <a:latin typeface="Arial"/>
                <a:cs typeface="Arial"/>
              </a:rPr>
              <a:t>giá giải</a:t>
            </a:r>
            <a:r>
              <a:rPr dirty="0" sz="32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000066"/>
                </a:solidFill>
                <a:latin typeface="Arial"/>
                <a:cs typeface="Arial"/>
              </a:rPr>
              <a:t>thuật</a:t>
            </a:r>
            <a:r>
              <a:rPr dirty="0" sz="3600" spc="5" b="1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2850"/>
              </a:spcBef>
            </a:pPr>
            <a:r>
              <a:rPr dirty="0" sz="3600" spc="40">
                <a:solidFill>
                  <a:srgbClr val="000066"/>
                </a:solidFill>
                <a:latin typeface="Times New Roman"/>
                <a:cs typeface="Times New Roman"/>
              </a:rPr>
              <a:t>Ta</a:t>
            </a:r>
            <a:r>
              <a:rPr dirty="0" sz="3600" spc="-1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4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600" spc="-1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25">
                <a:solidFill>
                  <a:srgbClr val="000066"/>
                </a:solidFill>
                <a:latin typeface="Times New Roman"/>
                <a:cs typeface="Times New Roman"/>
              </a:rPr>
              <a:t>bảng</a:t>
            </a:r>
            <a:r>
              <a:rPr dirty="0" sz="3600" spc="-1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80">
                <a:solidFill>
                  <a:srgbClr val="000066"/>
                </a:solidFill>
                <a:latin typeface="Times New Roman"/>
                <a:cs typeface="Times New Roman"/>
              </a:rPr>
              <a:t>đánh</a:t>
            </a:r>
            <a:r>
              <a:rPr dirty="0" sz="3600" spc="-1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40">
                <a:solidFill>
                  <a:srgbClr val="000066"/>
                </a:solidFill>
                <a:latin typeface="Times New Roman"/>
                <a:cs typeface="Times New Roman"/>
              </a:rPr>
              <a:t>giá</a:t>
            </a:r>
            <a:r>
              <a:rPr dirty="0" sz="3600" spc="-1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90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600" spc="-12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70">
                <a:solidFill>
                  <a:srgbClr val="000066"/>
                </a:solidFill>
                <a:latin typeface="Times New Roman"/>
                <a:cs typeface="Times New Roman"/>
              </a:rPr>
              <a:t>toán</a:t>
            </a:r>
            <a:r>
              <a:rPr dirty="0" sz="3600" spc="-1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600" spc="105">
                <a:solidFill>
                  <a:srgbClr val="000066"/>
                </a:solidFill>
                <a:latin typeface="Times New Roman"/>
                <a:cs typeface="Times New Roman"/>
              </a:rPr>
              <a:t>sau: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48" y="3117843"/>
          <a:ext cx="7943850" cy="28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  <a:gridCol w="3962400"/>
              </a:tblGrid>
              <a:tr h="704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16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dirty="0" sz="3600" spc="-12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600" spc="24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hợp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9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Độ </a:t>
                      </a:r>
                      <a:r>
                        <a:rPr dirty="0" sz="3600" spc="180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phức</a:t>
                      </a:r>
                      <a:r>
                        <a:rPr dirty="0" sz="3600" spc="-34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600" spc="125" b="1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tạp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04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80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Tốt</a:t>
                      </a:r>
                      <a:r>
                        <a:rPr dirty="0" sz="3600" spc="-125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600" spc="185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nhất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130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O(n*log</a:t>
                      </a:r>
                      <a:r>
                        <a:rPr dirty="0" baseline="-31250" sz="3600" spc="195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3600" spc="130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(n))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110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Trung</a:t>
                      </a:r>
                      <a:r>
                        <a:rPr dirty="0" sz="3600" spc="-125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600" spc="135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bình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130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O(n*log</a:t>
                      </a:r>
                      <a:r>
                        <a:rPr dirty="0" baseline="-31250" sz="3600" spc="195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3600" spc="130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(n))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-70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Xấu</a:t>
                      </a:r>
                      <a:r>
                        <a:rPr dirty="0" sz="3600" spc="-125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600" spc="185">
                          <a:solidFill>
                            <a:srgbClr val="1F5280"/>
                          </a:solidFill>
                          <a:latin typeface="Times New Roman"/>
                          <a:cs typeface="Times New Roman"/>
                        </a:rPr>
                        <a:t>nhất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3600" spc="125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O(n</a:t>
                      </a:r>
                      <a:r>
                        <a:rPr dirty="0" baseline="31250" sz="3600" spc="187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3600" spc="125" b="1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531" y="136366"/>
            <a:ext cx="47828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/>
              <a:t>GIẢI </a:t>
            </a:r>
            <a:r>
              <a:rPr dirty="0" sz="3000" spc="-195"/>
              <a:t>THUẬT</a:t>
            </a:r>
            <a:r>
              <a:rPr dirty="0" sz="3000" spc="165"/>
              <a:t> </a:t>
            </a:r>
            <a:r>
              <a:rPr dirty="0" sz="3000" spc="-5"/>
              <a:t>QUICKSORT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2088" y="810898"/>
            <a:ext cx="8677275" cy="531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6745" indent="-614680">
              <a:lnSpc>
                <a:spcPct val="100000"/>
              </a:lnSpc>
              <a:spcBef>
                <a:spcPts val="100"/>
              </a:spcBef>
              <a:buClr>
                <a:srgbClr val="1480B8"/>
              </a:buClr>
              <a:buFont typeface="Noto Sans Symbols"/>
              <a:buChar char="❖"/>
              <a:tabLst>
                <a:tab pos="626745" algn="l"/>
                <a:tab pos="627380" algn="l"/>
              </a:tabLst>
            </a:pPr>
            <a:r>
              <a:rPr dirty="0" sz="3200" spc="-5" b="1">
                <a:solidFill>
                  <a:srgbClr val="000066"/>
                </a:solidFill>
                <a:latin typeface="Arial"/>
                <a:cs typeface="Arial"/>
              </a:rPr>
              <a:t>Nhận</a:t>
            </a:r>
            <a:r>
              <a:rPr dirty="0" sz="3200" spc="-1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000066"/>
                </a:solidFill>
                <a:latin typeface="Arial"/>
                <a:cs typeface="Arial"/>
              </a:rPr>
              <a:t>xét:</a:t>
            </a:r>
            <a:endParaRPr sz="3200">
              <a:latin typeface="Arial"/>
              <a:cs typeface="Arial"/>
            </a:endParaRPr>
          </a:p>
          <a:p>
            <a:pPr algn="just" lvl="1" marL="784225" marR="12700" indent="-209550">
              <a:lnSpc>
                <a:spcPct val="120800"/>
              </a:lnSpc>
              <a:spcBef>
                <a:spcPts val="1795"/>
              </a:spcBef>
              <a:buClr>
                <a:srgbClr val="2FA383"/>
              </a:buClr>
              <a:buFont typeface="Noto Sans Symbols"/>
              <a:buChar char="▪"/>
              <a:tabLst>
                <a:tab pos="784860" algn="l"/>
              </a:tabLst>
            </a:pPr>
            <a:r>
              <a:rPr dirty="0" sz="3000" spc="-75">
                <a:solidFill>
                  <a:srgbClr val="000066"/>
                </a:solidFill>
                <a:latin typeface="Times New Roman"/>
                <a:cs typeface="Times New Roman"/>
              </a:rPr>
              <a:t>Giá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trị </a:t>
            </a:r>
            <a:r>
              <a:rPr dirty="0" sz="3000" spc="75">
                <a:solidFill>
                  <a:srgbClr val="000066"/>
                </a:solidFill>
                <a:latin typeface="Times New Roman"/>
                <a:cs typeface="Times New Roman"/>
              </a:rPr>
              <a:t>mốc </a:t>
            </a:r>
            <a:r>
              <a:rPr dirty="0" sz="3000" spc="-50">
                <a:solidFill>
                  <a:srgbClr val="000066"/>
                </a:solidFill>
                <a:latin typeface="Times New Roman"/>
                <a:cs typeface="Times New Roman"/>
              </a:rPr>
              <a:t>x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được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chọn </a:t>
            </a:r>
            <a:r>
              <a:rPr dirty="0" sz="3000" spc="120">
                <a:solidFill>
                  <a:srgbClr val="000066"/>
                </a:solidFill>
                <a:latin typeface="Times New Roman"/>
                <a:cs typeface="Times New Roman"/>
              </a:rPr>
              <a:t>sẽ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tác động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đến</a:t>
            </a:r>
            <a:r>
              <a:rPr dirty="0" sz="3000" spc="-15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000066"/>
                </a:solidFill>
                <a:latin typeface="Times New Roman"/>
                <a:cs typeface="Times New Roman"/>
              </a:rPr>
              <a:t>hiệu 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quả</a:t>
            </a:r>
            <a:r>
              <a:rPr dirty="0" sz="3000" spc="-7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thực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hiện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40">
                <a:solidFill>
                  <a:srgbClr val="000066"/>
                </a:solidFill>
                <a:latin typeface="Times New Roman"/>
                <a:cs typeface="Times New Roman"/>
              </a:rPr>
              <a:t>toán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66"/>
                </a:solidFill>
                <a:latin typeface="Times New Roman"/>
                <a:cs typeface="Times New Roman"/>
              </a:rPr>
              <a:t>vì</a:t>
            </a: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30">
                <a:solidFill>
                  <a:srgbClr val="000066"/>
                </a:solidFill>
                <a:latin typeface="Times New Roman"/>
                <a:cs typeface="Times New Roman"/>
              </a:rPr>
              <a:t>nó</a:t>
            </a: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quyết</a:t>
            </a:r>
            <a:r>
              <a:rPr dirty="0" sz="3000" spc="-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4">
                <a:solidFill>
                  <a:srgbClr val="000066"/>
                </a:solidFill>
                <a:latin typeface="Times New Roman"/>
                <a:cs typeface="Times New Roman"/>
              </a:rPr>
              <a:t>định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đến</a:t>
            </a:r>
            <a:r>
              <a:rPr dirty="0" sz="3000" spc="-6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số 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lần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phân</a:t>
            </a:r>
            <a:r>
              <a:rPr dirty="0" sz="3000" spc="-28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000066"/>
                </a:solidFill>
                <a:latin typeface="Times New Roman"/>
                <a:cs typeface="Times New Roman"/>
              </a:rPr>
              <a:t>hoạch.</a:t>
            </a:r>
            <a:endParaRPr sz="3000">
              <a:latin typeface="Times New Roman"/>
              <a:cs typeface="Times New Roman"/>
            </a:endParaRPr>
          </a:p>
          <a:p>
            <a:pPr algn="just" lvl="1" marL="784225" marR="6350" indent="-209550">
              <a:lnSpc>
                <a:spcPct val="120800"/>
              </a:lnSpc>
              <a:spcBef>
                <a:spcPts val="600"/>
              </a:spcBef>
              <a:buClr>
                <a:srgbClr val="2FA383"/>
              </a:buClr>
              <a:buFont typeface="Noto Sans Symbols"/>
              <a:buChar char="▪"/>
              <a:tabLst>
                <a:tab pos="784860" algn="l"/>
              </a:tabLst>
            </a:pPr>
            <a:r>
              <a:rPr dirty="0" sz="3000" spc="-50">
                <a:solidFill>
                  <a:srgbClr val="000066"/>
                </a:solidFill>
                <a:latin typeface="Times New Roman"/>
                <a:cs typeface="Times New Roman"/>
              </a:rPr>
              <a:t>Số </a:t>
            </a:r>
            <a:r>
              <a:rPr dirty="0" sz="3000" spc="90">
                <a:solidFill>
                  <a:srgbClr val="000066"/>
                </a:solidFill>
                <a:latin typeface="Times New Roman"/>
                <a:cs typeface="Times New Roman"/>
              </a:rPr>
              <a:t>lần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phân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hoạch </a:t>
            </a:r>
            <a:r>
              <a:rPr dirty="0" sz="3000" spc="120">
                <a:solidFill>
                  <a:srgbClr val="000066"/>
                </a:solidFill>
                <a:latin typeface="Times New Roman"/>
                <a:cs typeface="Times New Roman"/>
              </a:rPr>
              <a:t>sẽ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ít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nhất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nếu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ta </a:t>
            </a:r>
            <a:r>
              <a:rPr dirty="0" sz="3000" spc="95">
                <a:solidFill>
                  <a:srgbClr val="000066"/>
                </a:solidFill>
                <a:latin typeface="Times New Roman"/>
                <a:cs typeface="Times New Roman"/>
              </a:rPr>
              <a:t>chọn </a:t>
            </a:r>
            <a:r>
              <a:rPr dirty="0" sz="3000" spc="145">
                <a:solidFill>
                  <a:srgbClr val="000066"/>
                </a:solidFill>
                <a:latin typeface="Times New Roman"/>
                <a:cs typeface="Times New Roman"/>
              </a:rPr>
              <a:t>được</a:t>
            </a:r>
            <a:r>
              <a:rPr dirty="0" sz="3000" spc="-47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-50">
                <a:solidFill>
                  <a:srgbClr val="000066"/>
                </a:solidFill>
                <a:latin typeface="Times New Roman"/>
                <a:cs typeface="Times New Roman"/>
              </a:rPr>
              <a:t>x  </a:t>
            </a:r>
            <a:r>
              <a:rPr dirty="0" sz="3000" spc="50">
                <a:solidFill>
                  <a:srgbClr val="000066"/>
                </a:solidFill>
                <a:latin typeface="Times New Roman"/>
                <a:cs typeface="Times New Roman"/>
              </a:rPr>
              <a:t>là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40">
                <a:solidFill>
                  <a:srgbClr val="000066"/>
                </a:solidFill>
                <a:latin typeface="Times New Roman"/>
                <a:cs typeface="Times New Roman"/>
              </a:rPr>
              <a:t>trung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bình</a:t>
            </a:r>
            <a:r>
              <a:rPr dirty="0" sz="3000" spc="-9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000066"/>
                </a:solidFill>
                <a:latin typeface="Times New Roman"/>
                <a:cs typeface="Times New Roman"/>
              </a:rPr>
              <a:t>của</a:t>
            </a:r>
            <a:r>
              <a:rPr dirty="0" sz="30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dãy.</a:t>
            </a:r>
            <a:endParaRPr sz="3000">
              <a:latin typeface="Times New Roman"/>
              <a:cs typeface="Times New Roman"/>
            </a:endParaRPr>
          </a:p>
          <a:p>
            <a:pPr algn="just" lvl="1" marL="784225" marR="5080" indent="-209550">
              <a:lnSpc>
                <a:spcPct val="120800"/>
              </a:lnSpc>
              <a:spcBef>
                <a:spcPts val="600"/>
              </a:spcBef>
              <a:buClr>
                <a:srgbClr val="2FA383"/>
              </a:buClr>
              <a:buFont typeface="Noto Sans Symbols"/>
              <a:buChar char="▪"/>
              <a:tabLst>
                <a:tab pos="784860" algn="l"/>
              </a:tabLst>
            </a:pPr>
            <a:r>
              <a:rPr dirty="0" sz="3000" spc="30">
                <a:solidFill>
                  <a:srgbClr val="000066"/>
                </a:solidFill>
                <a:latin typeface="Times New Roman"/>
                <a:cs typeface="Times New Roman"/>
              </a:rPr>
              <a:t>Tuy </a:t>
            </a:r>
            <a:r>
              <a:rPr dirty="0" sz="3000" spc="120">
                <a:solidFill>
                  <a:srgbClr val="000066"/>
                </a:solidFill>
                <a:latin typeface="Times New Roman"/>
                <a:cs typeface="Times New Roman"/>
              </a:rPr>
              <a:t>nhiên </a:t>
            </a:r>
            <a:r>
              <a:rPr dirty="0" sz="3000" spc="125">
                <a:solidFill>
                  <a:srgbClr val="000066"/>
                </a:solidFill>
                <a:latin typeface="Times New Roman"/>
                <a:cs typeface="Times New Roman"/>
              </a:rPr>
              <a:t>do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tìm </a:t>
            </a:r>
            <a:r>
              <a:rPr dirty="0" sz="3000" spc="15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000" spc="204">
                <a:solidFill>
                  <a:srgbClr val="000066"/>
                </a:solidFill>
                <a:latin typeface="Times New Roman"/>
                <a:cs typeface="Times New Roman"/>
              </a:rPr>
              <a:t>tử </a:t>
            </a:r>
            <a:r>
              <a:rPr dirty="0" sz="3000" spc="140">
                <a:solidFill>
                  <a:srgbClr val="000066"/>
                </a:solidFill>
                <a:latin typeface="Times New Roman"/>
                <a:cs typeface="Times New Roman"/>
              </a:rPr>
              <a:t>trung </a:t>
            </a:r>
            <a:r>
              <a:rPr dirty="0" sz="3000" spc="110">
                <a:solidFill>
                  <a:srgbClr val="000066"/>
                </a:solidFill>
                <a:latin typeface="Times New Roman"/>
                <a:cs typeface="Times New Roman"/>
              </a:rPr>
              <a:t>bình 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000" spc="40">
                <a:solidFill>
                  <a:srgbClr val="000066"/>
                </a:solidFill>
                <a:latin typeface="Times New Roman"/>
                <a:cs typeface="Times New Roman"/>
              </a:rPr>
              <a:t>chi </a:t>
            </a:r>
            <a:r>
              <a:rPr dirty="0" sz="3000" spc="100">
                <a:solidFill>
                  <a:srgbClr val="000066"/>
                </a:solidFill>
                <a:latin typeface="Times New Roman"/>
                <a:cs typeface="Times New Roman"/>
              </a:rPr>
              <a:t>phí  </a:t>
            </a:r>
            <a:r>
              <a:rPr dirty="0" sz="3000" spc="135">
                <a:solidFill>
                  <a:srgbClr val="000066"/>
                </a:solidFill>
                <a:latin typeface="Times New Roman"/>
                <a:cs typeface="Times New Roman"/>
              </a:rPr>
              <a:t>quá </a:t>
            </a:r>
            <a:r>
              <a:rPr dirty="0" sz="3000" spc="65">
                <a:solidFill>
                  <a:srgbClr val="000066"/>
                </a:solidFill>
                <a:latin typeface="Times New Roman"/>
                <a:cs typeface="Times New Roman"/>
              </a:rPr>
              <a:t>cao </a:t>
            </a:r>
            <a:r>
              <a:rPr dirty="0" sz="3000" spc="155">
                <a:solidFill>
                  <a:srgbClr val="000066"/>
                </a:solidFill>
                <a:latin typeface="Times New Roman"/>
                <a:cs typeface="Times New Roman"/>
              </a:rPr>
              <a:t>nên </a:t>
            </a:r>
            <a:r>
              <a:rPr dirty="0" sz="3000" spc="85" i="1">
                <a:solidFill>
                  <a:srgbClr val="CC0099"/>
                </a:solidFill>
                <a:latin typeface="Times New Roman"/>
                <a:cs typeface="Times New Roman"/>
              </a:rPr>
              <a:t>trong </a:t>
            </a:r>
            <a:r>
              <a:rPr dirty="0" sz="3000" spc="110" i="1">
                <a:solidFill>
                  <a:srgbClr val="CC0099"/>
                </a:solidFill>
                <a:latin typeface="Times New Roman"/>
                <a:cs typeface="Times New Roman"/>
              </a:rPr>
              <a:t>thực </a:t>
            </a:r>
            <a:r>
              <a:rPr dirty="0" sz="3000" spc="114" i="1">
                <a:solidFill>
                  <a:srgbClr val="CC0099"/>
                </a:solidFill>
                <a:latin typeface="Times New Roman"/>
                <a:cs typeface="Times New Roman"/>
              </a:rPr>
              <a:t>tế </a:t>
            </a:r>
            <a:r>
              <a:rPr dirty="0" sz="3000" spc="95" i="1">
                <a:solidFill>
                  <a:srgbClr val="CC0099"/>
                </a:solidFill>
                <a:latin typeface="Times New Roman"/>
                <a:cs typeface="Times New Roman"/>
              </a:rPr>
              <a:t>người </a:t>
            </a:r>
            <a:r>
              <a:rPr dirty="0" sz="3000" spc="135" i="1">
                <a:solidFill>
                  <a:srgbClr val="CC0099"/>
                </a:solidFill>
                <a:latin typeface="Times New Roman"/>
                <a:cs typeface="Times New Roman"/>
              </a:rPr>
              <a:t>ta </a:t>
            </a:r>
            <a:r>
              <a:rPr dirty="0" sz="3000" spc="130" i="1">
                <a:solidFill>
                  <a:srgbClr val="CC0099"/>
                </a:solidFill>
                <a:latin typeface="Times New Roman"/>
                <a:cs typeface="Times New Roman"/>
              </a:rPr>
              <a:t>thường </a:t>
            </a:r>
            <a:r>
              <a:rPr dirty="0" sz="3000" spc="65" i="1">
                <a:solidFill>
                  <a:srgbClr val="CC0099"/>
                </a:solidFill>
                <a:latin typeface="Times New Roman"/>
                <a:cs typeface="Times New Roman"/>
              </a:rPr>
              <a:t>hay  </a:t>
            </a:r>
            <a:r>
              <a:rPr dirty="0" sz="3000" spc="40" i="1">
                <a:solidFill>
                  <a:srgbClr val="CC0099"/>
                </a:solidFill>
                <a:latin typeface="Times New Roman"/>
                <a:cs typeface="Times New Roman"/>
              </a:rPr>
              <a:t>chọn</a:t>
            </a:r>
            <a:r>
              <a:rPr dirty="0" sz="3000" spc="-10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80" i="1">
                <a:solidFill>
                  <a:srgbClr val="CC0099"/>
                </a:solidFill>
                <a:latin typeface="Times New Roman"/>
                <a:cs typeface="Times New Roman"/>
              </a:rPr>
              <a:t>phần</a:t>
            </a:r>
            <a:r>
              <a:rPr dirty="0" sz="3000" spc="-10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200" i="1">
                <a:solidFill>
                  <a:srgbClr val="CC0099"/>
                </a:solidFill>
                <a:latin typeface="Times New Roman"/>
                <a:cs typeface="Times New Roman"/>
              </a:rPr>
              <a:t>tử</a:t>
            </a:r>
            <a:r>
              <a:rPr dirty="0" sz="3000" spc="-95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80" i="1">
                <a:solidFill>
                  <a:srgbClr val="CC0099"/>
                </a:solidFill>
                <a:latin typeface="Times New Roman"/>
                <a:cs typeface="Times New Roman"/>
              </a:rPr>
              <a:t>giữa</a:t>
            </a:r>
            <a:r>
              <a:rPr dirty="0" sz="3000" spc="-10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55" i="1">
                <a:solidFill>
                  <a:srgbClr val="CC0099"/>
                </a:solidFill>
                <a:latin typeface="Times New Roman"/>
                <a:cs typeface="Times New Roman"/>
              </a:rPr>
              <a:t>dãy</a:t>
            </a:r>
            <a:r>
              <a:rPr dirty="0" sz="3000" spc="-10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85" i="1">
                <a:solidFill>
                  <a:srgbClr val="CC0099"/>
                </a:solidFill>
                <a:latin typeface="Times New Roman"/>
                <a:cs typeface="Times New Roman"/>
              </a:rPr>
              <a:t>làm</a:t>
            </a:r>
            <a:r>
              <a:rPr dirty="0" sz="3000" spc="-95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3000" spc="35" i="1">
                <a:solidFill>
                  <a:srgbClr val="CC0099"/>
                </a:solidFill>
                <a:latin typeface="Times New Roman"/>
                <a:cs typeface="Times New Roman"/>
              </a:rPr>
              <a:t>mốc</a:t>
            </a:r>
            <a:r>
              <a:rPr dirty="0" sz="3000" spc="35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49"/>
            <a:ext cx="9144000" cy="4432300"/>
          </a:xfrm>
          <a:custGeom>
            <a:avLst/>
            <a:gdLst/>
            <a:ahLst/>
            <a:cxnLst/>
            <a:rect l="l" t="t" r="r" b="b"/>
            <a:pathLst>
              <a:path w="9144000" h="4432300">
                <a:moveTo>
                  <a:pt x="9143975" y="0"/>
                </a:moveTo>
                <a:lnTo>
                  <a:pt x="0" y="0"/>
                </a:lnTo>
                <a:lnTo>
                  <a:pt x="0" y="2659164"/>
                </a:lnTo>
                <a:lnTo>
                  <a:pt x="0" y="2946400"/>
                </a:lnTo>
                <a:lnTo>
                  <a:pt x="0" y="4432300"/>
                </a:lnTo>
                <a:lnTo>
                  <a:pt x="9139199" y="4432300"/>
                </a:lnTo>
                <a:lnTo>
                  <a:pt x="9143238" y="2946400"/>
                </a:lnTo>
                <a:lnTo>
                  <a:pt x="9143975" y="2946400"/>
                </a:lnTo>
                <a:lnTo>
                  <a:pt x="9143975" y="2679700"/>
                </a:lnTo>
                <a:lnTo>
                  <a:pt x="9143975" y="0"/>
                </a:lnTo>
                <a:close/>
              </a:path>
            </a:pathLst>
          </a:custGeom>
          <a:solidFill>
            <a:srgbClr val="1F52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916490"/>
            <a:ext cx="9144000" cy="1941830"/>
          </a:xfrm>
          <a:custGeom>
            <a:avLst/>
            <a:gdLst/>
            <a:ahLst/>
            <a:cxnLst/>
            <a:rect l="l" t="t" r="r" b="b"/>
            <a:pathLst>
              <a:path w="9144000" h="1941829">
                <a:moveTo>
                  <a:pt x="0" y="0"/>
                </a:moveTo>
                <a:lnTo>
                  <a:pt x="9143981" y="0"/>
                </a:lnTo>
                <a:lnTo>
                  <a:pt x="9143981" y="1941495"/>
                </a:lnTo>
                <a:lnTo>
                  <a:pt x="0" y="1941495"/>
                </a:lnTo>
                <a:lnTo>
                  <a:pt x="0" y="0"/>
                </a:lnTo>
                <a:close/>
              </a:path>
            </a:pathLst>
          </a:custGeom>
          <a:solidFill>
            <a:srgbClr val="2FA38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2073802"/>
            <a:ext cx="9144000" cy="2921000"/>
            <a:chOff x="0" y="2073802"/>
            <a:chExt cx="9144000" cy="2921000"/>
          </a:xfrm>
        </p:grpSpPr>
        <p:sp>
          <p:nvSpPr>
            <p:cNvPr id="5" name="object 5"/>
            <p:cNvSpPr/>
            <p:nvPr/>
          </p:nvSpPr>
          <p:spPr>
            <a:xfrm>
              <a:off x="0" y="2073802"/>
              <a:ext cx="9143981" cy="27601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25990"/>
              <a:ext cx="9143981" cy="168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53361" y="528319"/>
            <a:ext cx="418157" cy="137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663" y="466451"/>
            <a:ext cx="358966" cy="143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6232" y="837520"/>
            <a:ext cx="356736" cy="1096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8304" y="838445"/>
            <a:ext cx="358966" cy="10678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2606" y="466451"/>
            <a:ext cx="379331" cy="1439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2622194" y="457199"/>
            <a:ext cx="681355" cy="1482090"/>
            <a:chOff x="2622194" y="457199"/>
            <a:chExt cx="681355" cy="1482090"/>
          </a:xfrm>
        </p:grpSpPr>
        <p:sp>
          <p:nvSpPr>
            <p:cNvPr id="13" name="object 13"/>
            <p:cNvSpPr/>
            <p:nvPr/>
          </p:nvSpPr>
          <p:spPr>
            <a:xfrm>
              <a:off x="2622194" y="457199"/>
              <a:ext cx="272099" cy="1449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11794" y="834743"/>
              <a:ext cx="391424" cy="11039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3385318" y="863430"/>
            <a:ext cx="259049" cy="1042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887492" y="834743"/>
            <a:ext cx="834390" cy="1452880"/>
            <a:chOff x="3887492" y="834743"/>
            <a:chExt cx="834390" cy="1452880"/>
          </a:xfrm>
        </p:grpSpPr>
        <p:sp>
          <p:nvSpPr>
            <p:cNvPr id="17" name="object 17"/>
            <p:cNvSpPr/>
            <p:nvPr/>
          </p:nvSpPr>
          <p:spPr>
            <a:xfrm>
              <a:off x="3887492" y="867130"/>
              <a:ext cx="405099" cy="14204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30141" y="834743"/>
              <a:ext cx="391424" cy="11039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4800815" y="867130"/>
            <a:ext cx="358974" cy="1067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64014" y="837520"/>
            <a:ext cx="356724" cy="1096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5885663" y="570091"/>
            <a:ext cx="986790" cy="1363980"/>
            <a:chOff x="5885663" y="570091"/>
            <a:chExt cx="986790" cy="1363980"/>
          </a:xfrm>
        </p:grpSpPr>
        <p:sp>
          <p:nvSpPr>
            <p:cNvPr id="22" name="object 22"/>
            <p:cNvSpPr/>
            <p:nvPr/>
          </p:nvSpPr>
          <p:spPr>
            <a:xfrm>
              <a:off x="5885663" y="570091"/>
              <a:ext cx="268899" cy="13565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82587" y="570091"/>
              <a:ext cx="268899" cy="13565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93812" y="834743"/>
              <a:ext cx="378049" cy="10993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6952685" y="838445"/>
            <a:ext cx="358974" cy="10678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76585" y="570091"/>
            <a:ext cx="268899" cy="13565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13909" y="867130"/>
            <a:ext cx="114549" cy="10391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10734" y="466451"/>
            <a:ext cx="120924" cy="2526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10584" y="834743"/>
            <a:ext cx="391424" cy="11039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84108" y="838445"/>
            <a:ext cx="358949" cy="106785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58907" y="528451"/>
            <a:ext cx="133024" cy="13778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3361" y="466451"/>
            <a:ext cx="844550" cy="1440180"/>
          </a:xfrm>
          <a:custGeom>
            <a:avLst/>
            <a:gdLst/>
            <a:ahLst/>
            <a:cxnLst/>
            <a:rect l="l" t="t" r="r" b="b"/>
            <a:pathLst>
              <a:path w="844550" h="1440180">
                <a:moveTo>
                  <a:pt x="0" y="61999"/>
                </a:moveTo>
                <a:lnTo>
                  <a:pt x="0" y="328501"/>
                </a:lnTo>
                <a:lnTo>
                  <a:pt x="147977" y="328501"/>
                </a:lnTo>
                <a:lnTo>
                  <a:pt x="147977" y="1439852"/>
                </a:lnTo>
                <a:lnTo>
                  <a:pt x="270177" y="1439852"/>
                </a:lnTo>
                <a:lnTo>
                  <a:pt x="270177" y="328501"/>
                </a:lnTo>
                <a:lnTo>
                  <a:pt x="418157" y="328501"/>
                </a:lnTo>
                <a:lnTo>
                  <a:pt x="418157" y="61999"/>
                </a:lnTo>
                <a:lnTo>
                  <a:pt x="0" y="61999"/>
                </a:lnTo>
                <a:close/>
              </a:path>
              <a:path w="844550" h="1440180">
                <a:moveTo>
                  <a:pt x="485302" y="0"/>
                </a:moveTo>
                <a:lnTo>
                  <a:pt x="485302" y="1439852"/>
                </a:lnTo>
                <a:lnTo>
                  <a:pt x="599866" y="1439852"/>
                </a:lnTo>
                <a:lnTo>
                  <a:pt x="599866" y="703271"/>
                </a:lnTo>
                <a:lnTo>
                  <a:pt x="609082" y="688175"/>
                </a:lnTo>
                <a:lnTo>
                  <a:pt x="634659" y="656076"/>
                </a:lnTo>
                <a:lnTo>
                  <a:pt x="666376" y="641271"/>
                </a:lnTo>
                <a:lnTo>
                  <a:pt x="676746" y="642254"/>
                </a:lnTo>
                <a:lnTo>
                  <a:pt x="711353" y="677360"/>
                </a:lnTo>
                <a:lnTo>
                  <a:pt x="721709" y="723840"/>
                </a:lnTo>
                <a:lnTo>
                  <a:pt x="725528" y="769954"/>
                </a:lnTo>
                <a:lnTo>
                  <a:pt x="727816" y="830390"/>
                </a:lnTo>
                <a:lnTo>
                  <a:pt x="728929" y="893006"/>
                </a:lnTo>
                <a:lnTo>
                  <a:pt x="729069" y="924430"/>
                </a:lnTo>
                <a:lnTo>
                  <a:pt x="729069" y="1439852"/>
                </a:lnTo>
                <a:lnTo>
                  <a:pt x="844268" y="1439852"/>
                </a:lnTo>
                <a:lnTo>
                  <a:pt x="844268" y="763418"/>
                </a:lnTo>
                <a:lnTo>
                  <a:pt x="843361" y="701033"/>
                </a:lnTo>
                <a:lnTo>
                  <a:pt x="840638" y="644047"/>
                </a:lnTo>
                <a:lnTo>
                  <a:pt x="836101" y="592459"/>
                </a:lnTo>
                <a:lnTo>
                  <a:pt x="829748" y="546269"/>
                </a:lnTo>
                <a:lnTo>
                  <a:pt x="821579" y="505476"/>
                </a:lnTo>
                <a:lnTo>
                  <a:pt x="793729" y="427168"/>
                </a:lnTo>
                <a:lnTo>
                  <a:pt x="748486" y="378124"/>
                </a:lnTo>
                <a:lnTo>
                  <a:pt x="721111" y="371994"/>
                </a:lnTo>
                <a:lnTo>
                  <a:pt x="704311" y="374307"/>
                </a:lnTo>
                <a:lnTo>
                  <a:pt x="658526" y="409006"/>
                </a:lnTo>
                <a:lnTo>
                  <a:pt x="629807" y="454119"/>
                </a:lnTo>
                <a:lnTo>
                  <a:pt x="599866" y="515423"/>
                </a:lnTo>
                <a:lnTo>
                  <a:pt x="599866" y="0"/>
                </a:lnTo>
                <a:lnTo>
                  <a:pt x="485302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76232" y="837520"/>
            <a:ext cx="356870" cy="1096645"/>
          </a:xfrm>
          <a:custGeom>
            <a:avLst/>
            <a:gdLst/>
            <a:ahLst/>
            <a:cxnLst/>
            <a:rect l="l" t="t" r="r" b="b"/>
            <a:pathLst>
              <a:path w="356869" h="1096645">
                <a:moveTo>
                  <a:pt x="243129" y="581121"/>
                </a:moveTo>
                <a:lnTo>
                  <a:pt x="243129" y="797653"/>
                </a:lnTo>
                <a:lnTo>
                  <a:pt x="236175" y="813500"/>
                </a:lnTo>
                <a:lnTo>
                  <a:pt x="212049" y="851325"/>
                </a:lnTo>
                <a:lnTo>
                  <a:pt x="177254" y="871683"/>
                </a:lnTo>
                <a:lnTo>
                  <a:pt x="167151" y="871143"/>
                </a:lnTo>
                <a:lnTo>
                  <a:pt x="131768" y="844250"/>
                </a:lnTo>
                <a:lnTo>
                  <a:pt x="119694" y="806791"/>
                </a:lnTo>
                <a:lnTo>
                  <a:pt x="116591" y="759425"/>
                </a:lnTo>
                <a:lnTo>
                  <a:pt x="116472" y="743983"/>
                </a:lnTo>
                <a:lnTo>
                  <a:pt x="117035" y="720657"/>
                </a:lnTo>
                <a:lnTo>
                  <a:pt x="121544" y="681175"/>
                </a:lnTo>
                <a:lnTo>
                  <a:pt x="136627" y="638416"/>
                </a:lnTo>
                <a:lnTo>
                  <a:pt x="169060" y="606954"/>
                </a:lnTo>
                <a:lnTo>
                  <a:pt x="206135" y="591878"/>
                </a:lnTo>
                <a:lnTo>
                  <a:pt x="243129" y="581121"/>
                </a:lnTo>
                <a:close/>
              </a:path>
              <a:path w="356869" h="1096645">
                <a:moveTo>
                  <a:pt x="172164" y="0"/>
                </a:moveTo>
                <a:lnTo>
                  <a:pt x="131137" y="4779"/>
                </a:lnTo>
                <a:lnTo>
                  <a:pt x="90164" y="19122"/>
                </a:lnTo>
                <a:lnTo>
                  <a:pt x="55001" y="36704"/>
                </a:lnTo>
                <a:lnTo>
                  <a:pt x="31187" y="51819"/>
                </a:lnTo>
                <a:lnTo>
                  <a:pt x="31187" y="302589"/>
                </a:lnTo>
                <a:lnTo>
                  <a:pt x="41687" y="302589"/>
                </a:lnTo>
                <a:lnTo>
                  <a:pt x="49822" y="293894"/>
                </a:lnTo>
                <a:lnTo>
                  <a:pt x="60225" y="283542"/>
                </a:lnTo>
                <a:lnTo>
                  <a:pt x="103664" y="245044"/>
                </a:lnTo>
                <a:lnTo>
                  <a:pt x="148297" y="228562"/>
                </a:lnTo>
                <a:lnTo>
                  <a:pt x="170413" y="230624"/>
                </a:lnTo>
                <a:lnTo>
                  <a:pt x="206055" y="247126"/>
                </a:lnTo>
                <a:lnTo>
                  <a:pt x="230161" y="281248"/>
                </a:lnTo>
                <a:lnTo>
                  <a:pt x="242253" y="340625"/>
                </a:lnTo>
                <a:lnTo>
                  <a:pt x="243764" y="380319"/>
                </a:lnTo>
                <a:lnTo>
                  <a:pt x="243764" y="385871"/>
                </a:lnTo>
                <a:lnTo>
                  <a:pt x="218684" y="390614"/>
                </a:lnTo>
                <a:lnTo>
                  <a:pt x="194041" y="396513"/>
                </a:lnTo>
                <a:lnTo>
                  <a:pt x="146067" y="411781"/>
                </a:lnTo>
                <a:lnTo>
                  <a:pt x="102788" y="435377"/>
                </a:lnTo>
                <a:lnTo>
                  <a:pt x="67147" y="471004"/>
                </a:lnTo>
                <a:lnTo>
                  <a:pt x="38665" y="520278"/>
                </a:lnTo>
                <a:lnTo>
                  <a:pt x="17502" y="584823"/>
                </a:lnTo>
                <a:lnTo>
                  <a:pt x="9845" y="623514"/>
                </a:lnTo>
                <a:lnTo>
                  <a:pt x="4375" y="667411"/>
                </a:lnTo>
                <a:lnTo>
                  <a:pt x="1094" y="716512"/>
                </a:lnTo>
                <a:lnTo>
                  <a:pt x="0" y="770818"/>
                </a:lnTo>
                <a:lnTo>
                  <a:pt x="1374" y="825785"/>
                </a:lnTo>
                <a:lnTo>
                  <a:pt x="5499" y="876679"/>
                </a:lnTo>
                <a:lnTo>
                  <a:pt x="12373" y="923502"/>
                </a:lnTo>
                <a:lnTo>
                  <a:pt x="21997" y="966253"/>
                </a:lnTo>
                <a:lnTo>
                  <a:pt x="34369" y="1004932"/>
                </a:lnTo>
                <a:lnTo>
                  <a:pt x="52588" y="1045012"/>
                </a:lnTo>
                <a:lnTo>
                  <a:pt x="95230" y="1090817"/>
                </a:lnTo>
                <a:lnTo>
                  <a:pt x="119654" y="1096542"/>
                </a:lnTo>
                <a:lnTo>
                  <a:pt x="130256" y="1095868"/>
                </a:lnTo>
                <a:lnTo>
                  <a:pt x="168424" y="1079771"/>
                </a:lnTo>
                <a:lnTo>
                  <a:pt x="200585" y="1043972"/>
                </a:lnTo>
                <a:lnTo>
                  <a:pt x="220217" y="1007710"/>
                </a:lnTo>
                <a:lnTo>
                  <a:pt x="238236" y="969365"/>
                </a:lnTo>
                <a:lnTo>
                  <a:pt x="243129" y="958665"/>
                </a:lnTo>
                <a:lnTo>
                  <a:pt x="243129" y="1068782"/>
                </a:lnTo>
                <a:lnTo>
                  <a:pt x="356736" y="1068782"/>
                </a:lnTo>
                <a:lnTo>
                  <a:pt x="356736" y="361811"/>
                </a:lnTo>
                <a:lnTo>
                  <a:pt x="355528" y="302272"/>
                </a:lnTo>
                <a:lnTo>
                  <a:pt x="351904" y="248267"/>
                </a:lnTo>
                <a:lnTo>
                  <a:pt x="345863" y="199798"/>
                </a:lnTo>
                <a:lnTo>
                  <a:pt x="337407" y="156864"/>
                </a:lnTo>
                <a:lnTo>
                  <a:pt x="326535" y="119464"/>
                </a:lnTo>
                <a:lnTo>
                  <a:pt x="288158" y="49274"/>
                </a:lnTo>
                <a:lnTo>
                  <a:pt x="256282" y="21899"/>
                </a:lnTo>
                <a:lnTo>
                  <a:pt x="217617" y="5474"/>
                </a:lnTo>
                <a:lnTo>
                  <a:pt x="172164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8304" y="838445"/>
            <a:ext cx="359410" cy="1068070"/>
          </a:xfrm>
          <a:custGeom>
            <a:avLst/>
            <a:gdLst/>
            <a:ahLst/>
            <a:cxnLst/>
            <a:rect l="l" t="t" r="r" b="b"/>
            <a:pathLst>
              <a:path w="359410" h="1068070">
                <a:moveTo>
                  <a:pt x="235809" y="0"/>
                </a:moveTo>
                <a:lnTo>
                  <a:pt x="187716" y="20819"/>
                </a:lnTo>
                <a:lnTo>
                  <a:pt x="159017" y="57544"/>
                </a:lnTo>
                <a:lnTo>
                  <a:pt x="129687" y="110753"/>
                </a:lnTo>
                <a:lnTo>
                  <a:pt x="114564" y="143429"/>
                </a:lnTo>
                <a:lnTo>
                  <a:pt x="114564" y="28684"/>
                </a:lnTo>
                <a:lnTo>
                  <a:pt x="0" y="28684"/>
                </a:lnTo>
                <a:lnTo>
                  <a:pt x="0" y="1067857"/>
                </a:lnTo>
                <a:lnTo>
                  <a:pt x="114564" y="1067857"/>
                </a:lnTo>
                <a:lnTo>
                  <a:pt x="114564" y="331276"/>
                </a:lnTo>
                <a:lnTo>
                  <a:pt x="123780" y="316181"/>
                </a:lnTo>
                <a:lnTo>
                  <a:pt x="149357" y="284081"/>
                </a:lnTo>
                <a:lnTo>
                  <a:pt x="181074" y="269276"/>
                </a:lnTo>
                <a:lnTo>
                  <a:pt x="191443" y="270260"/>
                </a:lnTo>
                <a:lnTo>
                  <a:pt x="226051" y="305366"/>
                </a:lnTo>
                <a:lnTo>
                  <a:pt x="236407" y="351846"/>
                </a:lnTo>
                <a:lnTo>
                  <a:pt x="240225" y="397959"/>
                </a:lnTo>
                <a:lnTo>
                  <a:pt x="242514" y="458396"/>
                </a:lnTo>
                <a:lnTo>
                  <a:pt x="243627" y="521012"/>
                </a:lnTo>
                <a:lnTo>
                  <a:pt x="243767" y="552436"/>
                </a:lnTo>
                <a:lnTo>
                  <a:pt x="243767" y="1067857"/>
                </a:lnTo>
                <a:lnTo>
                  <a:pt x="358966" y="1067857"/>
                </a:lnTo>
                <a:lnTo>
                  <a:pt x="358966" y="391424"/>
                </a:lnTo>
                <a:lnTo>
                  <a:pt x="358059" y="329039"/>
                </a:lnTo>
                <a:lnTo>
                  <a:pt x="355336" y="272053"/>
                </a:lnTo>
                <a:lnTo>
                  <a:pt x="350798" y="220465"/>
                </a:lnTo>
                <a:lnTo>
                  <a:pt x="344444" y="174274"/>
                </a:lnTo>
                <a:lnTo>
                  <a:pt x="336277" y="133482"/>
                </a:lnTo>
                <a:lnTo>
                  <a:pt x="308427" y="55173"/>
                </a:lnTo>
                <a:lnTo>
                  <a:pt x="263184" y="6130"/>
                </a:lnTo>
                <a:lnTo>
                  <a:pt x="235809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02606" y="466451"/>
            <a:ext cx="379730" cy="1440180"/>
          </a:xfrm>
          <a:custGeom>
            <a:avLst/>
            <a:gdLst/>
            <a:ahLst/>
            <a:cxnLst/>
            <a:rect l="l" t="t" r="r" b="b"/>
            <a:pathLst>
              <a:path w="379730" h="1440180">
                <a:moveTo>
                  <a:pt x="0" y="0"/>
                </a:moveTo>
                <a:lnTo>
                  <a:pt x="0" y="1439852"/>
                </a:lnTo>
                <a:lnTo>
                  <a:pt x="114562" y="1439852"/>
                </a:lnTo>
                <a:lnTo>
                  <a:pt x="114562" y="1097470"/>
                </a:lnTo>
                <a:lnTo>
                  <a:pt x="145749" y="987353"/>
                </a:lnTo>
                <a:lnTo>
                  <a:pt x="245992" y="1439852"/>
                </a:lnTo>
                <a:lnTo>
                  <a:pt x="379331" y="1439852"/>
                </a:lnTo>
                <a:lnTo>
                  <a:pt x="241537" y="848550"/>
                </a:lnTo>
                <a:lnTo>
                  <a:pt x="370101" y="400679"/>
                </a:lnTo>
                <a:lnTo>
                  <a:pt x="238037" y="400679"/>
                </a:lnTo>
                <a:lnTo>
                  <a:pt x="114562" y="859655"/>
                </a:lnTo>
                <a:lnTo>
                  <a:pt x="114562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22194" y="457199"/>
            <a:ext cx="272415" cy="1449705"/>
          </a:xfrm>
          <a:custGeom>
            <a:avLst/>
            <a:gdLst/>
            <a:ahLst/>
            <a:cxnLst/>
            <a:rect l="l" t="t" r="r" b="b"/>
            <a:pathLst>
              <a:path w="272414" h="1449705">
                <a:moveTo>
                  <a:pt x="189349" y="0"/>
                </a:moveTo>
                <a:lnTo>
                  <a:pt x="127640" y="23827"/>
                </a:lnTo>
                <a:lnTo>
                  <a:pt x="103487" y="53612"/>
                </a:lnTo>
                <a:lnTo>
                  <a:pt x="83799" y="95312"/>
                </a:lnTo>
                <a:lnTo>
                  <a:pt x="64484" y="169442"/>
                </a:lnTo>
                <a:lnTo>
                  <a:pt x="57721" y="214451"/>
                </a:lnTo>
                <a:lnTo>
                  <a:pt x="52890" y="264754"/>
                </a:lnTo>
                <a:lnTo>
                  <a:pt x="49991" y="320353"/>
                </a:lnTo>
                <a:lnTo>
                  <a:pt x="49024" y="381246"/>
                </a:lnTo>
                <a:lnTo>
                  <a:pt x="49024" y="409931"/>
                </a:lnTo>
                <a:lnTo>
                  <a:pt x="0" y="409931"/>
                </a:lnTo>
                <a:lnTo>
                  <a:pt x="0" y="635718"/>
                </a:lnTo>
                <a:lnTo>
                  <a:pt x="49024" y="635718"/>
                </a:lnTo>
                <a:lnTo>
                  <a:pt x="49024" y="1449104"/>
                </a:lnTo>
                <a:lnTo>
                  <a:pt x="163574" y="1449104"/>
                </a:lnTo>
                <a:lnTo>
                  <a:pt x="163574" y="635718"/>
                </a:lnTo>
                <a:lnTo>
                  <a:pt x="248224" y="635718"/>
                </a:lnTo>
                <a:lnTo>
                  <a:pt x="248224" y="409931"/>
                </a:lnTo>
                <a:lnTo>
                  <a:pt x="159749" y="409931"/>
                </a:lnTo>
                <a:lnTo>
                  <a:pt x="159749" y="401604"/>
                </a:lnTo>
                <a:lnTo>
                  <a:pt x="160494" y="355278"/>
                </a:lnTo>
                <a:lnTo>
                  <a:pt x="162727" y="317165"/>
                </a:lnTo>
                <a:lnTo>
                  <a:pt x="171649" y="265576"/>
                </a:lnTo>
                <a:lnTo>
                  <a:pt x="201848" y="232609"/>
                </a:lnTo>
                <a:lnTo>
                  <a:pt x="217349" y="230412"/>
                </a:lnTo>
                <a:lnTo>
                  <a:pt x="224245" y="230932"/>
                </a:lnTo>
                <a:lnTo>
                  <a:pt x="258399" y="249229"/>
                </a:lnTo>
                <a:lnTo>
                  <a:pt x="263499" y="253546"/>
                </a:lnTo>
                <a:lnTo>
                  <a:pt x="272099" y="253546"/>
                </a:lnTo>
                <a:lnTo>
                  <a:pt x="272099" y="18507"/>
                </a:lnTo>
                <a:lnTo>
                  <a:pt x="263849" y="14555"/>
                </a:lnTo>
                <a:lnTo>
                  <a:pt x="224853" y="2948"/>
                </a:lnTo>
                <a:lnTo>
                  <a:pt x="201781" y="327"/>
                </a:lnTo>
                <a:lnTo>
                  <a:pt x="189349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11794" y="834743"/>
            <a:ext cx="732790" cy="1104265"/>
          </a:xfrm>
          <a:custGeom>
            <a:avLst/>
            <a:gdLst/>
            <a:ahLst/>
            <a:cxnLst/>
            <a:rect l="l" t="t" r="r" b="b"/>
            <a:pathLst>
              <a:path w="732789" h="1104264">
                <a:moveTo>
                  <a:pt x="195699" y="232264"/>
                </a:moveTo>
                <a:lnTo>
                  <a:pt x="233478" y="257248"/>
                </a:lnTo>
                <a:lnTo>
                  <a:pt x="251074" y="301666"/>
                </a:lnTo>
                <a:lnTo>
                  <a:pt x="260152" y="344926"/>
                </a:lnTo>
                <a:lnTo>
                  <a:pt x="266999" y="400679"/>
                </a:lnTo>
                <a:lnTo>
                  <a:pt x="271296" y="470080"/>
                </a:lnTo>
                <a:lnTo>
                  <a:pt x="272367" y="510332"/>
                </a:lnTo>
                <a:lnTo>
                  <a:pt x="272724" y="554286"/>
                </a:lnTo>
                <a:lnTo>
                  <a:pt x="272372" y="601113"/>
                </a:lnTo>
                <a:lnTo>
                  <a:pt x="271318" y="642581"/>
                </a:lnTo>
                <a:lnTo>
                  <a:pt x="267099" y="709438"/>
                </a:lnTo>
                <a:lnTo>
                  <a:pt x="260180" y="761258"/>
                </a:lnTo>
                <a:lnTo>
                  <a:pt x="250449" y="805058"/>
                </a:lnTo>
                <a:lnTo>
                  <a:pt x="233208" y="847567"/>
                </a:lnTo>
                <a:lnTo>
                  <a:pt x="196674" y="871683"/>
                </a:lnTo>
                <a:lnTo>
                  <a:pt x="187847" y="870642"/>
                </a:lnTo>
                <a:lnTo>
                  <a:pt x="157493" y="845485"/>
                </a:lnTo>
                <a:lnTo>
                  <a:pt x="140024" y="802283"/>
                </a:lnTo>
                <a:lnTo>
                  <a:pt x="130796" y="758250"/>
                </a:lnTo>
                <a:lnTo>
                  <a:pt x="124099" y="702036"/>
                </a:lnTo>
                <a:lnTo>
                  <a:pt x="120049" y="633790"/>
                </a:lnTo>
                <a:lnTo>
                  <a:pt x="119037" y="595446"/>
                </a:lnTo>
                <a:lnTo>
                  <a:pt x="118699" y="554286"/>
                </a:lnTo>
                <a:lnTo>
                  <a:pt x="119084" y="508655"/>
                </a:lnTo>
                <a:lnTo>
                  <a:pt x="120237" y="467072"/>
                </a:lnTo>
                <a:lnTo>
                  <a:pt x="124849" y="396051"/>
                </a:lnTo>
                <a:lnTo>
                  <a:pt x="132165" y="339836"/>
                </a:lnTo>
                <a:lnTo>
                  <a:pt x="141599" y="297039"/>
                </a:lnTo>
                <a:lnTo>
                  <a:pt x="159873" y="253316"/>
                </a:lnTo>
                <a:lnTo>
                  <a:pt x="195699" y="232264"/>
                </a:lnTo>
                <a:close/>
              </a:path>
              <a:path w="732789" h="1104264">
                <a:moveTo>
                  <a:pt x="195699" y="0"/>
                </a:moveTo>
                <a:lnTo>
                  <a:pt x="128358" y="23541"/>
                </a:lnTo>
                <a:lnTo>
                  <a:pt x="99550" y="52967"/>
                </a:lnTo>
                <a:lnTo>
                  <a:pt x="73982" y="94164"/>
                </a:lnTo>
                <a:lnTo>
                  <a:pt x="51649" y="147132"/>
                </a:lnTo>
                <a:lnTo>
                  <a:pt x="39546" y="185650"/>
                </a:lnTo>
                <a:lnTo>
                  <a:pt x="29056" y="227637"/>
                </a:lnTo>
                <a:lnTo>
                  <a:pt x="20179" y="273095"/>
                </a:lnTo>
                <a:lnTo>
                  <a:pt x="12915" y="322024"/>
                </a:lnTo>
                <a:lnTo>
                  <a:pt x="7265" y="374422"/>
                </a:lnTo>
                <a:lnTo>
                  <a:pt x="3229" y="430290"/>
                </a:lnTo>
                <a:lnTo>
                  <a:pt x="807" y="489628"/>
                </a:lnTo>
                <a:lnTo>
                  <a:pt x="0" y="552436"/>
                </a:lnTo>
                <a:lnTo>
                  <a:pt x="801" y="614820"/>
                </a:lnTo>
                <a:lnTo>
                  <a:pt x="3207" y="673811"/>
                </a:lnTo>
                <a:lnTo>
                  <a:pt x="7216" y="729410"/>
                </a:lnTo>
                <a:lnTo>
                  <a:pt x="12831" y="781615"/>
                </a:lnTo>
                <a:lnTo>
                  <a:pt x="20051" y="830428"/>
                </a:lnTo>
                <a:lnTo>
                  <a:pt x="28877" y="875847"/>
                </a:lnTo>
                <a:lnTo>
                  <a:pt x="39309" y="917874"/>
                </a:lnTo>
                <a:lnTo>
                  <a:pt x="51349" y="956508"/>
                </a:lnTo>
                <a:lnTo>
                  <a:pt x="73586" y="1009586"/>
                </a:lnTo>
                <a:lnTo>
                  <a:pt x="99137" y="1050869"/>
                </a:lnTo>
                <a:lnTo>
                  <a:pt x="128004" y="1080357"/>
                </a:lnTo>
                <a:lnTo>
                  <a:pt x="195699" y="1103947"/>
                </a:lnTo>
                <a:lnTo>
                  <a:pt x="231207" y="1098050"/>
                </a:lnTo>
                <a:lnTo>
                  <a:pt x="292246" y="1050869"/>
                </a:lnTo>
                <a:lnTo>
                  <a:pt x="317774" y="1009586"/>
                </a:lnTo>
                <a:lnTo>
                  <a:pt x="339974" y="956508"/>
                </a:lnTo>
                <a:lnTo>
                  <a:pt x="352032" y="917874"/>
                </a:lnTo>
                <a:lnTo>
                  <a:pt x="362483" y="875847"/>
                </a:lnTo>
                <a:lnTo>
                  <a:pt x="371326" y="830428"/>
                </a:lnTo>
                <a:lnTo>
                  <a:pt x="378561" y="781615"/>
                </a:lnTo>
                <a:lnTo>
                  <a:pt x="384189" y="729410"/>
                </a:lnTo>
                <a:lnTo>
                  <a:pt x="388208" y="673811"/>
                </a:lnTo>
                <a:lnTo>
                  <a:pt x="390620" y="614820"/>
                </a:lnTo>
                <a:lnTo>
                  <a:pt x="391424" y="552436"/>
                </a:lnTo>
                <a:lnTo>
                  <a:pt x="390625" y="490047"/>
                </a:lnTo>
                <a:lnTo>
                  <a:pt x="388227" y="431041"/>
                </a:lnTo>
                <a:lnTo>
                  <a:pt x="384232" y="375419"/>
                </a:lnTo>
                <a:lnTo>
                  <a:pt x="378639" y="323180"/>
                </a:lnTo>
                <a:lnTo>
                  <a:pt x="371449" y="274324"/>
                </a:lnTo>
                <a:lnTo>
                  <a:pt x="362662" y="228852"/>
                </a:lnTo>
                <a:lnTo>
                  <a:pt x="352279" y="186763"/>
                </a:lnTo>
                <a:lnTo>
                  <a:pt x="340299" y="148057"/>
                </a:lnTo>
                <a:lnTo>
                  <a:pt x="318183" y="94756"/>
                </a:lnTo>
                <a:lnTo>
                  <a:pt x="292665" y="53300"/>
                </a:lnTo>
                <a:lnTo>
                  <a:pt x="263745" y="23689"/>
                </a:lnTo>
                <a:lnTo>
                  <a:pt x="195699" y="0"/>
                </a:lnTo>
                <a:close/>
              </a:path>
              <a:path w="732789" h="1104264">
                <a:moveTo>
                  <a:pt x="705523" y="28687"/>
                </a:moveTo>
                <a:lnTo>
                  <a:pt x="667688" y="46209"/>
                </a:lnTo>
                <a:lnTo>
                  <a:pt x="639353" y="79233"/>
                </a:lnTo>
                <a:lnTo>
                  <a:pt x="606417" y="141849"/>
                </a:lnTo>
                <a:lnTo>
                  <a:pt x="588098" y="185072"/>
                </a:lnTo>
                <a:lnTo>
                  <a:pt x="588098" y="32387"/>
                </a:lnTo>
                <a:lnTo>
                  <a:pt x="473524" y="32387"/>
                </a:lnTo>
                <a:lnTo>
                  <a:pt x="473524" y="1071560"/>
                </a:lnTo>
                <a:lnTo>
                  <a:pt x="588098" y="1071560"/>
                </a:lnTo>
                <a:lnTo>
                  <a:pt x="588098" y="375694"/>
                </a:lnTo>
                <a:lnTo>
                  <a:pt x="598739" y="365400"/>
                </a:lnTo>
                <a:lnTo>
                  <a:pt x="638248" y="340184"/>
                </a:lnTo>
                <a:lnTo>
                  <a:pt x="671773" y="334979"/>
                </a:lnTo>
                <a:lnTo>
                  <a:pt x="677529" y="335210"/>
                </a:lnTo>
                <a:lnTo>
                  <a:pt x="718159" y="346314"/>
                </a:lnTo>
                <a:lnTo>
                  <a:pt x="722373" y="349784"/>
                </a:lnTo>
                <a:lnTo>
                  <a:pt x="732573" y="349784"/>
                </a:lnTo>
                <a:lnTo>
                  <a:pt x="732573" y="32387"/>
                </a:lnTo>
                <a:lnTo>
                  <a:pt x="728748" y="31154"/>
                </a:lnTo>
                <a:lnTo>
                  <a:pt x="724298" y="30227"/>
                </a:lnTo>
                <a:lnTo>
                  <a:pt x="719198" y="29612"/>
                </a:lnTo>
                <a:lnTo>
                  <a:pt x="714098" y="28994"/>
                </a:lnTo>
                <a:lnTo>
                  <a:pt x="709548" y="28687"/>
                </a:lnTo>
                <a:lnTo>
                  <a:pt x="705523" y="28687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87492" y="867130"/>
            <a:ext cx="405130" cy="1420495"/>
          </a:xfrm>
          <a:custGeom>
            <a:avLst/>
            <a:gdLst/>
            <a:ahLst/>
            <a:cxnLst/>
            <a:rect l="l" t="t" r="r" b="b"/>
            <a:pathLst>
              <a:path w="405129" h="1420495">
                <a:moveTo>
                  <a:pt x="0" y="0"/>
                </a:moveTo>
                <a:lnTo>
                  <a:pt x="139074" y="1031770"/>
                </a:lnTo>
                <a:lnTo>
                  <a:pt x="82424" y="1420419"/>
                </a:lnTo>
                <a:lnTo>
                  <a:pt x="206524" y="1420419"/>
                </a:lnTo>
                <a:lnTo>
                  <a:pt x="405099" y="0"/>
                </a:lnTo>
                <a:lnTo>
                  <a:pt x="287349" y="0"/>
                </a:lnTo>
                <a:lnTo>
                  <a:pt x="205899" y="671808"/>
                </a:lnTo>
                <a:lnTo>
                  <a:pt x="12029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30141" y="834743"/>
            <a:ext cx="829944" cy="1104265"/>
          </a:xfrm>
          <a:custGeom>
            <a:avLst/>
            <a:gdLst/>
            <a:ahLst/>
            <a:cxnLst/>
            <a:rect l="l" t="t" r="r" b="b"/>
            <a:pathLst>
              <a:path w="829945" h="1104264">
                <a:moveTo>
                  <a:pt x="195724" y="232264"/>
                </a:moveTo>
                <a:lnTo>
                  <a:pt x="233489" y="257248"/>
                </a:lnTo>
                <a:lnTo>
                  <a:pt x="251099" y="301666"/>
                </a:lnTo>
                <a:lnTo>
                  <a:pt x="260155" y="344926"/>
                </a:lnTo>
                <a:lnTo>
                  <a:pt x="266999" y="400679"/>
                </a:lnTo>
                <a:lnTo>
                  <a:pt x="271296" y="470080"/>
                </a:lnTo>
                <a:lnTo>
                  <a:pt x="272367" y="510332"/>
                </a:lnTo>
                <a:lnTo>
                  <a:pt x="272724" y="554286"/>
                </a:lnTo>
                <a:lnTo>
                  <a:pt x="272372" y="601113"/>
                </a:lnTo>
                <a:lnTo>
                  <a:pt x="271318" y="642581"/>
                </a:lnTo>
                <a:lnTo>
                  <a:pt x="267099" y="709438"/>
                </a:lnTo>
                <a:lnTo>
                  <a:pt x="260180" y="761258"/>
                </a:lnTo>
                <a:lnTo>
                  <a:pt x="250449" y="805058"/>
                </a:lnTo>
                <a:lnTo>
                  <a:pt x="233208" y="847567"/>
                </a:lnTo>
                <a:lnTo>
                  <a:pt x="196674" y="871683"/>
                </a:lnTo>
                <a:lnTo>
                  <a:pt x="187847" y="870642"/>
                </a:lnTo>
                <a:lnTo>
                  <a:pt x="157518" y="845485"/>
                </a:lnTo>
                <a:lnTo>
                  <a:pt x="140024" y="802283"/>
                </a:lnTo>
                <a:lnTo>
                  <a:pt x="130799" y="758250"/>
                </a:lnTo>
                <a:lnTo>
                  <a:pt x="124124" y="702036"/>
                </a:lnTo>
                <a:lnTo>
                  <a:pt x="120062" y="633790"/>
                </a:lnTo>
                <a:lnTo>
                  <a:pt x="119041" y="595446"/>
                </a:lnTo>
                <a:lnTo>
                  <a:pt x="118699" y="554286"/>
                </a:lnTo>
                <a:lnTo>
                  <a:pt x="119084" y="508655"/>
                </a:lnTo>
                <a:lnTo>
                  <a:pt x="120237" y="467072"/>
                </a:lnTo>
                <a:lnTo>
                  <a:pt x="124849" y="396051"/>
                </a:lnTo>
                <a:lnTo>
                  <a:pt x="132177" y="339836"/>
                </a:lnTo>
                <a:lnTo>
                  <a:pt x="141624" y="297039"/>
                </a:lnTo>
                <a:lnTo>
                  <a:pt x="159877" y="253316"/>
                </a:lnTo>
                <a:lnTo>
                  <a:pt x="195724" y="232264"/>
                </a:lnTo>
                <a:close/>
              </a:path>
              <a:path w="829945" h="1104264">
                <a:moveTo>
                  <a:pt x="195724" y="0"/>
                </a:moveTo>
                <a:lnTo>
                  <a:pt x="128376" y="23541"/>
                </a:lnTo>
                <a:lnTo>
                  <a:pt x="99565" y="52967"/>
                </a:lnTo>
                <a:lnTo>
                  <a:pt x="73997" y="94164"/>
                </a:lnTo>
                <a:lnTo>
                  <a:pt x="51674" y="147132"/>
                </a:lnTo>
                <a:lnTo>
                  <a:pt x="39563" y="185650"/>
                </a:lnTo>
                <a:lnTo>
                  <a:pt x="29067" y="227637"/>
                </a:lnTo>
                <a:lnTo>
                  <a:pt x="20185" y="273095"/>
                </a:lnTo>
                <a:lnTo>
                  <a:pt x="12918" y="322024"/>
                </a:lnTo>
                <a:lnTo>
                  <a:pt x="7266" y="374422"/>
                </a:lnTo>
                <a:lnTo>
                  <a:pt x="3229" y="430290"/>
                </a:lnTo>
                <a:lnTo>
                  <a:pt x="807" y="489628"/>
                </a:lnTo>
                <a:lnTo>
                  <a:pt x="0" y="552436"/>
                </a:lnTo>
                <a:lnTo>
                  <a:pt x="802" y="614820"/>
                </a:lnTo>
                <a:lnTo>
                  <a:pt x="3210" y="673811"/>
                </a:lnTo>
                <a:lnTo>
                  <a:pt x="7223" y="729410"/>
                </a:lnTo>
                <a:lnTo>
                  <a:pt x="12840" y="781615"/>
                </a:lnTo>
                <a:lnTo>
                  <a:pt x="20062" y="830428"/>
                </a:lnTo>
                <a:lnTo>
                  <a:pt x="28887" y="875847"/>
                </a:lnTo>
                <a:lnTo>
                  <a:pt x="39317" y="917874"/>
                </a:lnTo>
                <a:lnTo>
                  <a:pt x="51349" y="956508"/>
                </a:lnTo>
                <a:lnTo>
                  <a:pt x="73588" y="1009586"/>
                </a:lnTo>
                <a:lnTo>
                  <a:pt x="99145" y="1050869"/>
                </a:lnTo>
                <a:lnTo>
                  <a:pt x="128020" y="1080357"/>
                </a:lnTo>
                <a:lnTo>
                  <a:pt x="195724" y="1103947"/>
                </a:lnTo>
                <a:lnTo>
                  <a:pt x="231229" y="1098050"/>
                </a:lnTo>
                <a:lnTo>
                  <a:pt x="292254" y="1050869"/>
                </a:lnTo>
                <a:lnTo>
                  <a:pt x="317777" y="1009586"/>
                </a:lnTo>
                <a:lnTo>
                  <a:pt x="339974" y="956508"/>
                </a:lnTo>
                <a:lnTo>
                  <a:pt x="352032" y="917874"/>
                </a:lnTo>
                <a:lnTo>
                  <a:pt x="362483" y="875847"/>
                </a:lnTo>
                <a:lnTo>
                  <a:pt x="371326" y="830428"/>
                </a:lnTo>
                <a:lnTo>
                  <a:pt x="378561" y="781615"/>
                </a:lnTo>
                <a:lnTo>
                  <a:pt x="384189" y="729410"/>
                </a:lnTo>
                <a:lnTo>
                  <a:pt x="388208" y="673811"/>
                </a:lnTo>
                <a:lnTo>
                  <a:pt x="390620" y="614820"/>
                </a:lnTo>
                <a:lnTo>
                  <a:pt x="391424" y="552436"/>
                </a:lnTo>
                <a:lnTo>
                  <a:pt x="390626" y="490047"/>
                </a:lnTo>
                <a:lnTo>
                  <a:pt x="388231" y="431041"/>
                </a:lnTo>
                <a:lnTo>
                  <a:pt x="384239" y="375419"/>
                </a:lnTo>
                <a:lnTo>
                  <a:pt x="378649" y="323180"/>
                </a:lnTo>
                <a:lnTo>
                  <a:pt x="371460" y="274324"/>
                </a:lnTo>
                <a:lnTo>
                  <a:pt x="362673" y="228852"/>
                </a:lnTo>
                <a:lnTo>
                  <a:pt x="352286" y="186763"/>
                </a:lnTo>
                <a:lnTo>
                  <a:pt x="340299" y="148057"/>
                </a:lnTo>
                <a:lnTo>
                  <a:pt x="318195" y="94756"/>
                </a:lnTo>
                <a:lnTo>
                  <a:pt x="292685" y="53300"/>
                </a:lnTo>
                <a:lnTo>
                  <a:pt x="263768" y="23689"/>
                </a:lnTo>
                <a:lnTo>
                  <a:pt x="195724" y="0"/>
                </a:lnTo>
                <a:close/>
              </a:path>
              <a:path w="829945" h="1104264">
                <a:moveTo>
                  <a:pt x="470674" y="32387"/>
                </a:moveTo>
                <a:lnTo>
                  <a:pt x="470674" y="708821"/>
                </a:lnTo>
                <a:lnTo>
                  <a:pt x="471561" y="770666"/>
                </a:lnTo>
                <a:lnTo>
                  <a:pt x="474223" y="827267"/>
                </a:lnTo>
                <a:lnTo>
                  <a:pt x="478658" y="878624"/>
                </a:lnTo>
                <a:lnTo>
                  <a:pt x="484866" y="924738"/>
                </a:lnTo>
                <a:lnTo>
                  <a:pt x="492847" y="965607"/>
                </a:lnTo>
                <a:lnTo>
                  <a:pt x="520312" y="1044551"/>
                </a:lnTo>
                <a:lnTo>
                  <a:pt x="565929" y="1094059"/>
                </a:lnTo>
                <a:lnTo>
                  <a:pt x="593823" y="1100247"/>
                </a:lnTo>
                <a:lnTo>
                  <a:pt x="611486" y="1097972"/>
                </a:lnTo>
                <a:lnTo>
                  <a:pt x="656848" y="1063850"/>
                </a:lnTo>
                <a:lnTo>
                  <a:pt x="684601" y="1018737"/>
                </a:lnTo>
                <a:lnTo>
                  <a:pt x="715073" y="956818"/>
                </a:lnTo>
                <a:lnTo>
                  <a:pt x="715073" y="1071560"/>
                </a:lnTo>
                <a:lnTo>
                  <a:pt x="829648" y="1071560"/>
                </a:lnTo>
                <a:lnTo>
                  <a:pt x="829648" y="32387"/>
                </a:lnTo>
                <a:lnTo>
                  <a:pt x="715073" y="32387"/>
                </a:lnTo>
                <a:lnTo>
                  <a:pt x="715073" y="768970"/>
                </a:lnTo>
                <a:lnTo>
                  <a:pt x="706724" y="783313"/>
                </a:lnTo>
                <a:lnTo>
                  <a:pt x="680698" y="815238"/>
                </a:lnTo>
                <a:lnTo>
                  <a:pt x="648248" y="830968"/>
                </a:lnTo>
                <a:lnTo>
                  <a:pt x="637869" y="829985"/>
                </a:lnTo>
                <a:lnTo>
                  <a:pt x="603323" y="794879"/>
                </a:lnTo>
                <a:lnTo>
                  <a:pt x="592847" y="747031"/>
                </a:lnTo>
                <a:lnTo>
                  <a:pt x="588759" y="703847"/>
                </a:lnTo>
                <a:lnTo>
                  <a:pt x="586833" y="651044"/>
                </a:lnTo>
                <a:lnTo>
                  <a:pt x="585981" y="585498"/>
                </a:lnTo>
                <a:lnTo>
                  <a:pt x="585873" y="547808"/>
                </a:lnTo>
                <a:lnTo>
                  <a:pt x="585873" y="32387"/>
                </a:lnTo>
                <a:lnTo>
                  <a:pt x="470674" y="32387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64014" y="570091"/>
            <a:ext cx="988060" cy="1363980"/>
          </a:xfrm>
          <a:custGeom>
            <a:avLst/>
            <a:gdLst/>
            <a:ahLst/>
            <a:cxnLst/>
            <a:rect l="l" t="t" r="r" b="b"/>
            <a:pathLst>
              <a:path w="988060" h="1363980">
                <a:moveTo>
                  <a:pt x="243124" y="848550"/>
                </a:moveTo>
                <a:lnTo>
                  <a:pt x="243124" y="1065082"/>
                </a:lnTo>
                <a:lnTo>
                  <a:pt x="236173" y="1080930"/>
                </a:lnTo>
                <a:lnTo>
                  <a:pt x="212049" y="1118755"/>
                </a:lnTo>
                <a:lnTo>
                  <a:pt x="177249" y="1139112"/>
                </a:lnTo>
                <a:lnTo>
                  <a:pt x="167147" y="1138572"/>
                </a:lnTo>
                <a:lnTo>
                  <a:pt x="131763" y="1111679"/>
                </a:lnTo>
                <a:lnTo>
                  <a:pt x="119687" y="1074221"/>
                </a:lnTo>
                <a:lnTo>
                  <a:pt x="116592" y="1026855"/>
                </a:lnTo>
                <a:lnTo>
                  <a:pt x="116474" y="1011412"/>
                </a:lnTo>
                <a:lnTo>
                  <a:pt x="117037" y="988086"/>
                </a:lnTo>
                <a:lnTo>
                  <a:pt x="121537" y="948605"/>
                </a:lnTo>
                <a:lnTo>
                  <a:pt x="136621" y="905846"/>
                </a:lnTo>
                <a:lnTo>
                  <a:pt x="169052" y="874383"/>
                </a:lnTo>
                <a:lnTo>
                  <a:pt x="206129" y="859308"/>
                </a:lnTo>
                <a:lnTo>
                  <a:pt x="243124" y="848550"/>
                </a:lnTo>
                <a:close/>
              </a:path>
              <a:path w="988060" h="1363980">
                <a:moveTo>
                  <a:pt x="172149" y="267429"/>
                </a:moveTo>
                <a:lnTo>
                  <a:pt x="131130" y="272209"/>
                </a:lnTo>
                <a:lnTo>
                  <a:pt x="90149" y="286551"/>
                </a:lnTo>
                <a:lnTo>
                  <a:pt x="54990" y="304134"/>
                </a:lnTo>
                <a:lnTo>
                  <a:pt x="31174" y="319249"/>
                </a:lnTo>
                <a:lnTo>
                  <a:pt x="31174" y="570018"/>
                </a:lnTo>
                <a:lnTo>
                  <a:pt x="41674" y="570018"/>
                </a:lnTo>
                <a:lnTo>
                  <a:pt x="49817" y="561324"/>
                </a:lnTo>
                <a:lnTo>
                  <a:pt x="60221" y="550972"/>
                </a:lnTo>
                <a:lnTo>
                  <a:pt x="103654" y="512474"/>
                </a:lnTo>
                <a:lnTo>
                  <a:pt x="148299" y="495991"/>
                </a:lnTo>
                <a:lnTo>
                  <a:pt x="170415" y="498054"/>
                </a:lnTo>
                <a:lnTo>
                  <a:pt x="206050" y="514556"/>
                </a:lnTo>
                <a:lnTo>
                  <a:pt x="230154" y="548678"/>
                </a:lnTo>
                <a:lnTo>
                  <a:pt x="242239" y="608054"/>
                </a:lnTo>
                <a:lnTo>
                  <a:pt x="243749" y="647748"/>
                </a:lnTo>
                <a:lnTo>
                  <a:pt x="243749" y="653301"/>
                </a:lnTo>
                <a:lnTo>
                  <a:pt x="218672" y="658043"/>
                </a:lnTo>
                <a:lnTo>
                  <a:pt x="194030" y="663943"/>
                </a:lnTo>
                <a:lnTo>
                  <a:pt x="146074" y="679211"/>
                </a:lnTo>
                <a:lnTo>
                  <a:pt x="102787" y="702807"/>
                </a:lnTo>
                <a:lnTo>
                  <a:pt x="67149" y="738433"/>
                </a:lnTo>
                <a:lnTo>
                  <a:pt x="38668" y="787708"/>
                </a:lnTo>
                <a:lnTo>
                  <a:pt x="17499" y="852253"/>
                </a:lnTo>
                <a:lnTo>
                  <a:pt x="9840" y="890944"/>
                </a:lnTo>
                <a:lnTo>
                  <a:pt x="4371" y="934840"/>
                </a:lnTo>
                <a:lnTo>
                  <a:pt x="1092" y="983942"/>
                </a:lnTo>
                <a:lnTo>
                  <a:pt x="0" y="1038247"/>
                </a:lnTo>
                <a:lnTo>
                  <a:pt x="1374" y="1093214"/>
                </a:lnTo>
                <a:lnTo>
                  <a:pt x="5497" y="1144109"/>
                </a:lnTo>
                <a:lnTo>
                  <a:pt x="12371" y="1190932"/>
                </a:lnTo>
                <a:lnTo>
                  <a:pt x="21996" y="1233683"/>
                </a:lnTo>
                <a:lnTo>
                  <a:pt x="34374" y="1272362"/>
                </a:lnTo>
                <a:lnTo>
                  <a:pt x="52585" y="1312442"/>
                </a:lnTo>
                <a:lnTo>
                  <a:pt x="95223" y="1358246"/>
                </a:lnTo>
                <a:lnTo>
                  <a:pt x="119649" y="1363972"/>
                </a:lnTo>
                <a:lnTo>
                  <a:pt x="130248" y="1363297"/>
                </a:lnTo>
                <a:lnTo>
                  <a:pt x="168419" y="1347200"/>
                </a:lnTo>
                <a:lnTo>
                  <a:pt x="200578" y="1311401"/>
                </a:lnTo>
                <a:lnTo>
                  <a:pt x="220199" y="1275139"/>
                </a:lnTo>
                <a:lnTo>
                  <a:pt x="238231" y="1236794"/>
                </a:lnTo>
                <a:lnTo>
                  <a:pt x="243124" y="1226095"/>
                </a:lnTo>
                <a:lnTo>
                  <a:pt x="243124" y="1336212"/>
                </a:lnTo>
                <a:lnTo>
                  <a:pt x="356724" y="1336212"/>
                </a:lnTo>
                <a:lnTo>
                  <a:pt x="356724" y="629241"/>
                </a:lnTo>
                <a:lnTo>
                  <a:pt x="355516" y="569701"/>
                </a:lnTo>
                <a:lnTo>
                  <a:pt x="351891" y="515697"/>
                </a:lnTo>
                <a:lnTo>
                  <a:pt x="345852" y="467227"/>
                </a:lnTo>
                <a:lnTo>
                  <a:pt x="337398" y="424293"/>
                </a:lnTo>
                <a:lnTo>
                  <a:pt x="326530" y="386894"/>
                </a:lnTo>
                <a:lnTo>
                  <a:pt x="288161" y="316704"/>
                </a:lnTo>
                <a:lnTo>
                  <a:pt x="256283" y="289329"/>
                </a:lnTo>
                <a:lnTo>
                  <a:pt x="217614" y="272904"/>
                </a:lnTo>
                <a:lnTo>
                  <a:pt x="172149" y="267429"/>
                </a:lnTo>
                <a:close/>
              </a:path>
              <a:path w="988060" h="1363980">
                <a:moveTo>
                  <a:pt x="468749" y="0"/>
                </a:moveTo>
                <a:lnTo>
                  <a:pt x="468749" y="297039"/>
                </a:lnTo>
                <a:lnTo>
                  <a:pt x="421649" y="297039"/>
                </a:lnTo>
                <a:lnTo>
                  <a:pt x="421649" y="522826"/>
                </a:lnTo>
                <a:lnTo>
                  <a:pt x="468749" y="522826"/>
                </a:lnTo>
                <a:lnTo>
                  <a:pt x="468749" y="1008637"/>
                </a:lnTo>
                <a:lnTo>
                  <a:pt x="470051" y="1080408"/>
                </a:lnTo>
                <a:lnTo>
                  <a:pt x="473958" y="1143221"/>
                </a:lnTo>
                <a:lnTo>
                  <a:pt x="480472" y="1197076"/>
                </a:lnTo>
                <a:lnTo>
                  <a:pt x="489593" y="1241974"/>
                </a:lnTo>
                <a:lnTo>
                  <a:pt x="519792" y="1312326"/>
                </a:lnTo>
                <a:lnTo>
                  <a:pt x="569544" y="1351653"/>
                </a:lnTo>
                <a:lnTo>
                  <a:pt x="600823" y="1356569"/>
                </a:lnTo>
                <a:lnTo>
                  <a:pt x="615195" y="1356068"/>
                </a:lnTo>
                <a:lnTo>
                  <a:pt x="661618" y="1344309"/>
                </a:lnTo>
                <a:lnTo>
                  <a:pt x="690548" y="1326959"/>
                </a:lnTo>
                <a:lnTo>
                  <a:pt x="690548" y="1098397"/>
                </a:lnTo>
                <a:lnTo>
                  <a:pt x="680998" y="1098397"/>
                </a:lnTo>
                <a:lnTo>
                  <a:pt x="677595" y="1103139"/>
                </a:lnTo>
                <a:lnTo>
                  <a:pt x="673086" y="1108113"/>
                </a:lnTo>
                <a:lnTo>
                  <a:pt x="637423" y="1129857"/>
                </a:lnTo>
                <a:lnTo>
                  <a:pt x="627236" y="1128682"/>
                </a:lnTo>
                <a:lnTo>
                  <a:pt x="599224" y="1100651"/>
                </a:lnTo>
                <a:lnTo>
                  <a:pt x="588723" y="1059532"/>
                </a:lnTo>
                <a:lnTo>
                  <a:pt x="584069" y="1006265"/>
                </a:lnTo>
                <a:lnTo>
                  <a:pt x="583492" y="965203"/>
                </a:lnTo>
                <a:lnTo>
                  <a:pt x="583342" y="917548"/>
                </a:lnTo>
                <a:lnTo>
                  <a:pt x="583323" y="891118"/>
                </a:lnTo>
                <a:lnTo>
                  <a:pt x="583323" y="522826"/>
                </a:lnTo>
                <a:lnTo>
                  <a:pt x="690548" y="522826"/>
                </a:lnTo>
                <a:lnTo>
                  <a:pt x="690548" y="297039"/>
                </a:lnTo>
                <a:lnTo>
                  <a:pt x="583323" y="297039"/>
                </a:lnTo>
                <a:lnTo>
                  <a:pt x="583323" y="0"/>
                </a:lnTo>
                <a:lnTo>
                  <a:pt x="468749" y="0"/>
                </a:lnTo>
                <a:close/>
              </a:path>
              <a:path w="988060" h="1363980">
                <a:moveTo>
                  <a:pt x="765648" y="0"/>
                </a:moveTo>
                <a:lnTo>
                  <a:pt x="765648" y="297039"/>
                </a:lnTo>
                <a:lnTo>
                  <a:pt x="718573" y="297039"/>
                </a:lnTo>
                <a:lnTo>
                  <a:pt x="718573" y="522826"/>
                </a:lnTo>
                <a:lnTo>
                  <a:pt x="765648" y="522826"/>
                </a:lnTo>
                <a:lnTo>
                  <a:pt x="765648" y="1008637"/>
                </a:lnTo>
                <a:lnTo>
                  <a:pt x="766953" y="1080408"/>
                </a:lnTo>
                <a:lnTo>
                  <a:pt x="770865" y="1143221"/>
                </a:lnTo>
                <a:lnTo>
                  <a:pt x="777382" y="1197076"/>
                </a:lnTo>
                <a:lnTo>
                  <a:pt x="786502" y="1241974"/>
                </a:lnTo>
                <a:lnTo>
                  <a:pt x="816691" y="1312326"/>
                </a:lnTo>
                <a:lnTo>
                  <a:pt x="866443" y="1351653"/>
                </a:lnTo>
                <a:lnTo>
                  <a:pt x="897723" y="1356569"/>
                </a:lnTo>
                <a:lnTo>
                  <a:pt x="912105" y="1356068"/>
                </a:lnTo>
                <a:lnTo>
                  <a:pt x="958532" y="1344309"/>
                </a:lnTo>
                <a:lnTo>
                  <a:pt x="987473" y="1326959"/>
                </a:lnTo>
                <a:lnTo>
                  <a:pt x="987473" y="1098397"/>
                </a:lnTo>
                <a:lnTo>
                  <a:pt x="977923" y="1098397"/>
                </a:lnTo>
                <a:lnTo>
                  <a:pt x="974505" y="1103139"/>
                </a:lnTo>
                <a:lnTo>
                  <a:pt x="969988" y="1108113"/>
                </a:lnTo>
                <a:lnTo>
                  <a:pt x="934323" y="1129857"/>
                </a:lnTo>
                <a:lnTo>
                  <a:pt x="924146" y="1128682"/>
                </a:lnTo>
                <a:lnTo>
                  <a:pt x="896134" y="1100651"/>
                </a:lnTo>
                <a:lnTo>
                  <a:pt x="885623" y="1059532"/>
                </a:lnTo>
                <a:lnTo>
                  <a:pt x="880979" y="1006265"/>
                </a:lnTo>
                <a:lnTo>
                  <a:pt x="880402" y="965203"/>
                </a:lnTo>
                <a:lnTo>
                  <a:pt x="880242" y="917548"/>
                </a:lnTo>
                <a:lnTo>
                  <a:pt x="880223" y="891118"/>
                </a:lnTo>
                <a:lnTo>
                  <a:pt x="880223" y="522826"/>
                </a:lnTo>
                <a:lnTo>
                  <a:pt x="987473" y="522826"/>
                </a:lnTo>
                <a:lnTo>
                  <a:pt x="987473" y="297039"/>
                </a:lnTo>
                <a:lnTo>
                  <a:pt x="880223" y="297039"/>
                </a:lnTo>
                <a:lnTo>
                  <a:pt x="880223" y="0"/>
                </a:lnTo>
                <a:lnTo>
                  <a:pt x="765648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6474761" y="447401"/>
            <a:ext cx="1376045" cy="1506220"/>
            <a:chOff x="6474761" y="447401"/>
            <a:chExt cx="1376045" cy="1506220"/>
          </a:xfrm>
        </p:grpSpPr>
        <p:sp>
          <p:nvSpPr>
            <p:cNvPr id="42" name="object 42"/>
            <p:cNvSpPr/>
            <p:nvPr/>
          </p:nvSpPr>
          <p:spPr>
            <a:xfrm>
              <a:off x="6590261" y="1023897"/>
              <a:ext cx="186724" cy="24815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93811" y="466451"/>
              <a:ext cx="1337945" cy="1468120"/>
            </a:xfrm>
            <a:custGeom>
              <a:avLst/>
              <a:gdLst/>
              <a:ahLst/>
              <a:cxnLst/>
              <a:rect l="l" t="t" r="r" b="b"/>
              <a:pathLst>
                <a:path w="1337945" h="1468120">
                  <a:moveTo>
                    <a:pt x="203024" y="368291"/>
                  </a:moveTo>
                  <a:lnTo>
                    <a:pt x="133847" y="392375"/>
                  </a:lnTo>
                  <a:lnTo>
                    <a:pt x="104080" y="422480"/>
                  </a:lnTo>
                  <a:lnTo>
                    <a:pt x="77530" y="464627"/>
                  </a:lnTo>
                  <a:lnTo>
                    <a:pt x="54199" y="518816"/>
                  </a:lnTo>
                  <a:lnTo>
                    <a:pt x="41492" y="558043"/>
                  </a:lnTo>
                  <a:lnTo>
                    <a:pt x="30480" y="600614"/>
                  </a:lnTo>
                  <a:lnTo>
                    <a:pt x="21164" y="646529"/>
                  </a:lnTo>
                  <a:lnTo>
                    <a:pt x="13543" y="695790"/>
                  </a:lnTo>
                  <a:lnTo>
                    <a:pt x="7617" y="748395"/>
                  </a:lnTo>
                  <a:lnTo>
                    <a:pt x="3385" y="804345"/>
                  </a:lnTo>
                  <a:lnTo>
                    <a:pt x="846" y="863640"/>
                  </a:lnTo>
                  <a:lnTo>
                    <a:pt x="0" y="926280"/>
                  </a:lnTo>
                  <a:lnTo>
                    <a:pt x="895" y="989421"/>
                  </a:lnTo>
                  <a:lnTo>
                    <a:pt x="3580" y="1048832"/>
                  </a:lnTo>
                  <a:lnTo>
                    <a:pt x="8056" y="1104512"/>
                  </a:lnTo>
                  <a:lnTo>
                    <a:pt x="14321" y="1156462"/>
                  </a:lnTo>
                  <a:lnTo>
                    <a:pt x="22376" y="1204682"/>
                  </a:lnTo>
                  <a:lnTo>
                    <a:pt x="32220" y="1249171"/>
                  </a:lnTo>
                  <a:lnTo>
                    <a:pt x="43853" y="1289930"/>
                  </a:lnTo>
                  <a:lnTo>
                    <a:pt x="57274" y="1326959"/>
                  </a:lnTo>
                  <a:lnTo>
                    <a:pt x="82202" y="1377595"/>
                  </a:lnTo>
                  <a:lnTo>
                    <a:pt x="111147" y="1416977"/>
                  </a:lnTo>
                  <a:lnTo>
                    <a:pt x="144113" y="1445108"/>
                  </a:lnTo>
                  <a:lnTo>
                    <a:pt x="181105" y="1461986"/>
                  </a:lnTo>
                  <a:lnTo>
                    <a:pt x="222124" y="1467612"/>
                  </a:lnTo>
                  <a:lnTo>
                    <a:pt x="242504" y="1466339"/>
                  </a:lnTo>
                  <a:lnTo>
                    <a:pt x="280536" y="1456161"/>
                  </a:lnTo>
                  <a:lnTo>
                    <a:pt x="315644" y="1435515"/>
                  </a:lnTo>
                  <a:lnTo>
                    <a:pt x="352244" y="1402665"/>
                  </a:lnTo>
                  <a:lnTo>
                    <a:pt x="371374" y="1381554"/>
                  </a:lnTo>
                  <a:lnTo>
                    <a:pt x="371374" y="1114127"/>
                  </a:lnTo>
                  <a:lnTo>
                    <a:pt x="358649" y="1114127"/>
                  </a:lnTo>
                  <a:lnTo>
                    <a:pt x="347887" y="1135526"/>
                  </a:lnTo>
                  <a:lnTo>
                    <a:pt x="335330" y="1156231"/>
                  </a:lnTo>
                  <a:lnTo>
                    <a:pt x="304849" y="1195560"/>
                  </a:lnTo>
                  <a:lnTo>
                    <a:pt x="270249" y="1224013"/>
                  </a:lnTo>
                  <a:lnTo>
                    <a:pt x="234524" y="1233497"/>
                  </a:lnTo>
                  <a:lnTo>
                    <a:pt x="207627" y="1229449"/>
                  </a:lnTo>
                  <a:lnTo>
                    <a:pt x="164240" y="1197062"/>
                  </a:lnTo>
                  <a:lnTo>
                    <a:pt x="134742" y="1132749"/>
                  </a:lnTo>
                  <a:lnTo>
                    <a:pt x="125084" y="1089605"/>
                  </a:lnTo>
                  <a:lnTo>
                    <a:pt x="118777" y="1039289"/>
                  </a:lnTo>
                  <a:lnTo>
                    <a:pt x="115824" y="981803"/>
                  </a:lnTo>
                  <a:lnTo>
                    <a:pt x="378049" y="981803"/>
                  </a:lnTo>
                  <a:lnTo>
                    <a:pt x="378049" y="865208"/>
                  </a:lnTo>
                  <a:lnTo>
                    <a:pt x="377153" y="798765"/>
                  </a:lnTo>
                  <a:lnTo>
                    <a:pt x="374466" y="736917"/>
                  </a:lnTo>
                  <a:lnTo>
                    <a:pt x="369986" y="679665"/>
                  </a:lnTo>
                  <a:lnTo>
                    <a:pt x="363713" y="627007"/>
                  </a:lnTo>
                  <a:lnTo>
                    <a:pt x="355645" y="578946"/>
                  </a:lnTo>
                  <a:lnTo>
                    <a:pt x="345783" y="535479"/>
                  </a:lnTo>
                  <a:lnTo>
                    <a:pt x="334124" y="496608"/>
                  </a:lnTo>
                  <a:lnTo>
                    <a:pt x="309463" y="440470"/>
                  </a:lnTo>
                  <a:lnTo>
                    <a:pt x="279393" y="400371"/>
                  </a:lnTo>
                  <a:lnTo>
                    <a:pt x="243913" y="376311"/>
                  </a:lnTo>
                  <a:lnTo>
                    <a:pt x="203024" y="368291"/>
                  </a:lnTo>
                  <a:close/>
                </a:path>
                <a:path w="1337945" h="1468120">
                  <a:moveTo>
                    <a:pt x="694698" y="371994"/>
                  </a:moveTo>
                  <a:lnTo>
                    <a:pt x="646597" y="392813"/>
                  </a:lnTo>
                  <a:lnTo>
                    <a:pt x="617900" y="429538"/>
                  </a:lnTo>
                  <a:lnTo>
                    <a:pt x="588575" y="482747"/>
                  </a:lnTo>
                  <a:lnTo>
                    <a:pt x="573448" y="515423"/>
                  </a:lnTo>
                  <a:lnTo>
                    <a:pt x="573448" y="400679"/>
                  </a:lnTo>
                  <a:lnTo>
                    <a:pt x="458874" y="400679"/>
                  </a:lnTo>
                  <a:lnTo>
                    <a:pt x="458874" y="1439852"/>
                  </a:lnTo>
                  <a:lnTo>
                    <a:pt x="573448" y="1439852"/>
                  </a:lnTo>
                  <a:lnTo>
                    <a:pt x="573448" y="703271"/>
                  </a:lnTo>
                  <a:lnTo>
                    <a:pt x="582669" y="688175"/>
                  </a:lnTo>
                  <a:lnTo>
                    <a:pt x="608248" y="656076"/>
                  </a:lnTo>
                  <a:lnTo>
                    <a:pt x="639948" y="641271"/>
                  </a:lnTo>
                  <a:lnTo>
                    <a:pt x="650322" y="642254"/>
                  </a:lnTo>
                  <a:lnTo>
                    <a:pt x="684939" y="677360"/>
                  </a:lnTo>
                  <a:lnTo>
                    <a:pt x="695290" y="723840"/>
                  </a:lnTo>
                  <a:lnTo>
                    <a:pt x="699115" y="769954"/>
                  </a:lnTo>
                  <a:lnTo>
                    <a:pt x="701393" y="830390"/>
                  </a:lnTo>
                  <a:lnTo>
                    <a:pt x="702508" y="893006"/>
                  </a:lnTo>
                  <a:lnTo>
                    <a:pt x="702648" y="924430"/>
                  </a:lnTo>
                  <a:lnTo>
                    <a:pt x="702648" y="1439852"/>
                  </a:lnTo>
                  <a:lnTo>
                    <a:pt x="817848" y="1439852"/>
                  </a:lnTo>
                  <a:lnTo>
                    <a:pt x="817848" y="763418"/>
                  </a:lnTo>
                  <a:lnTo>
                    <a:pt x="816940" y="701033"/>
                  </a:lnTo>
                  <a:lnTo>
                    <a:pt x="814215" y="644047"/>
                  </a:lnTo>
                  <a:lnTo>
                    <a:pt x="809676" y="592459"/>
                  </a:lnTo>
                  <a:lnTo>
                    <a:pt x="803322" y="546269"/>
                  </a:lnTo>
                  <a:lnTo>
                    <a:pt x="795154" y="505476"/>
                  </a:lnTo>
                  <a:lnTo>
                    <a:pt x="767310" y="427168"/>
                  </a:lnTo>
                  <a:lnTo>
                    <a:pt x="722068" y="378124"/>
                  </a:lnTo>
                  <a:lnTo>
                    <a:pt x="694698" y="371994"/>
                  </a:lnTo>
                  <a:close/>
                </a:path>
                <a:path w="1337945" h="1468120">
                  <a:moveTo>
                    <a:pt x="929873" y="103639"/>
                  </a:moveTo>
                  <a:lnTo>
                    <a:pt x="929873" y="400679"/>
                  </a:lnTo>
                  <a:lnTo>
                    <a:pt x="882773" y="400679"/>
                  </a:lnTo>
                  <a:lnTo>
                    <a:pt x="882773" y="626466"/>
                  </a:lnTo>
                  <a:lnTo>
                    <a:pt x="929873" y="626466"/>
                  </a:lnTo>
                  <a:lnTo>
                    <a:pt x="929873" y="1112277"/>
                  </a:lnTo>
                  <a:lnTo>
                    <a:pt x="931175" y="1184048"/>
                  </a:lnTo>
                  <a:lnTo>
                    <a:pt x="935081" y="1246860"/>
                  </a:lnTo>
                  <a:lnTo>
                    <a:pt x="941591" y="1300715"/>
                  </a:lnTo>
                  <a:lnTo>
                    <a:pt x="950705" y="1345613"/>
                  </a:lnTo>
                  <a:lnTo>
                    <a:pt x="980901" y="1415966"/>
                  </a:lnTo>
                  <a:lnTo>
                    <a:pt x="1030647" y="1455293"/>
                  </a:lnTo>
                  <a:lnTo>
                    <a:pt x="1061922" y="1460209"/>
                  </a:lnTo>
                  <a:lnTo>
                    <a:pt x="1076308" y="1459708"/>
                  </a:lnTo>
                  <a:lnTo>
                    <a:pt x="1122732" y="1447948"/>
                  </a:lnTo>
                  <a:lnTo>
                    <a:pt x="1151672" y="1430599"/>
                  </a:lnTo>
                  <a:lnTo>
                    <a:pt x="1151672" y="1202037"/>
                  </a:lnTo>
                  <a:lnTo>
                    <a:pt x="1142122" y="1202037"/>
                  </a:lnTo>
                  <a:lnTo>
                    <a:pt x="1138705" y="1206779"/>
                  </a:lnTo>
                  <a:lnTo>
                    <a:pt x="1134191" y="1211753"/>
                  </a:lnTo>
                  <a:lnTo>
                    <a:pt x="1098522" y="1233497"/>
                  </a:lnTo>
                  <a:lnTo>
                    <a:pt x="1088346" y="1232321"/>
                  </a:lnTo>
                  <a:lnTo>
                    <a:pt x="1060345" y="1204291"/>
                  </a:lnTo>
                  <a:lnTo>
                    <a:pt x="1049847" y="1163172"/>
                  </a:lnTo>
                  <a:lnTo>
                    <a:pt x="1045179" y="1109905"/>
                  </a:lnTo>
                  <a:lnTo>
                    <a:pt x="1044612" y="1068843"/>
                  </a:lnTo>
                  <a:lnTo>
                    <a:pt x="1044445" y="1021188"/>
                  </a:lnTo>
                  <a:lnTo>
                    <a:pt x="1044422" y="994757"/>
                  </a:lnTo>
                  <a:lnTo>
                    <a:pt x="1044422" y="626466"/>
                  </a:lnTo>
                  <a:lnTo>
                    <a:pt x="1151672" y="626466"/>
                  </a:lnTo>
                  <a:lnTo>
                    <a:pt x="1151672" y="400679"/>
                  </a:lnTo>
                  <a:lnTo>
                    <a:pt x="1044422" y="400679"/>
                  </a:lnTo>
                  <a:lnTo>
                    <a:pt x="1044422" y="103639"/>
                  </a:lnTo>
                  <a:lnTo>
                    <a:pt x="929873" y="103639"/>
                  </a:lnTo>
                  <a:close/>
                </a:path>
                <a:path w="1337945" h="1468120">
                  <a:moveTo>
                    <a:pt x="1216922" y="0"/>
                  </a:moveTo>
                  <a:lnTo>
                    <a:pt x="1216922" y="252621"/>
                  </a:lnTo>
                  <a:lnTo>
                    <a:pt x="1337847" y="252621"/>
                  </a:lnTo>
                  <a:lnTo>
                    <a:pt x="1337847" y="0"/>
                  </a:lnTo>
                  <a:lnTo>
                    <a:pt x="1216922" y="0"/>
                  </a:lnTo>
                  <a:close/>
                </a:path>
                <a:path w="1337945" h="1468120">
                  <a:moveTo>
                    <a:pt x="1220097" y="400679"/>
                  </a:moveTo>
                  <a:lnTo>
                    <a:pt x="1220097" y="1439852"/>
                  </a:lnTo>
                  <a:lnTo>
                    <a:pt x="1334647" y="1439852"/>
                  </a:lnTo>
                  <a:lnTo>
                    <a:pt x="1334647" y="400679"/>
                  </a:lnTo>
                  <a:lnTo>
                    <a:pt x="1220097" y="40067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7910583" y="834743"/>
            <a:ext cx="832485" cy="1104265"/>
          </a:xfrm>
          <a:custGeom>
            <a:avLst/>
            <a:gdLst/>
            <a:ahLst/>
            <a:cxnLst/>
            <a:rect l="l" t="t" r="r" b="b"/>
            <a:pathLst>
              <a:path w="832484" h="1104264">
                <a:moveTo>
                  <a:pt x="195699" y="232264"/>
                </a:moveTo>
                <a:lnTo>
                  <a:pt x="233475" y="257248"/>
                </a:lnTo>
                <a:lnTo>
                  <a:pt x="251074" y="301666"/>
                </a:lnTo>
                <a:lnTo>
                  <a:pt x="260140" y="344926"/>
                </a:lnTo>
                <a:lnTo>
                  <a:pt x="266974" y="400679"/>
                </a:lnTo>
                <a:lnTo>
                  <a:pt x="271283" y="470080"/>
                </a:lnTo>
                <a:lnTo>
                  <a:pt x="272363" y="510332"/>
                </a:lnTo>
                <a:lnTo>
                  <a:pt x="272724" y="554286"/>
                </a:lnTo>
                <a:lnTo>
                  <a:pt x="272372" y="601113"/>
                </a:lnTo>
                <a:lnTo>
                  <a:pt x="271318" y="642581"/>
                </a:lnTo>
                <a:lnTo>
                  <a:pt x="267099" y="709438"/>
                </a:lnTo>
                <a:lnTo>
                  <a:pt x="260168" y="761258"/>
                </a:lnTo>
                <a:lnTo>
                  <a:pt x="250424" y="805058"/>
                </a:lnTo>
                <a:lnTo>
                  <a:pt x="233183" y="847567"/>
                </a:lnTo>
                <a:lnTo>
                  <a:pt x="196649" y="871683"/>
                </a:lnTo>
                <a:lnTo>
                  <a:pt x="187833" y="870642"/>
                </a:lnTo>
                <a:lnTo>
                  <a:pt x="157493" y="845485"/>
                </a:lnTo>
                <a:lnTo>
                  <a:pt x="139999" y="802283"/>
                </a:lnTo>
                <a:lnTo>
                  <a:pt x="130774" y="758250"/>
                </a:lnTo>
                <a:lnTo>
                  <a:pt x="124099" y="702036"/>
                </a:lnTo>
                <a:lnTo>
                  <a:pt x="120049" y="633790"/>
                </a:lnTo>
                <a:lnTo>
                  <a:pt x="119037" y="595446"/>
                </a:lnTo>
                <a:lnTo>
                  <a:pt x="118699" y="554286"/>
                </a:lnTo>
                <a:lnTo>
                  <a:pt x="119084" y="508655"/>
                </a:lnTo>
                <a:lnTo>
                  <a:pt x="120237" y="467072"/>
                </a:lnTo>
                <a:lnTo>
                  <a:pt x="124849" y="396051"/>
                </a:lnTo>
                <a:lnTo>
                  <a:pt x="132165" y="339836"/>
                </a:lnTo>
                <a:lnTo>
                  <a:pt x="141599" y="297039"/>
                </a:lnTo>
                <a:lnTo>
                  <a:pt x="159852" y="253316"/>
                </a:lnTo>
                <a:lnTo>
                  <a:pt x="195699" y="232264"/>
                </a:lnTo>
                <a:close/>
              </a:path>
              <a:path w="832484" h="1104264">
                <a:moveTo>
                  <a:pt x="195699" y="0"/>
                </a:moveTo>
                <a:lnTo>
                  <a:pt x="128351" y="23541"/>
                </a:lnTo>
                <a:lnTo>
                  <a:pt x="99540" y="52967"/>
                </a:lnTo>
                <a:lnTo>
                  <a:pt x="73972" y="94164"/>
                </a:lnTo>
                <a:lnTo>
                  <a:pt x="51649" y="147132"/>
                </a:lnTo>
                <a:lnTo>
                  <a:pt x="39539" y="185650"/>
                </a:lnTo>
                <a:lnTo>
                  <a:pt x="29046" y="227637"/>
                </a:lnTo>
                <a:lnTo>
                  <a:pt x="20168" y="273095"/>
                </a:lnTo>
                <a:lnTo>
                  <a:pt x="12906" y="322024"/>
                </a:lnTo>
                <a:lnTo>
                  <a:pt x="7258" y="374422"/>
                </a:lnTo>
                <a:lnTo>
                  <a:pt x="3225" y="430290"/>
                </a:lnTo>
                <a:lnTo>
                  <a:pt x="806" y="489628"/>
                </a:lnTo>
                <a:lnTo>
                  <a:pt x="0" y="552436"/>
                </a:lnTo>
                <a:lnTo>
                  <a:pt x="801" y="614820"/>
                </a:lnTo>
                <a:lnTo>
                  <a:pt x="3206" y="673811"/>
                </a:lnTo>
                <a:lnTo>
                  <a:pt x="7215" y="729410"/>
                </a:lnTo>
                <a:lnTo>
                  <a:pt x="12828" y="781615"/>
                </a:lnTo>
                <a:lnTo>
                  <a:pt x="20045" y="830428"/>
                </a:lnTo>
                <a:lnTo>
                  <a:pt x="28866" y="875847"/>
                </a:lnTo>
                <a:lnTo>
                  <a:pt x="39293" y="917874"/>
                </a:lnTo>
                <a:lnTo>
                  <a:pt x="51324" y="956508"/>
                </a:lnTo>
                <a:lnTo>
                  <a:pt x="73563" y="1009586"/>
                </a:lnTo>
                <a:lnTo>
                  <a:pt x="99120" y="1050869"/>
                </a:lnTo>
                <a:lnTo>
                  <a:pt x="127995" y="1080357"/>
                </a:lnTo>
                <a:lnTo>
                  <a:pt x="195699" y="1103947"/>
                </a:lnTo>
                <a:lnTo>
                  <a:pt x="231207" y="1098050"/>
                </a:lnTo>
                <a:lnTo>
                  <a:pt x="292246" y="1050869"/>
                </a:lnTo>
                <a:lnTo>
                  <a:pt x="317774" y="1009586"/>
                </a:lnTo>
                <a:lnTo>
                  <a:pt x="339974" y="956508"/>
                </a:lnTo>
                <a:lnTo>
                  <a:pt x="352032" y="917874"/>
                </a:lnTo>
                <a:lnTo>
                  <a:pt x="362483" y="875847"/>
                </a:lnTo>
                <a:lnTo>
                  <a:pt x="371326" y="830428"/>
                </a:lnTo>
                <a:lnTo>
                  <a:pt x="378561" y="781615"/>
                </a:lnTo>
                <a:lnTo>
                  <a:pt x="384189" y="729410"/>
                </a:lnTo>
                <a:lnTo>
                  <a:pt x="388208" y="673811"/>
                </a:lnTo>
                <a:lnTo>
                  <a:pt x="390620" y="614820"/>
                </a:lnTo>
                <a:lnTo>
                  <a:pt x="391424" y="552436"/>
                </a:lnTo>
                <a:lnTo>
                  <a:pt x="390624" y="490047"/>
                </a:lnTo>
                <a:lnTo>
                  <a:pt x="388227" y="431041"/>
                </a:lnTo>
                <a:lnTo>
                  <a:pt x="384231" y="375419"/>
                </a:lnTo>
                <a:lnTo>
                  <a:pt x="378636" y="323180"/>
                </a:lnTo>
                <a:lnTo>
                  <a:pt x="371443" y="274324"/>
                </a:lnTo>
                <a:lnTo>
                  <a:pt x="362652" y="228852"/>
                </a:lnTo>
                <a:lnTo>
                  <a:pt x="352262" y="186763"/>
                </a:lnTo>
                <a:lnTo>
                  <a:pt x="340274" y="148057"/>
                </a:lnTo>
                <a:lnTo>
                  <a:pt x="318170" y="94756"/>
                </a:lnTo>
                <a:lnTo>
                  <a:pt x="292660" y="53300"/>
                </a:lnTo>
                <a:lnTo>
                  <a:pt x="263743" y="23689"/>
                </a:lnTo>
                <a:lnTo>
                  <a:pt x="195699" y="0"/>
                </a:lnTo>
                <a:close/>
              </a:path>
              <a:path w="832484" h="1104264">
                <a:moveTo>
                  <a:pt x="709323" y="3702"/>
                </a:moveTo>
                <a:lnTo>
                  <a:pt x="661236" y="24521"/>
                </a:lnTo>
                <a:lnTo>
                  <a:pt x="632535" y="61247"/>
                </a:lnTo>
                <a:lnTo>
                  <a:pt x="603200" y="114455"/>
                </a:lnTo>
                <a:lnTo>
                  <a:pt x="588073" y="147132"/>
                </a:lnTo>
                <a:lnTo>
                  <a:pt x="588073" y="32387"/>
                </a:lnTo>
                <a:lnTo>
                  <a:pt x="473524" y="32387"/>
                </a:lnTo>
                <a:lnTo>
                  <a:pt x="473524" y="1071560"/>
                </a:lnTo>
                <a:lnTo>
                  <a:pt x="588073" y="1071560"/>
                </a:lnTo>
                <a:lnTo>
                  <a:pt x="588073" y="334979"/>
                </a:lnTo>
                <a:lnTo>
                  <a:pt x="597294" y="319884"/>
                </a:lnTo>
                <a:lnTo>
                  <a:pt x="622873" y="287784"/>
                </a:lnTo>
                <a:lnTo>
                  <a:pt x="654598" y="272979"/>
                </a:lnTo>
                <a:lnTo>
                  <a:pt x="664961" y="273962"/>
                </a:lnTo>
                <a:lnTo>
                  <a:pt x="699567" y="309069"/>
                </a:lnTo>
                <a:lnTo>
                  <a:pt x="709926" y="355548"/>
                </a:lnTo>
                <a:lnTo>
                  <a:pt x="713741" y="401662"/>
                </a:lnTo>
                <a:lnTo>
                  <a:pt x="716029" y="462098"/>
                </a:lnTo>
                <a:lnTo>
                  <a:pt x="717136" y="524714"/>
                </a:lnTo>
                <a:lnTo>
                  <a:pt x="717273" y="556138"/>
                </a:lnTo>
                <a:lnTo>
                  <a:pt x="717273" y="1071560"/>
                </a:lnTo>
                <a:lnTo>
                  <a:pt x="832473" y="1071560"/>
                </a:lnTo>
                <a:lnTo>
                  <a:pt x="832473" y="395126"/>
                </a:lnTo>
                <a:lnTo>
                  <a:pt x="831566" y="332742"/>
                </a:lnTo>
                <a:lnTo>
                  <a:pt x="828846" y="275755"/>
                </a:lnTo>
                <a:lnTo>
                  <a:pt x="824310" y="224167"/>
                </a:lnTo>
                <a:lnTo>
                  <a:pt x="817958" y="177977"/>
                </a:lnTo>
                <a:lnTo>
                  <a:pt x="809788" y="137184"/>
                </a:lnTo>
                <a:lnTo>
                  <a:pt x="781938" y="58876"/>
                </a:lnTo>
                <a:lnTo>
                  <a:pt x="736703" y="9832"/>
                </a:lnTo>
                <a:lnTo>
                  <a:pt x="709323" y="370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58907" y="528451"/>
            <a:ext cx="133350" cy="981075"/>
          </a:xfrm>
          <a:custGeom>
            <a:avLst/>
            <a:gdLst/>
            <a:ahLst/>
            <a:cxnLst/>
            <a:rect l="l" t="t" r="r" b="b"/>
            <a:pathLst>
              <a:path w="133350" h="981075">
                <a:moveTo>
                  <a:pt x="0" y="0"/>
                </a:moveTo>
                <a:lnTo>
                  <a:pt x="14624" y="980875"/>
                </a:lnTo>
                <a:lnTo>
                  <a:pt x="118374" y="980875"/>
                </a:lnTo>
                <a:lnTo>
                  <a:pt x="13302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861131" y="1662011"/>
            <a:ext cx="128905" cy="244475"/>
          </a:xfrm>
          <a:custGeom>
            <a:avLst/>
            <a:gdLst/>
            <a:ahLst/>
            <a:cxnLst/>
            <a:rect l="l" t="t" r="r" b="b"/>
            <a:pathLst>
              <a:path w="128904" h="244475">
                <a:moveTo>
                  <a:pt x="0" y="0"/>
                </a:moveTo>
                <a:lnTo>
                  <a:pt x="0" y="244292"/>
                </a:lnTo>
                <a:lnTo>
                  <a:pt x="128574" y="244292"/>
                </a:lnTo>
                <a:lnTo>
                  <a:pt x="1285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522830" y="5331957"/>
            <a:ext cx="60140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29" b="1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dirty="0" sz="5400" spc="-1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245" b="1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5400" spc="-2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250" b="1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5400" spc="-1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305" b="1">
                <a:solidFill>
                  <a:srgbClr val="FFFFFF"/>
                </a:solidFill>
                <a:latin typeface="Times New Roman"/>
                <a:cs typeface="Times New Roman"/>
              </a:rPr>
              <a:t>week!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88" y="94558"/>
            <a:ext cx="8682355" cy="397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621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TÌM </a:t>
            </a:r>
            <a:r>
              <a:rPr dirty="0" sz="3200" spc="-315" b="1">
                <a:solidFill>
                  <a:srgbClr val="FFFFFF"/>
                </a:solidFill>
                <a:latin typeface="Tahoma"/>
                <a:cs typeface="Tahoma"/>
              </a:rPr>
              <a:t>KIẾM</a:t>
            </a:r>
            <a:r>
              <a:rPr dirty="0" sz="32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(SEARCH)</a:t>
            </a:r>
            <a:endParaRPr sz="3200">
              <a:latin typeface="Tahoma"/>
              <a:cs typeface="Tahoma"/>
            </a:endParaRPr>
          </a:p>
          <a:p>
            <a:pPr algn="just" marL="612775" marR="5080" indent="-600710">
              <a:lnSpc>
                <a:spcPct val="130900"/>
              </a:lnSpc>
              <a:spcBef>
                <a:spcPts val="2100"/>
              </a:spcBef>
              <a:buClr>
                <a:srgbClr val="1480B8"/>
              </a:buClr>
              <a:buSzPct val="101562"/>
              <a:buFont typeface="Noto Sans Symbols"/>
              <a:buChar char="❖"/>
              <a:tabLst>
                <a:tab pos="613410" algn="l"/>
              </a:tabLst>
            </a:pPr>
            <a:r>
              <a:rPr dirty="0" sz="3200" spc="55" b="1" i="1">
                <a:solidFill>
                  <a:srgbClr val="000066"/>
                </a:solidFill>
                <a:latin typeface="Times New Roman"/>
                <a:cs typeface="Times New Roman"/>
              </a:rPr>
              <a:t>Bài </a:t>
            </a:r>
            <a:r>
              <a:rPr dirty="0" sz="3200" spc="175" b="1" i="1">
                <a:solidFill>
                  <a:srgbClr val="000066"/>
                </a:solidFill>
                <a:latin typeface="Times New Roman"/>
                <a:cs typeface="Times New Roman"/>
              </a:rPr>
              <a:t>toán </a:t>
            </a:r>
            <a:r>
              <a:rPr dirty="0" sz="3200" spc="229" b="1" i="1">
                <a:solidFill>
                  <a:srgbClr val="000066"/>
                </a:solidFill>
                <a:latin typeface="Times New Roman"/>
                <a:cs typeface="Times New Roman"/>
              </a:rPr>
              <a:t>đặt </a:t>
            </a:r>
            <a:r>
              <a:rPr dirty="0" sz="3200" spc="75" b="1" i="1">
                <a:solidFill>
                  <a:srgbClr val="000066"/>
                </a:solidFill>
                <a:latin typeface="Times New Roman"/>
                <a:cs typeface="Times New Roman"/>
              </a:rPr>
              <a:t>ra: </a:t>
            </a:r>
            <a:r>
              <a:rPr dirty="0" sz="3200" spc="-80">
                <a:solidFill>
                  <a:srgbClr val="000066"/>
                </a:solidFill>
                <a:latin typeface="Times New Roman"/>
                <a:cs typeface="Times New Roman"/>
              </a:rPr>
              <a:t>Giả </a:t>
            </a:r>
            <a:r>
              <a:rPr dirty="0" sz="3200" spc="190">
                <a:solidFill>
                  <a:srgbClr val="000066"/>
                </a:solidFill>
                <a:latin typeface="Times New Roman"/>
                <a:cs typeface="Times New Roman"/>
              </a:rPr>
              <a:t>sử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một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mảng </a:t>
            </a:r>
            <a:r>
              <a:rPr dirty="0" sz="3200" spc="-225" b="1">
                <a:solidFill>
                  <a:srgbClr val="000066"/>
                </a:solidFill>
                <a:latin typeface="Times New Roman"/>
                <a:cs typeface="Times New Roman"/>
              </a:rPr>
              <a:t>A </a:t>
            </a:r>
            <a:r>
              <a:rPr dirty="0" sz="3200" spc="80">
                <a:solidFill>
                  <a:srgbClr val="000066"/>
                </a:solidFill>
                <a:latin typeface="Times New Roman"/>
                <a:cs typeface="Times New Roman"/>
              </a:rPr>
              <a:t>gồm</a:t>
            </a:r>
            <a:r>
              <a:rPr dirty="0" sz="3200" spc="-32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50" b="1">
                <a:solidFill>
                  <a:srgbClr val="000066"/>
                </a:solidFill>
                <a:latin typeface="Times New Roman"/>
                <a:cs typeface="Times New Roman"/>
              </a:rPr>
              <a:t>n 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95">
                <a:solidFill>
                  <a:srgbClr val="000066"/>
                </a:solidFill>
                <a:latin typeface="Times New Roman"/>
                <a:cs typeface="Times New Roman"/>
              </a:rPr>
              <a:t>tử. </a:t>
            </a:r>
            <a:r>
              <a:rPr dirty="0" sz="3200" spc="-10">
                <a:solidFill>
                  <a:srgbClr val="000066"/>
                </a:solidFill>
                <a:latin typeface="Times New Roman"/>
                <a:cs typeface="Times New Roman"/>
              </a:rPr>
              <a:t>Cần </a:t>
            </a:r>
            <a:r>
              <a:rPr dirty="0" sz="3200" spc="20">
                <a:solidFill>
                  <a:srgbClr val="000066"/>
                </a:solidFill>
                <a:latin typeface="Times New Roman"/>
                <a:cs typeface="Times New Roman"/>
              </a:rPr>
              <a:t>xác </a:t>
            </a:r>
            <a:r>
              <a:rPr dirty="0" sz="3200" spc="125">
                <a:solidFill>
                  <a:srgbClr val="000066"/>
                </a:solidFill>
                <a:latin typeface="Times New Roman"/>
                <a:cs typeface="Times New Roman"/>
              </a:rPr>
              <a:t>định </a:t>
            </a:r>
            <a:r>
              <a:rPr dirty="0" sz="3200" spc="80">
                <a:solidFill>
                  <a:srgbClr val="000066"/>
                </a:solidFill>
                <a:latin typeface="Times New Roman"/>
                <a:cs typeface="Times New Roman"/>
              </a:rPr>
              <a:t>xem </a:t>
            </a:r>
            <a:r>
              <a:rPr dirty="0" sz="3200" spc="150">
                <a:solidFill>
                  <a:srgbClr val="000066"/>
                </a:solidFill>
                <a:latin typeface="Times New Roman"/>
                <a:cs typeface="Times New Roman"/>
              </a:rPr>
              <a:t>một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 </a:t>
            </a:r>
            <a:r>
              <a:rPr dirty="0" sz="3200" spc="220">
                <a:solidFill>
                  <a:srgbClr val="000066"/>
                </a:solidFill>
                <a:latin typeface="Times New Roman"/>
                <a:cs typeface="Times New Roman"/>
              </a:rPr>
              <a:t>tử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-3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giá  </a:t>
            </a:r>
            <a:r>
              <a:rPr dirty="0" sz="3200" spc="145">
                <a:solidFill>
                  <a:srgbClr val="000066"/>
                </a:solidFill>
                <a:latin typeface="Times New Roman"/>
                <a:cs typeface="Times New Roman"/>
              </a:rPr>
              <a:t>trị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</a:t>
            </a:r>
            <a:r>
              <a:rPr dirty="0" sz="3200" spc="-484">
                <a:solidFill>
                  <a:srgbClr val="000066"/>
                </a:solidFill>
                <a:latin typeface="Times New Roman"/>
                <a:cs typeface="Times New Roman"/>
              </a:rPr>
              <a:t>X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xuất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hiện </a:t>
            </a:r>
            <a:r>
              <a:rPr dirty="0" sz="3200" spc="135">
                <a:solidFill>
                  <a:srgbClr val="000066"/>
                </a:solidFill>
                <a:latin typeface="Times New Roman"/>
                <a:cs typeface="Times New Roman"/>
              </a:rPr>
              <a:t>trong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mảng </a:t>
            </a:r>
            <a:r>
              <a:rPr dirty="0" sz="3200" spc="-320">
                <a:solidFill>
                  <a:srgbClr val="000066"/>
                </a:solidFill>
                <a:latin typeface="Times New Roman"/>
                <a:cs typeface="Times New Roman"/>
              </a:rPr>
              <a:t>A </a:t>
            </a:r>
            <a:r>
              <a:rPr dirty="0" sz="3200" spc="100">
                <a:solidFill>
                  <a:srgbClr val="000066"/>
                </a:solidFill>
                <a:latin typeface="Times New Roman"/>
                <a:cs typeface="Times New Roman"/>
              </a:rPr>
              <a:t>hay </a:t>
            </a:r>
            <a:r>
              <a:rPr dirty="0" sz="3200" spc="65">
                <a:solidFill>
                  <a:srgbClr val="000066"/>
                </a:solidFill>
                <a:latin typeface="Times New Roman"/>
                <a:cs typeface="Times New Roman"/>
              </a:rPr>
              <a:t>không? 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Nếu</a:t>
            </a:r>
            <a:r>
              <a:rPr dirty="0" sz="3200" spc="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thì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20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1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35">
                <a:solidFill>
                  <a:srgbClr val="000066"/>
                </a:solidFill>
                <a:latin typeface="Times New Roman"/>
                <a:cs typeface="Times New Roman"/>
              </a:rPr>
              <a:t>giá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>
                <a:solidFill>
                  <a:srgbClr val="000066"/>
                </a:solidFill>
                <a:latin typeface="Times New Roman"/>
                <a:cs typeface="Times New Roman"/>
              </a:rPr>
              <a:t>trị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0">
                <a:solidFill>
                  <a:srgbClr val="000066"/>
                </a:solidFill>
                <a:latin typeface="Times New Roman"/>
                <a:cs typeface="Times New Roman"/>
              </a:rPr>
              <a:t>bằng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20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200" spc="1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484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dirty="0" sz="3200" spc="-3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55">
                <a:solidFill>
                  <a:srgbClr val="000066"/>
                </a:solidFill>
                <a:latin typeface="Times New Roman"/>
                <a:cs typeface="Times New Roman"/>
              </a:rPr>
              <a:t>là  </a:t>
            </a:r>
            <a:r>
              <a:rPr dirty="0" sz="3200" spc="160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20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tại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66"/>
                </a:solidFill>
                <a:latin typeface="Times New Roman"/>
                <a:cs typeface="Times New Roman"/>
              </a:rPr>
              <a:t>vị</a:t>
            </a:r>
            <a:r>
              <a:rPr dirty="0" sz="3200" spc="-105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>
                <a:solidFill>
                  <a:srgbClr val="000066"/>
                </a:solidFill>
                <a:latin typeface="Times New Roman"/>
                <a:cs typeface="Times New Roman"/>
              </a:rPr>
              <a:t>trí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0">
                <a:solidFill>
                  <a:srgbClr val="000066"/>
                </a:solidFill>
                <a:latin typeface="Times New Roman"/>
                <a:cs typeface="Times New Roman"/>
              </a:rPr>
              <a:t>thứ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5">
                <a:solidFill>
                  <a:srgbClr val="000066"/>
                </a:solidFill>
                <a:latin typeface="Times New Roman"/>
                <a:cs typeface="Times New Roman"/>
              </a:rPr>
              <a:t>mấy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35">
                <a:solidFill>
                  <a:srgbClr val="000066"/>
                </a:solidFill>
                <a:latin typeface="Times New Roman"/>
                <a:cs typeface="Times New Roman"/>
              </a:rPr>
              <a:t>trong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000066"/>
                </a:solidFill>
                <a:latin typeface="Times New Roman"/>
                <a:cs typeface="Times New Roman"/>
              </a:rPr>
              <a:t>mảng</a:t>
            </a:r>
            <a:r>
              <a:rPr dirty="0" sz="3200" spc="-10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200">
                <a:solidFill>
                  <a:srgbClr val="000066"/>
                </a:solidFill>
                <a:latin typeface="Times New Roman"/>
                <a:cs typeface="Times New Roman"/>
              </a:rPr>
              <a:t>A?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624" y="94558"/>
            <a:ext cx="41935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</a:t>
            </a:r>
            <a:r>
              <a:rPr dirty="0" spc="-85"/>
              <a:t> </a:t>
            </a:r>
            <a:r>
              <a:rPr dirty="0" spc="-5"/>
              <a:t>(SEARCH)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804921"/>
            <a:ext cx="8263255" cy="1767839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Các </a:t>
            </a:r>
            <a:r>
              <a:rPr dirty="0" sz="2800" spc="85" b="1">
                <a:solidFill>
                  <a:srgbClr val="000066"/>
                </a:solidFill>
                <a:latin typeface="Times New Roman"/>
                <a:cs typeface="Times New Roman"/>
              </a:rPr>
              <a:t>giải</a:t>
            </a:r>
            <a:r>
              <a:rPr dirty="0" sz="2800" spc="-8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95" b="1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800" spc="-8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5" b="1">
                <a:solidFill>
                  <a:srgbClr val="000066"/>
                </a:solidFill>
                <a:latin typeface="Times New Roman"/>
                <a:cs typeface="Times New Roman"/>
              </a:rPr>
              <a:t>kiếm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000066"/>
                </a:solidFill>
                <a:latin typeface="Times New Roman"/>
                <a:cs typeface="Times New Roman"/>
              </a:rPr>
              <a:t>nội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60" b="1">
                <a:solidFill>
                  <a:srgbClr val="000066"/>
                </a:solidFill>
                <a:latin typeface="Times New Roman"/>
                <a:cs typeface="Times New Roman"/>
              </a:rPr>
              <a:t>đưa</a:t>
            </a:r>
            <a:r>
              <a:rPr dirty="0" sz="2800" spc="-8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0" b="1">
                <a:solidFill>
                  <a:srgbClr val="000066"/>
                </a:solidFill>
                <a:latin typeface="Times New Roman"/>
                <a:cs typeface="Times New Roman"/>
              </a:rPr>
              <a:t>ra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254" b="1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0" b="1">
                <a:solidFill>
                  <a:srgbClr val="000066"/>
                </a:solidFill>
                <a:latin typeface="Times New Roman"/>
                <a:cs typeface="Times New Roman"/>
              </a:rPr>
              <a:t>cách</a:t>
            </a:r>
            <a:r>
              <a:rPr dirty="0" sz="2800" spc="-8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1">
                <a:solidFill>
                  <a:srgbClr val="000066"/>
                </a:solidFill>
                <a:latin typeface="Times New Roman"/>
                <a:cs typeface="Times New Roman"/>
              </a:rPr>
              <a:t>kiếm:</a:t>
            </a:r>
            <a:endParaRPr sz="2800">
              <a:latin typeface="Times New Roman"/>
              <a:cs typeface="Times New Roman"/>
            </a:endParaRPr>
          </a:p>
          <a:p>
            <a:pPr marL="820419" indent="-299720">
              <a:lnSpc>
                <a:spcPct val="100000"/>
              </a:lnSpc>
              <a:spcBef>
                <a:spcPts val="1550"/>
              </a:spcBef>
              <a:buClr>
                <a:srgbClr val="2FA383"/>
              </a:buClr>
              <a:buFont typeface="Noto Sans Symbols"/>
              <a:buChar char="▪"/>
              <a:tabLst>
                <a:tab pos="820419" algn="l"/>
                <a:tab pos="821055" algn="l"/>
              </a:tabLst>
            </a:pPr>
            <a:r>
              <a:rPr dirty="0" sz="2800" spc="55" b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5" b="1">
                <a:solidFill>
                  <a:srgbClr val="000066"/>
                </a:solidFill>
                <a:latin typeface="Times New Roman"/>
                <a:cs typeface="Times New Roman"/>
              </a:rPr>
              <a:t>kiếm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1">
                <a:solidFill>
                  <a:srgbClr val="000066"/>
                </a:solidFill>
                <a:latin typeface="Times New Roman"/>
                <a:cs typeface="Times New Roman"/>
              </a:rPr>
              <a:t>tuyến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1">
                <a:solidFill>
                  <a:srgbClr val="000066"/>
                </a:solidFill>
                <a:latin typeface="Times New Roman"/>
                <a:cs typeface="Times New Roman"/>
              </a:rPr>
              <a:t>tính</a:t>
            </a:r>
            <a:r>
              <a:rPr dirty="0" sz="2800" spc="-6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000066"/>
                </a:solidFill>
                <a:latin typeface="Times New Roman"/>
                <a:cs typeface="Times New Roman"/>
              </a:rPr>
              <a:t>(Linear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000066"/>
                </a:solidFill>
                <a:latin typeface="Times New Roman"/>
                <a:cs typeface="Times New Roman"/>
              </a:rPr>
              <a:t>Search)</a:t>
            </a:r>
            <a:endParaRPr sz="2800">
              <a:latin typeface="Times New Roman"/>
              <a:cs typeface="Times New Roman"/>
            </a:endParaRPr>
          </a:p>
          <a:p>
            <a:pPr marL="820419" indent="-299720">
              <a:lnSpc>
                <a:spcPct val="100000"/>
              </a:lnSpc>
              <a:spcBef>
                <a:spcPts val="540"/>
              </a:spcBef>
              <a:buClr>
                <a:srgbClr val="2FA383"/>
              </a:buClr>
              <a:buFont typeface="Noto Sans Symbols"/>
              <a:buChar char="▪"/>
              <a:tabLst>
                <a:tab pos="820419" algn="l"/>
                <a:tab pos="821055" algn="l"/>
              </a:tabLst>
            </a:pPr>
            <a:r>
              <a:rPr dirty="0" sz="2800" spc="55" b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5" b="1">
                <a:solidFill>
                  <a:srgbClr val="000066"/>
                </a:solidFill>
                <a:latin typeface="Times New Roman"/>
                <a:cs typeface="Times New Roman"/>
              </a:rPr>
              <a:t>kiếm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1">
                <a:solidFill>
                  <a:srgbClr val="000066"/>
                </a:solidFill>
                <a:latin typeface="Times New Roman"/>
                <a:cs typeface="Times New Roman"/>
              </a:rPr>
              <a:t>nhị</a:t>
            </a:r>
            <a:r>
              <a:rPr dirty="0" sz="2800" spc="-9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1">
                <a:solidFill>
                  <a:srgbClr val="000066"/>
                </a:solidFill>
                <a:latin typeface="Times New Roman"/>
                <a:cs typeface="Times New Roman"/>
              </a:rPr>
              <a:t>phân</a:t>
            </a:r>
            <a:r>
              <a:rPr dirty="0" sz="2800" spc="-5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65">
                <a:solidFill>
                  <a:srgbClr val="000066"/>
                </a:solidFill>
                <a:latin typeface="Times New Roman"/>
                <a:cs typeface="Times New Roman"/>
              </a:rPr>
              <a:t>(Binary</a:t>
            </a:r>
            <a:r>
              <a:rPr dirty="0" sz="2800" spc="-9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000066"/>
                </a:solidFill>
                <a:latin typeface="Times New Roman"/>
                <a:cs typeface="Times New Roman"/>
              </a:rPr>
              <a:t>Search)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2094" y="2923619"/>
            <a:ext cx="3180715" cy="565150"/>
          </a:xfrm>
          <a:prstGeom prst="rect">
            <a:avLst/>
          </a:prstGeom>
          <a:solidFill>
            <a:srgbClr val="0000CC"/>
          </a:solidFill>
          <a:ln w="9524">
            <a:solidFill>
              <a:srgbClr val="1F528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770255">
              <a:lnSpc>
                <a:spcPct val="100000"/>
              </a:lnSpc>
              <a:spcBef>
                <a:spcPts val="425"/>
              </a:spcBef>
            </a:pPr>
            <a:r>
              <a:rPr dirty="0" sz="2800" spc="-5" b="1">
                <a:solidFill>
                  <a:srgbClr val="FFFFFF"/>
                </a:solidFill>
                <a:latin typeface="Tahoma"/>
                <a:cs typeface="Tahoma"/>
              </a:rPr>
              <a:t>Tìm</a:t>
            </a:r>
            <a:r>
              <a:rPr dirty="0" sz="28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290" b="1">
                <a:solidFill>
                  <a:srgbClr val="FFFFFF"/>
                </a:solidFill>
                <a:latin typeface="Tahoma"/>
                <a:cs typeface="Tahoma"/>
              </a:rPr>
              <a:t>kiếm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2583" y="4153579"/>
            <a:ext cx="6807200" cy="549910"/>
            <a:chOff x="972583" y="4153579"/>
            <a:chExt cx="6807200" cy="549910"/>
          </a:xfrm>
        </p:grpSpPr>
        <p:sp>
          <p:nvSpPr>
            <p:cNvPr id="6" name="object 6"/>
            <p:cNvSpPr/>
            <p:nvPr/>
          </p:nvSpPr>
          <p:spPr>
            <a:xfrm>
              <a:off x="977345" y="4158341"/>
              <a:ext cx="3352795" cy="539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7345" y="4158341"/>
              <a:ext cx="6797675" cy="540385"/>
            </a:xfrm>
            <a:custGeom>
              <a:avLst/>
              <a:gdLst/>
              <a:ahLst/>
              <a:cxnLst/>
              <a:rect l="l" t="t" r="r" b="b"/>
              <a:pathLst>
                <a:path w="6797675" h="540385">
                  <a:moveTo>
                    <a:pt x="0" y="0"/>
                  </a:moveTo>
                  <a:lnTo>
                    <a:pt x="3352795" y="0"/>
                  </a:lnTo>
                  <a:lnTo>
                    <a:pt x="3352795" y="539998"/>
                  </a:lnTo>
                  <a:lnTo>
                    <a:pt x="0" y="539998"/>
                  </a:lnTo>
                  <a:lnTo>
                    <a:pt x="0" y="0"/>
                  </a:lnTo>
                  <a:close/>
                </a:path>
                <a:path w="6797675" h="540385">
                  <a:moveTo>
                    <a:pt x="3557395" y="0"/>
                  </a:moveTo>
                  <a:lnTo>
                    <a:pt x="6797388" y="0"/>
                  </a:lnTo>
                  <a:lnTo>
                    <a:pt x="6797388" y="539998"/>
                  </a:lnTo>
                  <a:lnTo>
                    <a:pt x="3557395" y="539998"/>
                  </a:lnTo>
                  <a:lnTo>
                    <a:pt x="3557395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82107" y="4222463"/>
            <a:ext cx="678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  <a:tabLst>
                <a:tab pos="3756660" algn="l"/>
              </a:tabLst>
            </a:pPr>
            <a:r>
              <a:rPr dirty="0" sz="2400" spc="-5" b="1">
                <a:solidFill>
                  <a:srgbClr val="00FF00"/>
                </a:solidFill>
                <a:latin typeface="Tahoma"/>
                <a:cs typeface="Tahoma"/>
              </a:rPr>
              <a:t>Tìm </a:t>
            </a:r>
            <a:r>
              <a:rPr dirty="0" sz="2400" spc="-250" b="1">
                <a:solidFill>
                  <a:srgbClr val="00FF00"/>
                </a:solidFill>
                <a:latin typeface="Tahoma"/>
                <a:cs typeface="Tahoma"/>
              </a:rPr>
              <a:t>kiếm</a:t>
            </a:r>
            <a:r>
              <a:rPr dirty="0" sz="2400" b="1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2400" spc="-200" b="1">
                <a:solidFill>
                  <a:srgbClr val="00FF00"/>
                </a:solidFill>
                <a:latin typeface="Tahoma"/>
                <a:cs typeface="Tahoma"/>
              </a:rPr>
              <a:t>tuyến</a:t>
            </a:r>
            <a:r>
              <a:rPr dirty="0" sz="2400" b="1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FF00"/>
                </a:solidFill>
                <a:latin typeface="Tahoma"/>
                <a:cs typeface="Tahoma"/>
              </a:rPr>
              <a:t>tính	</a:t>
            </a:r>
            <a:r>
              <a:rPr dirty="0" sz="2400" spc="-5" b="1">
                <a:solidFill>
                  <a:srgbClr val="FF0000"/>
                </a:solidFill>
                <a:latin typeface="Tahoma"/>
                <a:cs typeface="Tahoma"/>
              </a:rPr>
              <a:t>Tìm </a:t>
            </a:r>
            <a:r>
              <a:rPr dirty="0" sz="2400" spc="-250" b="1">
                <a:solidFill>
                  <a:srgbClr val="FF0000"/>
                </a:solidFill>
                <a:latin typeface="Tahoma"/>
                <a:cs typeface="Tahoma"/>
              </a:rPr>
              <a:t>kiếm </a:t>
            </a:r>
            <a:r>
              <a:rPr dirty="0" sz="2400" spc="-565" b="1">
                <a:solidFill>
                  <a:srgbClr val="FF0000"/>
                </a:solidFill>
                <a:latin typeface="Tahoma"/>
                <a:cs typeface="Tahoma"/>
              </a:rPr>
              <a:t>nhị</a:t>
            </a:r>
            <a:r>
              <a:rPr dirty="0" sz="2400" spc="-53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ahoma"/>
                <a:cs typeface="Tahoma"/>
              </a:rPr>
              <a:t>phân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84428" y="5193877"/>
            <a:ext cx="3249930" cy="1287780"/>
            <a:chOff x="4584428" y="5193877"/>
            <a:chExt cx="3249930" cy="1287780"/>
          </a:xfrm>
        </p:grpSpPr>
        <p:sp>
          <p:nvSpPr>
            <p:cNvPr id="10" name="object 10"/>
            <p:cNvSpPr/>
            <p:nvPr/>
          </p:nvSpPr>
          <p:spPr>
            <a:xfrm>
              <a:off x="4589190" y="5198639"/>
              <a:ext cx="3240405" cy="1278255"/>
            </a:xfrm>
            <a:custGeom>
              <a:avLst/>
              <a:gdLst/>
              <a:ahLst/>
              <a:cxnLst/>
              <a:rect l="l" t="t" r="r" b="b"/>
              <a:pathLst>
                <a:path w="3240404" h="1278254">
                  <a:moveTo>
                    <a:pt x="1619996" y="1277922"/>
                  </a:moveTo>
                  <a:lnTo>
                    <a:pt x="1476722" y="1212672"/>
                  </a:lnTo>
                  <a:lnTo>
                    <a:pt x="1303947" y="1265647"/>
                  </a:lnTo>
                  <a:lnTo>
                    <a:pt x="1195722" y="1190622"/>
                  </a:lnTo>
                  <a:lnTo>
                    <a:pt x="1000047" y="1229272"/>
                  </a:lnTo>
                  <a:lnTo>
                    <a:pt x="930998" y="1147372"/>
                  </a:lnTo>
                  <a:lnTo>
                    <a:pt x="719973" y="1170247"/>
                  </a:lnTo>
                  <a:lnTo>
                    <a:pt x="692773" y="1084597"/>
                  </a:lnTo>
                  <a:lnTo>
                    <a:pt x="474474" y="1090772"/>
                  </a:lnTo>
                  <a:lnTo>
                    <a:pt x="490174" y="1004672"/>
                  </a:lnTo>
                  <a:lnTo>
                    <a:pt x="272999" y="993947"/>
                  </a:lnTo>
                  <a:lnTo>
                    <a:pt x="330974" y="910723"/>
                  </a:lnTo>
                  <a:lnTo>
                    <a:pt x="123299" y="883473"/>
                  </a:lnTo>
                  <a:lnTo>
                    <a:pt x="221324" y="806298"/>
                  </a:lnTo>
                  <a:lnTo>
                    <a:pt x="31124" y="763623"/>
                  </a:lnTo>
                  <a:lnTo>
                    <a:pt x="165449" y="695473"/>
                  </a:lnTo>
                  <a:lnTo>
                    <a:pt x="0" y="638948"/>
                  </a:lnTo>
                  <a:lnTo>
                    <a:pt x="165449" y="582448"/>
                  </a:lnTo>
                  <a:lnTo>
                    <a:pt x="31124" y="514298"/>
                  </a:lnTo>
                  <a:lnTo>
                    <a:pt x="221324" y="471624"/>
                  </a:lnTo>
                  <a:lnTo>
                    <a:pt x="123299" y="394424"/>
                  </a:lnTo>
                  <a:lnTo>
                    <a:pt x="330974" y="367199"/>
                  </a:lnTo>
                  <a:lnTo>
                    <a:pt x="272999" y="283974"/>
                  </a:lnTo>
                  <a:lnTo>
                    <a:pt x="490174" y="273224"/>
                  </a:lnTo>
                  <a:lnTo>
                    <a:pt x="474474" y="187124"/>
                  </a:lnTo>
                  <a:lnTo>
                    <a:pt x="692773" y="193324"/>
                  </a:lnTo>
                  <a:lnTo>
                    <a:pt x="719973" y="107674"/>
                  </a:lnTo>
                  <a:lnTo>
                    <a:pt x="930998" y="130549"/>
                  </a:lnTo>
                  <a:lnTo>
                    <a:pt x="1000047" y="48624"/>
                  </a:lnTo>
                  <a:lnTo>
                    <a:pt x="1195722" y="87299"/>
                  </a:lnTo>
                  <a:lnTo>
                    <a:pt x="1303947" y="12249"/>
                  </a:lnTo>
                  <a:lnTo>
                    <a:pt x="1476722" y="65249"/>
                  </a:lnTo>
                  <a:lnTo>
                    <a:pt x="1619996" y="0"/>
                  </a:lnTo>
                  <a:lnTo>
                    <a:pt x="1763246" y="65249"/>
                  </a:lnTo>
                  <a:lnTo>
                    <a:pt x="1936046" y="12249"/>
                  </a:lnTo>
                  <a:lnTo>
                    <a:pt x="2044270" y="87299"/>
                  </a:lnTo>
                  <a:lnTo>
                    <a:pt x="2239920" y="48624"/>
                  </a:lnTo>
                  <a:lnTo>
                    <a:pt x="2308995" y="130549"/>
                  </a:lnTo>
                  <a:lnTo>
                    <a:pt x="2520019" y="107674"/>
                  </a:lnTo>
                  <a:lnTo>
                    <a:pt x="2547219" y="193324"/>
                  </a:lnTo>
                  <a:lnTo>
                    <a:pt x="2765494" y="187124"/>
                  </a:lnTo>
                  <a:lnTo>
                    <a:pt x="2749819" y="273224"/>
                  </a:lnTo>
                  <a:lnTo>
                    <a:pt x="2966969" y="283974"/>
                  </a:lnTo>
                  <a:lnTo>
                    <a:pt x="2908994" y="367199"/>
                  </a:lnTo>
                  <a:lnTo>
                    <a:pt x="3116668" y="394424"/>
                  </a:lnTo>
                  <a:lnTo>
                    <a:pt x="3018643" y="471624"/>
                  </a:lnTo>
                  <a:lnTo>
                    <a:pt x="3208868" y="514298"/>
                  </a:lnTo>
                  <a:lnTo>
                    <a:pt x="3074543" y="582448"/>
                  </a:lnTo>
                  <a:lnTo>
                    <a:pt x="3239993" y="638948"/>
                  </a:lnTo>
                  <a:lnTo>
                    <a:pt x="3074543" y="695473"/>
                  </a:lnTo>
                  <a:lnTo>
                    <a:pt x="3208868" y="763623"/>
                  </a:lnTo>
                  <a:lnTo>
                    <a:pt x="3018643" y="806298"/>
                  </a:lnTo>
                  <a:lnTo>
                    <a:pt x="3116668" y="883473"/>
                  </a:lnTo>
                  <a:lnTo>
                    <a:pt x="2908994" y="910723"/>
                  </a:lnTo>
                  <a:lnTo>
                    <a:pt x="2966969" y="993947"/>
                  </a:lnTo>
                  <a:lnTo>
                    <a:pt x="2749819" y="1004672"/>
                  </a:lnTo>
                  <a:lnTo>
                    <a:pt x="2765494" y="1090772"/>
                  </a:lnTo>
                  <a:lnTo>
                    <a:pt x="2547219" y="1084597"/>
                  </a:lnTo>
                  <a:lnTo>
                    <a:pt x="2520019" y="1170247"/>
                  </a:lnTo>
                  <a:lnTo>
                    <a:pt x="2308995" y="1147372"/>
                  </a:lnTo>
                  <a:lnTo>
                    <a:pt x="2239920" y="1229272"/>
                  </a:lnTo>
                  <a:lnTo>
                    <a:pt x="2044270" y="1190622"/>
                  </a:lnTo>
                  <a:lnTo>
                    <a:pt x="1936046" y="1265647"/>
                  </a:lnTo>
                  <a:lnTo>
                    <a:pt x="1763246" y="1212672"/>
                  </a:lnTo>
                  <a:lnTo>
                    <a:pt x="1619996" y="127792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89190" y="5198639"/>
              <a:ext cx="3240405" cy="1278255"/>
            </a:xfrm>
            <a:custGeom>
              <a:avLst/>
              <a:gdLst/>
              <a:ahLst/>
              <a:cxnLst/>
              <a:rect l="l" t="t" r="r" b="b"/>
              <a:pathLst>
                <a:path w="3240404" h="1278254">
                  <a:moveTo>
                    <a:pt x="0" y="638948"/>
                  </a:moveTo>
                  <a:lnTo>
                    <a:pt x="165449" y="582448"/>
                  </a:lnTo>
                  <a:lnTo>
                    <a:pt x="31124" y="514298"/>
                  </a:lnTo>
                  <a:lnTo>
                    <a:pt x="221324" y="471624"/>
                  </a:lnTo>
                  <a:lnTo>
                    <a:pt x="123299" y="394424"/>
                  </a:lnTo>
                  <a:lnTo>
                    <a:pt x="330974" y="367199"/>
                  </a:lnTo>
                  <a:lnTo>
                    <a:pt x="272999" y="283974"/>
                  </a:lnTo>
                  <a:lnTo>
                    <a:pt x="490174" y="273224"/>
                  </a:lnTo>
                  <a:lnTo>
                    <a:pt x="474474" y="187124"/>
                  </a:lnTo>
                  <a:lnTo>
                    <a:pt x="692773" y="193324"/>
                  </a:lnTo>
                  <a:lnTo>
                    <a:pt x="719973" y="107674"/>
                  </a:lnTo>
                  <a:lnTo>
                    <a:pt x="930998" y="130549"/>
                  </a:lnTo>
                  <a:lnTo>
                    <a:pt x="1000047" y="48624"/>
                  </a:lnTo>
                  <a:lnTo>
                    <a:pt x="1195722" y="87299"/>
                  </a:lnTo>
                  <a:lnTo>
                    <a:pt x="1303947" y="12249"/>
                  </a:lnTo>
                  <a:lnTo>
                    <a:pt x="1476722" y="65249"/>
                  </a:lnTo>
                  <a:lnTo>
                    <a:pt x="1619996" y="0"/>
                  </a:lnTo>
                  <a:lnTo>
                    <a:pt x="1763246" y="65249"/>
                  </a:lnTo>
                  <a:lnTo>
                    <a:pt x="1936046" y="12249"/>
                  </a:lnTo>
                  <a:lnTo>
                    <a:pt x="2044270" y="87299"/>
                  </a:lnTo>
                  <a:lnTo>
                    <a:pt x="2239920" y="48624"/>
                  </a:lnTo>
                  <a:lnTo>
                    <a:pt x="2308995" y="130549"/>
                  </a:lnTo>
                  <a:lnTo>
                    <a:pt x="2520019" y="107674"/>
                  </a:lnTo>
                  <a:lnTo>
                    <a:pt x="2547219" y="193324"/>
                  </a:lnTo>
                  <a:lnTo>
                    <a:pt x="2765494" y="187124"/>
                  </a:lnTo>
                  <a:lnTo>
                    <a:pt x="2749819" y="273224"/>
                  </a:lnTo>
                  <a:lnTo>
                    <a:pt x="2966969" y="283974"/>
                  </a:lnTo>
                  <a:lnTo>
                    <a:pt x="2908994" y="367199"/>
                  </a:lnTo>
                  <a:lnTo>
                    <a:pt x="3116668" y="394424"/>
                  </a:lnTo>
                  <a:lnTo>
                    <a:pt x="3018643" y="471624"/>
                  </a:lnTo>
                  <a:lnTo>
                    <a:pt x="3208868" y="514298"/>
                  </a:lnTo>
                  <a:lnTo>
                    <a:pt x="3074543" y="582448"/>
                  </a:lnTo>
                  <a:lnTo>
                    <a:pt x="3239993" y="638948"/>
                  </a:lnTo>
                  <a:lnTo>
                    <a:pt x="3074543" y="695473"/>
                  </a:lnTo>
                  <a:lnTo>
                    <a:pt x="3208868" y="763623"/>
                  </a:lnTo>
                  <a:lnTo>
                    <a:pt x="3018643" y="806298"/>
                  </a:lnTo>
                  <a:lnTo>
                    <a:pt x="3116668" y="883473"/>
                  </a:lnTo>
                  <a:lnTo>
                    <a:pt x="2908994" y="910723"/>
                  </a:lnTo>
                  <a:lnTo>
                    <a:pt x="2966969" y="993947"/>
                  </a:lnTo>
                  <a:lnTo>
                    <a:pt x="2749819" y="1004672"/>
                  </a:lnTo>
                  <a:lnTo>
                    <a:pt x="2765494" y="1090772"/>
                  </a:lnTo>
                  <a:lnTo>
                    <a:pt x="2547219" y="1084597"/>
                  </a:lnTo>
                  <a:lnTo>
                    <a:pt x="2520019" y="1170247"/>
                  </a:lnTo>
                  <a:lnTo>
                    <a:pt x="2308995" y="1147372"/>
                  </a:lnTo>
                  <a:lnTo>
                    <a:pt x="2239920" y="1229272"/>
                  </a:lnTo>
                  <a:lnTo>
                    <a:pt x="2044270" y="1190622"/>
                  </a:lnTo>
                  <a:lnTo>
                    <a:pt x="1936046" y="1265647"/>
                  </a:lnTo>
                  <a:lnTo>
                    <a:pt x="1763246" y="1212672"/>
                  </a:lnTo>
                  <a:lnTo>
                    <a:pt x="1619996" y="1277922"/>
                  </a:lnTo>
                  <a:lnTo>
                    <a:pt x="1476722" y="1212672"/>
                  </a:lnTo>
                  <a:lnTo>
                    <a:pt x="1303947" y="1265647"/>
                  </a:lnTo>
                  <a:lnTo>
                    <a:pt x="1195722" y="1190622"/>
                  </a:lnTo>
                  <a:lnTo>
                    <a:pt x="1000047" y="1229272"/>
                  </a:lnTo>
                  <a:lnTo>
                    <a:pt x="930998" y="1147372"/>
                  </a:lnTo>
                  <a:lnTo>
                    <a:pt x="719973" y="1170247"/>
                  </a:lnTo>
                  <a:lnTo>
                    <a:pt x="692773" y="1084597"/>
                  </a:lnTo>
                  <a:lnTo>
                    <a:pt x="474474" y="1090772"/>
                  </a:lnTo>
                  <a:lnTo>
                    <a:pt x="490174" y="1004672"/>
                  </a:lnTo>
                  <a:lnTo>
                    <a:pt x="272999" y="993947"/>
                  </a:lnTo>
                  <a:lnTo>
                    <a:pt x="330974" y="910723"/>
                  </a:lnTo>
                  <a:lnTo>
                    <a:pt x="123299" y="883473"/>
                  </a:lnTo>
                  <a:lnTo>
                    <a:pt x="221324" y="806298"/>
                  </a:lnTo>
                  <a:lnTo>
                    <a:pt x="31124" y="763623"/>
                  </a:lnTo>
                  <a:lnTo>
                    <a:pt x="165449" y="695473"/>
                  </a:lnTo>
                  <a:lnTo>
                    <a:pt x="0" y="638948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77935" y="5108359"/>
            <a:ext cx="1659889" cy="1433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52145" marR="5080" indent="-640080">
              <a:lnSpc>
                <a:spcPct val="100499"/>
              </a:lnSpc>
              <a:spcBef>
                <a:spcPts val="85"/>
              </a:spcBef>
            </a:pPr>
            <a:r>
              <a:rPr dirty="0" sz="2300" spc="-315" b="1">
                <a:solidFill>
                  <a:srgbClr val="FF0000"/>
                </a:solidFill>
                <a:latin typeface="Tahoma"/>
                <a:cs typeface="Tahoma"/>
              </a:rPr>
              <a:t>Tập </a:t>
            </a:r>
            <a:r>
              <a:rPr dirty="0" sz="2300" spc="-335" b="1">
                <a:solidFill>
                  <a:srgbClr val="FF0000"/>
                </a:solidFill>
                <a:latin typeface="Tahoma"/>
                <a:cs typeface="Tahoma"/>
              </a:rPr>
              <a:t>dữ </a:t>
            </a:r>
            <a:r>
              <a:rPr dirty="0" sz="2300" spc="-240" b="1">
                <a:solidFill>
                  <a:srgbClr val="FF0000"/>
                </a:solidFill>
                <a:latin typeface="Tahoma"/>
                <a:cs typeface="Tahoma"/>
              </a:rPr>
              <a:t>liệu  </a:t>
            </a:r>
            <a:r>
              <a:rPr dirty="0" sz="2300" b="1">
                <a:solidFill>
                  <a:srgbClr val="FF0000"/>
                </a:solidFill>
                <a:latin typeface="Tahoma"/>
                <a:cs typeface="Tahoma"/>
              </a:rPr>
              <a:t>đã</a:t>
            </a:r>
            <a:endParaRPr sz="2300">
              <a:latin typeface="Tahoma"/>
              <a:cs typeface="Tahoma"/>
            </a:endParaRPr>
          </a:p>
          <a:p>
            <a:pPr marL="563880" marR="160655" indent="-394335">
              <a:lnSpc>
                <a:spcPct val="100499"/>
              </a:lnSpc>
            </a:pPr>
            <a:r>
              <a:rPr dirty="0" sz="2300" spc="-380" b="1">
                <a:solidFill>
                  <a:srgbClr val="FF0000"/>
                </a:solidFill>
                <a:latin typeface="Tahoma"/>
                <a:cs typeface="Tahoma"/>
              </a:rPr>
              <a:t>được </a:t>
            </a:r>
            <a:r>
              <a:rPr dirty="0" sz="2300" spc="-315" b="1">
                <a:solidFill>
                  <a:srgbClr val="FF0000"/>
                </a:solidFill>
                <a:latin typeface="Tahoma"/>
                <a:cs typeface="Tahoma"/>
              </a:rPr>
              <a:t>sắp  </a:t>
            </a:r>
            <a:r>
              <a:rPr dirty="0" sz="2300" spc="-320" b="1">
                <a:solidFill>
                  <a:srgbClr val="FF0000"/>
                </a:solidFill>
                <a:latin typeface="Tahoma"/>
                <a:cs typeface="Tahoma"/>
              </a:rPr>
              <a:t>xếp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2035" y="5200227"/>
            <a:ext cx="3249930" cy="1217930"/>
            <a:chOff x="1062035" y="5200227"/>
            <a:chExt cx="3249930" cy="1217930"/>
          </a:xfrm>
        </p:grpSpPr>
        <p:sp>
          <p:nvSpPr>
            <p:cNvPr id="14" name="object 14"/>
            <p:cNvSpPr/>
            <p:nvPr/>
          </p:nvSpPr>
          <p:spPr>
            <a:xfrm>
              <a:off x="1066797" y="5204989"/>
              <a:ext cx="3239993" cy="1208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66797" y="5204989"/>
              <a:ext cx="3240405" cy="1208405"/>
            </a:xfrm>
            <a:custGeom>
              <a:avLst/>
              <a:gdLst/>
              <a:ahLst/>
              <a:cxnLst/>
              <a:rect l="l" t="t" r="r" b="b"/>
              <a:pathLst>
                <a:path w="3240404" h="1208404">
                  <a:moveTo>
                    <a:pt x="0" y="604023"/>
                  </a:moveTo>
                  <a:lnTo>
                    <a:pt x="165447" y="550598"/>
                  </a:lnTo>
                  <a:lnTo>
                    <a:pt x="31119" y="486199"/>
                  </a:lnTo>
                  <a:lnTo>
                    <a:pt x="221339" y="445824"/>
                  </a:lnTo>
                  <a:lnTo>
                    <a:pt x="123314" y="372874"/>
                  </a:lnTo>
                  <a:lnTo>
                    <a:pt x="330989" y="347124"/>
                  </a:lnTo>
                  <a:lnTo>
                    <a:pt x="273016" y="268449"/>
                  </a:lnTo>
                  <a:lnTo>
                    <a:pt x="490171" y="258299"/>
                  </a:lnTo>
                  <a:lnTo>
                    <a:pt x="474486" y="176899"/>
                  </a:lnTo>
                  <a:lnTo>
                    <a:pt x="692776" y="182749"/>
                  </a:lnTo>
                  <a:lnTo>
                    <a:pt x="719976" y="101774"/>
                  </a:lnTo>
                  <a:lnTo>
                    <a:pt x="931000" y="123399"/>
                  </a:lnTo>
                  <a:lnTo>
                    <a:pt x="1000055" y="45974"/>
                  </a:lnTo>
                  <a:lnTo>
                    <a:pt x="1195725" y="82524"/>
                  </a:lnTo>
                  <a:lnTo>
                    <a:pt x="1303952" y="11599"/>
                  </a:lnTo>
                  <a:lnTo>
                    <a:pt x="1476722" y="61674"/>
                  </a:lnTo>
                  <a:lnTo>
                    <a:pt x="1619996" y="0"/>
                  </a:lnTo>
                  <a:lnTo>
                    <a:pt x="1763271" y="61674"/>
                  </a:lnTo>
                  <a:lnTo>
                    <a:pt x="1936046" y="11599"/>
                  </a:lnTo>
                  <a:lnTo>
                    <a:pt x="2044270" y="82524"/>
                  </a:lnTo>
                  <a:lnTo>
                    <a:pt x="2239945" y="45974"/>
                  </a:lnTo>
                  <a:lnTo>
                    <a:pt x="2308995" y="123399"/>
                  </a:lnTo>
                  <a:lnTo>
                    <a:pt x="2520019" y="101774"/>
                  </a:lnTo>
                  <a:lnTo>
                    <a:pt x="2547219" y="182749"/>
                  </a:lnTo>
                  <a:lnTo>
                    <a:pt x="2765519" y="176899"/>
                  </a:lnTo>
                  <a:lnTo>
                    <a:pt x="2749819" y="258299"/>
                  </a:lnTo>
                  <a:lnTo>
                    <a:pt x="2966969" y="268449"/>
                  </a:lnTo>
                  <a:lnTo>
                    <a:pt x="2908994" y="347124"/>
                  </a:lnTo>
                  <a:lnTo>
                    <a:pt x="3116668" y="372874"/>
                  </a:lnTo>
                  <a:lnTo>
                    <a:pt x="3018643" y="445824"/>
                  </a:lnTo>
                  <a:lnTo>
                    <a:pt x="3208868" y="486199"/>
                  </a:lnTo>
                  <a:lnTo>
                    <a:pt x="3074543" y="550598"/>
                  </a:lnTo>
                  <a:lnTo>
                    <a:pt x="3239993" y="604023"/>
                  </a:lnTo>
                  <a:lnTo>
                    <a:pt x="3074543" y="657448"/>
                  </a:lnTo>
                  <a:lnTo>
                    <a:pt x="3208868" y="721873"/>
                  </a:lnTo>
                  <a:lnTo>
                    <a:pt x="3018643" y="762223"/>
                  </a:lnTo>
                  <a:lnTo>
                    <a:pt x="3116668" y="835173"/>
                  </a:lnTo>
                  <a:lnTo>
                    <a:pt x="2908994" y="860923"/>
                  </a:lnTo>
                  <a:lnTo>
                    <a:pt x="2966969" y="939623"/>
                  </a:lnTo>
                  <a:lnTo>
                    <a:pt x="2749819" y="949748"/>
                  </a:lnTo>
                  <a:lnTo>
                    <a:pt x="2765519" y="1031147"/>
                  </a:lnTo>
                  <a:lnTo>
                    <a:pt x="2547219" y="1025297"/>
                  </a:lnTo>
                  <a:lnTo>
                    <a:pt x="2520019" y="1106272"/>
                  </a:lnTo>
                  <a:lnTo>
                    <a:pt x="2308995" y="1084647"/>
                  </a:lnTo>
                  <a:lnTo>
                    <a:pt x="2239945" y="1162097"/>
                  </a:lnTo>
                  <a:lnTo>
                    <a:pt x="2044270" y="1125547"/>
                  </a:lnTo>
                  <a:lnTo>
                    <a:pt x="1936046" y="1196472"/>
                  </a:lnTo>
                  <a:lnTo>
                    <a:pt x="1763271" y="1146372"/>
                  </a:lnTo>
                  <a:lnTo>
                    <a:pt x="1619996" y="1208072"/>
                  </a:lnTo>
                  <a:lnTo>
                    <a:pt x="1476722" y="1146372"/>
                  </a:lnTo>
                  <a:lnTo>
                    <a:pt x="1303952" y="1196472"/>
                  </a:lnTo>
                  <a:lnTo>
                    <a:pt x="1195725" y="1125547"/>
                  </a:lnTo>
                  <a:lnTo>
                    <a:pt x="1000055" y="1162097"/>
                  </a:lnTo>
                  <a:lnTo>
                    <a:pt x="931000" y="1084647"/>
                  </a:lnTo>
                  <a:lnTo>
                    <a:pt x="719976" y="1106272"/>
                  </a:lnTo>
                  <a:lnTo>
                    <a:pt x="692776" y="1025297"/>
                  </a:lnTo>
                  <a:lnTo>
                    <a:pt x="474486" y="1031147"/>
                  </a:lnTo>
                  <a:lnTo>
                    <a:pt x="490171" y="949748"/>
                  </a:lnTo>
                  <a:lnTo>
                    <a:pt x="273016" y="939623"/>
                  </a:lnTo>
                  <a:lnTo>
                    <a:pt x="330989" y="860923"/>
                  </a:lnTo>
                  <a:lnTo>
                    <a:pt x="123314" y="835173"/>
                  </a:lnTo>
                  <a:lnTo>
                    <a:pt x="221339" y="762223"/>
                  </a:lnTo>
                  <a:lnTo>
                    <a:pt x="31119" y="721873"/>
                  </a:lnTo>
                  <a:lnTo>
                    <a:pt x="165447" y="657448"/>
                  </a:lnTo>
                  <a:lnTo>
                    <a:pt x="0" y="604023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55549" y="5432206"/>
            <a:ext cx="1659889" cy="728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5920" marR="5080" indent="-363855">
              <a:lnSpc>
                <a:spcPct val="100499"/>
              </a:lnSpc>
              <a:spcBef>
                <a:spcPts val="85"/>
              </a:spcBef>
            </a:pPr>
            <a:r>
              <a:rPr dirty="0" sz="2300" spc="-315" b="1">
                <a:solidFill>
                  <a:srgbClr val="00FF00"/>
                </a:solidFill>
                <a:latin typeface="Tahoma"/>
                <a:cs typeface="Tahoma"/>
              </a:rPr>
              <a:t>Tập </a:t>
            </a:r>
            <a:r>
              <a:rPr dirty="0" sz="2300" spc="-335" b="1">
                <a:solidFill>
                  <a:srgbClr val="00FF00"/>
                </a:solidFill>
                <a:latin typeface="Tahoma"/>
                <a:cs typeface="Tahoma"/>
              </a:rPr>
              <a:t>dữ </a:t>
            </a:r>
            <a:r>
              <a:rPr dirty="0" sz="2300" spc="-240" b="1">
                <a:solidFill>
                  <a:srgbClr val="00FF00"/>
                </a:solidFill>
                <a:latin typeface="Tahoma"/>
                <a:cs typeface="Tahoma"/>
              </a:rPr>
              <a:t>liệu  </a:t>
            </a:r>
            <a:r>
              <a:rPr dirty="0" sz="2300" spc="-315" b="1">
                <a:solidFill>
                  <a:srgbClr val="00FF00"/>
                </a:solidFill>
                <a:latin typeface="Tahoma"/>
                <a:cs typeface="Tahoma"/>
              </a:rPr>
              <a:t>bất</a:t>
            </a:r>
            <a:r>
              <a:rPr dirty="0" sz="2300" spc="-30" b="1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dirty="0" sz="2300" spc="-495" b="1">
                <a:solidFill>
                  <a:srgbClr val="00FF00"/>
                </a:solidFill>
                <a:latin typeface="Tahoma"/>
                <a:cs typeface="Tahoma"/>
              </a:rPr>
              <a:t>kỳ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42404" y="3494092"/>
            <a:ext cx="3949700" cy="1678939"/>
            <a:chOff x="2442404" y="3494092"/>
            <a:chExt cx="3949700" cy="1678939"/>
          </a:xfrm>
        </p:grpSpPr>
        <p:sp>
          <p:nvSpPr>
            <p:cNvPr id="18" name="object 18"/>
            <p:cNvSpPr/>
            <p:nvPr/>
          </p:nvSpPr>
          <p:spPr>
            <a:xfrm>
              <a:off x="2447167" y="4773290"/>
              <a:ext cx="432001" cy="394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55169" y="4729415"/>
              <a:ext cx="215999" cy="29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55169" y="4700165"/>
              <a:ext cx="215999" cy="14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7167" y="4700165"/>
              <a:ext cx="432434" cy="467995"/>
            </a:xfrm>
            <a:custGeom>
              <a:avLst/>
              <a:gdLst/>
              <a:ahLst/>
              <a:cxnLst/>
              <a:rect l="l" t="t" r="r" b="b"/>
              <a:pathLst>
                <a:path w="432435" h="467995">
                  <a:moveTo>
                    <a:pt x="432001" y="350999"/>
                  </a:moveTo>
                  <a:lnTo>
                    <a:pt x="324001" y="350999"/>
                  </a:lnTo>
                  <a:lnTo>
                    <a:pt x="324001" y="73124"/>
                  </a:lnTo>
                  <a:lnTo>
                    <a:pt x="108002" y="73124"/>
                  </a:lnTo>
                  <a:lnTo>
                    <a:pt x="108002" y="350999"/>
                  </a:lnTo>
                  <a:lnTo>
                    <a:pt x="0" y="350999"/>
                  </a:lnTo>
                  <a:lnTo>
                    <a:pt x="216002" y="467999"/>
                  </a:lnTo>
                  <a:lnTo>
                    <a:pt x="432001" y="350999"/>
                  </a:lnTo>
                  <a:close/>
                </a:path>
                <a:path w="432435" h="467995">
                  <a:moveTo>
                    <a:pt x="324001" y="29249"/>
                  </a:moveTo>
                  <a:lnTo>
                    <a:pt x="108002" y="29249"/>
                  </a:lnTo>
                  <a:lnTo>
                    <a:pt x="108002" y="58499"/>
                  </a:lnTo>
                  <a:lnTo>
                    <a:pt x="324001" y="58499"/>
                  </a:lnTo>
                  <a:lnTo>
                    <a:pt x="324001" y="29249"/>
                  </a:lnTo>
                  <a:close/>
                </a:path>
                <a:path w="432435" h="467995">
                  <a:moveTo>
                    <a:pt x="324001" y="0"/>
                  </a:moveTo>
                  <a:lnTo>
                    <a:pt x="108002" y="0"/>
                  </a:lnTo>
                  <a:lnTo>
                    <a:pt x="108002" y="14624"/>
                  </a:lnTo>
                  <a:lnTo>
                    <a:pt x="324001" y="14624"/>
                  </a:lnTo>
                  <a:lnTo>
                    <a:pt x="324001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62669" y="3513142"/>
              <a:ext cx="1673225" cy="530860"/>
            </a:xfrm>
            <a:custGeom>
              <a:avLst/>
              <a:gdLst/>
              <a:ahLst/>
              <a:cxnLst/>
              <a:rect l="l" t="t" r="r" b="b"/>
              <a:pathLst>
                <a:path w="1673225" h="530860">
                  <a:moveTo>
                    <a:pt x="1672821" y="0"/>
                  </a:moveTo>
                  <a:lnTo>
                    <a:pt x="0" y="530698"/>
                  </a:lnTo>
                </a:path>
              </a:pathLst>
            </a:custGeom>
            <a:ln w="38099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78819" y="3964816"/>
              <a:ext cx="221924" cy="1580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00540" y="3513142"/>
              <a:ext cx="1456690" cy="523240"/>
            </a:xfrm>
            <a:custGeom>
              <a:avLst/>
              <a:gdLst/>
              <a:ahLst/>
              <a:cxnLst/>
              <a:rect l="l" t="t" r="r" b="b"/>
              <a:pathLst>
                <a:path w="1456689" h="523239">
                  <a:moveTo>
                    <a:pt x="0" y="0"/>
                  </a:moveTo>
                  <a:lnTo>
                    <a:pt x="1456472" y="522623"/>
                  </a:lnTo>
                </a:path>
              </a:pathLst>
            </a:custGeom>
            <a:ln w="38099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55037" y="4773290"/>
              <a:ext cx="431999" cy="394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063037" y="4729415"/>
              <a:ext cx="215999" cy="292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63037" y="4700165"/>
              <a:ext cx="215999" cy="14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55037" y="4700165"/>
              <a:ext cx="432434" cy="467995"/>
            </a:xfrm>
            <a:custGeom>
              <a:avLst/>
              <a:gdLst/>
              <a:ahLst/>
              <a:cxnLst/>
              <a:rect l="l" t="t" r="r" b="b"/>
              <a:pathLst>
                <a:path w="432435" h="467995">
                  <a:moveTo>
                    <a:pt x="431999" y="350999"/>
                  </a:moveTo>
                  <a:lnTo>
                    <a:pt x="323999" y="350999"/>
                  </a:lnTo>
                  <a:lnTo>
                    <a:pt x="323999" y="73124"/>
                  </a:lnTo>
                  <a:lnTo>
                    <a:pt x="107999" y="73124"/>
                  </a:lnTo>
                  <a:lnTo>
                    <a:pt x="107999" y="350999"/>
                  </a:lnTo>
                  <a:lnTo>
                    <a:pt x="0" y="350999"/>
                  </a:lnTo>
                  <a:lnTo>
                    <a:pt x="215999" y="467999"/>
                  </a:lnTo>
                  <a:lnTo>
                    <a:pt x="431999" y="350999"/>
                  </a:lnTo>
                  <a:close/>
                </a:path>
                <a:path w="432435" h="467995">
                  <a:moveTo>
                    <a:pt x="323999" y="29249"/>
                  </a:moveTo>
                  <a:lnTo>
                    <a:pt x="107999" y="29249"/>
                  </a:lnTo>
                  <a:lnTo>
                    <a:pt x="107999" y="58499"/>
                  </a:lnTo>
                  <a:lnTo>
                    <a:pt x="323999" y="58499"/>
                  </a:lnTo>
                  <a:lnTo>
                    <a:pt x="323999" y="29249"/>
                  </a:lnTo>
                  <a:close/>
                </a:path>
                <a:path w="432435" h="467995">
                  <a:moveTo>
                    <a:pt x="323999" y="0"/>
                  </a:moveTo>
                  <a:lnTo>
                    <a:pt x="107999" y="0"/>
                  </a:lnTo>
                  <a:lnTo>
                    <a:pt x="107999" y="14624"/>
                  </a:lnTo>
                  <a:lnTo>
                    <a:pt x="323999" y="14624"/>
                  </a:lnTo>
                  <a:lnTo>
                    <a:pt x="323999" y="0"/>
                  </a:lnTo>
                  <a:close/>
                </a:path>
              </a:pathLst>
            </a:custGeom>
            <a:ln w="9524">
              <a:solidFill>
                <a:srgbClr val="1F52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16713" y="3957467"/>
              <a:ext cx="222099" cy="1565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93" y="94558"/>
            <a:ext cx="8270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254"/>
              <a:t>TUYẾN </a:t>
            </a:r>
            <a:r>
              <a:rPr dirty="0" spc="-5"/>
              <a:t>TÍNH (LINEAR</a:t>
            </a:r>
            <a:r>
              <a:rPr dirty="0" spc="-130"/>
              <a:t> </a:t>
            </a:r>
            <a:r>
              <a:rPr dirty="0" spc="-5"/>
              <a:t>SEACH)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00" y="717537"/>
            <a:ext cx="8700770" cy="4138929"/>
          </a:xfrm>
          <a:prstGeom prst="rect">
            <a:avLst/>
          </a:prstGeom>
        </p:spPr>
        <p:txBody>
          <a:bodyPr wrap="square" lIns="0" tIns="292735" rIns="0" bIns="0" rtlCol="0" vert="horz">
            <a:spAutoFit/>
          </a:bodyPr>
          <a:lstStyle/>
          <a:p>
            <a:pPr marL="714375" indent="-702310">
              <a:lnSpc>
                <a:spcPct val="100000"/>
              </a:lnSpc>
              <a:spcBef>
                <a:spcPts val="2305"/>
              </a:spcBef>
              <a:buClr>
                <a:srgbClr val="1480B8"/>
              </a:buClr>
              <a:buSzPct val="101388"/>
              <a:buFont typeface="Noto Sans Symbols"/>
              <a:buChar char="❖"/>
              <a:tabLst>
                <a:tab pos="713740" algn="l"/>
                <a:tab pos="715010" algn="l"/>
              </a:tabLst>
            </a:pPr>
            <a:r>
              <a:rPr dirty="0" u="heavy" sz="3600"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Ý</a:t>
            </a:r>
            <a:r>
              <a:rPr dirty="0" u="heavy" sz="3600" spc="-20"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600"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"/>
                <a:cs typeface="Arial"/>
              </a:rPr>
              <a:t>tưởng:</a:t>
            </a:r>
            <a:endParaRPr sz="3600">
              <a:latin typeface="Arial"/>
              <a:cs typeface="Arial"/>
            </a:endParaRPr>
          </a:p>
          <a:p>
            <a:pPr algn="just" marL="180975" marR="5080" indent="569595">
              <a:lnSpc>
                <a:spcPct val="130600"/>
              </a:lnSpc>
              <a:spcBef>
                <a:spcPts val="785"/>
              </a:spcBef>
            </a:pP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So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sánh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lần lượt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từng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phần tử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của mảng A  với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giá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trị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X cần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tìm. Bắt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đầu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xuất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phát từ phần  tử đầu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tiên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cho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đến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khi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tìm thấy </a:t>
            </a:r>
            <a:r>
              <a:rPr dirty="0" sz="3200" spc="-5" b="1" i="1">
                <a:solidFill>
                  <a:srgbClr val="000066"/>
                </a:solidFill>
                <a:latin typeface="Arial"/>
                <a:cs typeface="Arial"/>
              </a:rPr>
              <a:t>hoặc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tìm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hết 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mảng mà vẫn không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tìm thấy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phần tử nào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có 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giá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trị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bằng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X.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6510" y="94558"/>
            <a:ext cx="8781415" cy="265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TÌM </a:t>
            </a:r>
            <a:r>
              <a:rPr dirty="0" sz="3200" spc="-315" b="1">
                <a:solidFill>
                  <a:srgbClr val="FFFFFF"/>
                </a:solidFill>
                <a:latin typeface="Tahoma"/>
                <a:cs typeface="Tahoma"/>
              </a:rPr>
              <a:t>KIẾM </a:t>
            </a:r>
            <a:r>
              <a:rPr dirty="0" sz="3200" spc="-254" b="1">
                <a:solidFill>
                  <a:srgbClr val="FFFFFF"/>
                </a:solidFill>
                <a:latin typeface="Tahoma"/>
                <a:cs typeface="Tahoma"/>
              </a:rPr>
              <a:t>TUYẾN </a:t>
            </a: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TÍNH (LINEAR</a:t>
            </a:r>
            <a:r>
              <a:rPr dirty="0" sz="32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Tahoma"/>
                <a:cs typeface="Tahoma"/>
              </a:rPr>
              <a:t>SEACH)</a:t>
            </a:r>
            <a:endParaRPr sz="3200">
              <a:latin typeface="Tahoma"/>
              <a:cs typeface="Tahoma"/>
            </a:endParaRPr>
          </a:p>
          <a:p>
            <a:pPr marL="695325" indent="-683260">
              <a:lnSpc>
                <a:spcPct val="100000"/>
              </a:lnSpc>
              <a:spcBef>
                <a:spcPts val="3285"/>
              </a:spcBef>
              <a:buClr>
                <a:srgbClr val="1480B8"/>
              </a:buClr>
              <a:buSzPct val="101562"/>
              <a:buFont typeface="Noto Sans Symbols"/>
              <a:buChar char="❖"/>
              <a:tabLst>
                <a:tab pos="695325" algn="l"/>
                <a:tab pos="695960" algn="l"/>
              </a:tabLst>
            </a:pPr>
            <a:r>
              <a:rPr dirty="0" sz="3200" spc="120" b="1" i="1">
                <a:solidFill>
                  <a:srgbClr val="000066"/>
                </a:solidFill>
                <a:latin typeface="Times New Roman"/>
                <a:cs typeface="Times New Roman"/>
              </a:rPr>
              <a:t>Thuật</a:t>
            </a:r>
            <a:r>
              <a:rPr dirty="0" sz="3200" spc="-10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00" b="1" i="1">
                <a:solidFill>
                  <a:srgbClr val="000066"/>
                </a:solidFill>
                <a:latin typeface="Times New Roman"/>
                <a:cs typeface="Times New Roman"/>
              </a:rPr>
              <a:t>toán:</a:t>
            </a:r>
            <a:r>
              <a:rPr dirty="0" sz="3200" spc="-6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75" b="1" i="1">
                <a:solidFill>
                  <a:srgbClr val="000066"/>
                </a:solidFill>
                <a:latin typeface="Times New Roman"/>
                <a:cs typeface="Times New Roman"/>
              </a:rPr>
              <a:t>(mô</a:t>
            </a:r>
            <a:r>
              <a:rPr dirty="0" sz="2800" spc="-9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1" i="1">
                <a:solidFill>
                  <a:srgbClr val="000066"/>
                </a:solidFill>
                <a:latin typeface="Times New Roman"/>
                <a:cs typeface="Times New Roman"/>
              </a:rPr>
              <a:t>phỏng</a:t>
            </a:r>
            <a:r>
              <a:rPr dirty="0" sz="2800" spc="-9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 i="1">
                <a:solidFill>
                  <a:srgbClr val="000066"/>
                </a:solidFill>
                <a:latin typeface="Times New Roman"/>
                <a:cs typeface="Times New Roman"/>
              </a:rPr>
              <a:t>theo</a:t>
            </a:r>
            <a:r>
              <a:rPr dirty="0" sz="2800" spc="-9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 i="1">
                <a:solidFill>
                  <a:srgbClr val="000066"/>
                </a:solidFill>
                <a:latin typeface="Times New Roman"/>
                <a:cs typeface="Times New Roman"/>
              </a:rPr>
              <a:t>C)</a:t>
            </a:r>
            <a:endParaRPr sz="28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00"/>
              </a:spcBef>
            </a:pPr>
            <a:r>
              <a:rPr dirty="0" sz="3200" spc="20" b="1">
                <a:solidFill>
                  <a:srgbClr val="00AFEF"/>
                </a:solidFill>
                <a:latin typeface="Times New Roman"/>
                <a:cs typeface="Times New Roman"/>
              </a:rPr>
              <a:t>B1:</a:t>
            </a:r>
            <a:r>
              <a:rPr dirty="0" sz="3200" spc="-100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3200" spc="-60" b="1">
                <a:solidFill>
                  <a:srgbClr val="000066"/>
                </a:solidFill>
                <a:latin typeface="Times New Roman"/>
                <a:cs typeface="Times New Roman"/>
              </a:rPr>
              <a:t>Gán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 b="1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70" b="1">
                <a:solidFill>
                  <a:srgbClr val="000066"/>
                </a:solidFill>
                <a:latin typeface="Times New Roman"/>
                <a:cs typeface="Times New Roman"/>
              </a:rPr>
              <a:t>=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95" b="1">
                <a:solidFill>
                  <a:srgbClr val="000066"/>
                </a:solidFill>
                <a:latin typeface="Times New Roman"/>
                <a:cs typeface="Times New Roman"/>
              </a:rPr>
              <a:t>0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175" b="1">
                <a:solidFill>
                  <a:srgbClr val="000066"/>
                </a:solidFill>
                <a:latin typeface="Times New Roman"/>
                <a:cs typeface="Times New Roman"/>
              </a:rPr>
              <a:t>;</a:t>
            </a:r>
            <a:r>
              <a:rPr dirty="0" sz="3200" spc="-8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520" i="1">
                <a:solidFill>
                  <a:srgbClr val="000066"/>
                </a:solidFill>
                <a:latin typeface="Times New Roman"/>
                <a:cs typeface="Times New Roman"/>
              </a:rPr>
              <a:t>//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0" i="1">
                <a:solidFill>
                  <a:srgbClr val="000066"/>
                </a:solidFill>
                <a:latin typeface="Times New Roman"/>
                <a:cs typeface="Times New Roman"/>
              </a:rPr>
              <a:t>bắt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0" i="1">
                <a:solidFill>
                  <a:srgbClr val="000066"/>
                </a:solidFill>
                <a:latin typeface="Times New Roman"/>
                <a:cs typeface="Times New Roman"/>
              </a:rPr>
              <a:t>đầu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90" i="1">
                <a:solidFill>
                  <a:srgbClr val="000066"/>
                </a:solidFill>
                <a:latin typeface="Times New Roman"/>
                <a:cs typeface="Times New Roman"/>
              </a:rPr>
              <a:t>từ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 i="1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90" i="1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2800" spc="-95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0" i="1">
                <a:solidFill>
                  <a:srgbClr val="000066"/>
                </a:solidFill>
                <a:latin typeface="Times New Roman"/>
                <a:cs typeface="Times New Roman"/>
              </a:rPr>
              <a:t>đầu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0" i="1">
                <a:solidFill>
                  <a:srgbClr val="000066"/>
                </a:solidFill>
                <a:latin typeface="Times New Roman"/>
                <a:cs typeface="Times New Roman"/>
              </a:rPr>
              <a:t>tiên</a:t>
            </a:r>
            <a:endParaRPr sz="28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35"/>
              </a:spcBef>
            </a:pPr>
            <a:r>
              <a:rPr dirty="0" sz="3200" spc="20" b="1">
                <a:solidFill>
                  <a:srgbClr val="00AFEF"/>
                </a:solidFill>
                <a:latin typeface="Times New Roman"/>
                <a:cs typeface="Times New Roman"/>
              </a:rPr>
              <a:t>B2:</a:t>
            </a:r>
            <a:r>
              <a:rPr dirty="0" sz="3200" spc="-100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3200" spc="35" b="1">
                <a:solidFill>
                  <a:srgbClr val="000066"/>
                </a:solidFill>
                <a:latin typeface="Times New Roman"/>
                <a:cs typeface="Times New Roman"/>
              </a:rPr>
              <a:t>So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 b="1">
                <a:solidFill>
                  <a:srgbClr val="000066"/>
                </a:solidFill>
                <a:latin typeface="Times New Roman"/>
                <a:cs typeface="Times New Roman"/>
              </a:rPr>
              <a:t>sánh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" b="1">
                <a:solidFill>
                  <a:srgbClr val="000066"/>
                </a:solidFill>
                <a:latin typeface="Times New Roman"/>
                <a:cs typeface="Times New Roman"/>
              </a:rPr>
              <a:t>A[i]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00" b="1">
                <a:solidFill>
                  <a:srgbClr val="000066"/>
                </a:solidFill>
                <a:latin typeface="Times New Roman"/>
                <a:cs typeface="Times New Roman"/>
              </a:rPr>
              <a:t>với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90" b="1">
                <a:solidFill>
                  <a:srgbClr val="000066"/>
                </a:solidFill>
                <a:latin typeface="Times New Roman"/>
                <a:cs typeface="Times New Roman"/>
              </a:rPr>
              <a:t>giá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85" b="1">
                <a:solidFill>
                  <a:srgbClr val="000066"/>
                </a:solidFill>
                <a:latin typeface="Times New Roman"/>
                <a:cs typeface="Times New Roman"/>
              </a:rPr>
              <a:t>trị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200" b="1">
                <a:solidFill>
                  <a:srgbClr val="000066"/>
                </a:solidFill>
                <a:latin typeface="Times New Roman"/>
                <a:cs typeface="Times New Roman"/>
              </a:rPr>
              <a:t>X,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45" b="1">
                <a:solidFill>
                  <a:srgbClr val="000066"/>
                </a:solidFill>
                <a:latin typeface="Times New Roman"/>
                <a:cs typeface="Times New Roman"/>
              </a:rPr>
              <a:t>có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95" b="1">
                <a:solidFill>
                  <a:srgbClr val="000066"/>
                </a:solidFill>
                <a:latin typeface="Times New Roman"/>
                <a:cs typeface="Times New Roman"/>
              </a:rPr>
              <a:t>2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0" b="1">
                <a:solidFill>
                  <a:srgbClr val="000066"/>
                </a:solidFill>
                <a:latin typeface="Times New Roman"/>
                <a:cs typeface="Times New Roman"/>
              </a:rPr>
              <a:t>khả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55" b="1">
                <a:solidFill>
                  <a:srgbClr val="000066"/>
                </a:solidFill>
                <a:latin typeface="Times New Roman"/>
                <a:cs typeface="Times New Roman"/>
              </a:rPr>
              <a:t>năng: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54" y="2721220"/>
            <a:ext cx="1975485" cy="126365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35"/>
              </a:spcBef>
              <a:buClr>
                <a:srgbClr val="2FA383"/>
              </a:buClr>
              <a:buFont typeface="Noto Sans Symbols"/>
              <a:buChar char="▪"/>
              <a:tabLst>
                <a:tab pos="316230" algn="l"/>
                <a:tab pos="316865" algn="l"/>
              </a:tabLst>
            </a:pPr>
            <a:r>
              <a:rPr dirty="0" sz="3200" spc="-5" b="1">
                <a:solidFill>
                  <a:srgbClr val="FF0000"/>
                </a:solidFill>
                <a:latin typeface="Arial"/>
                <a:cs typeface="Arial"/>
              </a:rPr>
              <a:t>A[i] ==</a:t>
            </a:r>
            <a:r>
              <a:rPr dirty="0" sz="32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035"/>
              </a:spcBef>
              <a:buClr>
                <a:srgbClr val="2FA383"/>
              </a:buClr>
              <a:buFont typeface="Noto Sans Symbols"/>
              <a:buChar char="▪"/>
              <a:tabLst>
                <a:tab pos="316230" algn="l"/>
                <a:tab pos="316865" algn="l"/>
              </a:tabLst>
            </a:pPr>
            <a:r>
              <a:rPr dirty="0" sz="3200" spc="-5" b="1">
                <a:solidFill>
                  <a:srgbClr val="CC0099"/>
                </a:solidFill>
                <a:latin typeface="Arial"/>
                <a:cs typeface="Arial"/>
              </a:rPr>
              <a:t>A[i] </a:t>
            </a:r>
            <a:r>
              <a:rPr dirty="0" sz="3200" b="1">
                <a:solidFill>
                  <a:srgbClr val="CC0099"/>
                </a:solidFill>
                <a:latin typeface="Arial"/>
                <a:cs typeface="Arial"/>
              </a:rPr>
              <a:t>!=</a:t>
            </a:r>
            <a:r>
              <a:rPr dirty="0" sz="3200" spc="-100" b="1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C0099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9177" y="2721220"/>
            <a:ext cx="3260725" cy="126365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1135"/>
              </a:spcBef>
              <a:buChar char="□"/>
              <a:tabLst>
                <a:tab pos="430530" algn="l"/>
              </a:tabLst>
            </a:pP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Tìm thấy.</a:t>
            </a:r>
            <a:r>
              <a:rPr dirty="0" sz="3200" spc="-8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Dừng</a:t>
            </a:r>
            <a:endParaRPr sz="3200">
              <a:latin typeface="Arial"/>
              <a:cs typeface="Arial"/>
            </a:endParaRPr>
          </a:p>
          <a:p>
            <a:pPr marL="440055" indent="-417830">
              <a:lnSpc>
                <a:spcPct val="100000"/>
              </a:lnSpc>
              <a:spcBef>
                <a:spcPts val="1035"/>
              </a:spcBef>
              <a:buChar char="□"/>
              <a:tabLst>
                <a:tab pos="440690" algn="l"/>
              </a:tabLst>
            </a:pP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Sang</a:t>
            </a:r>
            <a:r>
              <a:rPr dirty="0" sz="3200" spc="-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B3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24" y="3959467"/>
            <a:ext cx="8968105" cy="188277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3200" spc="20" b="1">
                <a:solidFill>
                  <a:srgbClr val="00AFEF"/>
                </a:solidFill>
                <a:latin typeface="Times New Roman"/>
                <a:cs typeface="Times New Roman"/>
              </a:rPr>
              <a:t>B3</a:t>
            </a:r>
            <a:r>
              <a:rPr dirty="0" sz="3200" spc="20" b="1">
                <a:solidFill>
                  <a:srgbClr val="000066"/>
                </a:solidFill>
                <a:latin typeface="Times New Roman"/>
                <a:cs typeface="Times New Roman"/>
              </a:rPr>
              <a:t>:</a:t>
            </a:r>
            <a:r>
              <a:rPr dirty="0" sz="32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55" b="1">
                <a:solidFill>
                  <a:srgbClr val="000066"/>
                </a:solidFill>
                <a:latin typeface="Times New Roman"/>
                <a:cs typeface="Times New Roman"/>
              </a:rPr>
              <a:t>Tăng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14" b="1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165" b="1">
                <a:solidFill>
                  <a:srgbClr val="000066"/>
                </a:solidFill>
                <a:latin typeface="Times New Roman"/>
                <a:cs typeface="Times New Roman"/>
              </a:rPr>
              <a:t>thêm</a:t>
            </a:r>
            <a:r>
              <a:rPr dirty="0" sz="3200" spc="-10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295" b="1">
                <a:solidFill>
                  <a:srgbClr val="000066"/>
                </a:solidFill>
                <a:latin typeface="Times New Roman"/>
                <a:cs typeface="Times New Roman"/>
              </a:rPr>
              <a:t>1</a:t>
            </a:r>
            <a:r>
              <a:rPr dirty="0" sz="3200" spc="-8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210" i="1">
                <a:solidFill>
                  <a:srgbClr val="000066"/>
                </a:solidFill>
                <a:latin typeface="Times New Roman"/>
                <a:cs typeface="Times New Roman"/>
              </a:rPr>
              <a:t>//Xét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 i="1">
                <a:solidFill>
                  <a:srgbClr val="000066"/>
                </a:solidFill>
                <a:latin typeface="Times New Roman"/>
                <a:cs typeface="Times New Roman"/>
              </a:rPr>
              <a:t>phần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90" i="1">
                <a:solidFill>
                  <a:srgbClr val="000066"/>
                </a:solidFill>
                <a:latin typeface="Times New Roman"/>
                <a:cs typeface="Times New Roman"/>
              </a:rPr>
              <a:t>tử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65" i="1">
                <a:solidFill>
                  <a:srgbClr val="000066"/>
                </a:solidFill>
                <a:latin typeface="Times New Roman"/>
                <a:cs typeface="Times New Roman"/>
              </a:rPr>
              <a:t>tiếp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75" i="1">
                <a:solidFill>
                  <a:srgbClr val="000066"/>
                </a:solidFill>
                <a:latin typeface="Times New Roman"/>
                <a:cs typeface="Times New Roman"/>
              </a:rPr>
              <a:t>theo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80" i="1">
                <a:solidFill>
                  <a:srgbClr val="000066"/>
                </a:solidFill>
                <a:latin typeface="Times New Roman"/>
                <a:cs typeface="Times New Roman"/>
              </a:rPr>
              <a:t>trong</a:t>
            </a:r>
            <a:r>
              <a:rPr dirty="0" sz="2800" spc="-90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5" i="1">
                <a:solidFill>
                  <a:srgbClr val="000066"/>
                </a:solidFill>
                <a:latin typeface="Times New Roman"/>
                <a:cs typeface="Times New Roman"/>
              </a:rPr>
              <a:t>mảng</a:t>
            </a:r>
            <a:endParaRPr sz="2800">
              <a:latin typeface="Times New Roman"/>
              <a:cs typeface="Times New Roman"/>
            </a:endParaRPr>
          </a:p>
          <a:p>
            <a:pPr marL="825500" indent="-304800">
              <a:lnSpc>
                <a:spcPct val="100000"/>
              </a:lnSpc>
              <a:spcBef>
                <a:spcPts val="1035"/>
              </a:spcBef>
              <a:buClr>
                <a:srgbClr val="2FA383"/>
              </a:buClr>
              <a:buFont typeface="Noto Sans Symbols"/>
              <a:buChar char="▪"/>
              <a:tabLst>
                <a:tab pos="824865" algn="l"/>
                <a:tab pos="825500" algn="l"/>
              </a:tabLst>
            </a:pPr>
            <a:r>
              <a:rPr dirty="0" sz="3200" spc="-5" b="1">
                <a:solidFill>
                  <a:srgbClr val="000066"/>
                </a:solidFill>
                <a:latin typeface="Arial"/>
                <a:cs typeface="Arial"/>
              </a:rPr>
              <a:t>Nếu </a:t>
            </a:r>
            <a:r>
              <a:rPr dirty="0" sz="3200" b="1">
                <a:solidFill>
                  <a:srgbClr val="008000"/>
                </a:solidFill>
                <a:latin typeface="Arial"/>
                <a:cs typeface="Arial"/>
              </a:rPr>
              <a:t>i </a:t>
            </a:r>
            <a:r>
              <a:rPr dirty="0" sz="3200" spc="-5" b="1">
                <a:solidFill>
                  <a:srgbClr val="008000"/>
                </a:solidFill>
                <a:latin typeface="Arial"/>
                <a:cs typeface="Arial"/>
              </a:rPr>
              <a:t>== </a:t>
            </a:r>
            <a:r>
              <a:rPr dirty="0" sz="3200" spc="10" b="1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sz="3200" spc="1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Hết </a:t>
            </a:r>
            <a:r>
              <a:rPr dirty="0" sz="3200">
                <a:solidFill>
                  <a:srgbClr val="000066"/>
                </a:solidFill>
                <a:latin typeface="Arial"/>
                <a:cs typeface="Arial"/>
              </a:rPr>
              <a:t>mảng, không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tìm thấy.</a:t>
            </a:r>
            <a:r>
              <a:rPr dirty="0" sz="3200" spc="-6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CC0099"/>
                </a:solidFill>
                <a:latin typeface="Arial"/>
                <a:cs typeface="Arial"/>
              </a:rPr>
              <a:t>Dừng</a:t>
            </a:r>
            <a:endParaRPr sz="3200">
              <a:latin typeface="Arial"/>
              <a:cs typeface="Arial"/>
            </a:endParaRPr>
          </a:p>
          <a:p>
            <a:pPr marL="825500" indent="-304800">
              <a:lnSpc>
                <a:spcPct val="100000"/>
              </a:lnSpc>
              <a:spcBef>
                <a:spcPts val="1035"/>
              </a:spcBef>
              <a:buClr>
                <a:srgbClr val="2FA383"/>
              </a:buClr>
              <a:buFont typeface="Noto Sans Symbols"/>
              <a:buChar char="▪"/>
              <a:tabLst>
                <a:tab pos="824865" algn="l"/>
                <a:tab pos="825500" algn="l"/>
              </a:tabLst>
            </a:pPr>
            <a:r>
              <a:rPr dirty="0" sz="3200" spc="-5" b="1">
                <a:solidFill>
                  <a:srgbClr val="000066"/>
                </a:solidFill>
                <a:latin typeface="Arial"/>
                <a:cs typeface="Arial"/>
              </a:rPr>
              <a:t>Ngược lại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Quay trở </a:t>
            </a:r>
            <a:r>
              <a:rPr dirty="0" sz="3200" spc="-5">
                <a:solidFill>
                  <a:srgbClr val="000066"/>
                </a:solidFill>
                <a:latin typeface="Arial"/>
                <a:cs typeface="Arial"/>
              </a:rPr>
              <a:t>lại</a:t>
            </a:r>
            <a:r>
              <a:rPr dirty="0" sz="3200" spc="-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0066"/>
                </a:solidFill>
                <a:latin typeface="Arial"/>
                <a:cs typeface="Arial"/>
              </a:rPr>
              <a:t>B2</a:t>
            </a:r>
            <a:r>
              <a:rPr dirty="0" sz="1600" spc="-10">
                <a:solidFill>
                  <a:srgbClr val="000066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93" y="94558"/>
            <a:ext cx="8270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TÌM </a:t>
            </a:r>
            <a:r>
              <a:rPr dirty="0" spc="-315"/>
              <a:t>KIẾM </a:t>
            </a:r>
            <a:r>
              <a:rPr dirty="0" spc="-254"/>
              <a:t>TUYẾN </a:t>
            </a:r>
            <a:r>
              <a:rPr dirty="0" spc="-5"/>
              <a:t>TÍNH (LINEAR</a:t>
            </a:r>
            <a:r>
              <a:rPr dirty="0" spc="-130"/>
              <a:t> </a:t>
            </a:r>
            <a:r>
              <a:rPr dirty="0" spc="-5"/>
              <a:t>SEACH)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748" y="1037968"/>
            <a:ext cx="2353945" cy="9588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676910" indent="-664845">
              <a:lnSpc>
                <a:spcPct val="100000"/>
              </a:lnSpc>
              <a:spcBef>
                <a:spcPts val="414"/>
              </a:spcBef>
              <a:buClr>
                <a:srgbClr val="1480B8"/>
              </a:buClr>
              <a:buSzPct val="101785"/>
              <a:buFont typeface="Noto Sans Symbols"/>
              <a:buChar char="❖"/>
              <a:tabLst>
                <a:tab pos="676910" algn="l"/>
                <a:tab pos="677545" algn="l"/>
              </a:tabLst>
            </a:pPr>
            <a:r>
              <a:rPr dirty="0" sz="2800" spc="50" b="1" i="1">
                <a:solidFill>
                  <a:srgbClr val="000066"/>
                </a:solidFill>
                <a:latin typeface="Times New Roman"/>
                <a:cs typeface="Times New Roman"/>
              </a:rPr>
              <a:t>Lưu</a:t>
            </a:r>
            <a:r>
              <a:rPr dirty="0" sz="2800" spc="-10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45" b="1" i="1">
                <a:solidFill>
                  <a:srgbClr val="000066"/>
                </a:solidFill>
                <a:latin typeface="Times New Roman"/>
                <a:cs typeface="Times New Roman"/>
              </a:rPr>
              <a:t>đồ</a:t>
            </a:r>
            <a:endParaRPr sz="2800">
              <a:latin typeface="Times New Roman"/>
              <a:cs typeface="Times New Roman"/>
            </a:endParaRPr>
          </a:p>
          <a:p>
            <a:pPr marL="676910">
              <a:lnSpc>
                <a:spcPct val="100000"/>
              </a:lnSpc>
              <a:spcBef>
                <a:spcPts val="315"/>
              </a:spcBef>
            </a:pPr>
            <a:r>
              <a:rPr dirty="0" sz="2800" spc="120" b="1" i="1">
                <a:solidFill>
                  <a:srgbClr val="000066"/>
                </a:solidFill>
                <a:latin typeface="Times New Roman"/>
                <a:cs typeface="Times New Roman"/>
              </a:rPr>
              <a:t>giải</a:t>
            </a:r>
            <a:r>
              <a:rPr dirty="0" sz="2800" spc="-155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800" spc="100" b="1" i="1">
                <a:solidFill>
                  <a:srgbClr val="000066"/>
                </a:solidFill>
                <a:latin typeface="Times New Roman"/>
                <a:cs typeface="Times New Roman"/>
              </a:rPr>
              <a:t>thuật: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8742" y="5682563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0"/>
                </a:moveTo>
                <a:lnTo>
                  <a:pt x="0" y="5838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86243" y="4705488"/>
            <a:ext cx="874394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3000" b="1" i="1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</a:t>
            </a:r>
            <a:r>
              <a:rPr dirty="0" u="heavy" sz="3050" spc="-140" b="1" i="1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úng</a:t>
            </a:r>
            <a:endParaRPr sz="3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3575" y="2066873"/>
            <a:ext cx="3657600" cy="859155"/>
          </a:xfrm>
          <a:prstGeom prst="rect">
            <a:avLst/>
          </a:prstGeom>
          <a:solidFill>
            <a:srgbClr val="FFFF66"/>
          </a:solidFill>
          <a:ln w="9524">
            <a:solidFill>
              <a:srgbClr val="0000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250"/>
              </a:lnSpc>
            </a:pPr>
            <a:r>
              <a:rPr dirty="0" sz="2800" spc="-5" b="1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dirty="0" sz="2800" spc="-5" b="1">
                <a:solidFill>
                  <a:srgbClr val="000066"/>
                </a:solidFill>
                <a:latin typeface="Arial"/>
                <a:cs typeface="Arial"/>
              </a:rPr>
              <a:t>ả</a:t>
            </a:r>
            <a:r>
              <a:rPr dirty="0" sz="2800" spc="-5" b="1">
                <a:solidFill>
                  <a:srgbClr val="000066"/>
                </a:solidFill>
                <a:latin typeface="Courier New"/>
                <a:cs typeface="Courier New"/>
              </a:rPr>
              <a:t>ng a[],</a:t>
            </a:r>
            <a:r>
              <a:rPr dirty="0" sz="2800" spc="-45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000066"/>
                </a:solidFill>
                <a:latin typeface="Courier New"/>
                <a:cs typeface="Courier New"/>
              </a:rPr>
              <a:t>n,</a:t>
            </a:r>
            <a:endParaRPr sz="2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000066"/>
                </a:solidFill>
                <a:latin typeface="Courier New"/>
                <a:cs typeface="Courier New"/>
              </a:rPr>
              <a:t>i =</a:t>
            </a:r>
            <a:r>
              <a:rPr dirty="0" sz="2800" spc="-35" b="1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000066"/>
                </a:solidFill>
                <a:latin typeface="Courier New"/>
                <a:cs typeface="Courier New"/>
              </a:rPr>
              <a:t>0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30156" y="2916494"/>
            <a:ext cx="2148205" cy="1348105"/>
            <a:chOff x="2930156" y="2916494"/>
            <a:chExt cx="2148205" cy="1348105"/>
          </a:xfrm>
        </p:grpSpPr>
        <p:sp>
          <p:nvSpPr>
            <p:cNvPr id="8" name="object 8"/>
            <p:cNvSpPr/>
            <p:nvPr/>
          </p:nvSpPr>
          <p:spPr>
            <a:xfrm>
              <a:off x="4003166" y="2926019"/>
              <a:ext cx="0" cy="309245"/>
            </a:xfrm>
            <a:custGeom>
              <a:avLst/>
              <a:gdLst/>
              <a:ahLst/>
              <a:cxnLst/>
              <a:rect l="l" t="t" r="r" b="b"/>
              <a:pathLst>
                <a:path w="0" h="309244">
                  <a:moveTo>
                    <a:pt x="0" y="0"/>
                  </a:moveTo>
                  <a:lnTo>
                    <a:pt x="0" y="3086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2167" y="3225118"/>
              <a:ext cx="81974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34919" y="3360568"/>
              <a:ext cx="2138680" cy="899160"/>
            </a:xfrm>
            <a:custGeom>
              <a:avLst/>
              <a:gdLst/>
              <a:ahLst/>
              <a:cxnLst/>
              <a:rect l="l" t="t" r="r" b="b"/>
              <a:pathLst>
                <a:path w="2138679" h="899160">
                  <a:moveTo>
                    <a:pt x="1069222" y="898948"/>
                  </a:moveTo>
                  <a:lnTo>
                    <a:pt x="0" y="449474"/>
                  </a:lnTo>
                  <a:lnTo>
                    <a:pt x="1069222" y="0"/>
                  </a:lnTo>
                  <a:lnTo>
                    <a:pt x="2138445" y="449474"/>
                  </a:lnTo>
                  <a:lnTo>
                    <a:pt x="1069222" y="898948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34919" y="3360568"/>
              <a:ext cx="2138680" cy="899160"/>
            </a:xfrm>
            <a:custGeom>
              <a:avLst/>
              <a:gdLst/>
              <a:ahLst/>
              <a:cxnLst/>
              <a:rect l="l" t="t" r="r" b="b"/>
              <a:pathLst>
                <a:path w="2138679" h="899160">
                  <a:moveTo>
                    <a:pt x="0" y="449474"/>
                  </a:moveTo>
                  <a:lnTo>
                    <a:pt x="1069222" y="0"/>
                  </a:lnTo>
                  <a:lnTo>
                    <a:pt x="2138445" y="449474"/>
                  </a:lnTo>
                  <a:lnTo>
                    <a:pt x="1069222" y="898948"/>
                  </a:lnTo>
                  <a:lnTo>
                    <a:pt x="0" y="449474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58032" y="3558374"/>
            <a:ext cx="1092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i &lt;</a:t>
            </a:r>
            <a:r>
              <a:rPr dirty="0" sz="2800" spc="-1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73967" y="4249991"/>
            <a:ext cx="82550" cy="497205"/>
            <a:chOff x="3973967" y="4249991"/>
            <a:chExt cx="82550" cy="497205"/>
          </a:xfrm>
        </p:grpSpPr>
        <p:sp>
          <p:nvSpPr>
            <p:cNvPr id="14" name="object 14"/>
            <p:cNvSpPr/>
            <p:nvPr/>
          </p:nvSpPr>
          <p:spPr>
            <a:xfrm>
              <a:off x="4014967" y="4259516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w="0" h="391795">
                  <a:moveTo>
                    <a:pt x="0" y="0"/>
                  </a:moveTo>
                  <a:lnTo>
                    <a:pt x="0" y="3915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73967" y="4641565"/>
              <a:ext cx="81974" cy="10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532244" y="6225412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618694" y="3765742"/>
            <a:ext cx="1423670" cy="2510790"/>
            <a:chOff x="2618694" y="3765742"/>
            <a:chExt cx="1423670" cy="2510790"/>
          </a:xfrm>
        </p:grpSpPr>
        <p:sp>
          <p:nvSpPr>
            <p:cNvPr id="18" name="object 18"/>
            <p:cNvSpPr/>
            <p:nvPr/>
          </p:nvSpPr>
          <p:spPr>
            <a:xfrm>
              <a:off x="2628219" y="6266387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 h="0">
                  <a:moveTo>
                    <a:pt x="1404447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93394" y="3765742"/>
              <a:ext cx="105499" cy="81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57199" y="3797192"/>
          <a:ext cx="2346325" cy="268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426720"/>
                <a:gridCol w="212090"/>
                <a:gridCol w="213995"/>
                <a:gridCol w="426085"/>
                <a:gridCol w="382269"/>
                <a:gridCol w="299085"/>
              </a:tblGrid>
              <a:tr h="222909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1174">
                <a:tc>
                  <a:txBody>
                    <a:bodyPr/>
                    <a:lstStyle/>
                    <a:p>
                      <a:pPr marL="62230">
                        <a:lnSpc>
                          <a:spcPts val="325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25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6045">
                        <a:lnSpc>
                          <a:spcPts val="325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25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250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7323035" y="3488905"/>
            <a:ext cx="1444625" cy="637540"/>
            <a:chOff x="7323035" y="3488905"/>
            <a:chExt cx="1444625" cy="637540"/>
          </a:xfrm>
        </p:grpSpPr>
        <p:sp>
          <p:nvSpPr>
            <p:cNvPr id="22" name="object 22"/>
            <p:cNvSpPr/>
            <p:nvPr/>
          </p:nvSpPr>
          <p:spPr>
            <a:xfrm>
              <a:off x="7323035" y="3772367"/>
              <a:ext cx="105499" cy="819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46860" y="3503192"/>
              <a:ext cx="1306830" cy="608965"/>
            </a:xfrm>
            <a:custGeom>
              <a:avLst/>
              <a:gdLst/>
              <a:ahLst/>
              <a:cxnLst/>
              <a:rect l="l" t="t" r="r" b="b"/>
              <a:pathLst>
                <a:path w="1306829" h="608964">
                  <a:moveTo>
                    <a:pt x="1096122" y="608698"/>
                  </a:moveTo>
                  <a:lnTo>
                    <a:pt x="210149" y="608698"/>
                  </a:lnTo>
                  <a:lnTo>
                    <a:pt x="172371" y="603795"/>
                  </a:lnTo>
                  <a:lnTo>
                    <a:pt x="136816" y="589659"/>
                  </a:lnTo>
                  <a:lnTo>
                    <a:pt x="104077" y="567148"/>
                  </a:lnTo>
                  <a:lnTo>
                    <a:pt x="74747" y="537123"/>
                  </a:lnTo>
                  <a:lnTo>
                    <a:pt x="49420" y="500442"/>
                  </a:lnTo>
                  <a:lnTo>
                    <a:pt x="28688" y="457965"/>
                  </a:lnTo>
                  <a:lnTo>
                    <a:pt x="13146" y="410551"/>
                  </a:lnTo>
                  <a:lnTo>
                    <a:pt x="3385" y="359059"/>
                  </a:lnTo>
                  <a:lnTo>
                    <a:pt x="0" y="304349"/>
                  </a:lnTo>
                  <a:lnTo>
                    <a:pt x="3385" y="249645"/>
                  </a:lnTo>
                  <a:lnTo>
                    <a:pt x="13146" y="198157"/>
                  </a:lnTo>
                  <a:lnTo>
                    <a:pt x="28688" y="150744"/>
                  </a:lnTo>
                  <a:lnTo>
                    <a:pt x="49420" y="108266"/>
                  </a:lnTo>
                  <a:lnTo>
                    <a:pt x="74747" y="71583"/>
                  </a:lnTo>
                  <a:lnTo>
                    <a:pt x="104077" y="41555"/>
                  </a:lnTo>
                  <a:lnTo>
                    <a:pt x="136816" y="19042"/>
                  </a:lnTo>
                  <a:lnTo>
                    <a:pt x="172371" y="4903"/>
                  </a:lnTo>
                  <a:lnTo>
                    <a:pt x="210149" y="0"/>
                  </a:lnTo>
                  <a:lnTo>
                    <a:pt x="1096122" y="0"/>
                  </a:lnTo>
                  <a:lnTo>
                    <a:pt x="1169455" y="19042"/>
                  </a:lnTo>
                  <a:lnTo>
                    <a:pt x="1202194" y="41555"/>
                  </a:lnTo>
                  <a:lnTo>
                    <a:pt x="1231524" y="71583"/>
                  </a:lnTo>
                  <a:lnTo>
                    <a:pt x="1256851" y="108266"/>
                  </a:lnTo>
                  <a:lnTo>
                    <a:pt x="1277583" y="150744"/>
                  </a:lnTo>
                  <a:lnTo>
                    <a:pt x="1293126" y="198157"/>
                  </a:lnTo>
                  <a:lnTo>
                    <a:pt x="1302887" y="249645"/>
                  </a:lnTo>
                  <a:lnTo>
                    <a:pt x="1306272" y="304349"/>
                  </a:lnTo>
                  <a:lnTo>
                    <a:pt x="1302887" y="359059"/>
                  </a:lnTo>
                  <a:lnTo>
                    <a:pt x="1293126" y="410551"/>
                  </a:lnTo>
                  <a:lnTo>
                    <a:pt x="1277583" y="457965"/>
                  </a:lnTo>
                  <a:lnTo>
                    <a:pt x="1256851" y="500442"/>
                  </a:lnTo>
                  <a:lnTo>
                    <a:pt x="1231524" y="537123"/>
                  </a:lnTo>
                  <a:lnTo>
                    <a:pt x="1202194" y="567148"/>
                  </a:lnTo>
                  <a:lnTo>
                    <a:pt x="1169455" y="589659"/>
                  </a:lnTo>
                  <a:lnTo>
                    <a:pt x="1133900" y="603795"/>
                  </a:lnTo>
                  <a:lnTo>
                    <a:pt x="1096122" y="60869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46859" y="3503192"/>
              <a:ext cx="1306830" cy="608965"/>
            </a:xfrm>
            <a:custGeom>
              <a:avLst/>
              <a:gdLst/>
              <a:ahLst/>
              <a:cxnLst/>
              <a:rect l="l" t="t" r="r" b="b"/>
              <a:pathLst>
                <a:path w="1306829" h="608964">
                  <a:moveTo>
                    <a:pt x="210149" y="0"/>
                  </a:moveTo>
                  <a:lnTo>
                    <a:pt x="1096122" y="0"/>
                  </a:lnTo>
                  <a:lnTo>
                    <a:pt x="1133900" y="4903"/>
                  </a:lnTo>
                  <a:lnTo>
                    <a:pt x="1169455" y="19042"/>
                  </a:lnTo>
                  <a:lnTo>
                    <a:pt x="1202194" y="41555"/>
                  </a:lnTo>
                  <a:lnTo>
                    <a:pt x="1231524" y="71583"/>
                  </a:lnTo>
                  <a:lnTo>
                    <a:pt x="1256851" y="108266"/>
                  </a:lnTo>
                  <a:lnTo>
                    <a:pt x="1277583" y="150744"/>
                  </a:lnTo>
                  <a:lnTo>
                    <a:pt x="1293126" y="198157"/>
                  </a:lnTo>
                  <a:lnTo>
                    <a:pt x="1302886" y="249645"/>
                  </a:lnTo>
                  <a:lnTo>
                    <a:pt x="1306272" y="304349"/>
                  </a:lnTo>
                  <a:lnTo>
                    <a:pt x="1302886" y="359059"/>
                  </a:lnTo>
                  <a:lnTo>
                    <a:pt x="1293126" y="410551"/>
                  </a:lnTo>
                  <a:lnTo>
                    <a:pt x="1277583" y="457965"/>
                  </a:lnTo>
                  <a:lnTo>
                    <a:pt x="1256851" y="500442"/>
                  </a:lnTo>
                  <a:lnTo>
                    <a:pt x="1231524" y="537123"/>
                  </a:lnTo>
                  <a:lnTo>
                    <a:pt x="1202194" y="567148"/>
                  </a:lnTo>
                  <a:lnTo>
                    <a:pt x="1169455" y="589659"/>
                  </a:lnTo>
                  <a:lnTo>
                    <a:pt x="1133900" y="603795"/>
                  </a:lnTo>
                  <a:lnTo>
                    <a:pt x="1096122" y="608698"/>
                  </a:lnTo>
                  <a:lnTo>
                    <a:pt x="210149" y="608698"/>
                  </a:lnTo>
                  <a:lnTo>
                    <a:pt x="136816" y="589659"/>
                  </a:lnTo>
                  <a:lnTo>
                    <a:pt x="104077" y="567148"/>
                  </a:lnTo>
                  <a:lnTo>
                    <a:pt x="74747" y="537123"/>
                  </a:lnTo>
                  <a:lnTo>
                    <a:pt x="49420" y="500442"/>
                  </a:lnTo>
                  <a:lnTo>
                    <a:pt x="28688" y="457965"/>
                  </a:lnTo>
                  <a:lnTo>
                    <a:pt x="13146" y="410551"/>
                  </a:lnTo>
                  <a:lnTo>
                    <a:pt x="3385" y="359059"/>
                  </a:lnTo>
                  <a:lnTo>
                    <a:pt x="0" y="304349"/>
                  </a:lnTo>
                  <a:lnTo>
                    <a:pt x="3385" y="249645"/>
                  </a:lnTo>
                  <a:lnTo>
                    <a:pt x="13146" y="198157"/>
                  </a:lnTo>
                  <a:lnTo>
                    <a:pt x="28688" y="150744"/>
                  </a:lnTo>
                  <a:lnTo>
                    <a:pt x="49420" y="108266"/>
                  </a:lnTo>
                  <a:lnTo>
                    <a:pt x="74747" y="71583"/>
                  </a:lnTo>
                  <a:lnTo>
                    <a:pt x="104077" y="41555"/>
                  </a:lnTo>
                  <a:lnTo>
                    <a:pt x="136816" y="19042"/>
                  </a:lnTo>
                  <a:lnTo>
                    <a:pt x="172371" y="4903"/>
                  </a:lnTo>
                  <a:lnTo>
                    <a:pt x="210149" y="0"/>
                  </a:lnTo>
                  <a:close/>
                </a:path>
              </a:pathLst>
            </a:custGeom>
            <a:ln w="2857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178506" y="1009340"/>
            <a:ext cx="1610360" cy="1007744"/>
            <a:chOff x="3178506" y="1009340"/>
            <a:chExt cx="1610360" cy="1007744"/>
          </a:xfrm>
        </p:grpSpPr>
        <p:sp>
          <p:nvSpPr>
            <p:cNvPr id="26" name="object 26"/>
            <p:cNvSpPr/>
            <p:nvPr/>
          </p:nvSpPr>
          <p:spPr>
            <a:xfrm>
              <a:off x="3987892" y="1663839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0" h="257810">
                  <a:moveTo>
                    <a:pt x="0" y="0"/>
                  </a:moveTo>
                  <a:lnTo>
                    <a:pt x="0" y="25722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46917" y="1911536"/>
              <a:ext cx="81974" cy="1054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92793" y="1023627"/>
              <a:ext cx="1581785" cy="632460"/>
            </a:xfrm>
            <a:custGeom>
              <a:avLst/>
              <a:gdLst/>
              <a:ahLst/>
              <a:cxnLst/>
              <a:rect l="l" t="t" r="r" b="b"/>
              <a:pathLst>
                <a:path w="1581785" h="632460">
                  <a:moveTo>
                    <a:pt x="1327247" y="631918"/>
                  </a:moveTo>
                  <a:lnTo>
                    <a:pt x="254474" y="631918"/>
                  </a:lnTo>
                  <a:lnTo>
                    <a:pt x="213201" y="627783"/>
                  </a:lnTo>
                  <a:lnTo>
                    <a:pt x="174047" y="615810"/>
                  </a:lnTo>
                  <a:lnTo>
                    <a:pt x="137536" y="596651"/>
                  </a:lnTo>
                  <a:lnTo>
                    <a:pt x="104192" y="570956"/>
                  </a:lnTo>
                  <a:lnTo>
                    <a:pt x="74540" y="539376"/>
                  </a:lnTo>
                  <a:lnTo>
                    <a:pt x="49103" y="502560"/>
                  </a:lnTo>
                  <a:lnTo>
                    <a:pt x="28407" y="461160"/>
                  </a:lnTo>
                  <a:lnTo>
                    <a:pt x="12974" y="415827"/>
                  </a:lnTo>
                  <a:lnTo>
                    <a:pt x="3331" y="367209"/>
                  </a:lnTo>
                  <a:lnTo>
                    <a:pt x="0" y="315959"/>
                  </a:lnTo>
                  <a:lnTo>
                    <a:pt x="3331" y="264709"/>
                  </a:lnTo>
                  <a:lnTo>
                    <a:pt x="12974" y="216091"/>
                  </a:lnTo>
                  <a:lnTo>
                    <a:pt x="28407" y="170757"/>
                  </a:lnTo>
                  <a:lnTo>
                    <a:pt x="49103" y="129357"/>
                  </a:lnTo>
                  <a:lnTo>
                    <a:pt x="74540" y="92542"/>
                  </a:lnTo>
                  <a:lnTo>
                    <a:pt x="104192" y="60961"/>
                  </a:lnTo>
                  <a:lnTo>
                    <a:pt x="137536" y="35266"/>
                  </a:lnTo>
                  <a:lnTo>
                    <a:pt x="174047" y="16107"/>
                  </a:lnTo>
                  <a:lnTo>
                    <a:pt x="213201" y="4135"/>
                  </a:lnTo>
                  <a:lnTo>
                    <a:pt x="254474" y="0"/>
                  </a:lnTo>
                  <a:lnTo>
                    <a:pt x="1327247" y="0"/>
                  </a:lnTo>
                  <a:lnTo>
                    <a:pt x="1368526" y="4135"/>
                  </a:lnTo>
                  <a:lnTo>
                    <a:pt x="1407683" y="16107"/>
                  </a:lnTo>
                  <a:lnTo>
                    <a:pt x="1444196" y="35266"/>
                  </a:lnTo>
                  <a:lnTo>
                    <a:pt x="1477539" y="60961"/>
                  </a:lnTo>
                  <a:lnTo>
                    <a:pt x="1507190" y="92542"/>
                  </a:lnTo>
                  <a:lnTo>
                    <a:pt x="1532625" y="129357"/>
                  </a:lnTo>
                  <a:lnTo>
                    <a:pt x="1553319" y="170757"/>
                  </a:lnTo>
                  <a:lnTo>
                    <a:pt x="1568749" y="216091"/>
                  </a:lnTo>
                  <a:lnTo>
                    <a:pt x="1578391" y="264709"/>
                  </a:lnTo>
                  <a:lnTo>
                    <a:pt x="1581721" y="315959"/>
                  </a:lnTo>
                  <a:lnTo>
                    <a:pt x="1578391" y="367209"/>
                  </a:lnTo>
                  <a:lnTo>
                    <a:pt x="1568749" y="415827"/>
                  </a:lnTo>
                  <a:lnTo>
                    <a:pt x="1553319" y="461160"/>
                  </a:lnTo>
                  <a:lnTo>
                    <a:pt x="1532625" y="502560"/>
                  </a:lnTo>
                  <a:lnTo>
                    <a:pt x="1507190" y="539376"/>
                  </a:lnTo>
                  <a:lnTo>
                    <a:pt x="1477539" y="570956"/>
                  </a:lnTo>
                  <a:lnTo>
                    <a:pt x="1444196" y="596651"/>
                  </a:lnTo>
                  <a:lnTo>
                    <a:pt x="1407683" y="615810"/>
                  </a:lnTo>
                  <a:lnTo>
                    <a:pt x="1368526" y="627783"/>
                  </a:lnTo>
                  <a:lnTo>
                    <a:pt x="1327247" y="63191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92793" y="1023627"/>
              <a:ext cx="1581785" cy="632460"/>
            </a:xfrm>
            <a:custGeom>
              <a:avLst/>
              <a:gdLst/>
              <a:ahLst/>
              <a:cxnLst/>
              <a:rect l="l" t="t" r="r" b="b"/>
              <a:pathLst>
                <a:path w="1581785" h="632460">
                  <a:moveTo>
                    <a:pt x="254474" y="0"/>
                  </a:moveTo>
                  <a:lnTo>
                    <a:pt x="1327247" y="0"/>
                  </a:lnTo>
                  <a:lnTo>
                    <a:pt x="1368526" y="4135"/>
                  </a:lnTo>
                  <a:lnTo>
                    <a:pt x="1407683" y="16107"/>
                  </a:lnTo>
                  <a:lnTo>
                    <a:pt x="1444196" y="35266"/>
                  </a:lnTo>
                  <a:lnTo>
                    <a:pt x="1477539" y="60961"/>
                  </a:lnTo>
                  <a:lnTo>
                    <a:pt x="1507190" y="92542"/>
                  </a:lnTo>
                  <a:lnTo>
                    <a:pt x="1532625" y="129357"/>
                  </a:lnTo>
                  <a:lnTo>
                    <a:pt x="1553319" y="170757"/>
                  </a:lnTo>
                  <a:lnTo>
                    <a:pt x="1568749" y="216091"/>
                  </a:lnTo>
                  <a:lnTo>
                    <a:pt x="1578391" y="264709"/>
                  </a:lnTo>
                  <a:lnTo>
                    <a:pt x="1581721" y="315959"/>
                  </a:lnTo>
                  <a:lnTo>
                    <a:pt x="1578391" y="367209"/>
                  </a:lnTo>
                  <a:lnTo>
                    <a:pt x="1568749" y="415827"/>
                  </a:lnTo>
                  <a:lnTo>
                    <a:pt x="1553319" y="461160"/>
                  </a:lnTo>
                  <a:lnTo>
                    <a:pt x="1532625" y="502560"/>
                  </a:lnTo>
                  <a:lnTo>
                    <a:pt x="1507190" y="539376"/>
                  </a:lnTo>
                  <a:lnTo>
                    <a:pt x="1477539" y="570956"/>
                  </a:lnTo>
                  <a:lnTo>
                    <a:pt x="1444196" y="596651"/>
                  </a:lnTo>
                  <a:lnTo>
                    <a:pt x="1407683" y="615810"/>
                  </a:lnTo>
                  <a:lnTo>
                    <a:pt x="1368526" y="627783"/>
                  </a:lnTo>
                  <a:lnTo>
                    <a:pt x="1327247" y="631918"/>
                  </a:lnTo>
                  <a:lnTo>
                    <a:pt x="254474" y="631918"/>
                  </a:lnTo>
                  <a:lnTo>
                    <a:pt x="213201" y="627783"/>
                  </a:lnTo>
                  <a:lnTo>
                    <a:pt x="174047" y="615810"/>
                  </a:lnTo>
                  <a:lnTo>
                    <a:pt x="137536" y="596651"/>
                  </a:lnTo>
                  <a:lnTo>
                    <a:pt x="104192" y="570956"/>
                  </a:lnTo>
                  <a:lnTo>
                    <a:pt x="74540" y="539376"/>
                  </a:lnTo>
                  <a:lnTo>
                    <a:pt x="49103" y="502560"/>
                  </a:lnTo>
                  <a:lnTo>
                    <a:pt x="28407" y="461160"/>
                  </a:lnTo>
                  <a:lnTo>
                    <a:pt x="12974" y="415827"/>
                  </a:lnTo>
                  <a:lnTo>
                    <a:pt x="3331" y="367209"/>
                  </a:lnTo>
                  <a:lnTo>
                    <a:pt x="0" y="315959"/>
                  </a:lnTo>
                  <a:lnTo>
                    <a:pt x="3331" y="264709"/>
                  </a:lnTo>
                  <a:lnTo>
                    <a:pt x="12974" y="216091"/>
                  </a:lnTo>
                  <a:lnTo>
                    <a:pt x="28407" y="170757"/>
                  </a:lnTo>
                  <a:lnTo>
                    <a:pt x="49103" y="129357"/>
                  </a:lnTo>
                  <a:lnTo>
                    <a:pt x="74540" y="92542"/>
                  </a:lnTo>
                  <a:lnTo>
                    <a:pt x="104192" y="60961"/>
                  </a:lnTo>
                  <a:lnTo>
                    <a:pt x="137536" y="35266"/>
                  </a:lnTo>
                  <a:lnTo>
                    <a:pt x="174047" y="16107"/>
                  </a:lnTo>
                  <a:lnTo>
                    <a:pt x="213201" y="4135"/>
                  </a:lnTo>
                  <a:lnTo>
                    <a:pt x="254474" y="0"/>
                  </a:lnTo>
                  <a:close/>
                </a:path>
              </a:pathLst>
            </a:custGeom>
            <a:ln w="2857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412497" y="1087209"/>
            <a:ext cx="11410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52216" y="3563380"/>
            <a:ext cx="6953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5" b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64589" y="3327223"/>
            <a:ext cx="2280920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4165" algn="l"/>
                <a:tab pos="2267585" algn="l"/>
              </a:tabLst>
            </a:pPr>
            <a:r>
              <a:rPr dirty="0" u="heavy" sz="3050" spc="-15" b="1" i="1">
                <a:solidFill>
                  <a:srgbClr val="CC009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50" spc="-15" b="1" i="1">
                <a:solidFill>
                  <a:srgbClr val="CC009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3050" spc="-90" b="1" i="1">
                <a:solidFill>
                  <a:srgbClr val="CC009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sai	</a:t>
            </a:r>
            <a:endParaRPr sz="3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0284" y="4248908"/>
            <a:ext cx="874394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b="1" i="1">
                <a:solidFill>
                  <a:srgbClr val="CC0099"/>
                </a:solidFill>
                <a:latin typeface="Times New Roman"/>
                <a:cs typeface="Times New Roman"/>
              </a:rPr>
              <a:t>đ</a:t>
            </a:r>
            <a:r>
              <a:rPr dirty="0" sz="3050" spc="-140" b="1" i="1">
                <a:solidFill>
                  <a:srgbClr val="CC0099"/>
                </a:solidFill>
                <a:latin typeface="Arial"/>
                <a:cs typeface="Arial"/>
              </a:rPr>
              <a:t>úng</a:t>
            </a:r>
            <a:endParaRPr sz="3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66810" y="5177589"/>
            <a:ext cx="105499" cy="81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8059008" y="4142241"/>
            <a:ext cx="82550" cy="610235"/>
            <a:chOff x="8059008" y="4142241"/>
            <a:chExt cx="82550" cy="610235"/>
          </a:xfrm>
        </p:grpSpPr>
        <p:sp>
          <p:nvSpPr>
            <p:cNvPr id="36" name="object 36"/>
            <p:cNvSpPr/>
            <p:nvPr/>
          </p:nvSpPr>
          <p:spPr>
            <a:xfrm>
              <a:off x="8099983" y="4238216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w="0" h="514350">
                  <a:moveTo>
                    <a:pt x="0" y="5137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059008" y="4142241"/>
              <a:ext cx="81974" cy="1054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2102185" y="4770577"/>
            <a:ext cx="3846195" cy="908685"/>
            <a:chOff x="2102185" y="4770577"/>
            <a:chExt cx="3846195" cy="908685"/>
          </a:xfrm>
        </p:grpSpPr>
        <p:sp>
          <p:nvSpPr>
            <p:cNvPr id="39" name="object 39"/>
            <p:cNvSpPr/>
            <p:nvPr/>
          </p:nvSpPr>
          <p:spPr>
            <a:xfrm>
              <a:off x="2106948" y="4775340"/>
              <a:ext cx="3836670" cy="899160"/>
            </a:xfrm>
            <a:custGeom>
              <a:avLst/>
              <a:gdLst/>
              <a:ahLst/>
              <a:cxnLst/>
              <a:rect l="l" t="t" r="r" b="b"/>
              <a:pathLst>
                <a:path w="3836670" h="899160">
                  <a:moveTo>
                    <a:pt x="1918118" y="898948"/>
                  </a:moveTo>
                  <a:lnTo>
                    <a:pt x="0" y="449474"/>
                  </a:lnTo>
                  <a:lnTo>
                    <a:pt x="1918118" y="0"/>
                  </a:lnTo>
                  <a:lnTo>
                    <a:pt x="3836214" y="449474"/>
                  </a:lnTo>
                  <a:lnTo>
                    <a:pt x="1918118" y="898948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6948" y="4775340"/>
              <a:ext cx="3836670" cy="899160"/>
            </a:xfrm>
            <a:custGeom>
              <a:avLst/>
              <a:gdLst/>
              <a:ahLst/>
              <a:cxnLst/>
              <a:rect l="l" t="t" r="r" b="b"/>
              <a:pathLst>
                <a:path w="3836670" h="899160">
                  <a:moveTo>
                    <a:pt x="0" y="449474"/>
                  </a:moveTo>
                  <a:lnTo>
                    <a:pt x="1918118" y="0"/>
                  </a:lnTo>
                  <a:lnTo>
                    <a:pt x="3836214" y="449474"/>
                  </a:lnTo>
                  <a:lnTo>
                    <a:pt x="1918118" y="898948"/>
                  </a:lnTo>
                  <a:lnTo>
                    <a:pt x="0" y="449474"/>
                  </a:lnTo>
                  <a:close/>
                </a:path>
              </a:pathLst>
            </a:custGeom>
            <a:ln w="9524">
              <a:solidFill>
                <a:srgbClr val="CC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240185" y="4973148"/>
            <a:ext cx="1569720" cy="123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a[i]</a:t>
            </a:r>
            <a:r>
              <a:rPr dirty="0" sz="2800" spc="-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endParaRPr sz="2800">
              <a:latin typeface="Courier New"/>
              <a:cs typeface="Courier New"/>
            </a:endParaRPr>
          </a:p>
          <a:p>
            <a:pPr marL="678180">
              <a:lnSpc>
                <a:spcPct val="100000"/>
              </a:lnSpc>
              <a:spcBef>
                <a:spcPts val="2520"/>
              </a:spcBef>
            </a:pPr>
            <a:r>
              <a:rPr dirty="0" baseline="54563" sz="4200" b="1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dirty="0" baseline="54563" sz="4200" spc="-2129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50" spc="-90" b="1" i="1">
                <a:solidFill>
                  <a:srgbClr val="008000"/>
                </a:solidFill>
                <a:latin typeface="Arial"/>
                <a:cs typeface="Arial"/>
              </a:rPr>
              <a:t>sai</a:t>
            </a:r>
            <a:endParaRPr sz="30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ThS. Trần Văn</a:t>
            </a:r>
            <a:r>
              <a:rPr dirty="0" spc="-85"/>
              <a:t> </a:t>
            </a:r>
            <a:r>
              <a:rPr dirty="0" spc="-5"/>
              <a:t>Thọ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8875729" y="6543964"/>
            <a:ext cx="220979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600" b="1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90635" y="4752015"/>
            <a:ext cx="2209800" cy="859155"/>
          </a:xfrm>
          <a:prstGeom prst="rect">
            <a:avLst/>
          </a:prstGeom>
          <a:solidFill>
            <a:srgbClr val="FFFF66"/>
          </a:solidFill>
          <a:ln w="9524">
            <a:solidFill>
              <a:srgbClr val="0000CC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522605" marR="285115" indent="-233045">
              <a:lnSpc>
                <a:spcPts val="2850"/>
              </a:lnSpc>
              <a:spcBef>
                <a:spcPts val="20"/>
              </a:spcBef>
            </a:pPr>
            <a:r>
              <a:rPr dirty="0" sz="2400" spc="15" b="1">
                <a:solidFill>
                  <a:srgbClr val="000066"/>
                </a:solidFill>
                <a:latin typeface="Times New Roman"/>
                <a:cs typeface="Times New Roman"/>
              </a:rPr>
              <a:t>Trả </a:t>
            </a:r>
            <a:r>
              <a:rPr dirty="0" sz="2400" spc="135" b="1">
                <a:solidFill>
                  <a:srgbClr val="000066"/>
                </a:solidFill>
                <a:latin typeface="Times New Roman"/>
                <a:cs typeface="Times New Roman"/>
              </a:rPr>
              <a:t>về</a:t>
            </a:r>
            <a:r>
              <a:rPr dirty="0" sz="2400" spc="-3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spc="75" b="1">
                <a:solidFill>
                  <a:srgbClr val="000066"/>
                </a:solidFill>
                <a:latin typeface="Times New Roman"/>
                <a:cs typeface="Times New Roman"/>
              </a:rPr>
              <a:t>vị </a:t>
            </a:r>
            <a:r>
              <a:rPr dirty="0" sz="2400" spc="60" b="1">
                <a:solidFill>
                  <a:srgbClr val="000066"/>
                </a:solidFill>
                <a:latin typeface="Times New Roman"/>
                <a:cs typeface="Times New Roman"/>
              </a:rPr>
              <a:t>trí  </a:t>
            </a:r>
            <a:r>
              <a:rPr dirty="0" sz="2400" spc="95" b="1">
                <a:solidFill>
                  <a:srgbClr val="000066"/>
                </a:solidFill>
                <a:latin typeface="Times New Roman"/>
                <a:cs typeface="Times New Roman"/>
              </a:rPr>
              <a:t>tìm</a:t>
            </a:r>
            <a:r>
              <a:rPr dirty="0" sz="2400" spc="-9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spc="75" b="1">
                <a:solidFill>
                  <a:srgbClr val="000066"/>
                </a:solidFill>
                <a:latin typeface="Times New Roman"/>
                <a:cs typeface="Times New Roman"/>
              </a:rPr>
              <a:t>thấy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2020-09-16T13:29:57Z</dcterms:created>
  <dcterms:modified xsi:type="dcterms:W3CDTF">2020-09-16T13:29:57Z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2020-09-16T00:00:00Z</vt:filetime>
  </property>
</Properties>
</file>