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Montserrat Black"/>
      <p:bold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Bebas Neue"/>
      <p:regular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Archivo Black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idF21WrS4SgicL+e5+NYdVW3MZ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ArchivoBlack-regular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9.xml"/><Relationship Id="rId35" Type="http://schemas.openxmlformats.org/officeDocument/2006/relationships/font" Target="fonts/Montserrat-bold.fntdata"/><Relationship Id="rId12" Type="http://schemas.openxmlformats.org/officeDocument/2006/relationships/slide" Target="slides/slide8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2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32c4013883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332c401388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/>
          <p:nvPr/>
        </p:nvSpPr>
        <p:spPr>
          <a:xfrm rot="10800000">
            <a:off x="6314867" y="5468768"/>
            <a:ext cx="5877133" cy="1389233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4"/>
          <p:cNvSpPr txBox="1"/>
          <p:nvPr>
            <p:ph type="ctrTitle"/>
          </p:nvPr>
        </p:nvSpPr>
        <p:spPr>
          <a:xfrm>
            <a:off x="960000" y="720000"/>
            <a:ext cx="7340800" cy="3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5" name="Google Shape;15;p34"/>
          <p:cNvSpPr txBox="1"/>
          <p:nvPr>
            <p:ph idx="1" type="subTitle"/>
          </p:nvPr>
        </p:nvSpPr>
        <p:spPr>
          <a:xfrm>
            <a:off x="960000" y="3880400"/>
            <a:ext cx="734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4"/>
          <p:cNvSpPr/>
          <p:nvPr/>
        </p:nvSpPr>
        <p:spPr>
          <a:xfrm flipH="1">
            <a:off x="6314867" y="1"/>
            <a:ext cx="5877133" cy="1389233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/>
          <p:nvPr/>
        </p:nvSpPr>
        <p:spPr>
          <a:xfrm flipH="1">
            <a:off x="7261101" y="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/>
          <p:nvPr/>
        </p:nvSpPr>
        <p:spPr>
          <a:xfrm rot="5400000">
            <a:off x="1800067" y="3604601"/>
            <a:ext cx="1466600" cy="5066767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4"/>
          <p:cNvSpPr/>
          <p:nvPr/>
        </p:nvSpPr>
        <p:spPr>
          <a:xfrm rot="5400000">
            <a:off x="17099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/>
          <p:nvPr/>
        </p:nvSpPr>
        <p:spPr>
          <a:xfrm rot="5400000">
            <a:off x="-1847267" y="2188318"/>
            <a:ext cx="4367200" cy="672700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4"/>
          <p:cNvSpPr/>
          <p:nvPr/>
        </p:nvSpPr>
        <p:spPr>
          <a:xfrm rot="5400000">
            <a:off x="-1614133" y="1614184"/>
            <a:ext cx="3816133" cy="587767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/>
          <p:nvPr/>
        </p:nvSpPr>
        <p:spPr>
          <a:xfrm>
            <a:off x="8463367" y="2182335"/>
            <a:ext cx="3728579" cy="4669864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3"/>
          <p:cNvSpPr txBox="1"/>
          <p:nvPr>
            <p:ph idx="1" type="subTitle"/>
          </p:nvPr>
        </p:nvSpPr>
        <p:spPr>
          <a:xfrm>
            <a:off x="960000" y="4075400"/>
            <a:ext cx="5232000" cy="1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43"/>
          <p:cNvSpPr txBox="1"/>
          <p:nvPr>
            <p:ph type="title"/>
          </p:nvPr>
        </p:nvSpPr>
        <p:spPr>
          <a:xfrm>
            <a:off x="960000" y="1674200"/>
            <a:ext cx="5232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43"/>
          <p:cNvSpPr/>
          <p:nvPr>
            <p:ph idx="2" type="pic"/>
          </p:nvPr>
        </p:nvSpPr>
        <p:spPr>
          <a:xfrm>
            <a:off x="6432000" y="1029000"/>
            <a:ext cx="4800000" cy="480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6" name="Google Shape;96;p43"/>
          <p:cNvSpPr/>
          <p:nvPr/>
        </p:nvSpPr>
        <p:spPr>
          <a:xfrm flipH="1">
            <a:off x="6314867" y="1"/>
            <a:ext cx="5877133" cy="1389233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3"/>
          <p:cNvSpPr/>
          <p:nvPr/>
        </p:nvSpPr>
        <p:spPr>
          <a:xfrm flipH="1">
            <a:off x="7261101" y="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3"/>
          <p:cNvSpPr/>
          <p:nvPr/>
        </p:nvSpPr>
        <p:spPr>
          <a:xfrm rot="5400000">
            <a:off x="1800067" y="3604601"/>
            <a:ext cx="1466600" cy="5066767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3"/>
          <p:cNvSpPr/>
          <p:nvPr/>
        </p:nvSpPr>
        <p:spPr>
          <a:xfrm rot="5400000">
            <a:off x="17099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3"/>
          <p:cNvSpPr/>
          <p:nvPr/>
        </p:nvSpPr>
        <p:spPr>
          <a:xfrm rot="5400000">
            <a:off x="-1847267" y="2188318"/>
            <a:ext cx="4367200" cy="672700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3"/>
          <p:cNvSpPr/>
          <p:nvPr/>
        </p:nvSpPr>
        <p:spPr>
          <a:xfrm rot="5400000">
            <a:off x="-1614133" y="1614184"/>
            <a:ext cx="3816133" cy="587767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/>
          <p:nvPr>
            <p:ph type="title"/>
          </p:nvPr>
        </p:nvSpPr>
        <p:spPr>
          <a:xfrm>
            <a:off x="2390400" y="1623000"/>
            <a:ext cx="74112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104" name="Google Shape;104;p44"/>
          <p:cNvSpPr/>
          <p:nvPr/>
        </p:nvSpPr>
        <p:spPr>
          <a:xfrm flipH="1" rot="10800000">
            <a:off x="13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4"/>
          <p:cNvSpPr/>
          <p:nvPr/>
        </p:nvSpPr>
        <p:spPr>
          <a:xfrm flipH="1">
            <a:off x="7261113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4"/>
          <p:cNvSpPr/>
          <p:nvPr/>
        </p:nvSpPr>
        <p:spPr>
          <a:xfrm>
            <a:off x="4" y="1"/>
            <a:ext cx="2417457" cy="2456967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4"/>
          <p:cNvSpPr/>
          <p:nvPr/>
        </p:nvSpPr>
        <p:spPr>
          <a:xfrm rot="10800000">
            <a:off x="10130071" y="4328268"/>
            <a:ext cx="2061941" cy="2529729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5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5"/>
          <p:cNvSpPr/>
          <p:nvPr/>
        </p:nvSpPr>
        <p:spPr>
          <a:xfrm>
            <a:off x="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5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45"/>
          <p:cNvSpPr txBox="1"/>
          <p:nvPr>
            <p:ph idx="1" type="body"/>
          </p:nvPr>
        </p:nvSpPr>
        <p:spPr>
          <a:xfrm>
            <a:off x="2789800" y="1873051"/>
            <a:ext cx="6612400" cy="3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6"/>
          <p:cNvSpPr/>
          <p:nvPr/>
        </p:nvSpPr>
        <p:spPr>
          <a:xfrm flipH="1">
            <a:off x="7261113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6"/>
          <p:cNvSpPr/>
          <p:nvPr/>
        </p:nvSpPr>
        <p:spPr>
          <a:xfrm flipH="1" rot="10800000">
            <a:off x="13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6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2" type="title"/>
          </p:nvPr>
        </p:nvSpPr>
        <p:spPr>
          <a:xfrm>
            <a:off x="1824000" y="3531185"/>
            <a:ext cx="384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18" name="Google Shape;118;p46"/>
          <p:cNvSpPr txBox="1"/>
          <p:nvPr>
            <p:ph idx="1" type="subTitle"/>
          </p:nvPr>
        </p:nvSpPr>
        <p:spPr>
          <a:xfrm>
            <a:off x="1824000" y="4168385"/>
            <a:ext cx="384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9" name="Google Shape;119;p46"/>
          <p:cNvSpPr txBox="1"/>
          <p:nvPr>
            <p:ph idx="3" type="title"/>
          </p:nvPr>
        </p:nvSpPr>
        <p:spPr>
          <a:xfrm>
            <a:off x="6528000" y="3531185"/>
            <a:ext cx="384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20" name="Google Shape;120;p46"/>
          <p:cNvSpPr txBox="1"/>
          <p:nvPr>
            <p:ph idx="4" type="subTitle"/>
          </p:nvPr>
        </p:nvSpPr>
        <p:spPr>
          <a:xfrm>
            <a:off x="6528000" y="4168385"/>
            <a:ext cx="38400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7"/>
          <p:cNvSpPr/>
          <p:nvPr/>
        </p:nvSpPr>
        <p:spPr>
          <a:xfrm>
            <a:off x="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7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8"/>
          <p:cNvSpPr txBox="1"/>
          <p:nvPr>
            <p:ph type="title"/>
          </p:nvPr>
        </p:nvSpPr>
        <p:spPr>
          <a:xfrm>
            <a:off x="1128000" y="4788000"/>
            <a:ext cx="5424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48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8"/>
          <p:cNvSpPr/>
          <p:nvPr/>
        </p:nvSpPr>
        <p:spPr>
          <a:xfrm rot="5400000">
            <a:off x="89108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8"/>
          <p:cNvSpPr/>
          <p:nvPr/>
        </p:nvSpPr>
        <p:spPr>
          <a:xfrm rot="5400000">
            <a:off x="-1847267" y="2196501"/>
            <a:ext cx="4367200" cy="672700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8"/>
          <p:cNvSpPr/>
          <p:nvPr/>
        </p:nvSpPr>
        <p:spPr>
          <a:xfrm rot="5400000">
            <a:off x="-1614133" y="1622367"/>
            <a:ext cx="3816133" cy="587767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/>
          <p:nvPr/>
        </p:nvSpPr>
        <p:spPr>
          <a:xfrm>
            <a:off x="8948001" y="2789307"/>
            <a:ext cx="3244004" cy="4062820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9"/>
          <p:cNvSpPr/>
          <p:nvPr/>
        </p:nvSpPr>
        <p:spPr>
          <a:xfrm flipH="1">
            <a:off x="6314867" y="1"/>
            <a:ext cx="5877133" cy="1389233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9"/>
          <p:cNvSpPr/>
          <p:nvPr/>
        </p:nvSpPr>
        <p:spPr>
          <a:xfrm flipH="1">
            <a:off x="7261101" y="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9"/>
          <p:cNvSpPr/>
          <p:nvPr/>
        </p:nvSpPr>
        <p:spPr>
          <a:xfrm rot="5400000">
            <a:off x="1800067" y="3604601"/>
            <a:ext cx="1466600" cy="5066767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9"/>
          <p:cNvSpPr/>
          <p:nvPr/>
        </p:nvSpPr>
        <p:spPr>
          <a:xfrm rot="5400000">
            <a:off x="17099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9"/>
          <p:cNvSpPr/>
          <p:nvPr/>
        </p:nvSpPr>
        <p:spPr>
          <a:xfrm rot="5400000">
            <a:off x="-1847267" y="2188318"/>
            <a:ext cx="4367200" cy="672700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9"/>
          <p:cNvSpPr/>
          <p:nvPr/>
        </p:nvSpPr>
        <p:spPr>
          <a:xfrm rot="5400000">
            <a:off x="-1614133" y="1614184"/>
            <a:ext cx="3816133" cy="587767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9"/>
          <p:cNvSpPr txBox="1"/>
          <p:nvPr>
            <p:ph type="title"/>
          </p:nvPr>
        </p:nvSpPr>
        <p:spPr>
          <a:xfrm>
            <a:off x="960000" y="1992400"/>
            <a:ext cx="7200000" cy="2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/>
        </p:txBody>
      </p:sp>
      <p:sp>
        <p:nvSpPr>
          <p:cNvPr id="140" name="Google Shape;140;p49"/>
          <p:cNvSpPr txBox="1"/>
          <p:nvPr>
            <p:ph idx="1" type="subTitle"/>
          </p:nvPr>
        </p:nvSpPr>
        <p:spPr>
          <a:xfrm>
            <a:off x="960000" y="4290800"/>
            <a:ext cx="720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21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1"/>
          <p:cNvSpPr/>
          <p:nvPr/>
        </p:nvSpPr>
        <p:spPr>
          <a:xfrm flipH="1" rot="10800000">
            <a:off x="13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1"/>
          <p:cNvSpPr/>
          <p:nvPr/>
        </p:nvSpPr>
        <p:spPr>
          <a:xfrm flipH="1">
            <a:off x="7261113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1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2"/>
          <p:cNvSpPr/>
          <p:nvPr/>
        </p:nvSpPr>
        <p:spPr>
          <a:xfrm>
            <a:off x="4" y="1"/>
            <a:ext cx="2417457" cy="2456967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2"/>
          <p:cNvSpPr/>
          <p:nvPr/>
        </p:nvSpPr>
        <p:spPr>
          <a:xfrm flipH="1">
            <a:off x="10130071" y="1"/>
            <a:ext cx="2061941" cy="2529729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2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/>
          <p:nvPr/>
        </p:nvSpPr>
        <p:spPr>
          <a:xfrm flipH="1" rot="10800000">
            <a:off x="13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5"/>
          <p:cNvSpPr/>
          <p:nvPr/>
        </p:nvSpPr>
        <p:spPr>
          <a:xfrm flipH="1">
            <a:off x="7261113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5"/>
          <p:cNvSpPr txBox="1"/>
          <p:nvPr>
            <p:ph type="title"/>
          </p:nvPr>
        </p:nvSpPr>
        <p:spPr>
          <a:xfrm>
            <a:off x="2039600" y="1562933"/>
            <a:ext cx="600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6" name="Google Shape;26;p35"/>
          <p:cNvSpPr txBox="1"/>
          <p:nvPr>
            <p:ph idx="2" type="title"/>
          </p:nvPr>
        </p:nvSpPr>
        <p:spPr>
          <a:xfrm>
            <a:off x="960000" y="1562933"/>
            <a:ext cx="10796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7" name="Google Shape;27;p35"/>
          <p:cNvSpPr txBox="1"/>
          <p:nvPr>
            <p:ph idx="1" type="subTitle"/>
          </p:nvPr>
        </p:nvSpPr>
        <p:spPr>
          <a:xfrm>
            <a:off x="2039600" y="2098533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" name="Google Shape;28;p35"/>
          <p:cNvSpPr txBox="1"/>
          <p:nvPr>
            <p:ph idx="3" type="title"/>
          </p:nvPr>
        </p:nvSpPr>
        <p:spPr>
          <a:xfrm>
            <a:off x="3105200" y="2697467"/>
            <a:ext cx="600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9" name="Google Shape;29;p35"/>
          <p:cNvSpPr txBox="1"/>
          <p:nvPr>
            <p:ph idx="4" type="title"/>
          </p:nvPr>
        </p:nvSpPr>
        <p:spPr>
          <a:xfrm>
            <a:off x="2025600" y="2697467"/>
            <a:ext cx="10796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0" name="Google Shape;30;p35"/>
          <p:cNvSpPr txBox="1"/>
          <p:nvPr>
            <p:ph idx="5" type="subTitle"/>
          </p:nvPr>
        </p:nvSpPr>
        <p:spPr>
          <a:xfrm>
            <a:off x="3105200" y="3233067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6" type="title"/>
          </p:nvPr>
        </p:nvSpPr>
        <p:spPr>
          <a:xfrm>
            <a:off x="4166000" y="3834333"/>
            <a:ext cx="600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2" name="Google Shape;32;p35"/>
          <p:cNvSpPr txBox="1"/>
          <p:nvPr>
            <p:ph idx="7" type="title"/>
          </p:nvPr>
        </p:nvSpPr>
        <p:spPr>
          <a:xfrm>
            <a:off x="3086400" y="3834333"/>
            <a:ext cx="10796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3" name="Google Shape;33;p35"/>
          <p:cNvSpPr txBox="1"/>
          <p:nvPr>
            <p:ph idx="8" type="subTitle"/>
          </p:nvPr>
        </p:nvSpPr>
        <p:spPr>
          <a:xfrm>
            <a:off x="4166000" y="4369933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9"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3" type="title"/>
          </p:nvPr>
        </p:nvSpPr>
        <p:spPr>
          <a:xfrm>
            <a:off x="5231600" y="4967200"/>
            <a:ext cx="600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6" name="Google Shape;36;p35"/>
          <p:cNvSpPr txBox="1"/>
          <p:nvPr>
            <p:ph idx="14" type="title"/>
          </p:nvPr>
        </p:nvSpPr>
        <p:spPr>
          <a:xfrm>
            <a:off x="4152000" y="4967200"/>
            <a:ext cx="10796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7" name="Google Shape;37;p35"/>
          <p:cNvSpPr txBox="1"/>
          <p:nvPr>
            <p:ph idx="15" type="subTitle"/>
          </p:nvPr>
        </p:nvSpPr>
        <p:spPr>
          <a:xfrm>
            <a:off x="5231600" y="5502800"/>
            <a:ext cx="6000000" cy="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3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3"/>
          <p:cNvSpPr txBox="1"/>
          <p:nvPr>
            <p:ph idx="1" type="subTitle"/>
          </p:nvPr>
        </p:nvSpPr>
        <p:spPr>
          <a:xfrm>
            <a:off x="960000" y="3572600"/>
            <a:ext cx="39840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3" name="Google Shape;153;p53"/>
          <p:cNvSpPr txBox="1"/>
          <p:nvPr>
            <p:ph type="title"/>
          </p:nvPr>
        </p:nvSpPr>
        <p:spPr>
          <a:xfrm>
            <a:off x="960000" y="1889800"/>
            <a:ext cx="3984000" cy="1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53"/>
          <p:cNvSpPr/>
          <p:nvPr/>
        </p:nvSpPr>
        <p:spPr>
          <a:xfrm rot="5400000">
            <a:off x="89108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3"/>
          <p:cNvSpPr/>
          <p:nvPr/>
        </p:nvSpPr>
        <p:spPr>
          <a:xfrm>
            <a:off x="1" y="133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3"/>
          <p:cNvSpPr/>
          <p:nvPr/>
        </p:nvSpPr>
        <p:spPr>
          <a:xfrm rot="-5400000">
            <a:off x="2188768" y="-1709916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4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4"/>
          <p:cNvSpPr/>
          <p:nvPr/>
        </p:nvSpPr>
        <p:spPr>
          <a:xfrm>
            <a:off x="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4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54"/>
          <p:cNvSpPr txBox="1"/>
          <p:nvPr>
            <p:ph idx="1" type="body"/>
          </p:nvPr>
        </p:nvSpPr>
        <p:spPr>
          <a:xfrm>
            <a:off x="960000" y="1622400"/>
            <a:ext cx="51360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62" name="Google Shape;162;p54"/>
          <p:cNvSpPr txBox="1"/>
          <p:nvPr>
            <p:ph idx="2" type="body"/>
          </p:nvPr>
        </p:nvSpPr>
        <p:spPr>
          <a:xfrm>
            <a:off x="6095993" y="1622400"/>
            <a:ext cx="51360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2933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3" name="Google Shape;163;p54"/>
          <p:cNvSpPr/>
          <p:nvPr/>
        </p:nvSpPr>
        <p:spPr>
          <a:xfrm rot="-5400000">
            <a:off x="2188768" y="-1709916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5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5"/>
          <p:cNvSpPr/>
          <p:nvPr/>
        </p:nvSpPr>
        <p:spPr>
          <a:xfrm>
            <a:off x="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5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55"/>
          <p:cNvSpPr txBox="1"/>
          <p:nvPr>
            <p:ph idx="1" type="body"/>
          </p:nvPr>
        </p:nvSpPr>
        <p:spPr>
          <a:xfrm>
            <a:off x="960000" y="1622400"/>
            <a:ext cx="51360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169" name="Google Shape;169;p55"/>
          <p:cNvSpPr txBox="1"/>
          <p:nvPr>
            <p:ph idx="2" type="body"/>
          </p:nvPr>
        </p:nvSpPr>
        <p:spPr>
          <a:xfrm>
            <a:off x="6095993" y="1622400"/>
            <a:ext cx="51360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2933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0" name="Google Shape;170;p55"/>
          <p:cNvSpPr/>
          <p:nvPr/>
        </p:nvSpPr>
        <p:spPr>
          <a:xfrm rot="-5400000">
            <a:off x="2188768" y="-1709916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5"/>
          <p:cNvSpPr/>
          <p:nvPr/>
        </p:nvSpPr>
        <p:spPr>
          <a:xfrm rot="5400000">
            <a:off x="89108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 and two columns 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6"/>
          <p:cNvSpPr/>
          <p:nvPr/>
        </p:nvSpPr>
        <p:spPr>
          <a:xfrm>
            <a:off x="4" y="1"/>
            <a:ext cx="2417457" cy="2456967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6"/>
          <p:cNvSpPr/>
          <p:nvPr/>
        </p:nvSpPr>
        <p:spPr>
          <a:xfrm flipH="1">
            <a:off x="10130071" y="1"/>
            <a:ext cx="2061941" cy="2529729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6"/>
          <p:cNvSpPr txBox="1"/>
          <p:nvPr>
            <p:ph type="title"/>
          </p:nvPr>
        </p:nvSpPr>
        <p:spPr>
          <a:xfrm>
            <a:off x="1888000" y="4295997"/>
            <a:ext cx="3744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76" name="Google Shape;176;p56"/>
          <p:cNvSpPr txBox="1"/>
          <p:nvPr>
            <p:ph idx="1" type="subTitle"/>
          </p:nvPr>
        </p:nvSpPr>
        <p:spPr>
          <a:xfrm>
            <a:off x="1888000" y="4933164"/>
            <a:ext cx="3744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7" name="Google Shape;177;p56"/>
          <p:cNvSpPr txBox="1"/>
          <p:nvPr>
            <p:ph idx="2" type="title"/>
          </p:nvPr>
        </p:nvSpPr>
        <p:spPr>
          <a:xfrm>
            <a:off x="6560000" y="4295997"/>
            <a:ext cx="3744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78" name="Google Shape;178;p56"/>
          <p:cNvSpPr txBox="1"/>
          <p:nvPr>
            <p:ph idx="3" type="subTitle"/>
          </p:nvPr>
        </p:nvSpPr>
        <p:spPr>
          <a:xfrm>
            <a:off x="6560000" y="4933183"/>
            <a:ext cx="3744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9" name="Google Shape;179;p56"/>
          <p:cNvSpPr txBox="1"/>
          <p:nvPr>
            <p:ph idx="4"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7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7"/>
          <p:cNvSpPr/>
          <p:nvPr/>
        </p:nvSpPr>
        <p:spPr>
          <a:xfrm>
            <a:off x="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7"/>
          <p:cNvSpPr txBox="1"/>
          <p:nvPr>
            <p:ph type="title"/>
          </p:nvPr>
        </p:nvSpPr>
        <p:spPr>
          <a:xfrm>
            <a:off x="2388800" y="2480800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84" name="Google Shape;184;p57"/>
          <p:cNvSpPr txBox="1"/>
          <p:nvPr>
            <p:ph idx="1" type="subTitle"/>
          </p:nvPr>
        </p:nvSpPr>
        <p:spPr>
          <a:xfrm>
            <a:off x="2388800" y="3118000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5" name="Google Shape;185;p57"/>
          <p:cNvSpPr txBox="1"/>
          <p:nvPr>
            <p:ph idx="2" type="title"/>
          </p:nvPr>
        </p:nvSpPr>
        <p:spPr>
          <a:xfrm>
            <a:off x="6812800" y="2480800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86" name="Google Shape;186;p57"/>
          <p:cNvSpPr txBox="1"/>
          <p:nvPr>
            <p:ph idx="3" type="subTitle"/>
          </p:nvPr>
        </p:nvSpPr>
        <p:spPr>
          <a:xfrm>
            <a:off x="6812800" y="3118000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7" name="Google Shape;187;p57"/>
          <p:cNvSpPr txBox="1"/>
          <p:nvPr>
            <p:ph idx="4" type="title"/>
          </p:nvPr>
        </p:nvSpPr>
        <p:spPr>
          <a:xfrm>
            <a:off x="2388800" y="4823033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88" name="Google Shape;188;p57"/>
          <p:cNvSpPr txBox="1"/>
          <p:nvPr>
            <p:ph idx="5" type="subTitle"/>
          </p:nvPr>
        </p:nvSpPr>
        <p:spPr>
          <a:xfrm>
            <a:off x="2388800" y="5460233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89" name="Google Shape;189;p57"/>
          <p:cNvSpPr txBox="1"/>
          <p:nvPr>
            <p:ph idx="6" type="title"/>
          </p:nvPr>
        </p:nvSpPr>
        <p:spPr>
          <a:xfrm>
            <a:off x="6812800" y="4823033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90" name="Google Shape;190;p57"/>
          <p:cNvSpPr txBox="1"/>
          <p:nvPr>
            <p:ph idx="7" type="subTitle"/>
          </p:nvPr>
        </p:nvSpPr>
        <p:spPr>
          <a:xfrm>
            <a:off x="6812800" y="5460233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1" name="Google Shape;191;p57"/>
          <p:cNvSpPr txBox="1"/>
          <p:nvPr>
            <p:ph idx="8"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8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8"/>
          <p:cNvSpPr/>
          <p:nvPr/>
        </p:nvSpPr>
        <p:spPr>
          <a:xfrm>
            <a:off x="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8"/>
          <p:cNvSpPr txBox="1"/>
          <p:nvPr>
            <p:ph type="title"/>
          </p:nvPr>
        </p:nvSpPr>
        <p:spPr>
          <a:xfrm>
            <a:off x="2645600" y="1704800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96" name="Google Shape;196;p58"/>
          <p:cNvSpPr txBox="1"/>
          <p:nvPr>
            <p:ph idx="1" type="subTitle"/>
          </p:nvPr>
        </p:nvSpPr>
        <p:spPr>
          <a:xfrm>
            <a:off x="2645600" y="2342000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7" name="Google Shape;197;p58"/>
          <p:cNvSpPr txBox="1"/>
          <p:nvPr>
            <p:ph idx="2" type="title"/>
          </p:nvPr>
        </p:nvSpPr>
        <p:spPr>
          <a:xfrm>
            <a:off x="7325600" y="1705200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198" name="Google Shape;198;p58"/>
          <p:cNvSpPr txBox="1"/>
          <p:nvPr>
            <p:ph idx="3" type="subTitle"/>
          </p:nvPr>
        </p:nvSpPr>
        <p:spPr>
          <a:xfrm>
            <a:off x="7325600" y="2342400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9" name="Google Shape;199;p58"/>
          <p:cNvSpPr txBox="1"/>
          <p:nvPr>
            <p:ph idx="4" type="title"/>
          </p:nvPr>
        </p:nvSpPr>
        <p:spPr>
          <a:xfrm>
            <a:off x="2645600" y="3264800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00" name="Google Shape;200;p58"/>
          <p:cNvSpPr txBox="1"/>
          <p:nvPr>
            <p:ph idx="5" type="subTitle"/>
          </p:nvPr>
        </p:nvSpPr>
        <p:spPr>
          <a:xfrm>
            <a:off x="2645600" y="3902000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1" name="Google Shape;201;p58"/>
          <p:cNvSpPr txBox="1"/>
          <p:nvPr>
            <p:ph idx="6" type="title"/>
          </p:nvPr>
        </p:nvSpPr>
        <p:spPr>
          <a:xfrm>
            <a:off x="2645600" y="4825200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02" name="Google Shape;202;p58"/>
          <p:cNvSpPr txBox="1"/>
          <p:nvPr>
            <p:ph idx="7" type="subTitle"/>
          </p:nvPr>
        </p:nvSpPr>
        <p:spPr>
          <a:xfrm>
            <a:off x="2645600" y="5462400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3" name="Google Shape;203;p58"/>
          <p:cNvSpPr txBox="1"/>
          <p:nvPr>
            <p:ph idx="8" type="title"/>
          </p:nvPr>
        </p:nvSpPr>
        <p:spPr>
          <a:xfrm>
            <a:off x="7325600" y="3264800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04" name="Google Shape;204;p58"/>
          <p:cNvSpPr txBox="1"/>
          <p:nvPr>
            <p:ph idx="9" type="subTitle"/>
          </p:nvPr>
        </p:nvSpPr>
        <p:spPr>
          <a:xfrm>
            <a:off x="7325600" y="3902000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5" name="Google Shape;205;p58"/>
          <p:cNvSpPr txBox="1"/>
          <p:nvPr>
            <p:ph idx="13" type="title"/>
          </p:nvPr>
        </p:nvSpPr>
        <p:spPr>
          <a:xfrm>
            <a:off x="7325600" y="4825200"/>
            <a:ext cx="29952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06" name="Google Shape;206;p58"/>
          <p:cNvSpPr txBox="1"/>
          <p:nvPr>
            <p:ph idx="14" type="subTitle"/>
          </p:nvPr>
        </p:nvSpPr>
        <p:spPr>
          <a:xfrm>
            <a:off x="7325600" y="5462400"/>
            <a:ext cx="299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7" name="Google Shape;207;p58"/>
          <p:cNvSpPr txBox="1"/>
          <p:nvPr>
            <p:ph idx="15"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9"/>
          <p:cNvSpPr/>
          <p:nvPr/>
        </p:nvSpPr>
        <p:spPr>
          <a:xfrm flipH="1">
            <a:off x="7261113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9"/>
          <p:cNvSpPr/>
          <p:nvPr/>
        </p:nvSpPr>
        <p:spPr>
          <a:xfrm flipH="1" rot="10800000">
            <a:off x="13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9"/>
          <p:cNvSpPr txBox="1"/>
          <p:nvPr>
            <p:ph type="title"/>
          </p:nvPr>
        </p:nvSpPr>
        <p:spPr>
          <a:xfrm>
            <a:off x="3083200" y="1998451"/>
            <a:ext cx="288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2" name="Google Shape;212;p59"/>
          <p:cNvSpPr txBox="1"/>
          <p:nvPr>
            <p:ph idx="1" type="subTitle"/>
          </p:nvPr>
        </p:nvSpPr>
        <p:spPr>
          <a:xfrm>
            <a:off x="3083200" y="2646051"/>
            <a:ext cx="288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3" name="Google Shape;213;p59"/>
          <p:cNvSpPr txBox="1"/>
          <p:nvPr>
            <p:ph idx="2" type="title"/>
          </p:nvPr>
        </p:nvSpPr>
        <p:spPr>
          <a:xfrm>
            <a:off x="8352000" y="1998451"/>
            <a:ext cx="288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4" name="Google Shape;214;p59"/>
          <p:cNvSpPr txBox="1"/>
          <p:nvPr>
            <p:ph idx="3" type="subTitle"/>
          </p:nvPr>
        </p:nvSpPr>
        <p:spPr>
          <a:xfrm>
            <a:off x="8352000" y="2646051"/>
            <a:ext cx="288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5" name="Google Shape;215;p59"/>
          <p:cNvSpPr txBox="1"/>
          <p:nvPr>
            <p:ph idx="4" type="title"/>
          </p:nvPr>
        </p:nvSpPr>
        <p:spPr>
          <a:xfrm>
            <a:off x="3083200" y="4301367"/>
            <a:ext cx="288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6" name="Google Shape;216;p59"/>
          <p:cNvSpPr txBox="1"/>
          <p:nvPr>
            <p:ph idx="5" type="subTitle"/>
          </p:nvPr>
        </p:nvSpPr>
        <p:spPr>
          <a:xfrm>
            <a:off x="3083200" y="4948967"/>
            <a:ext cx="288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7" name="Google Shape;217;p59"/>
          <p:cNvSpPr txBox="1"/>
          <p:nvPr>
            <p:ph idx="6"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59"/>
          <p:cNvSpPr txBox="1"/>
          <p:nvPr>
            <p:ph idx="7" type="title"/>
          </p:nvPr>
        </p:nvSpPr>
        <p:spPr>
          <a:xfrm>
            <a:off x="960000" y="2385800"/>
            <a:ext cx="192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19" name="Google Shape;219;p59"/>
          <p:cNvSpPr txBox="1"/>
          <p:nvPr>
            <p:ph idx="8" type="title"/>
          </p:nvPr>
        </p:nvSpPr>
        <p:spPr>
          <a:xfrm>
            <a:off x="6228200" y="2385800"/>
            <a:ext cx="192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20" name="Google Shape;220;p59"/>
          <p:cNvSpPr txBox="1"/>
          <p:nvPr>
            <p:ph idx="9" type="title"/>
          </p:nvPr>
        </p:nvSpPr>
        <p:spPr>
          <a:xfrm>
            <a:off x="960000" y="4687917"/>
            <a:ext cx="192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21" name="Google Shape;221;p59"/>
          <p:cNvSpPr txBox="1"/>
          <p:nvPr>
            <p:ph idx="13" type="title"/>
          </p:nvPr>
        </p:nvSpPr>
        <p:spPr>
          <a:xfrm>
            <a:off x="8352000" y="4301367"/>
            <a:ext cx="288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22" name="Google Shape;222;p59"/>
          <p:cNvSpPr txBox="1"/>
          <p:nvPr>
            <p:ph idx="14" type="subTitle"/>
          </p:nvPr>
        </p:nvSpPr>
        <p:spPr>
          <a:xfrm>
            <a:off x="8352000" y="4948967"/>
            <a:ext cx="288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3" name="Google Shape;223;p59"/>
          <p:cNvSpPr txBox="1"/>
          <p:nvPr>
            <p:ph idx="15" type="title"/>
          </p:nvPr>
        </p:nvSpPr>
        <p:spPr>
          <a:xfrm>
            <a:off x="6228200" y="4687917"/>
            <a:ext cx="192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24" name="Google Shape;224;p59"/>
          <p:cNvSpPr/>
          <p:nvPr/>
        </p:nvSpPr>
        <p:spPr>
          <a:xfrm flipH="1" rot="-5400000">
            <a:off x="2188768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/>
          <p:nvPr/>
        </p:nvSpPr>
        <p:spPr>
          <a:xfrm>
            <a:off x="8672292" y="2444002"/>
            <a:ext cx="3519656" cy="4408207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0"/>
          <p:cNvSpPr txBox="1"/>
          <p:nvPr>
            <p:ph type="ctrTitle"/>
          </p:nvPr>
        </p:nvSpPr>
        <p:spPr>
          <a:xfrm>
            <a:off x="960000" y="720000"/>
            <a:ext cx="6240000" cy="1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228" name="Google Shape;228;p60"/>
          <p:cNvSpPr txBox="1"/>
          <p:nvPr>
            <p:ph idx="1" type="subTitle"/>
          </p:nvPr>
        </p:nvSpPr>
        <p:spPr>
          <a:xfrm>
            <a:off x="960000" y="2240800"/>
            <a:ext cx="6240000" cy="1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29" name="Google Shape;229;p60"/>
          <p:cNvSpPr txBox="1"/>
          <p:nvPr/>
        </p:nvSpPr>
        <p:spPr>
          <a:xfrm>
            <a:off x="1518400" y="4660400"/>
            <a:ext cx="5123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</a:t>
            </a: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b="1" lang="en-US" sz="16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b="1" lang="en-US" sz="16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infographics &amp; images by </a:t>
            </a:r>
            <a:r>
              <a:rPr b="1" lang="en-US" sz="16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60"/>
          <p:cNvSpPr/>
          <p:nvPr/>
        </p:nvSpPr>
        <p:spPr>
          <a:xfrm flipH="1">
            <a:off x="6314867" y="8201"/>
            <a:ext cx="5877133" cy="1389233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0"/>
          <p:cNvSpPr/>
          <p:nvPr/>
        </p:nvSpPr>
        <p:spPr>
          <a:xfrm flipH="1">
            <a:off x="726110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0"/>
          <p:cNvSpPr/>
          <p:nvPr/>
        </p:nvSpPr>
        <p:spPr>
          <a:xfrm flipH="1" rot="5400000">
            <a:off x="-1847267" y="3996034"/>
            <a:ext cx="4367200" cy="672700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0"/>
          <p:cNvSpPr/>
          <p:nvPr/>
        </p:nvSpPr>
        <p:spPr>
          <a:xfrm flipH="1" rot="5400000">
            <a:off x="-1614133" y="4655101"/>
            <a:ext cx="3816133" cy="587767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1"/>
          <p:cNvSpPr/>
          <p:nvPr/>
        </p:nvSpPr>
        <p:spPr>
          <a:xfrm flipH="1" rot="10800000">
            <a:off x="13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1"/>
          <p:cNvSpPr/>
          <p:nvPr/>
        </p:nvSpPr>
        <p:spPr>
          <a:xfrm flipH="1">
            <a:off x="7261113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2"/>
          <p:cNvSpPr/>
          <p:nvPr/>
        </p:nvSpPr>
        <p:spPr>
          <a:xfrm rot="10800000">
            <a:off x="7261113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2"/>
          <p:cNvSpPr/>
          <p:nvPr/>
        </p:nvSpPr>
        <p:spPr>
          <a:xfrm>
            <a:off x="13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6"/>
          <p:cNvSpPr/>
          <p:nvPr/>
        </p:nvSpPr>
        <p:spPr>
          <a:xfrm>
            <a:off x="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36"/>
          <p:cNvSpPr/>
          <p:nvPr/>
        </p:nvSpPr>
        <p:spPr>
          <a:xfrm rot="5400000">
            <a:off x="89108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6"/>
          <p:cNvSpPr/>
          <p:nvPr/>
        </p:nvSpPr>
        <p:spPr>
          <a:xfrm rot="-5400000">
            <a:off x="2188768" y="-1709916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 flipH="1">
            <a:off x="1" y="2789307"/>
            <a:ext cx="3244004" cy="4062820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7"/>
          <p:cNvSpPr txBox="1"/>
          <p:nvPr>
            <p:ph type="title"/>
          </p:nvPr>
        </p:nvSpPr>
        <p:spPr>
          <a:xfrm>
            <a:off x="4271992" y="2720341"/>
            <a:ext cx="6960000" cy="2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7" name="Google Shape;47;p37"/>
          <p:cNvSpPr txBox="1"/>
          <p:nvPr>
            <p:ph idx="2" type="title"/>
          </p:nvPr>
        </p:nvSpPr>
        <p:spPr>
          <a:xfrm>
            <a:off x="6911992" y="1428441"/>
            <a:ext cx="16800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133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48" name="Google Shape;48;p37"/>
          <p:cNvSpPr txBox="1"/>
          <p:nvPr>
            <p:ph idx="1" type="subTitle"/>
          </p:nvPr>
        </p:nvSpPr>
        <p:spPr>
          <a:xfrm>
            <a:off x="4271992" y="4854759"/>
            <a:ext cx="696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21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37"/>
          <p:cNvSpPr/>
          <p:nvPr/>
        </p:nvSpPr>
        <p:spPr>
          <a:xfrm flipH="1">
            <a:off x="7483733" y="6185301"/>
            <a:ext cx="4367200" cy="672700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7"/>
          <p:cNvSpPr/>
          <p:nvPr/>
        </p:nvSpPr>
        <p:spPr>
          <a:xfrm flipH="1">
            <a:off x="8375867" y="6270167"/>
            <a:ext cx="3816133" cy="587767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7"/>
          <p:cNvSpPr/>
          <p:nvPr/>
        </p:nvSpPr>
        <p:spPr>
          <a:xfrm flipH="1">
            <a:off x="6314867" y="1"/>
            <a:ext cx="5877133" cy="1389233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7"/>
          <p:cNvSpPr/>
          <p:nvPr/>
        </p:nvSpPr>
        <p:spPr>
          <a:xfrm flipH="1">
            <a:off x="7261101" y="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/>
          <p:nvPr/>
        </p:nvSpPr>
        <p:spPr>
          <a:xfrm flipH="1">
            <a:off x="1" y="2789307"/>
            <a:ext cx="3244004" cy="4062820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8"/>
          <p:cNvSpPr/>
          <p:nvPr/>
        </p:nvSpPr>
        <p:spPr>
          <a:xfrm flipH="1">
            <a:off x="7483733" y="6185301"/>
            <a:ext cx="4367200" cy="672700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/>
          <p:nvPr/>
        </p:nvSpPr>
        <p:spPr>
          <a:xfrm flipH="1">
            <a:off x="8375867" y="6270167"/>
            <a:ext cx="3816133" cy="587767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8"/>
          <p:cNvSpPr/>
          <p:nvPr/>
        </p:nvSpPr>
        <p:spPr>
          <a:xfrm flipH="1">
            <a:off x="6314867" y="1"/>
            <a:ext cx="5877133" cy="1389233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8"/>
          <p:cNvSpPr/>
          <p:nvPr/>
        </p:nvSpPr>
        <p:spPr>
          <a:xfrm flipH="1">
            <a:off x="7261101" y="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8"/>
          <p:cNvSpPr txBox="1"/>
          <p:nvPr>
            <p:ph type="title"/>
          </p:nvPr>
        </p:nvSpPr>
        <p:spPr>
          <a:xfrm>
            <a:off x="3864000" y="4433600"/>
            <a:ext cx="7368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/>
        </p:txBody>
      </p:sp>
      <p:sp>
        <p:nvSpPr>
          <p:cNvPr id="60" name="Google Shape;60;p38"/>
          <p:cNvSpPr txBox="1"/>
          <p:nvPr>
            <p:ph idx="1" type="subTitle"/>
          </p:nvPr>
        </p:nvSpPr>
        <p:spPr>
          <a:xfrm>
            <a:off x="3864000" y="1685600"/>
            <a:ext cx="7368000" cy="2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37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/>
          <p:nvPr/>
        </p:nvSpPr>
        <p:spPr>
          <a:xfrm>
            <a:off x="8948001" y="2789307"/>
            <a:ext cx="3244004" cy="4062820"/>
          </a:xfrm>
          <a:custGeom>
            <a:rect b="b" l="l" r="r" t="t"/>
            <a:pathLst>
              <a:path extrusionOk="0" h="47574" w="37986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 txBox="1"/>
          <p:nvPr>
            <p:ph idx="1" type="subTitle"/>
          </p:nvPr>
        </p:nvSpPr>
        <p:spPr>
          <a:xfrm>
            <a:off x="960000" y="3028800"/>
            <a:ext cx="6192000" cy="1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2133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39"/>
          <p:cNvSpPr txBox="1"/>
          <p:nvPr>
            <p:ph type="title"/>
          </p:nvPr>
        </p:nvSpPr>
        <p:spPr>
          <a:xfrm>
            <a:off x="960000" y="1941200"/>
            <a:ext cx="6192000" cy="1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39"/>
          <p:cNvSpPr/>
          <p:nvPr/>
        </p:nvSpPr>
        <p:spPr>
          <a:xfrm flipH="1">
            <a:off x="6314867" y="1"/>
            <a:ext cx="5877133" cy="1389233"/>
          </a:xfrm>
          <a:custGeom>
            <a:rect b="b" l="l" r="r" t="t"/>
            <a:pathLst>
              <a:path extrusionOk="0" h="41677" w="176314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9"/>
          <p:cNvSpPr/>
          <p:nvPr/>
        </p:nvSpPr>
        <p:spPr>
          <a:xfrm flipH="1">
            <a:off x="7261101" y="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9"/>
          <p:cNvSpPr/>
          <p:nvPr/>
        </p:nvSpPr>
        <p:spPr>
          <a:xfrm rot="5400000">
            <a:off x="1800067" y="3604601"/>
            <a:ext cx="1466600" cy="5066767"/>
          </a:xfrm>
          <a:custGeom>
            <a:rect b="b" l="l" r="r" t="t"/>
            <a:pathLst>
              <a:path extrusionOk="0" h="152003" w="43998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/>
          <p:nvPr/>
        </p:nvSpPr>
        <p:spPr>
          <a:xfrm rot="5400000">
            <a:off x="17099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/>
          <p:nvPr/>
        </p:nvSpPr>
        <p:spPr>
          <a:xfrm rot="5400000">
            <a:off x="-1847267" y="2188318"/>
            <a:ext cx="4367200" cy="672700"/>
          </a:xfrm>
          <a:custGeom>
            <a:rect b="b" l="l" r="r" t="t"/>
            <a:pathLst>
              <a:path extrusionOk="0" h="20181" w="131016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9"/>
          <p:cNvSpPr/>
          <p:nvPr/>
        </p:nvSpPr>
        <p:spPr>
          <a:xfrm rot="5400000">
            <a:off x="-1614133" y="1614184"/>
            <a:ext cx="3816133" cy="587767"/>
          </a:xfrm>
          <a:custGeom>
            <a:rect b="b" l="l" r="r" t="t"/>
            <a:pathLst>
              <a:path extrusionOk="0" h="17633" w="114484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/>
          <p:nvPr/>
        </p:nvSpPr>
        <p:spPr>
          <a:xfrm rot="10800000">
            <a:off x="7261101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0"/>
          <p:cNvSpPr/>
          <p:nvPr/>
        </p:nvSpPr>
        <p:spPr>
          <a:xfrm>
            <a:off x="1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0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40"/>
          <p:cNvSpPr/>
          <p:nvPr/>
        </p:nvSpPr>
        <p:spPr>
          <a:xfrm rot="5400000">
            <a:off x="8910801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/>
          <p:nvPr/>
        </p:nvSpPr>
        <p:spPr>
          <a:xfrm>
            <a:off x="4" y="1"/>
            <a:ext cx="2417457" cy="2456967"/>
          </a:xfrm>
          <a:custGeom>
            <a:rect b="b" l="l" r="r" t="t"/>
            <a:pathLst>
              <a:path extrusionOk="0" h="44403" w="43689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1"/>
          <p:cNvSpPr/>
          <p:nvPr/>
        </p:nvSpPr>
        <p:spPr>
          <a:xfrm flipH="1">
            <a:off x="10130071" y="1"/>
            <a:ext cx="2061941" cy="2529729"/>
          </a:xfrm>
          <a:custGeom>
            <a:rect b="b" l="l" r="r" t="t"/>
            <a:pathLst>
              <a:path extrusionOk="0" h="45718" w="37264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1"/>
          <p:cNvSpPr txBox="1"/>
          <p:nvPr>
            <p:ph type="title"/>
          </p:nvPr>
        </p:nvSpPr>
        <p:spPr>
          <a:xfrm>
            <a:off x="960000" y="3574561"/>
            <a:ext cx="312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80" name="Google Shape;80;p41"/>
          <p:cNvSpPr txBox="1"/>
          <p:nvPr>
            <p:ph idx="1" type="subTitle"/>
          </p:nvPr>
        </p:nvSpPr>
        <p:spPr>
          <a:xfrm>
            <a:off x="960000" y="4211761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1" name="Google Shape;81;p41"/>
          <p:cNvSpPr txBox="1"/>
          <p:nvPr>
            <p:ph idx="2" type="title"/>
          </p:nvPr>
        </p:nvSpPr>
        <p:spPr>
          <a:xfrm>
            <a:off x="8112000" y="3574561"/>
            <a:ext cx="312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82" name="Google Shape;82;p41"/>
          <p:cNvSpPr txBox="1"/>
          <p:nvPr>
            <p:ph idx="3" type="subTitle"/>
          </p:nvPr>
        </p:nvSpPr>
        <p:spPr>
          <a:xfrm>
            <a:off x="8112000" y="4211761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3" name="Google Shape;83;p41"/>
          <p:cNvSpPr txBox="1"/>
          <p:nvPr>
            <p:ph idx="4" type="title"/>
          </p:nvPr>
        </p:nvSpPr>
        <p:spPr>
          <a:xfrm>
            <a:off x="4536000" y="3574561"/>
            <a:ext cx="312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84" name="Google Shape;84;p41"/>
          <p:cNvSpPr txBox="1"/>
          <p:nvPr>
            <p:ph idx="5" type="subTitle"/>
          </p:nvPr>
        </p:nvSpPr>
        <p:spPr>
          <a:xfrm>
            <a:off x="4536000" y="4211772"/>
            <a:ext cx="3120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8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5" name="Google Shape;85;p41"/>
          <p:cNvSpPr txBox="1"/>
          <p:nvPr>
            <p:ph idx="6"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 only 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/>
          <p:nvPr/>
        </p:nvSpPr>
        <p:spPr>
          <a:xfrm flipH="1" rot="10800000">
            <a:off x="13" y="5450685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2"/>
          <p:cNvSpPr/>
          <p:nvPr/>
        </p:nvSpPr>
        <p:spPr>
          <a:xfrm flipH="1">
            <a:off x="7261113" y="8201"/>
            <a:ext cx="4930900" cy="1407300"/>
          </a:xfrm>
          <a:custGeom>
            <a:rect b="b" l="l" r="r" t="t"/>
            <a:pathLst>
              <a:path extrusionOk="0" h="42219" w="147927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2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42"/>
          <p:cNvSpPr/>
          <p:nvPr/>
        </p:nvSpPr>
        <p:spPr>
          <a:xfrm flipH="1" rot="-5400000">
            <a:off x="2188768" y="4068933"/>
            <a:ext cx="1092433" cy="4512267"/>
          </a:xfrm>
          <a:custGeom>
            <a:rect b="b" l="l" r="r" t="t"/>
            <a:pathLst>
              <a:path extrusionOk="0" h="135368" w="32773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960000" y="720000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b="0" i="0" sz="35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960000" y="1622400"/>
            <a:ext cx="102720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 b="0" i="0" sz="18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"/>
          <p:cNvSpPr txBox="1"/>
          <p:nvPr>
            <p:ph type="ctrTitle"/>
          </p:nvPr>
        </p:nvSpPr>
        <p:spPr>
          <a:xfrm>
            <a:off x="1027200" y="879675"/>
            <a:ext cx="10137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367"/>
              <a:t>Nhập môn công nghệ phần mềm</a:t>
            </a:r>
            <a:endParaRPr sz="4367"/>
          </a:p>
        </p:txBody>
      </p:sp>
      <p:sp>
        <p:nvSpPr>
          <p:cNvPr id="245" name="Google Shape;245;p1"/>
          <p:cNvSpPr txBox="1"/>
          <p:nvPr>
            <p:ph idx="1" type="subTitle"/>
          </p:nvPr>
        </p:nvSpPr>
        <p:spPr>
          <a:xfrm>
            <a:off x="360141" y="2740597"/>
            <a:ext cx="8743500" cy="30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Nhóm 11: Bùi Minh Hạnh	             Ma Thị Sú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      Nguyễn Thị Lan Anh		  Nguyễn Thị Thơ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      	Lê Nghĩa Dũng		  	  Nguyễn Thế Lộc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      Phan Thị Hồng Hoài         Ngô Chí Tình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                Nguyễn Quang Vinh</a:t>
            </a:r>
            <a:endParaRPr/>
          </a:p>
        </p:txBody>
      </p:sp>
      <p:grpSp>
        <p:nvGrpSpPr>
          <p:cNvPr id="246" name="Google Shape;246;p1"/>
          <p:cNvGrpSpPr/>
          <p:nvPr/>
        </p:nvGrpSpPr>
        <p:grpSpPr>
          <a:xfrm>
            <a:off x="7775667" y="2106367"/>
            <a:ext cx="6160841" cy="4742220"/>
            <a:chOff x="5527089" y="1579815"/>
            <a:chExt cx="4620746" cy="3556754"/>
          </a:xfrm>
        </p:grpSpPr>
        <p:sp>
          <p:nvSpPr>
            <p:cNvPr id="247" name="Google Shape;247;p1"/>
            <p:cNvSpPr/>
            <p:nvPr/>
          </p:nvSpPr>
          <p:spPr>
            <a:xfrm>
              <a:off x="6239778" y="2099076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9124311" y="41128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527089" y="39252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983525" y="43066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203967" y="40214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5" name="Google Shape;255;p1"/>
            <p:cNvGrpSpPr/>
            <p:nvPr/>
          </p:nvGrpSpPr>
          <p:grpSpPr>
            <a:xfrm>
              <a:off x="6419268" y="2175276"/>
              <a:ext cx="3428122" cy="2427847"/>
              <a:chOff x="6419268" y="2175276"/>
              <a:chExt cx="3428122" cy="2427847"/>
            </a:xfrm>
          </p:grpSpPr>
          <p:sp>
            <p:nvSpPr>
              <p:cNvPr id="256" name="Google Shape;256;p1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rect b="b" l="l" r="r" t="t"/>
                <a:pathLst>
                  <a:path extrusionOk="0" h="69138" w="109479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rect b="b" l="l" r="r" t="t"/>
                <a:pathLst>
                  <a:path extrusionOk="0" h="17234" w="109481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rect b="b" l="l" r="r" t="t"/>
                <a:pathLst>
                  <a:path extrusionOk="0" h="46523" w="103762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rect b="b" l="l" r="r" t="t"/>
                <a:pathLst>
                  <a:path extrusionOk="0" h="2842" w="53805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rect b="b" l="l" r="r" t="t"/>
                <a:pathLst>
                  <a:path extrusionOk="0" h="10469" w="39776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rect b="b" l="l" r="r" t="t"/>
                <a:pathLst>
                  <a:path extrusionOk="0" h="6030" w="39776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rect b="b" l="l" r="r" t="t"/>
                <a:pathLst>
                  <a:path extrusionOk="0" h="24808" w="43469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rect b="b" l="l" r="r" t="t"/>
                <a:pathLst>
                  <a:path extrusionOk="0" h="3610" w="43469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rect b="b" l="l" r="r" t="t"/>
                <a:pathLst>
                  <a:path extrusionOk="0" h="1043" w="1044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rect b="b" l="l" r="r" t="t"/>
                <a:pathLst>
                  <a:path extrusionOk="0" h="11967" w="11968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rect b="b" l="l" r="r" t="t"/>
                <a:pathLst>
                  <a:path extrusionOk="0" h="5830" w="296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rect b="b" l="l" r="r" t="t"/>
                <a:pathLst>
                  <a:path extrusionOk="0" h="741" w="1066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rect b="b" l="l" r="r" t="t"/>
                <a:pathLst>
                  <a:path extrusionOk="0" h="738" w="19236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rect b="b" l="l" r="r" t="t"/>
                <a:pathLst>
                  <a:path extrusionOk="0" h="4127" w="19238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rect b="b" l="l" r="r" t="t"/>
                <a:pathLst>
                  <a:path extrusionOk="0" h="675" w="674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rect b="b" l="l" r="r" t="t"/>
                <a:pathLst>
                  <a:path extrusionOk="0" h="2707" w="9032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rect b="b" l="l" r="r" t="t"/>
                <a:pathLst>
                  <a:path extrusionOk="0" h="740" w="6674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rect b="b" l="l" r="r" t="t"/>
                <a:pathLst>
                  <a:path extrusionOk="0" h="30689" w="27097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rect b="b" l="l" r="r" t="t"/>
                <a:pathLst>
                  <a:path extrusionOk="0" h="6594" w="6101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rect b="b" l="l" r="r" t="t"/>
                <a:pathLst>
                  <a:path extrusionOk="0" h="863" w="15213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rect b="b" l="l" r="r" t="t"/>
                <a:pathLst>
                  <a:path extrusionOk="0" h="865" w="15213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rect b="b" l="l" r="r" t="t"/>
                <a:pathLst>
                  <a:path extrusionOk="0" h="18975" w="29796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rect b="b" l="l" r="r" t="t"/>
                <a:pathLst>
                  <a:path extrusionOk="0" h="12738" w="29796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rect b="b" l="l" r="r" t="t"/>
                <a:pathLst>
                  <a:path extrusionOk="0" h="13205" w="1463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rect b="b" l="l" r="r" t="t"/>
                <a:pathLst>
                  <a:path extrusionOk="0" h="20460" w="22457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rect b="b" l="l" r="r" t="t"/>
                <a:pathLst>
                  <a:path extrusionOk="0" h="15821" w="17366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rect b="b" l="l" r="r" t="t"/>
                <a:pathLst>
                  <a:path extrusionOk="0" h="10061" w="10063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rect b="b" l="l" r="r" t="t"/>
                <a:pathLst>
                  <a:path extrusionOk="0" h="3563" w="3566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rect b="b" l="l" r="r" t="t"/>
                <a:pathLst>
                  <a:path extrusionOk="0" h="8446" w="9451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rect b="b" l="l" r="r" t="t"/>
                <a:pathLst>
                  <a:path extrusionOk="0" h="32494" w="28689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rect b="b" l="l" r="r" t="t"/>
                <a:pathLst>
                  <a:path extrusionOk="0" h="6980" w="646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rect b="b" l="l" r="r" t="t"/>
                <a:pathLst>
                  <a:path extrusionOk="0" h="912" w="16106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rect b="b" l="l" r="r" t="t"/>
                <a:pathLst>
                  <a:path extrusionOk="0" h="913" w="16106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rect b="b" l="l" r="r" t="t"/>
                <a:pathLst>
                  <a:path extrusionOk="0" h="914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rect b="b" l="l" r="r" t="t"/>
                <a:pathLst>
                  <a:path extrusionOk="0" h="18521" w="25821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rect b="b" l="l" r="r" t="t"/>
                <a:pathLst>
                  <a:path extrusionOk="0" h="18522" w="13543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rect b="b" l="l" r="r" t="t"/>
                <a:pathLst>
                  <a:path extrusionOk="0" h="9224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rect b="b" l="l" r="r" t="t"/>
                <a:pathLst>
                  <a:path extrusionOk="0" h="1708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rect b="b" l="l" r="r" t="t"/>
                <a:pathLst>
                  <a:path extrusionOk="0" h="13205" w="14528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rect b="b" l="l" r="r" t="t"/>
                <a:pathLst>
                  <a:path extrusionOk="0" h="3136" w="151158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"/>
          <p:cNvSpPr txBox="1"/>
          <p:nvPr>
            <p:ph idx="1" type="subTitle"/>
          </p:nvPr>
        </p:nvSpPr>
        <p:spPr>
          <a:xfrm>
            <a:off x="-644576" y="1319134"/>
            <a:ext cx="8298454" cy="47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điểm: 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sửa đổi, mở rộng; đóng gói dữ liệu và thao tác; giao tiếp qua message passing.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 kiểu con: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Class-based: 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 chức theo lớp, hỗ trợ kế thừa, đa hình, đóng gói. 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Prototype-based architecture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Tạo đối tượng bằng sao chép nguyên mẫu, linh hoạt mở rộng.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điểm: 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bảo trì, tái sử dụng hiệu quả, hỗ trợ phát triển phần mềm mô-đun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phù hợp hệ thống lớn</a:t>
            </a:r>
            <a:endParaRPr/>
          </a:p>
        </p:txBody>
      </p:sp>
      <p:sp>
        <p:nvSpPr>
          <p:cNvPr id="554" name="Google Shape;554;p10"/>
          <p:cNvSpPr txBox="1"/>
          <p:nvPr/>
        </p:nvSpPr>
        <p:spPr>
          <a:xfrm>
            <a:off x="2776928" y="6242520"/>
            <a:ext cx="829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Engineering_ A Practitioner's Approach (9th Ed) - R. Pressman, B. Maxim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0"/>
          <p:cNvSpPr txBox="1"/>
          <p:nvPr/>
        </p:nvSpPr>
        <p:spPr>
          <a:xfrm>
            <a:off x="1184223" y="442212"/>
            <a:ext cx="100434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Hướng Đối Tượng (Object-Oriented Architecture)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3878" y="1718026"/>
            <a:ext cx="433825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1"/>
          <p:cNvSpPr txBox="1"/>
          <p:nvPr>
            <p:ph idx="1" type="subTitle"/>
          </p:nvPr>
        </p:nvSpPr>
        <p:spPr>
          <a:xfrm>
            <a:off x="-644576" y="1319134"/>
            <a:ext cx="8298454" cy="478186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điểm: 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Chia hệ thống thành nhiều lớp, mỗi lớp tiến gần hơn đến tập lệnh máy.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</a:t>
            </a:r>
            <a:r>
              <a:rPr b="1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0" sz="2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 ngoài cùng: </a:t>
            </a:r>
            <a:r>
              <a:rPr b="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thành phần xử lý các thao tác giao diện người dùng.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 trung gian:</a:t>
            </a:r>
            <a:r>
              <a:rPr b="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thành phần thực hiện việc tương tác với hệ điều hành.</a:t>
            </a:r>
            <a:endParaRPr b="1" i="0" sz="2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 trong cùng: </a:t>
            </a:r>
            <a:r>
              <a:rPr b="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 cấp các dịch vụ tiện ích và chức năng phần mềm ứng dụng.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11"/>
          <p:cNvSpPr txBox="1"/>
          <p:nvPr/>
        </p:nvSpPr>
        <p:spPr>
          <a:xfrm>
            <a:off x="2776928" y="6242520"/>
            <a:ext cx="829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Engineering_ A Practitioner's Approach (9th Ed) - R. Pressman, B. Maxim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1"/>
          <p:cNvSpPr txBox="1"/>
          <p:nvPr/>
        </p:nvSpPr>
        <p:spPr>
          <a:xfrm>
            <a:off x="2053651" y="442212"/>
            <a:ext cx="100434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phân lớp (Layered Architectures.)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9638" y="1919365"/>
            <a:ext cx="3897443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2"/>
          <p:cNvSpPr txBox="1"/>
          <p:nvPr>
            <p:ph idx="1" type="subTitle"/>
          </p:nvPr>
        </p:nvSpPr>
        <p:spPr>
          <a:xfrm>
            <a:off x="-644577" y="875491"/>
            <a:ext cx="9173979" cy="548694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điểm: 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Phổ biến trong phát triển Web, tách biệt giao diện, logic xử lý và dữ liệu.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phần: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Model, View, Controller.</a:t>
            </a:r>
            <a:endParaRPr i="0" sz="2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 trình hoạt động: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dùng gửi yêu cầu đến ứng dụng.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tiếp nhận yêu cầu, xác định loại yêu cầu và chọn view phù hợp.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xử lý dữ liệu hoặc truy xuất thông tin từ cơ sở dữ liệu.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nhận dữ liệu từ model, định dạng và hiển thị trên trình duyệt của người dùng.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12"/>
          <p:cNvSpPr txBox="1"/>
          <p:nvPr/>
        </p:nvSpPr>
        <p:spPr>
          <a:xfrm>
            <a:off x="3316572" y="6362440"/>
            <a:ext cx="829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Engineering_ A Practitioner's Approach (9th Ed) - R. Pressman, B. Maxim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2"/>
          <p:cNvSpPr txBox="1"/>
          <p:nvPr/>
        </p:nvSpPr>
        <p:spPr>
          <a:xfrm>
            <a:off x="2148590" y="277321"/>
            <a:ext cx="100434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US" sz="2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Model-View-Controller (MVC)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4490" y="1709581"/>
            <a:ext cx="3806408" cy="394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3"/>
          <p:cNvGrpSpPr/>
          <p:nvPr/>
        </p:nvGrpSpPr>
        <p:grpSpPr>
          <a:xfrm>
            <a:off x="-2153578" y="2115661"/>
            <a:ext cx="6160995" cy="4742339"/>
            <a:chOff x="5527089" y="1579815"/>
            <a:chExt cx="4620746" cy="3556754"/>
          </a:xfrm>
        </p:grpSpPr>
        <p:sp>
          <p:nvSpPr>
            <p:cNvPr id="578" name="Google Shape;578;p13"/>
            <p:cNvSpPr/>
            <p:nvPr/>
          </p:nvSpPr>
          <p:spPr>
            <a:xfrm>
              <a:off x="6239778" y="2099076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9124311" y="41128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527089" y="39252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983525" y="43066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203967" y="40214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6" name="Google Shape;586;p13"/>
            <p:cNvGrpSpPr/>
            <p:nvPr/>
          </p:nvGrpSpPr>
          <p:grpSpPr>
            <a:xfrm>
              <a:off x="6419268" y="2175276"/>
              <a:ext cx="3428122" cy="2427847"/>
              <a:chOff x="6419268" y="2175276"/>
              <a:chExt cx="3428122" cy="2427847"/>
            </a:xfrm>
          </p:grpSpPr>
          <p:sp>
            <p:nvSpPr>
              <p:cNvPr id="587" name="Google Shape;587;p13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rect b="b" l="l" r="r" t="t"/>
                <a:pathLst>
                  <a:path extrusionOk="0" h="69138" w="109479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rect b="b" l="l" r="r" t="t"/>
                <a:pathLst>
                  <a:path extrusionOk="0" h="17234" w="109481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rect b="b" l="l" r="r" t="t"/>
                <a:pathLst>
                  <a:path extrusionOk="0" h="46523" w="103762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rect b="b" l="l" r="r" t="t"/>
                <a:pathLst>
                  <a:path extrusionOk="0" h="2842" w="53805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rect b="b" l="l" r="r" t="t"/>
                <a:pathLst>
                  <a:path extrusionOk="0" h="10469" w="39776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rect b="b" l="l" r="r" t="t"/>
                <a:pathLst>
                  <a:path extrusionOk="0" h="6030" w="39776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rect b="b" l="l" r="r" t="t"/>
                <a:pathLst>
                  <a:path extrusionOk="0" h="24808" w="43469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rect b="b" l="l" r="r" t="t"/>
                <a:pathLst>
                  <a:path extrusionOk="0" h="3610" w="43469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rect b="b" l="l" r="r" t="t"/>
                <a:pathLst>
                  <a:path extrusionOk="0" h="1043" w="1044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rect b="b" l="l" r="r" t="t"/>
                <a:pathLst>
                  <a:path extrusionOk="0" h="11967" w="11968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rect b="b" l="l" r="r" t="t"/>
                <a:pathLst>
                  <a:path extrusionOk="0" h="5830" w="296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rect b="b" l="l" r="r" t="t"/>
                <a:pathLst>
                  <a:path extrusionOk="0" h="741" w="1066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rect b="b" l="l" r="r" t="t"/>
                <a:pathLst>
                  <a:path extrusionOk="0" h="738" w="19236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rect b="b" l="l" r="r" t="t"/>
                <a:pathLst>
                  <a:path extrusionOk="0" h="4127" w="19238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rect b="b" l="l" r="r" t="t"/>
                <a:pathLst>
                  <a:path extrusionOk="0" h="675" w="674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rect b="b" l="l" r="r" t="t"/>
                <a:pathLst>
                  <a:path extrusionOk="0" h="2707" w="9032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rect b="b" l="l" r="r" t="t"/>
                <a:pathLst>
                  <a:path extrusionOk="0" h="740" w="6674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rect b="b" l="l" r="r" t="t"/>
                <a:pathLst>
                  <a:path extrusionOk="0" h="30689" w="27097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rect b="b" l="l" r="r" t="t"/>
                <a:pathLst>
                  <a:path extrusionOk="0" h="6594" w="6101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rect b="b" l="l" r="r" t="t"/>
                <a:pathLst>
                  <a:path extrusionOk="0" h="863" w="15213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rect b="b" l="l" r="r" t="t"/>
                <a:pathLst>
                  <a:path extrusionOk="0" h="865" w="15213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rect b="b" l="l" r="r" t="t"/>
                <a:pathLst>
                  <a:path extrusionOk="0" h="18975" w="29796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rect b="b" l="l" r="r" t="t"/>
                <a:pathLst>
                  <a:path extrusionOk="0" h="12738" w="29796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rect b="b" l="l" r="r" t="t"/>
                <a:pathLst>
                  <a:path extrusionOk="0" h="13205" w="1463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rect b="b" l="l" r="r" t="t"/>
                <a:pathLst>
                  <a:path extrusionOk="0" h="20460" w="22457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rect b="b" l="l" r="r" t="t"/>
                <a:pathLst>
                  <a:path extrusionOk="0" h="15821" w="17366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rect b="b" l="l" r="r" t="t"/>
                <a:pathLst>
                  <a:path extrusionOk="0" h="10061" w="10063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rect b="b" l="l" r="r" t="t"/>
                <a:pathLst>
                  <a:path extrusionOk="0" h="3563" w="3566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rect b="b" l="l" r="r" t="t"/>
                <a:pathLst>
                  <a:path extrusionOk="0" h="8446" w="9451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rect b="b" l="l" r="r" t="t"/>
                <a:pathLst>
                  <a:path extrusionOk="0" h="32494" w="28689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rect b="b" l="l" r="r" t="t"/>
                <a:pathLst>
                  <a:path extrusionOk="0" h="6980" w="646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rect b="b" l="l" r="r" t="t"/>
                <a:pathLst>
                  <a:path extrusionOk="0" h="912" w="16106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rect b="b" l="l" r="r" t="t"/>
                <a:pathLst>
                  <a:path extrusionOk="0" h="913" w="16106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rect b="b" l="l" r="r" t="t"/>
                <a:pathLst>
                  <a:path extrusionOk="0" h="914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rect b="b" l="l" r="r" t="t"/>
                <a:pathLst>
                  <a:path extrusionOk="0" h="18521" w="25821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rect b="b" l="l" r="r" t="t"/>
                <a:pathLst>
                  <a:path extrusionOk="0" h="18522" w="13543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rect b="b" l="l" r="r" t="t"/>
                <a:pathLst>
                  <a:path extrusionOk="0" h="9224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rect b="b" l="l" r="r" t="t"/>
                <a:pathLst>
                  <a:path extrusionOk="0" h="1708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rect b="b" l="l" r="r" t="t"/>
                <a:pathLst>
                  <a:path extrusionOk="0" h="13205" w="14528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rect b="b" l="l" r="r" t="t"/>
                <a:pathLst>
                  <a:path extrusionOk="0" h="3136" w="151158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0" name="Google Shape;650;p13"/>
          <p:cNvSpPr txBox="1"/>
          <p:nvPr/>
        </p:nvSpPr>
        <p:spPr>
          <a:xfrm>
            <a:off x="3892246" y="1860215"/>
            <a:ext cx="8109434" cy="428652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-285750" lvl="0" marL="425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kinh tế: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Thiết kế đơn giản, tránh chi tiết và tính năng không cần thiết.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hiển thị: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Các quyết định kiến trúc cần rõ ràng để dễ hiểu và duy trì.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phân tách: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Giúp module hóa hệ thống, nhưng nếu quá mức có thể gây phân mảnh.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đối xứng: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Thiết kế thống nhất, cân bằng giúp hệ thống dễ hiểu và quản lý.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nổi bật: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Hệ thống linh hoạt, có khả năng tự điều chỉnh để thích ứng với thay đổi.</a:t>
            </a:r>
            <a:endParaRPr/>
          </a:p>
        </p:txBody>
      </p:sp>
      <p:sp>
        <p:nvSpPr>
          <p:cNvPr id="651" name="Google Shape;651;p13"/>
          <p:cNvSpPr txBox="1"/>
          <p:nvPr/>
        </p:nvSpPr>
        <p:spPr>
          <a:xfrm>
            <a:off x="124680" y="381043"/>
            <a:ext cx="10623267" cy="501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4. Các yếu tố trong kiến trúc phần mềm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4"/>
          <p:cNvSpPr txBox="1"/>
          <p:nvPr/>
        </p:nvSpPr>
        <p:spPr>
          <a:xfrm>
            <a:off x="1499644" y="441792"/>
            <a:ext cx="10272000" cy="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7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5. Đánh giá các thiết kế kiến trúc thay thế</a:t>
            </a:r>
            <a:endParaRPr b="1" sz="266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14"/>
          <p:cNvSpPr txBox="1"/>
          <p:nvPr/>
        </p:nvSpPr>
        <p:spPr>
          <a:xfrm>
            <a:off x="119921" y="1004343"/>
            <a:ext cx="8094689" cy="575622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Để đánh giá kiến trúc, SEI đã phát triển phương pháp phân tích đánh đổi kiến trúc (ATAM) với quy trình lặp sau: 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 thập kịch bản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Xây dựng các use case từ góc nhìn người dùng.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 định yêu cầu, ràng buộc và môi trường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Đáp ứng mối quan tâm của các bên liên quan.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tả kiến trúc :</a:t>
            </a:r>
            <a:endParaRPr/>
          </a:p>
          <a:p>
            <a:pPr indent="-342900" lvl="1" marL="939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view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Phân tích cách chia nhỏ thành phần và che giấu thông tin.</a:t>
            </a:r>
            <a:endParaRPr/>
          </a:p>
          <a:p>
            <a:pPr indent="-342900" lvl="1" marL="939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view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Đánh giá hiệu suất hệ thống.</a:t>
            </a:r>
            <a:endParaRPr/>
          </a:p>
          <a:p>
            <a:pPr indent="-342900" lvl="1" marL="939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view –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tra mức độ đáp ứng yêu cầu chức năng.</a:t>
            </a:r>
            <a:endParaRPr/>
          </a:p>
        </p:txBody>
      </p:sp>
      <p:pic>
        <p:nvPicPr>
          <p:cNvPr id="658" name="Google Shape;6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021" y="1868918"/>
            <a:ext cx="4001058" cy="384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5"/>
          <p:cNvSpPr txBox="1"/>
          <p:nvPr/>
        </p:nvSpPr>
        <p:spPr>
          <a:xfrm>
            <a:off x="-149903" y="284814"/>
            <a:ext cx="12097063" cy="602604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-342900" lvl="1" marL="939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 giá thuộc tính chất lượng : </a:t>
            </a:r>
            <a:endParaRPr/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 tin cậy (Reliability) : Hoạt động ổn định, chính xác, chịu lỗi tốt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 suất (Performance):  Xử lý nhanh, tối ưu tài nguyên, đáp ứng thời gian thực.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mật (Security) :Bảo vệ dữ liệu, chống tấn công, truy cập trái phép.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 năng bảo trì (Maintainability) :dễ dàng sửa chữa, cập nhật, nâng cấp mà không ảnh hưởng đến các phần khác.</a:t>
            </a:r>
            <a:endParaRPr/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linh hoạt (Flexibility):dễ dàng thích nghi và thay đổi linh hoạt mà ko cần thiết kế lại.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thử (Testability) : dễ kiểm tra, phát hiện lỗi và đảm bảo đúng yêu cầu.</a:t>
            </a:r>
            <a:endParaRPr/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 động (Portability) :chạy trên nhiều nền tảng khác nhau mà không cần thay đổi.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Tái sử dụng (Reusability): thành phần có thể tái sử dụng cho dự án khác.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97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 tác (Interoperability): tương thích, chia sẻ dữ liệu với hệ thống.</a:t>
            </a:r>
            <a:endParaRPr/>
          </a:p>
          <a:p>
            <a:pPr indent="-342900" lvl="1" marL="939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Xác định các điểm nhạy cảm của kiến trúc: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 tra ảnh hưởng của thay đổi nhỏ.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39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Phê bình kiến trúc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Xác định các điểm đánh đổi (trade-off) giữa các thuộc tính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4" name="Google Shape;6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8537" y="4384623"/>
            <a:ext cx="2970863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5"/>
          <p:cNvSpPr txBox="1"/>
          <p:nvPr/>
        </p:nvSpPr>
        <p:spPr>
          <a:xfrm>
            <a:off x="3016768" y="6512340"/>
            <a:ext cx="829845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Software Engineering_ A Practitioner's Approach (9th Ed) - R. Pressman, B. Maxim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16"/>
          <p:cNvGrpSpPr/>
          <p:nvPr/>
        </p:nvGrpSpPr>
        <p:grpSpPr>
          <a:xfrm>
            <a:off x="101587" y="101616"/>
            <a:ext cx="1865955" cy="2559240"/>
            <a:chOff x="76190" y="76211"/>
            <a:chExt cx="1399466" cy="1919430"/>
          </a:xfrm>
        </p:grpSpPr>
        <p:sp>
          <p:nvSpPr>
            <p:cNvPr id="671" name="Google Shape;671;p16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16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73" name="Google Shape;673;p16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3" name="Google Shape;683;p16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6" name="Google Shape;686;p16"/>
          <p:cNvSpPr txBox="1"/>
          <p:nvPr>
            <p:ph type="title"/>
          </p:nvPr>
        </p:nvSpPr>
        <p:spPr>
          <a:xfrm>
            <a:off x="1076319" y="418045"/>
            <a:ext cx="11290566" cy="74834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III. SA của dự án( mô hình MVC)</a:t>
            </a:r>
            <a:endParaRPr/>
          </a:p>
        </p:txBody>
      </p:sp>
      <p:sp>
        <p:nvSpPr>
          <p:cNvPr id="687" name="Google Shape;687;p16"/>
          <p:cNvSpPr txBox="1"/>
          <p:nvPr/>
        </p:nvSpPr>
        <p:spPr>
          <a:xfrm>
            <a:off x="665180" y="1615028"/>
            <a:ext cx="7234636" cy="509307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Lý do chọn MVC trong quản lý nhân sự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Tách biệt rõ ràng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Quản lý dữ liệu (tính lương, nhân viên).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Hiển thị giao diện (bảng lương, danh sách).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Điều hướng giữa Model và View.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Lợi ích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Dễ thay đổi giao diện hoặc logic mà không ảnh hưởng toàn hệ thống.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Dễ bảo trì, mở rộng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Nâng cấp dễ dàng khi thêm tính năng (chấm công, KPI…).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Lợi ích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Tiết kiệm thời gian, công sức khi sửa lỗi, nâng cấp.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Tăng bảo mật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Model kiểm soát dữ liệu, tránh SQL Injection, XSS.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Lợi ích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Tăng bảo mật, tối ưu hiệu suất.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Dễ tích hợp công nghệ mới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Tách biệt dữ liệu giúp dễ kết nối API với mobile/web app.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Lợi ích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 Linh hoạt mở rộng hệ thống.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8" name="Google Shape;6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9816" y="2458387"/>
            <a:ext cx="4110635" cy="349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7"/>
          <p:cNvSpPr txBox="1"/>
          <p:nvPr>
            <p:ph type="title"/>
          </p:nvPr>
        </p:nvSpPr>
        <p:spPr>
          <a:xfrm>
            <a:off x="1076319" y="418045"/>
            <a:ext cx="11290566" cy="74834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IV. SA đáp ứng được từng NFR </a:t>
            </a:r>
            <a:endParaRPr/>
          </a:p>
        </p:txBody>
      </p:sp>
      <p:sp>
        <p:nvSpPr>
          <p:cNvPr id="694" name="Google Shape;694;p17"/>
          <p:cNvSpPr txBox="1"/>
          <p:nvPr/>
        </p:nvSpPr>
        <p:spPr>
          <a:xfrm>
            <a:off x="6235908" y="1204738"/>
            <a:ext cx="5956091" cy="510612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3.NFR-03: Tính bảo mật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Mã hóa mật khẩu nhân viên, phân quyền truy cập dữ liệu.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Kiểm soát hiển thị theo phân quyền.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Kiểm soát quyền truy cập khi thêm/sửa/xóa nhân viên…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NFR-04: Tính khả dụng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Đảm bảo dữ liệu nhân sự không mất khi hệ thống lỗi.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Giao diện quản lý nhân viên, báo cáo chấm công… trực quan.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 lý lỗi, cung cấp thông báo rõ ràng khi có bảo trì hoặc gián đoạn dịch vụ.</a:t>
            </a:r>
            <a:endParaRPr/>
          </a:p>
        </p:txBody>
      </p:sp>
      <p:sp>
        <p:nvSpPr>
          <p:cNvPr id="695" name="Google Shape;695;p17"/>
          <p:cNvSpPr txBox="1"/>
          <p:nvPr/>
        </p:nvSpPr>
        <p:spPr>
          <a:xfrm>
            <a:off x="1" y="1204738"/>
            <a:ext cx="6096000" cy="510612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NFR-01: Tính tin cậy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Ràng buộc dữ liệu nhân viên, chấm công,... đảm bảo toàn vẹn.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Hiển thị danh sách nhân viên, báo cáo chấm công… chính xác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Kiểm tra thông tin nhân viên trước khi cập nhật vào hệ thống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NFR-02: Tính hiệu năng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Tối ưu truy vấn bảng Nhân viên, Lương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 caching dữ liệu thường xuyên truy cập.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Phân trang danh sách nhân viên, tải báo cáo chấm công bằng AJAX.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Giảm tải xử lý logic khi lọc, tìm kiếm nhân viên.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8"/>
          <p:cNvSpPr txBox="1"/>
          <p:nvPr/>
        </p:nvSpPr>
        <p:spPr>
          <a:xfrm>
            <a:off x="6096000" y="839446"/>
            <a:ext cx="6095999" cy="547141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7.NFR-07: Tính khả chuyển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Thiết kế bảng Nhân viên, Chấm công… độc lập nền tảng.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tách biệt logic nghiệp vụ khỏi logic hiển thị giúp hệ thống dễ dàng chuyển đổi sang nền tảng mới.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API đảm bảo chức năng nhân sự hoạt động đa nền tảng.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8.NFR-08: Tính pháp luật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Lưu trữ hợp đồng lao động, bảng lương đúng quy định.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Hiển thị báo cáo lương, chấm công minh bạch.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Kiểm tra hợp lệ dữ liệu nhân viên theo luật lao động.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18"/>
          <p:cNvSpPr txBox="1"/>
          <p:nvPr/>
        </p:nvSpPr>
        <p:spPr>
          <a:xfrm>
            <a:off x="0" y="839446"/>
            <a:ext cx="6235907" cy="589113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NFR-05: Tính tương thích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Database được thiết kế tương thích với nhiều hệ quản trị cơ sở dữ liệu khác nhau.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Giao diện hỗ trợ đa nền tảng (desktop, mobile, tablet).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Tích hợp API xuất dữ liệu nhân viên ra Excel/PDF.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6.NFR-06: Khả năng bảo trì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hỗ trợ migrations giúp mở rộng hoặc cập nhật dữ liệu dễ dàng mà không làm mất dữ liệu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Dễ dàng chỉnh sửa UI quản lý nhân sự mà không ảnh hưởng dữ liệu.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Module thêm nhân viên, chấm công… tách biệt dễ bảo trì.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"/>
          <p:cNvSpPr txBox="1"/>
          <p:nvPr>
            <p:ph idx="3" type="subTitle"/>
          </p:nvPr>
        </p:nvSpPr>
        <p:spPr>
          <a:xfrm>
            <a:off x="352625" y="1442525"/>
            <a:ext cx="7470900" cy="49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Necessary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Bao gồm cơ sở dữ liệu SQL Server, nơi lưu trữ thông tin nhân viên, chấm công, lương, đánh giá hiệu suất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 diện web (ASP.NET MVC) và ứng dụng di động, nơi hiển thị thông tin nhân viên, bảng lương, báo cáo,...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</a:t>
            </a:r>
            <a:r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API trong ASP.NET Web API, chịu trách nhiệm xử lý yêu cầu từ người dùng, lấy dữ liệu từ Model và trả về View.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Implementation Free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có thể mở rộng từ SQL Server sang MySQL, MongoDB.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View: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có thể thay đổi từ ASP.NET MVC sang React, Angular.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có thể triển khai bằng Java Spring Boot, Django mà không ảnh hưởng đến phần còn lại.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Unambiguous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thành phần có vai trò riêng, dễ xác định lỗi khi kiểm thử: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Lỗi tính lương → Kiểm tra Controller.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Lỗi hiển thị bảng lương → Kiểm tra View.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Lỗi dữ liệu nhân viên → Kiểm tra Model.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 Medium"/>
              <a:buNone/>
            </a:pPr>
            <a:r>
              <a:t/>
            </a:r>
            <a:endParaRPr b="1" sz="2400"/>
          </a:p>
        </p:txBody>
      </p:sp>
      <p:grpSp>
        <p:nvGrpSpPr>
          <p:cNvPr id="707" name="Google Shape;707;p19"/>
          <p:cNvGrpSpPr/>
          <p:nvPr/>
        </p:nvGrpSpPr>
        <p:grpSpPr>
          <a:xfrm>
            <a:off x="-89375" y="-294995"/>
            <a:ext cx="1865955" cy="2559240"/>
            <a:chOff x="76190" y="76211"/>
            <a:chExt cx="1399466" cy="1919430"/>
          </a:xfrm>
        </p:grpSpPr>
        <p:sp>
          <p:nvSpPr>
            <p:cNvPr id="708" name="Google Shape;708;p19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9" name="Google Shape;709;p19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10" name="Google Shape;710;p19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0" name="Google Shape;720;p19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19"/>
          <p:cNvGrpSpPr/>
          <p:nvPr/>
        </p:nvGrpSpPr>
        <p:grpSpPr>
          <a:xfrm>
            <a:off x="9643575" y="-368438"/>
            <a:ext cx="2579056" cy="2319739"/>
            <a:chOff x="7133528" y="76211"/>
            <a:chExt cx="1934292" cy="1739804"/>
          </a:xfrm>
        </p:grpSpPr>
        <p:sp>
          <p:nvSpPr>
            <p:cNvPr id="724" name="Google Shape;724;p19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19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726" name="Google Shape;726;p19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0" name="Google Shape;740;p19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19"/>
          <p:cNvSpPr txBox="1"/>
          <p:nvPr>
            <p:ph type="title"/>
          </p:nvPr>
        </p:nvSpPr>
        <p:spPr>
          <a:xfrm>
            <a:off x="540279" y="540118"/>
            <a:ext cx="10781427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V. SA đáp ứng tiêu chí của Testability</a:t>
            </a:r>
            <a:endParaRPr/>
          </a:p>
        </p:txBody>
      </p:sp>
      <p:sp>
        <p:nvSpPr>
          <p:cNvPr id="744" name="Google Shape;744;p19"/>
          <p:cNvSpPr txBox="1"/>
          <p:nvPr/>
        </p:nvSpPr>
        <p:spPr>
          <a:xfrm>
            <a:off x="2866873" y="6420075"/>
            <a:ext cx="60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 ISO/IEC/IEEE 29148:2011(E) mục 5.2.5 Characteristics of individual requirements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5" name="Google Shape;7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516" y="1793457"/>
            <a:ext cx="3639058" cy="372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"/>
          <p:cNvSpPr/>
          <p:nvPr/>
        </p:nvSpPr>
        <p:spPr>
          <a:xfrm>
            <a:off x="1383088" y="1250837"/>
            <a:ext cx="802735" cy="50624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"/>
          <p:cNvSpPr txBox="1"/>
          <p:nvPr>
            <p:ph type="title"/>
          </p:nvPr>
        </p:nvSpPr>
        <p:spPr>
          <a:xfrm>
            <a:off x="2185824" y="1097637"/>
            <a:ext cx="600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0000" spcFirstLastPara="1" rIns="1200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Tóm tắt việc khắc phục</a:t>
            </a:r>
            <a:endParaRPr sz="2400"/>
          </a:p>
        </p:txBody>
      </p:sp>
      <p:sp>
        <p:nvSpPr>
          <p:cNvPr id="325" name="Google Shape;325;p2"/>
          <p:cNvSpPr txBox="1"/>
          <p:nvPr>
            <p:ph idx="2" type="title"/>
          </p:nvPr>
        </p:nvSpPr>
        <p:spPr>
          <a:xfrm>
            <a:off x="1432651" y="1162296"/>
            <a:ext cx="716837" cy="30369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26" name="Google Shape;326;p2"/>
          <p:cNvSpPr txBox="1"/>
          <p:nvPr>
            <p:ph idx="9" type="title"/>
          </p:nvPr>
        </p:nvSpPr>
        <p:spPr>
          <a:xfrm>
            <a:off x="879027" y="300428"/>
            <a:ext cx="102720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CÁC CHỦ ĐỀ</a:t>
            </a:r>
            <a:endParaRPr/>
          </a:p>
        </p:txBody>
      </p:sp>
      <p:grpSp>
        <p:nvGrpSpPr>
          <p:cNvPr id="327" name="Google Shape;327;p2"/>
          <p:cNvGrpSpPr/>
          <p:nvPr/>
        </p:nvGrpSpPr>
        <p:grpSpPr>
          <a:xfrm>
            <a:off x="-406399" y="4403848"/>
            <a:ext cx="3368013" cy="2860560"/>
            <a:chOff x="-304800" y="3302886"/>
            <a:chExt cx="2526010" cy="2145420"/>
          </a:xfrm>
        </p:grpSpPr>
        <p:sp>
          <p:nvSpPr>
            <p:cNvPr id="328" name="Google Shape;328;p2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 flipH="1">
              <a:off x="76203" y="368266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2" name="Google Shape;332;p2"/>
            <p:cNvGrpSpPr/>
            <p:nvPr/>
          </p:nvGrpSpPr>
          <p:grpSpPr>
            <a:xfrm>
              <a:off x="152389" y="3544991"/>
              <a:ext cx="1804419" cy="1446115"/>
              <a:chOff x="1000664" y="3512341"/>
              <a:chExt cx="1804419" cy="1446115"/>
            </a:xfrm>
          </p:grpSpPr>
          <p:sp>
            <p:nvSpPr>
              <p:cNvPr id="333" name="Google Shape;333;p2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rect b="b" l="l" r="r" t="t"/>
                <a:pathLst>
                  <a:path extrusionOk="0" h="4338" w="4337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rect b="b" l="l" r="r" t="t"/>
                <a:pathLst>
                  <a:path extrusionOk="0" h="2566" w="1303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6" name="Google Shape;356;p2"/>
          <p:cNvGrpSpPr/>
          <p:nvPr/>
        </p:nvGrpSpPr>
        <p:grpSpPr>
          <a:xfrm>
            <a:off x="9706919" y="101615"/>
            <a:ext cx="2383507" cy="2637290"/>
            <a:chOff x="7280189" y="76211"/>
            <a:chExt cx="1787630" cy="1977967"/>
          </a:xfrm>
        </p:grpSpPr>
        <p:sp>
          <p:nvSpPr>
            <p:cNvPr id="357" name="Google Shape;357;p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1" name="Google Shape;361;p2"/>
            <p:cNvGrpSpPr/>
            <p:nvPr/>
          </p:nvGrpSpPr>
          <p:grpSpPr>
            <a:xfrm>
              <a:off x="7501625" y="155243"/>
              <a:ext cx="1489977" cy="1255569"/>
              <a:chOff x="616175" y="1570092"/>
              <a:chExt cx="1489977" cy="1255569"/>
            </a:xfrm>
          </p:grpSpPr>
          <p:sp>
            <p:nvSpPr>
              <p:cNvPr id="362" name="Google Shape;362;p2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rect b="b" l="l" r="r" t="t"/>
                <a:pathLst>
                  <a:path extrusionOk="0" h="18935" w="18934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rect b="b" l="l" r="r" t="t"/>
                <a:pathLst>
                  <a:path extrusionOk="0" h="11196" w="5682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4" name="Google Shape;374;p2"/>
          <p:cNvSpPr/>
          <p:nvPr/>
        </p:nvSpPr>
        <p:spPr>
          <a:xfrm>
            <a:off x="2049734" y="2083001"/>
            <a:ext cx="802735" cy="50624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"/>
          <p:cNvSpPr/>
          <p:nvPr/>
        </p:nvSpPr>
        <p:spPr>
          <a:xfrm>
            <a:off x="2548735" y="2916693"/>
            <a:ext cx="802735" cy="50624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"/>
          <p:cNvSpPr txBox="1"/>
          <p:nvPr/>
        </p:nvSpPr>
        <p:spPr>
          <a:xfrm>
            <a:off x="2090021" y="1983442"/>
            <a:ext cx="802735" cy="45264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/>
          </a:p>
        </p:txBody>
      </p:sp>
      <p:sp>
        <p:nvSpPr>
          <p:cNvPr id="377" name="Google Shape;377;p2"/>
          <p:cNvSpPr txBox="1"/>
          <p:nvPr/>
        </p:nvSpPr>
        <p:spPr>
          <a:xfrm>
            <a:off x="2556322" y="2818225"/>
            <a:ext cx="802735" cy="26221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/>
          </a:p>
        </p:txBody>
      </p:sp>
      <p:sp>
        <p:nvSpPr>
          <p:cNvPr id="378" name="Google Shape;378;p2"/>
          <p:cNvSpPr/>
          <p:nvPr/>
        </p:nvSpPr>
        <p:spPr>
          <a:xfrm>
            <a:off x="3511457" y="3615003"/>
            <a:ext cx="802735" cy="50624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"/>
          <p:cNvSpPr/>
          <p:nvPr/>
        </p:nvSpPr>
        <p:spPr>
          <a:xfrm>
            <a:off x="4511525" y="4340284"/>
            <a:ext cx="802735" cy="50624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"/>
          <p:cNvSpPr/>
          <p:nvPr/>
        </p:nvSpPr>
        <p:spPr>
          <a:xfrm>
            <a:off x="5314260" y="5079942"/>
            <a:ext cx="802735" cy="50624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"/>
          <p:cNvSpPr txBox="1"/>
          <p:nvPr/>
        </p:nvSpPr>
        <p:spPr>
          <a:xfrm>
            <a:off x="3491197" y="3521077"/>
            <a:ext cx="822995" cy="34705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</a:t>
            </a:r>
            <a:endParaRPr/>
          </a:p>
        </p:txBody>
      </p:sp>
      <p:sp>
        <p:nvSpPr>
          <p:cNvPr id="382" name="Google Shape;382;p2"/>
          <p:cNvSpPr txBox="1"/>
          <p:nvPr/>
        </p:nvSpPr>
        <p:spPr>
          <a:xfrm>
            <a:off x="5317722" y="4956307"/>
            <a:ext cx="802735" cy="26221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06</a:t>
            </a:r>
            <a:endParaRPr/>
          </a:p>
        </p:txBody>
      </p:sp>
      <p:sp>
        <p:nvSpPr>
          <p:cNvPr id="383" name="Google Shape;383;p2"/>
          <p:cNvSpPr txBox="1"/>
          <p:nvPr/>
        </p:nvSpPr>
        <p:spPr>
          <a:xfrm>
            <a:off x="4487483" y="4244412"/>
            <a:ext cx="802735" cy="26221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1" i="0" lang="en-US" sz="3200" u="none" cap="none" strike="noStrike">
                <a:solidFill>
                  <a:schemeClr val="accent5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05</a:t>
            </a:r>
            <a:endParaRPr/>
          </a:p>
        </p:txBody>
      </p:sp>
      <p:sp>
        <p:nvSpPr>
          <p:cNvPr id="384" name="Google Shape;384;p2"/>
          <p:cNvSpPr txBox="1"/>
          <p:nvPr/>
        </p:nvSpPr>
        <p:spPr>
          <a:xfrm>
            <a:off x="4371742" y="3379093"/>
            <a:ext cx="600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0000" spcFirstLastPara="1" rIns="120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 đáp ứng được NFR</a:t>
            </a:r>
            <a:endParaRPr/>
          </a:p>
        </p:txBody>
      </p:sp>
      <p:sp>
        <p:nvSpPr>
          <p:cNvPr id="385" name="Google Shape;385;p2"/>
          <p:cNvSpPr txBox="1"/>
          <p:nvPr/>
        </p:nvSpPr>
        <p:spPr>
          <a:xfrm>
            <a:off x="5513215" y="4278586"/>
            <a:ext cx="6273203" cy="611236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0000" spcFirstLastPara="1" rIns="120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 đáp ứng tiêu chí của Testability</a:t>
            </a:r>
            <a:endParaRPr/>
          </a:p>
        </p:txBody>
      </p:sp>
      <p:sp>
        <p:nvSpPr>
          <p:cNvPr id="386" name="Google Shape;386;p2"/>
          <p:cNvSpPr txBox="1"/>
          <p:nvPr/>
        </p:nvSpPr>
        <p:spPr>
          <a:xfrm>
            <a:off x="6273336" y="4915329"/>
            <a:ext cx="600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0000" spcFirstLastPara="1" rIns="120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Thiết kế</a:t>
            </a:r>
            <a:endParaRPr/>
          </a:p>
        </p:txBody>
      </p:sp>
      <p:sp>
        <p:nvSpPr>
          <p:cNvPr id="387" name="Google Shape;387;p2"/>
          <p:cNvSpPr txBox="1"/>
          <p:nvPr/>
        </p:nvSpPr>
        <p:spPr>
          <a:xfrm>
            <a:off x="2925079" y="1905135"/>
            <a:ext cx="8282429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0000" spcFirstLastPara="1" rIns="120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Kiến trúc phần mềm, độ đo chất lượng của 1 SA</a:t>
            </a:r>
            <a:endParaRPr/>
          </a:p>
        </p:txBody>
      </p:sp>
      <p:sp>
        <p:nvSpPr>
          <p:cNvPr id="388" name="Google Shape;388;p2"/>
          <p:cNvSpPr txBox="1"/>
          <p:nvPr/>
        </p:nvSpPr>
        <p:spPr>
          <a:xfrm>
            <a:off x="3486914" y="2671684"/>
            <a:ext cx="6000000" cy="7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0000" spcFirstLastPara="1" rIns="1200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SA của dự án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20"/>
          <p:cNvGrpSpPr/>
          <p:nvPr/>
        </p:nvGrpSpPr>
        <p:grpSpPr>
          <a:xfrm>
            <a:off x="-89375" y="-294995"/>
            <a:ext cx="1865955" cy="2559240"/>
            <a:chOff x="76190" y="76211"/>
            <a:chExt cx="1399466" cy="1919430"/>
          </a:xfrm>
        </p:grpSpPr>
        <p:sp>
          <p:nvSpPr>
            <p:cNvPr id="751" name="Google Shape;751;p20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2" name="Google Shape;752;p2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53" name="Google Shape;753;p2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3" name="Google Shape;763;p20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20"/>
          <p:cNvGrpSpPr/>
          <p:nvPr/>
        </p:nvGrpSpPr>
        <p:grpSpPr>
          <a:xfrm>
            <a:off x="9643575" y="-368438"/>
            <a:ext cx="2579056" cy="2319739"/>
            <a:chOff x="7133528" y="76211"/>
            <a:chExt cx="1934292" cy="1739804"/>
          </a:xfrm>
        </p:grpSpPr>
        <p:sp>
          <p:nvSpPr>
            <p:cNvPr id="767" name="Google Shape;767;p20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8" name="Google Shape;768;p20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769" name="Google Shape;769;p20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0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3" name="Google Shape;783;p20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6" name="Google Shape;7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147" y="1799899"/>
            <a:ext cx="4682936" cy="41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20"/>
          <p:cNvSpPr txBox="1"/>
          <p:nvPr/>
        </p:nvSpPr>
        <p:spPr>
          <a:xfrm>
            <a:off x="5083475" y="1106675"/>
            <a:ext cx="6420000" cy="4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4. Consistent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Kiểm thử theo từng lớp: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Kiểm tra tính chính xác dữ liệu.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Đảm bảo dữ liệu cập nhật đúng.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Hiển thị dữ liệu chính xác.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5. Complete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Đầy đủ phương pháp kiểm thử: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Unit 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Kiểm tra dữ liệu trong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Integration 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Kiểm tra API Controller.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UI 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Kiểm tra giao diện nhập dữ liệu.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6. Singular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Kiểm thử từng thành phần độc lập: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Lỗi Model không ảnh hưởng View.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Lỗi Controller không ảnh hưởng giao diện.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Lỗi UI không làm thay đổi logic hệ thống.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20"/>
          <p:cNvSpPr txBox="1"/>
          <p:nvPr/>
        </p:nvSpPr>
        <p:spPr>
          <a:xfrm>
            <a:off x="2866873" y="6343875"/>
            <a:ext cx="60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 ISO/IEC/IEEE 29148:2011(E) mục 5.2.5 Characteristics of individual requirements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g332c4013883_0_4"/>
          <p:cNvGrpSpPr/>
          <p:nvPr/>
        </p:nvGrpSpPr>
        <p:grpSpPr>
          <a:xfrm>
            <a:off x="-89378" y="-294998"/>
            <a:ext cx="1865908" cy="2559177"/>
            <a:chOff x="76190" y="76211"/>
            <a:chExt cx="1399466" cy="1919430"/>
          </a:xfrm>
        </p:grpSpPr>
        <p:sp>
          <p:nvSpPr>
            <p:cNvPr id="794" name="Google Shape;794;g332c4013883_0_4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5" name="Google Shape;795;g332c4013883_0_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96" name="Google Shape;796;g332c4013883_0_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g332c4013883_0_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g332c4013883_0_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g332c4013883_0_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g332c4013883_0_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332c4013883_0_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g332c4013883_0_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g332c4013883_0_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g332c4013883_0_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g332c4013883_0_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g332c4013883_0_4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332c4013883_0_4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332c4013883_0_4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9" name="Google Shape;809;g332c4013883_0_4"/>
          <p:cNvGrpSpPr/>
          <p:nvPr/>
        </p:nvGrpSpPr>
        <p:grpSpPr>
          <a:xfrm>
            <a:off x="9643336" y="-368441"/>
            <a:ext cx="2578991" cy="2319681"/>
            <a:chOff x="7133528" y="76211"/>
            <a:chExt cx="1934292" cy="1739804"/>
          </a:xfrm>
        </p:grpSpPr>
        <p:sp>
          <p:nvSpPr>
            <p:cNvPr id="810" name="Google Shape;810;g332c4013883_0_4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1" name="Google Shape;811;g332c4013883_0_4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12" name="Google Shape;812;g332c4013883_0_4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rect b="b" l="l" r="r" t="t"/>
                <a:pathLst>
                  <a:path extrusionOk="0" h="13952" w="18308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g332c4013883_0_4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rect b="b" l="l" r="r" t="t"/>
                <a:pathLst>
                  <a:path extrusionOk="0" h="13966" w="14687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g332c4013883_0_4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rect b="b" l="l" r="r" t="t"/>
                <a:pathLst>
                  <a:path extrusionOk="0" h="13953" w="18308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g332c4013883_0_4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rect b="b" l="l" r="r" t="t"/>
                <a:pathLst>
                  <a:path extrusionOk="0" h="11760" w="320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g332c4013883_0_4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rect b="b" l="l" r="r" t="t"/>
                <a:pathLst>
                  <a:path extrusionOk="0" h="2196" w="2794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g332c4013883_0_4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rect b="b" l="l" r="r" t="t"/>
                <a:pathLst>
                  <a:path extrusionOk="0" h="10349" w="11916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g332c4013883_0_4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rect b="b" l="l" r="r" t="t"/>
                <a:pathLst>
                  <a:path extrusionOk="0" h="3627" w="4623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g332c4013883_0_4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rect b="b" l="l" r="r" t="t"/>
                <a:pathLst>
                  <a:path extrusionOk="0" h="8922" w="7536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g332c4013883_0_4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rect b="b" l="l" r="r" t="t"/>
                <a:pathLst>
                  <a:path extrusionOk="0" h="2425" w="11302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g332c4013883_0_4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g332c4013883_0_4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rect b="b" l="l" r="r" t="t"/>
                <a:pathLst>
                  <a:path extrusionOk="0" h="1264" w="1228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g332c4013883_0_4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rect b="b" l="l" r="r" t="t"/>
                <a:pathLst>
                  <a:path extrusionOk="0" h="1264" w="1226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g332c4013883_0_4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g332c4013883_0_4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rect b="b" l="l" r="r" t="t"/>
                <a:pathLst>
                  <a:path extrusionOk="0" h="1264" w="1229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6" name="Google Shape;826;g332c4013883_0_4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332c4013883_0_4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332c4013883_0_4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g332c4013883_0_4"/>
          <p:cNvSpPr txBox="1"/>
          <p:nvPr/>
        </p:nvSpPr>
        <p:spPr>
          <a:xfrm>
            <a:off x="5083475" y="1504250"/>
            <a:ext cx="6420000" cy="43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7. Feasible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Công cụ hỗ trợ kiểm thử: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Unit 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cho C# (Visual Studio).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Selenium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kiểm thử UI.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Postman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kiểm thử API.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8. Traceable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Dễ truy vết lỗi: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Sai bảng lương → Kiểm tra API Controller.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Lương tính sai → Kiểm tra công thức trong Model.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Chấm công lỗi → Kiểm tra logic Controller.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9. Verifiable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Tất cả thành phần đều có thể kiểm thử: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Unit 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Kiểm tra tính lương.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Integration 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Kiểm tra API chấm công.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UI Test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Kiểm tra hiển thị bảng lương.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0" name="Google Shape;830;g332c4013883_0_4"/>
          <p:cNvSpPr txBox="1"/>
          <p:nvPr/>
        </p:nvSpPr>
        <p:spPr>
          <a:xfrm>
            <a:off x="2866873" y="6343875"/>
            <a:ext cx="6093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 ISO/IEC/IEEE 29148:2011(E) mục 5.2.5 Characteristics of individual requirements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1" name="Google Shape;831;g332c4013883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566" y="1691707"/>
            <a:ext cx="3639058" cy="3722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1"/>
          <p:cNvSpPr txBox="1"/>
          <p:nvPr>
            <p:ph type="title"/>
          </p:nvPr>
        </p:nvSpPr>
        <p:spPr>
          <a:xfrm>
            <a:off x="0" y="255305"/>
            <a:ext cx="5830541" cy="67408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VI. Thiết kế</a:t>
            </a:r>
            <a:endParaRPr/>
          </a:p>
        </p:txBody>
      </p:sp>
      <p:sp>
        <p:nvSpPr>
          <p:cNvPr id="837" name="Google Shape;837;p21"/>
          <p:cNvSpPr txBox="1"/>
          <p:nvPr/>
        </p:nvSpPr>
        <p:spPr>
          <a:xfrm>
            <a:off x="1656002" y="1534871"/>
            <a:ext cx="1009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 kế xử lý chức năng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thêm mới nhân viên, báo cáo chấm công</a:t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21"/>
          <p:cNvSpPr txBox="1"/>
          <p:nvPr/>
        </p:nvSpPr>
        <p:spPr>
          <a:xfrm>
            <a:off x="0" y="1042586"/>
            <a:ext cx="8255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Hồ sơ thiết kế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21"/>
          <p:cNvSpPr txBox="1"/>
          <p:nvPr/>
        </p:nvSpPr>
        <p:spPr>
          <a:xfrm>
            <a:off x="276226" y="1921290"/>
            <a:ext cx="100943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Thêm mới nhân viên 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21"/>
          <p:cNvSpPr txBox="1"/>
          <p:nvPr/>
        </p:nvSpPr>
        <p:spPr>
          <a:xfrm>
            <a:off x="4880992" y="6333010"/>
            <a:ext cx="29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Hồ sơ tuần tự</a:t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1" name="Google Shape;8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488" y="2459150"/>
            <a:ext cx="5943600" cy="3800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5"/>
          <p:cNvSpPr txBox="1"/>
          <p:nvPr/>
        </p:nvSpPr>
        <p:spPr>
          <a:xfrm>
            <a:off x="186285" y="441505"/>
            <a:ext cx="100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</a:t>
            </a: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Báo cáo chấm công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25"/>
          <p:cNvSpPr txBox="1"/>
          <p:nvPr/>
        </p:nvSpPr>
        <p:spPr>
          <a:xfrm>
            <a:off x="4893192" y="5976600"/>
            <a:ext cx="29116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Hồ sơ tuần tự</a:t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8" name="Google Shape;8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25" y="1391151"/>
            <a:ext cx="7823400" cy="4375563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29"/>
          <p:cNvGrpSpPr/>
          <p:nvPr/>
        </p:nvGrpSpPr>
        <p:grpSpPr>
          <a:xfrm>
            <a:off x="-192884" y="-1091758"/>
            <a:ext cx="1865908" cy="2559176"/>
            <a:chOff x="76190" y="76211"/>
            <a:chExt cx="1399466" cy="1919430"/>
          </a:xfrm>
        </p:grpSpPr>
        <p:sp>
          <p:nvSpPr>
            <p:cNvPr id="854" name="Google Shape;854;p29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5" name="Google Shape;855;p29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856" name="Google Shape;856;p29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6" name="Google Shape;866;p29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9" name="Google Shape;869;p29"/>
          <p:cNvSpPr txBox="1"/>
          <p:nvPr/>
        </p:nvSpPr>
        <p:spPr>
          <a:xfrm>
            <a:off x="1251990" y="380685"/>
            <a:ext cx="8255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Chứng minh thiết kế tuân thủ SA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0" name="Google Shape;870;p29"/>
          <p:cNvSpPr txBox="1"/>
          <p:nvPr/>
        </p:nvSpPr>
        <p:spPr>
          <a:xfrm>
            <a:off x="567189" y="1005820"/>
            <a:ext cx="10497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 kế SA lựa chọn: Kiến trúc Model - View - Controller(MVC)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Thêm mới nhân viên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29"/>
          <p:cNvSpPr txBox="1"/>
          <p:nvPr/>
        </p:nvSpPr>
        <p:spPr>
          <a:xfrm>
            <a:off x="8814212" y="5772405"/>
            <a:ext cx="28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Sơ đồ tuần tự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9"/>
          <p:cNvSpPr txBox="1"/>
          <p:nvPr/>
        </p:nvSpPr>
        <p:spPr>
          <a:xfrm>
            <a:off x="-336850" y="2033225"/>
            <a:ext cx="7936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Người dùng nhập thông tin nhân viên vào View.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View kiểm tra dữ liệu (CheckData): Nếu hợp lệ, gửi yêu cầu đến Controller.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Controller kiểm tra dữ liệu trong Model: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Nếu nhân viên đã tồn tại → Trả về thông báo.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Nếu chưa tồn tại → Tiếp tục thêm nhân viên vào DB.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 lưu dữ liệu và trả kết quả về Controller.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Controller phản hồi View: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Thành công → "Thêm nhân viên thành công!"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Thất bại → "Thêm nhân viên thất bại, vui lòng thử lại!"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3" name="Google Shape;8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9225" y="2010450"/>
            <a:ext cx="4312774" cy="36798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0"/>
          <p:cNvGrpSpPr/>
          <p:nvPr/>
        </p:nvGrpSpPr>
        <p:grpSpPr>
          <a:xfrm>
            <a:off x="-192881" y="-1091755"/>
            <a:ext cx="1865955" cy="2559240"/>
            <a:chOff x="76190" y="76211"/>
            <a:chExt cx="1399466" cy="1919430"/>
          </a:xfrm>
        </p:grpSpPr>
        <p:sp>
          <p:nvSpPr>
            <p:cNvPr id="879" name="Google Shape;879;p30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0" name="Google Shape;880;p3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881" name="Google Shape;881;p3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3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3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3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3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3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1" name="Google Shape;891;p30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4" name="Google Shape;894;p30"/>
          <p:cNvSpPr txBox="1"/>
          <p:nvPr/>
        </p:nvSpPr>
        <p:spPr>
          <a:xfrm>
            <a:off x="1664091" y="314480"/>
            <a:ext cx="104975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Báo cáo chấm công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0"/>
          <p:cNvSpPr txBox="1"/>
          <p:nvPr/>
        </p:nvSpPr>
        <p:spPr>
          <a:xfrm>
            <a:off x="8458169" y="5106835"/>
            <a:ext cx="28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Sơ đồ tuần tự</a:t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0"/>
          <p:cNvSpPr txBox="1"/>
          <p:nvPr/>
        </p:nvSpPr>
        <p:spPr>
          <a:xfrm>
            <a:off x="-299450" y="1054100"/>
            <a:ext cx="7174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Người dùng truy cập trang Báo cáo chấm công.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Nhấn nút "Xem báo cáo" trên View.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View kiểm tra dữ liệu nhập: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Nếu hợp lệ, gửi request đến Controller.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Controller kiểm tra điều kiện truy vấn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Nếu có lỗi → Trả về thông báo.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Nếu hợp lệ → Gửi truy vấn đến Model.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 truy vấn dữ liệu từ tbl_ChamCong kết hợp tbl_NhanVien, tbl_PhongBan, tbl_ChucVu.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Controller nhận dữ liệu từ Model, gửi về View để hiển thị báo cáo.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Nếu cần xuất báo cáo, Controller gọi Model để xuất file.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7" name="Google Shape;8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100" y="1280775"/>
            <a:ext cx="5274276" cy="3722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1"/>
          <p:cNvSpPr txBox="1"/>
          <p:nvPr/>
        </p:nvSpPr>
        <p:spPr>
          <a:xfrm>
            <a:off x="269099" y="1621806"/>
            <a:ext cx="11333922" cy="122392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ISO/IEC 25010:2011 - Systems and software engineering — Systems and software Quality Requirements and Evaluation (SQuaRE) — System and software quality models.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[2] Mauro Pezzè, Michal Young - Software Testing and Analysis: Process, Principles, and Techniques, 2007.</a:t>
            </a:r>
            <a:endParaRPr/>
          </a:p>
        </p:txBody>
      </p:sp>
      <p:grpSp>
        <p:nvGrpSpPr>
          <p:cNvPr id="903" name="Google Shape;903;p31"/>
          <p:cNvGrpSpPr/>
          <p:nvPr/>
        </p:nvGrpSpPr>
        <p:grpSpPr>
          <a:xfrm>
            <a:off x="-192881" y="-1091755"/>
            <a:ext cx="1865955" cy="2559240"/>
            <a:chOff x="76190" y="76211"/>
            <a:chExt cx="1399466" cy="1919430"/>
          </a:xfrm>
        </p:grpSpPr>
        <p:sp>
          <p:nvSpPr>
            <p:cNvPr id="904" name="Google Shape;904;p31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5" name="Google Shape;905;p31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906" name="Google Shape;906;p31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6" name="Google Shape;916;p31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31"/>
          <p:cNvSpPr txBox="1"/>
          <p:nvPr/>
        </p:nvSpPr>
        <p:spPr>
          <a:xfrm>
            <a:off x="567189" y="1009845"/>
            <a:ext cx="7578621" cy="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Tài liệu tham khảo: 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2"/>
          <p:cNvSpPr txBox="1"/>
          <p:nvPr>
            <p:ph type="title"/>
          </p:nvPr>
        </p:nvSpPr>
        <p:spPr>
          <a:xfrm>
            <a:off x="2390400" y="1623000"/>
            <a:ext cx="74112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</a:pPr>
            <a:r>
              <a:rPr lang="en-US"/>
              <a:t>Thanks</a:t>
            </a:r>
            <a:endParaRPr/>
          </a:p>
        </p:txBody>
      </p:sp>
      <p:grpSp>
        <p:nvGrpSpPr>
          <p:cNvPr id="925" name="Google Shape;925;p32"/>
          <p:cNvGrpSpPr/>
          <p:nvPr/>
        </p:nvGrpSpPr>
        <p:grpSpPr>
          <a:xfrm>
            <a:off x="-406399" y="4403848"/>
            <a:ext cx="3368013" cy="2860560"/>
            <a:chOff x="-304800" y="3302886"/>
            <a:chExt cx="2526010" cy="2145420"/>
          </a:xfrm>
        </p:grpSpPr>
        <p:sp>
          <p:nvSpPr>
            <p:cNvPr id="926" name="Google Shape;926;p32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 flipH="1">
              <a:off x="76203" y="368266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0" name="Google Shape;930;p32"/>
            <p:cNvGrpSpPr/>
            <p:nvPr/>
          </p:nvGrpSpPr>
          <p:grpSpPr>
            <a:xfrm>
              <a:off x="152389" y="3544991"/>
              <a:ext cx="1804419" cy="1446115"/>
              <a:chOff x="1000664" y="3512341"/>
              <a:chExt cx="1804419" cy="1446115"/>
            </a:xfrm>
          </p:grpSpPr>
          <p:sp>
            <p:nvSpPr>
              <p:cNvPr id="931" name="Google Shape;931;p32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rect b="b" l="l" r="r" t="t"/>
                <a:pathLst>
                  <a:path extrusionOk="0" h="16895" w="27686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32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rect b="b" l="l" r="r" t="t"/>
                <a:pathLst>
                  <a:path extrusionOk="0" h="13207" w="25878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32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rect b="b" l="l" r="r" t="t"/>
                <a:pathLst>
                  <a:path extrusionOk="0" h="2158" w="30887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32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rect b="b" l="l" r="r" t="t"/>
                <a:pathLst>
                  <a:path extrusionOk="0" h="704" w="613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32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rect b="b" l="l" r="r" t="t"/>
                <a:pathLst>
                  <a:path extrusionOk="0" h="9485" w="9487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32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rect b="b" l="l" r="r" t="t"/>
                <a:pathLst>
                  <a:path extrusionOk="0" h="2940" w="2989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32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rect b="b" l="l" r="r" t="t"/>
                <a:pathLst>
                  <a:path extrusionOk="0" h="4338" w="4337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32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rect b="b" l="l" r="r" t="t"/>
                <a:pathLst>
                  <a:path extrusionOk="0" h="4066" w="4064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32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rect b="b" l="l" r="r" t="t"/>
                <a:pathLst>
                  <a:path extrusionOk="0" h="2566" w="1303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p32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rect b="b" l="l" r="r" t="t"/>
                <a:pathLst>
                  <a:path extrusionOk="0" h="377" w="544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32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rect b="b" l="l" r="r" t="t"/>
                <a:pathLst>
                  <a:path extrusionOk="0" h="379" w="9818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32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rect b="b" l="l" r="r" t="t"/>
                <a:pathLst>
                  <a:path extrusionOk="0" h="2108" w="9818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32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32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32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32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rect b="b" l="l" r="r" t="t"/>
                <a:pathLst>
                  <a:path extrusionOk="0" h="345" w="346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32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rect b="b" l="l" r="r" t="t"/>
                <a:pathLst>
                  <a:path extrusionOk="0" h="345" w="345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32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rect b="b" l="l" r="r" t="t"/>
                <a:pathLst>
                  <a:path extrusionOk="0" h="1383" w="3409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32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rect b="b" l="l" r="r" t="t"/>
                <a:pathLst>
                  <a:path extrusionOk="0" h="378" w="2205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32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rect b="b" l="l" r="r" t="t"/>
                <a:pathLst>
                  <a:path extrusionOk="0" h="11157" w="12849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32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rect b="b" l="l" r="r" t="t"/>
                <a:pathLst>
                  <a:path extrusionOk="0" h="3909" w="4984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32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rect b="b" l="l" r="r" t="t"/>
                <a:pathLst>
                  <a:path extrusionOk="0" h="9617" w="8123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4" name="Google Shape;954;p32"/>
          <p:cNvGrpSpPr/>
          <p:nvPr/>
        </p:nvGrpSpPr>
        <p:grpSpPr>
          <a:xfrm>
            <a:off x="9706919" y="101615"/>
            <a:ext cx="2383507" cy="2637290"/>
            <a:chOff x="7280189" y="76211"/>
            <a:chExt cx="1787630" cy="1977967"/>
          </a:xfrm>
        </p:grpSpPr>
        <p:sp>
          <p:nvSpPr>
            <p:cNvPr id="955" name="Google Shape;955;p32"/>
            <p:cNvSpPr/>
            <p:nvPr/>
          </p:nvSpPr>
          <p:spPr>
            <a:xfrm flipH="1">
              <a:off x="8374848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2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2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2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9" name="Google Shape;959;p32"/>
            <p:cNvGrpSpPr/>
            <p:nvPr/>
          </p:nvGrpSpPr>
          <p:grpSpPr>
            <a:xfrm>
              <a:off x="7501625" y="155243"/>
              <a:ext cx="1489977" cy="1255569"/>
              <a:chOff x="616175" y="1570092"/>
              <a:chExt cx="1489977" cy="1255569"/>
            </a:xfrm>
          </p:grpSpPr>
          <p:sp>
            <p:nvSpPr>
              <p:cNvPr id="960" name="Google Shape;960;p32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2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32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32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rect b="b" l="l" r="r" t="t"/>
                <a:pathLst>
                  <a:path extrusionOk="0" h="12832" w="13044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32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rect b="b" l="l" r="r" t="t"/>
                <a:pathLst>
                  <a:path extrusionOk="0" h="18935" w="18934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32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rect b="b" l="l" r="r" t="t"/>
                <a:pathLst>
                  <a:path extrusionOk="0" h="17741" w="17743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32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rect b="b" l="l" r="r" t="t"/>
                <a:pathLst>
                  <a:path extrusionOk="0" h="11196" w="5682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32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rect b="b" l="l" r="r" t="t"/>
                <a:pathLst>
                  <a:path extrusionOk="0" h="18058" w="19819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32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rect b="b" l="l" r="r" t="t"/>
                <a:pathLst>
                  <a:path extrusionOk="0" h="13964" w="15324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32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rect b="b" l="l" r="r" t="t"/>
                <a:pathLst>
                  <a:path extrusionOk="0" h="8881" w="8882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32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rect b="b" l="l" r="r" t="t"/>
                <a:pathLst>
                  <a:path extrusionOk="0" h="3145" w="3146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32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rect b="b" l="l" r="r" t="t"/>
                <a:pathLst>
                  <a:path extrusionOk="0" h="2152" w="2153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72" name="Google Shape;972;p32"/>
          <p:cNvGrpSpPr/>
          <p:nvPr/>
        </p:nvGrpSpPr>
        <p:grpSpPr>
          <a:xfrm>
            <a:off x="101587" y="101616"/>
            <a:ext cx="1865955" cy="2559240"/>
            <a:chOff x="76190" y="76211"/>
            <a:chExt cx="1399466" cy="1919430"/>
          </a:xfrm>
        </p:grpSpPr>
        <p:sp>
          <p:nvSpPr>
            <p:cNvPr id="973" name="Google Shape;973;p32"/>
            <p:cNvSpPr/>
            <p:nvPr/>
          </p:nvSpPr>
          <p:spPr>
            <a:xfrm>
              <a:off x="76190" y="76211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4" name="Google Shape;974;p32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975" name="Google Shape;975;p32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rect b="b" l="l" r="r" t="t"/>
                <a:pathLst>
                  <a:path extrusionOk="0" h="12089" w="28277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32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rect b="b" l="l" r="r" t="t"/>
                <a:pathLst>
                  <a:path extrusionOk="0" h="18009" w="28277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32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rect b="b" l="l" r="r" t="t"/>
                <a:pathLst>
                  <a:path extrusionOk="0" h="12090" w="28277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32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rect b="b" l="l" r="r" t="t"/>
                <a:pathLst>
                  <a:path extrusionOk="0" h="18133" w="20911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32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rect b="b" l="l" r="r" t="t"/>
                <a:pathLst>
                  <a:path extrusionOk="0" h="12531" w="13787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32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rect b="b" l="l" r="r" t="t"/>
                <a:pathLst>
                  <a:path extrusionOk="0" h="12532" w="13884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32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rect b="b" l="l" r="r" t="t"/>
                <a:pathLst>
                  <a:path extrusionOk="0" h="11313" w="11498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32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rect b="b" l="l" r="r" t="t"/>
                <a:pathLst>
                  <a:path extrusionOk="0" h="16687" w="16689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p32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rect b="b" l="l" r="r" t="t"/>
                <a:pathLst>
                  <a:path extrusionOk="0" h="15641" w="15638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32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rect b="b" l="l" r="r" t="t"/>
                <a:pathLst>
                  <a:path extrusionOk="0" h="9866" w="5009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5" name="Google Shape;985;p32"/>
            <p:cNvSpPr/>
            <p:nvPr/>
          </p:nvSpPr>
          <p:spPr>
            <a:xfrm>
              <a:off x="264421" y="161587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1254225" y="20237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76200" y="1428501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32"/>
          <p:cNvGrpSpPr/>
          <p:nvPr/>
        </p:nvGrpSpPr>
        <p:grpSpPr>
          <a:xfrm>
            <a:off x="10293268" y="4258715"/>
            <a:ext cx="2305146" cy="3005693"/>
            <a:chOff x="7719950" y="3194036"/>
            <a:chExt cx="1728860" cy="2254270"/>
          </a:xfrm>
        </p:grpSpPr>
        <p:sp>
          <p:nvSpPr>
            <p:cNvPr id="989" name="Google Shape;989;p32"/>
            <p:cNvSpPr/>
            <p:nvPr/>
          </p:nvSpPr>
          <p:spPr>
            <a:xfrm>
              <a:off x="8425286" y="4424570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0" name="Google Shape;990;p32"/>
            <p:cNvGrpSpPr/>
            <p:nvPr/>
          </p:nvGrpSpPr>
          <p:grpSpPr>
            <a:xfrm>
              <a:off x="7908170" y="3794092"/>
              <a:ext cx="1083429" cy="1196998"/>
              <a:chOff x="3659795" y="-1688508"/>
              <a:chExt cx="1083429" cy="1196998"/>
            </a:xfrm>
          </p:grpSpPr>
          <p:sp>
            <p:nvSpPr>
              <p:cNvPr id="991" name="Google Shape;991;p32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rect b="b" l="l" r="r" t="t"/>
                <a:pathLst>
                  <a:path extrusionOk="0" h="16978" w="14991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32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rect b="b" l="l" r="r" t="t"/>
                <a:pathLst>
                  <a:path extrusionOk="0" h="3648" w="3376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32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rect b="b" l="l" r="r" t="t"/>
                <a:pathLst>
                  <a:path extrusionOk="0" h="479" w="8416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32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rect b="b" l="l" r="r" t="t"/>
                <a:pathLst>
                  <a:path extrusionOk="0" h="478" w="8416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32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32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32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32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rect b="b" l="l" r="r" t="t"/>
                <a:pathLst>
                  <a:path extrusionOk="0" h="477" w="12006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32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rect b="b" l="l" r="r" t="t"/>
                <a:pathLst>
                  <a:path extrusionOk="0" h="479" w="12006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32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rect b="b" l="l" r="r" t="t"/>
                <a:pathLst>
                  <a:path extrusionOk="0" h="478" w="12006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32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rect b="b" l="l" r="r" t="t"/>
                <a:pathLst>
                  <a:path extrusionOk="0" h="15497" w="2033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32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rect b="b" l="l" r="r" t="t"/>
                <a:pathLst>
                  <a:path extrusionOk="0" h="15498" w="2033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32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rect b="b" l="l" r="r" t="t"/>
                <a:pathLst>
                  <a:path extrusionOk="0" h="14074" w="16208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32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rect b="b" l="l" r="r" t="t"/>
                <a:pathLst>
                  <a:path extrusionOk="0" h="3520" w="3577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32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rect b="b" l="l" r="r" t="t"/>
                <a:pathLst>
                  <a:path extrusionOk="0" h="5191" w="5188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32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rect b="b" l="l" r="r" t="t"/>
                <a:pathLst>
                  <a:path extrusionOk="0" h="4863" w="4863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32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rect b="b" l="l" r="r" t="t"/>
                <a:pathLst>
                  <a:path extrusionOk="0" h="3069" w="1558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8" name="Google Shape;1008;p32"/>
            <p:cNvSpPr/>
            <p:nvPr/>
          </p:nvSpPr>
          <p:spPr>
            <a:xfrm>
              <a:off x="8388346" y="3194036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2"/>
            <p:cNvSpPr/>
            <p:nvPr/>
          </p:nvSpPr>
          <p:spPr>
            <a:xfrm>
              <a:off x="8770175" y="3573812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2"/>
            <p:cNvSpPr/>
            <p:nvPr/>
          </p:nvSpPr>
          <p:spPr>
            <a:xfrm>
              <a:off x="7719950" y="4803737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>
            <p:ph type="title"/>
          </p:nvPr>
        </p:nvSpPr>
        <p:spPr>
          <a:xfrm>
            <a:off x="959999" y="720000"/>
            <a:ext cx="10781427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I. Tóm tắt việc khắc phục các Requirement</a:t>
            </a:r>
            <a:endParaRPr/>
          </a:p>
        </p:txBody>
      </p:sp>
      <p:sp>
        <p:nvSpPr>
          <p:cNvPr id="394" name="Google Shape;394;p3"/>
          <p:cNvSpPr txBox="1"/>
          <p:nvPr/>
        </p:nvSpPr>
        <p:spPr>
          <a:xfrm>
            <a:off x="-430589" y="1733171"/>
            <a:ext cx="5281772" cy="4273828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304" y="1882726"/>
            <a:ext cx="3780430" cy="367389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"/>
          <p:cNvSpPr txBox="1"/>
          <p:nvPr/>
        </p:nvSpPr>
        <p:spPr>
          <a:xfrm>
            <a:off x="324458" y="1446662"/>
            <a:ext cx="9201679" cy="541133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Điểm cần khắc phục: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Bổ sung pháp luật liên quan đến nhân sự, bảo hiểm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lại phần nếu nhân sự quên chấm công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lại quy trình nghiệp vụ về báo cáo thống kê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sơ đồ cơ cấu tổ chức.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 Khắc phục: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Chỉnh sửa lại nghiệp vụ báo cáo thống kê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Chỉnh sửa lại quy trình nghiệp vụ chi tiết hơn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Chỉnh sửa lại Quản lý tài khoản và Phân quyền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Bỏ chức năng Cảnh báo hợp đồng trong Quản lý hợp đồng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Bổ sung tính pháp luật liên quan đến nhân sự và bảo hiểm</a:t>
            </a:r>
            <a:endParaRPr/>
          </a:p>
          <a:p>
            <a:pPr indent="-317500" lvl="0" marL="45720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"/>
          <p:cNvSpPr txBox="1"/>
          <p:nvPr>
            <p:ph type="title"/>
          </p:nvPr>
        </p:nvSpPr>
        <p:spPr>
          <a:xfrm>
            <a:off x="159224" y="433397"/>
            <a:ext cx="11873551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3200"/>
              <a:t>II. Kiến trúc phần mềm và độ đo chất lượng của 1 SA</a:t>
            </a:r>
            <a:endParaRPr sz="3200"/>
          </a:p>
        </p:txBody>
      </p:sp>
      <p:sp>
        <p:nvSpPr>
          <p:cNvPr id="402" name="Google Shape;402;p4"/>
          <p:cNvSpPr txBox="1"/>
          <p:nvPr/>
        </p:nvSpPr>
        <p:spPr>
          <a:xfrm>
            <a:off x="132409" y="1335797"/>
            <a:ext cx="7812378" cy="49750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AutoNum type="arabicPeriod"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là gì?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chỉ là hình dạng vật lý mà còn là cách các thành phần được tích hợp, phù hợp với môi trường và đáp ứng nhu cầu người dung.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phần mềm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bao gồm nhiều quyết định thiết kế ảnh hưởng đến hệ thống.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Quyết định: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số cần đưa ra sớm, số khác có thể trì hoãn để linh hoạt hơn.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bản thiết kế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chỉ là bản mô tả về cách các thành phần hoạt động cùng nhau.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 phần mềm hoạt động hiệu quả, dễ bảo trì và mở rộng.</a:t>
            </a:r>
            <a:endParaRPr/>
          </a:p>
        </p:txBody>
      </p:sp>
      <p:pic>
        <p:nvPicPr>
          <p:cNvPr id="403" name="Google Shape;4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8454" y="1492946"/>
            <a:ext cx="3734321" cy="387210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"/>
          <p:cNvSpPr txBox="1"/>
          <p:nvPr/>
        </p:nvSpPr>
        <p:spPr>
          <a:xfrm>
            <a:off x="3031760" y="6197550"/>
            <a:ext cx="829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Engineering_ A Practitioner's Approach (9th Ed) - R. Pressman, B. Maxim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5"/>
          <p:cNvGrpSpPr/>
          <p:nvPr/>
        </p:nvGrpSpPr>
        <p:grpSpPr>
          <a:xfrm>
            <a:off x="429901" y="413336"/>
            <a:ext cx="3380041" cy="6031328"/>
            <a:chOff x="719988" y="310002"/>
            <a:chExt cx="2535031" cy="4523496"/>
          </a:xfrm>
        </p:grpSpPr>
        <p:sp>
          <p:nvSpPr>
            <p:cNvPr id="410" name="Google Shape;410;p5"/>
            <p:cNvSpPr/>
            <p:nvPr/>
          </p:nvSpPr>
          <p:spPr>
            <a:xfrm>
              <a:off x="2184511" y="34095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769890" y="868849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5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3" name="Google Shape;413;p5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rect b="b" l="l" r="r" t="t"/>
                <a:pathLst>
                  <a:path extrusionOk="0" h="67784" w="34025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rect b="b" l="l" r="r" t="t"/>
                <a:pathLst>
                  <a:path extrusionOk="0" h="56059" w="28217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5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rect b="b" l="l" r="r" t="t"/>
                <a:pathLst>
                  <a:path extrusionOk="0" h="2147" w="6439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rect b="b" l="l" r="r" t="t"/>
                <a:pathLst>
                  <a:path extrusionOk="0" h="56058" w="28217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rect b="b" l="l" r="r" t="t"/>
                <a:pathLst>
                  <a:path extrusionOk="0" h="28719" w="33073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rect b="b" l="l" r="r" t="t"/>
                <a:pathLst>
                  <a:path extrusionOk="0" h="26503" w="30081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rect b="b" l="l" r="r" t="t"/>
                <a:pathLst>
                  <a:path extrusionOk="0" h="6966" w="7084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rect b="b" l="l" r="r" t="t"/>
                <a:pathLst>
                  <a:path extrusionOk="0" h="10280" w="10277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rect b="b" l="l" r="r" t="t"/>
                <a:pathLst>
                  <a:path extrusionOk="0" h="9633" w="9631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rect b="b" l="l" r="r" t="t"/>
                <a:pathLst>
                  <a:path extrusionOk="0" h="6079" w="3085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rect b="b" l="l" r="r" t="t"/>
                <a:pathLst>
                  <a:path extrusionOk="0" h="15569" w="17087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rect b="b" l="l" r="r" t="t"/>
                <a:pathLst>
                  <a:path extrusionOk="0" h="12039" w="13216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rect b="b" l="l" r="r" t="t"/>
                <a:pathLst>
                  <a:path extrusionOk="0" h="7656" w="7659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rect b="b" l="l" r="r" t="t"/>
                <a:pathLst>
                  <a:path extrusionOk="0" h="2712" w="2715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rect b="b" l="l" r="r" t="t"/>
                <a:pathLst>
                  <a:path extrusionOk="0" h="6749" w="7551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rect b="b" l="l" r="r" t="t"/>
                <a:pathLst>
                  <a:path extrusionOk="0" h="13735" w="14443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rect b="b" l="l" r="r" t="t"/>
                <a:pathLst>
                  <a:path extrusionOk="0" h="13723" w="18004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rect b="b" l="l" r="r" t="t"/>
                <a:pathLst>
                  <a:path extrusionOk="0" h="11565" w="3148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rect b="b" l="l" r="r" t="t"/>
                <a:pathLst>
                  <a:path extrusionOk="0" h="2159" w="275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rect b="b" l="l" r="r" t="t"/>
                <a:pathLst>
                  <a:path extrusionOk="0" h="8237" w="15117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rect b="b" l="l" r="r" t="t"/>
                <a:pathLst>
                  <a:path extrusionOk="0" h="1812" w="1512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rect b="b" l="l" r="r" t="t"/>
                <a:pathLst>
                  <a:path extrusionOk="0" h="1674" w="3777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rect b="b" l="l" r="r" t="t"/>
                <a:pathLst>
                  <a:path extrusionOk="0" h="1674" w="2348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rect b="b" l="l" r="r" t="t"/>
                <a:pathLst>
                  <a:path extrusionOk="0" h="327" w="4805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rect b="b" l="l" r="r" t="t"/>
                <a:pathLst>
                  <a:path extrusionOk="0" h="326" w="6629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9" name="Google Shape;439;p5"/>
            <p:cNvSpPr/>
            <p:nvPr/>
          </p:nvSpPr>
          <p:spPr>
            <a:xfrm>
              <a:off x="719988" y="4453731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101817" y="415722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816779" y="3969852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2720802" y="310002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2499363" y="765978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2817612" y="986278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5"/>
          <p:cNvSpPr txBox="1"/>
          <p:nvPr>
            <p:ph idx="1" type="subTitle"/>
          </p:nvPr>
        </p:nvSpPr>
        <p:spPr>
          <a:xfrm>
            <a:off x="4097075" y="693249"/>
            <a:ext cx="696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</a:pPr>
            <a:r>
              <a:rPr lang="en-US" sz="2667"/>
              <a:t>2. Vai trò của kiến trúc phần mềm</a:t>
            </a:r>
            <a:endParaRPr/>
          </a:p>
        </p:txBody>
      </p:sp>
      <p:sp>
        <p:nvSpPr>
          <p:cNvPr id="446" name="Google Shape;446;p5"/>
          <p:cNvSpPr txBox="1"/>
          <p:nvPr/>
        </p:nvSpPr>
        <p:spPr>
          <a:xfrm>
            <a:off x="3820230" y="1564864"/>
            <a:ext cx="8371770" cy="44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 hiệu quả thiết kế trong việc đáp ứng yêu cầu hệ thống.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Đánh giá các phương án kiến trúc thay thế khi việc thay đổi còn dễ dàng.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Giảm thiểu rủi ro trong quá trình xây dựng phần mềm.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phần kiến trúc: Mô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đ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un, lớp OOP, CSDL, middleware.</a:t>
            </a:r>
            <a:endParaRPr/>
          </a:p>
        </p:txBody>
      </p:sp>
      <p:sp>
        <p:nvSpPr>
          <p:cNvPr id="447" name="Google Shape;447;p5"/>
          <p:cNvSpPr txBox="1"/>
          <p:nvPr/>
        </p:nvSpPr>
        <p:spPr>
          <a:xfrm>
            <a:off x="3031760" y="6197550"/>
            <a:ext cx="829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Engineering_ A Practitioner's Approach (9th Ed) - R. Pressman, B. Maxim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6"/>
          <p:cNvGrpSpPr/>
          <p:nvPr/>
        </p:nvGrpSpPr>
        <p:grpSpPr>
          <a:xfrm>
            <a:off x="-2153578" y="2115661"/>
            <a:ext cx="6160995" cy="4742339"/>
            <a:chOff x="5527089" y="1579815"/>
            <a:chExt cx="4620746" cy="3556754"/>
          </a:xfrm>
        </p:grpSpPr>
        <p:sp>
          <p:nvSpPr>
            <p:cNvPr id="453" name="Google Shape;453;p6"/>
            <p:cNvSpPr/>
            <p:nvPr/>
          </p:nvSpPr>
          <p:spPr>
            <a:xfrm>
              <a:off x="6239778" y="2099076"/>
              <a:ext cx="692971" cy="693467"/>
            </a:xfrm>
            <a:custGeom>
              <a:rect b="b" l="l" r="r" t="t"/>
              <a:pathLst>
                <a:path extrusionOk="0" h="9793" w="9786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9124311" y="4112833"/>
              <a:ext cx="1023524" cy="1023736"/>
            </a:xfrm>
            <a:custGeom>
              <a:rect b="b" l="l" r="r" t="t"/>
              <a:pathLst>
                <a:path extrusionOk="0" h="14457" w="14454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5527089" y="3925265"/>
              <a:ext cx="381821" cy="379767"/>
            </a:xfrm>
            <a:custGeom>
              <a:rect b="b" l="l" r="r" t="t"/>
              <a:pathLst>
                <a:path extrusionOk="0" h="5363" w="5392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5983525" y="4306634"/>
              <a:ext cx="221431" cy="220298"/>
            </a:xfrm>
            <a:custGeom>
              <a:rect b="b" l="l" r="r" t="t"/>
              <a:pathLst>
                <a:path extrusionOk="0" h="3111" w="3127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6203967" y="4021455"/>
              <a:ext cx="188220" cy="187370"/>
            </a:xfrm>
            <a:custGeom>
              <a:rect b="b" l="l" r="r" t="t"/>
              <a:pathLst>
                <a:path extrusionOk="0" h="2646" w="2658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1" name="Google Shape;461;p6"/>
            <p:cNvGrpSpPr/>
            <p:nvPr/>
          </p:nvGrpSpPr>
          <p:grpSpPr>
            <a:xfrm>
              <a:off x="6419268" y="2175276"/>
              <a:ext cx="3428122" cy="2427847"/>
              <a:chOff x="6419268" y="2175276"/>
              <a:chExt cx="3428122" cy="2427847"/>
            </a:xfrm>
          </p:grpSpPr>
          <p:sp>
            <p:nvSpPr>
              <p:cNvPr id="462" name="Google Shape;462;p6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rect b="b" l="l" r="r" t="t"/>
                <a:pathLst>
                  <a:path extrusionOk="0" h="69138" w="109479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rect b="b" l="l" r="r" t="t"/>
                <a:pathLst>
                  <a:path extrusionOk="0" h="17234" w="109481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rect b="b" l="l" r="r" t="t"/>
                <a:pathLst>
                  <a:path extrusionOk="0" h="46523" w="103762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rect b="b" l="l" r="r" t="t"/>
                <a:pathLst>
                  <a:path extrusionOk="0" h="2842" w="53805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rect b="b" l="l" r="r" t="t"/>
                <a:pathLst>
                  <a:path extrusionOk="0" h="10469" w="39776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rect b="b" l="l" r="r" t="t"/>
                <a:pathLst>
                  <a:path extrusionOk="0" h="6030" w="39776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rect b="b" l="l" r="r" t="t"/>
                <a:pathLst>
                  <a:path extrusionOk="0" h="24808" w="43469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rect b="b" l="l" r="r" t="t"/>
                <a:pathLst>
                  <a:path extrusionOk="0" h="3610" w="43469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rect b="b" l="l" r="r" t="t"/>
                <a:pathLst>
                  <a:path extrusionOk="0" h="1043" w="1044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rect b="b" l="l" r="r" t="t"/>
                <a:pathLst>
                  <a:path extrusionOk="0" h="1043" w="1042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rect b="b" l="l" r="r" t="t"/>
                <a:pathLst>
                  <a:path extrusionOk="0" h="11967" w="11968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rect b="b" l="l" r="r" t="t"/>
                <a:pathLst>
                  <a:path extrusionOk="0" h="5830" w="296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rect b="b" l="l" r="r" t="t"/>
                <a:pathLst>
                  <a:path extrusionOk="0" h="741" w="1066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rect b="b" l="l" r="r" t="t"/>
                <a:pathLst>
                  <a:path extrusionOk="0" h="738" w="19236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rect b="b" l="l" r="r" t="t"/>
                <a:pathLst>
                  <a:path extrusionOk="0" h="4127" w="19238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rect b="b" l="l" r="r" t="t"/>
                <a:pathLst>
                  <a:path extrusionOk="0" h="675" w="674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rect b="b" l="l" r="r" t="t"/>
                <a:pathLst>
                  <a:path extrusionOk="0" h="675" w="676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rect b="b" l="l" r="r" t="t"/>
                <a:pathLst>
                  <a:path extrusionOk="0" h="675" w="675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rect b="b" l="l" r="r" t="t"/>
                <a:pathLst>
                  <a:path extrusionOk="0" h="2707" w="9032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rect b="b" l="l" r="r" t="t"/>
                <a:pathLst>
                  <a:path extrusionOk="0" h="740" w="6674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rect b="b" l="l" r="r" t="t"/>
                <a:pathLst>
                  <a:path extrusionOk="0" h="30689" w="27097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rect b="b" l="l" r="r" t="t"/>
                <a:pathLst>
                  <a:path extrusionOk="0" h="6594" w="6101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rect b="b" l="l" r="r" t="t"/>
                <a:pathLst>
                  <a:path extrusionOk="0" h="863" w="15213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rect b="b" l="l" r="r" t="t"/>
                <a:pathLst>
                  <a:path extrusionOk="0" h="865" w="15213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rect b="b" l="l" r="r" t="t"/>
                <a:pathLst>
                  <a:path extrusionOk="0" h="863" w="21703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rect b="b" l="l" r="r" t="t"/>
                <a:pathLst>
                  <a:path extrusionOk="0" h="18975" w="29796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rect b="b" l="l" r="r" t="t"/>
                <a:pathLst>
                  <a:path extrusionOk="0" h="12738" w="29796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rect b="b" l="l" r="r" t="t"/>
                <a:pathLst>
                  <a:path extrusionOk="0" h="13205" w="1463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rect b="b" l="l" r="r" t="t"/>
                <a:pathLst>
                  <a:path extrusionOk="0" h="20460" w="22457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rect b="b" l="l" r="r" t="t"/>
                <a:pathLst>
                  <a:path extrusionOk="0" h="15821" w="17366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rect b="b" l="l" r="r" t="t"/>
                <a:pathLst>
                  <a:path extrusionOk="0" h="10061" w="10063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rect b="b" l="l" r="r" t="t"/>
                <a:pathLst>
                  <a:path extrusionOk="0" h="3563" w="3566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rect b="b" l="l" r="r" t="t"/>
                <a:pathLst>
                  <a:path extrusionOk="0" h="8446" w="9451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rect b="b" l="l" r="r" t="t"/>
                <a:pathLst>
                  <a:path extrusionOk="0" h="32494" w="28689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rect b="b" l="l" r="r" t="t"/>
                <a:pathLst>
                  <a:path extrusionOk="0" h="6980" w="646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rect b="b" l="l" r="r" t="t"/>
                <a:pathLst>
                  <a:path extrusionOk="0" h="912" w="16106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rect b="b" l="l" r="r" t="t"/>
                <a:pathLst>
                  <a:path extrusionOk="0" h="913" w="16106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rect b="b" l="l" r="r" t="t"/>
                <a:pathLst>
                  <a:path extrusionOk="0" h="914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rect b="b" l="l" r="r" t="t"/>
                <a:pathLst>
                  <a:path extrusionOk="0" h="913" w="22978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rect b="b" l="l" r="r" t="t"/>
                <a:pathLst>
                  <a:path extrusionOk="0" h="18521" w="25821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rect b="b" l="l" r="r" t="t"/>
                <a:pathLst>
                  <a:path extrusionOk="0" h="18522" w="13543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rect b="b" l="l" r="r" t="t"/>
                <a:pathLst>
                  <a:path extrusionOk="0" h="9224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rect b="b" l="l" r="r" t="t"/>
                <a:pathLst>
                  <a:path extrusionOk="0" h="1708" w="1706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rect b="b" l="l" r="r" t="t"/>
                <a:pathLst>
                  <a:path extrusionOk="0" h="13205" w="14528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rect b="b" l="l" r="r" t="t"/>
                <a:pathLst>
                  <a:path extrusionOk="0" h="3136" w="151158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rect b="b" l="l" r="r" t="t"/>
                <a:pathLst>
                  <a:path extrusionOk="0" h="26411" w="3465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rect b="b" l="l" r="r" t="t"/>
                <a:pathLst>
                  <a:path extrusionOk="0" h="53753" w="61898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rect b="b" l="l" r="r" t="t"/>
                <a:pathLst>
                  <a:path extrusionOk="0" h="18832" w="2401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rect b="b" l="l" r="r" t="t"/>
                <a:pathLst>
                  <a:path extrusionOk="0" h="46341" w="39136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5" name="Google Shape;525;p6"/>
          <p:cNvSpPr txBox="1"/>
          <p:nvPr/>
        </p:nvSpPr>
        <p:spPr>
          <a:xfrm>
            <a:off x="3103036" y="1844991"/>
            <a:ext cx="9203889" cy="460077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-342900" lvl="0" marL="1244570" marR="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-"/>
            </a:pPr>
            <a:r>
              <a:rPr b="0" i="0" lang="en-US" sz="2400" u="none" cap="none" strike="noStrike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 cấp mô hình giao tiếp giữa các bên liên quan trong dự án.</a:t>
            </a:r>
            <a:endParaRPr b="0" i="0" sz="2400" u="none" cap="none" strike="noStrike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44570" marR="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-"/>
            </a:pPr>
            <a:r>
              <a:rPr b="0" i="0" lang="en-US" sz="2400" u="none" cap="none" strike="noStrike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Định hướng các quyết định thiết kế quan trọng.</a:t>
            </a:r>
            <a:endParaRPr b="0" i="0" sz="2400" u="none" cap="none" strike="noStrike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44570" marR="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-"/>
            </a:pPr>
            <a:r>
              <a:rPr b="0" i="0" lang="en-US" sz="2400" u="none" cap="none" strike="noStrike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 tổ chức và quản lý hệ thống hiệu quả.</a:t>
            </a:r>
            <a:endParaRPr b="0" i="0" sz="2400" u="none" cap="none" strike="noStrike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44570" marR="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-"/>
            </a:pPr>
            <a:r>
              <a:rPr b="0" i="0" lang="en-US" sz="2400" u="none" cap="none" strike="noStrike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 dụng các mẫu kiến trúc tái sử dụng, tối ưu phát triển.</a:t>
            </a:r>
            <a:endParaRPr/>
          </a:p>
          <a:p>
            <a:pPr indent="-228600" lvl="0" marL="1219170" marR="0" rtl="0" algn="ctr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6" name="Google Shape;526;p6"/>
          <p:cNvSpPr txBox="1"/>
          <p:nvPr/>
        </p:nvSpPr>
        <p:spPr>
          <a:xfrm>
            <a:off x="3864303" y="935977"/>
            <a:ext cx="7766323" cy="77718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Tại sao Kiến trúc phần mềm quan trọng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"/>
          <p:cNvSpPr txBox="1"/>
          <p:nvPr>
            <p:ph idx="1" type="subTitle"/>
          </p:nvPr>
        </p:nvSpPr>
        <p:spPr>
          <a:xfrm>
            <a:off x="-644577" y="955843"/>
            <a:ext cx="8664315" cy="608953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hướng dữ liệu (Data-Centered Architectures):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điểm: </a:t>
            </a:r>
            <a:r>
              <a:rPr lang="en-US" sz="22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 liệu (tệp tin hoặc cơ sở dữ liệu) đóng vai trò trung tâm, các thành phần khác truy cập để cập nhật, thêm, xóa hoặc chỉnh sửa.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hình: </a:t>
            </a:r>
            <a:r>
              <a:rPr lang="en-US" sz="22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 mềm khách (client) truy cập kho dữ liệu trung tâm. Có hai cách tiếp cận: kho dữ liệu thụ động và cơ chế “blackboard.</a:t>
            </a:r>
            <a:endParaRPr sz="2200">
              <a:solidFill>
                <a:srgbClr val="1B1B1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lang="en-US" sz="22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điểm: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2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mở rộng và tích hợp, thay đổi hoặc thêm mới mà không ảnh hưởng đến các thành phần khác.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200">
                <a:solidFill>
                  <a:srgbClr val="1B1B1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 trợ truyền dữ liệu giữa các client thông qua cơ chế “blackboard”.</a:t>
            </a:r>
            <a:endParaRPr/>
          </a:p>
        </p:txBody>
      </p:sp>
      <p:sp>
        <p:nvSpPr>
          <p:cNvPr id="532" name="Google Shape;532;p7"/>
          <p:cNvSpPr txBox="1"/>
          <p:nvPr/>
        </p:nvSpPr>
        <p:spPr>
          <a:xfrm>
            <a:off x="124681" y="381043"/>
            <a:ext cx="6960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3. Các kiểu kiến trúc phổ biến</a:t>
            </a:r>
            <a:endParaRPr/>
          </a:p>
        </p:txBody>
      </p:sp>
      <p:pic>
        <p:nvPicPr>
          <p:cNvPr id="533" name="Google Shape;5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738" y="1633928"/>
            <a:ext cx="3957403" cy="3717561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"/>
          <p:cNvSpPr txBox="1"/>
          <p:nvPr/>
        </p:nvSpPr>
        <p:spPr>
          <a:xfrm>
            <a:off x="5415192" y="6437390"/>
            <a:ext cx="829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Engineering_ A Practitioner's Approach (9th Ed) - R. Pressman, B. Maxim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"/>
          <p:cNvSpPr txBox="1"/>
          <p:nvPr>
            <p:ph idx="1" type="subTitle"/>
          </p:nvPr>
        </p:nvSpPr>
        <p:spPr>
          <a:xfrm>
            <a:off x="-644577" y="51279"/>
            <a:ext cx="8664315" cy="6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6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luồng dữ liệu (Data-Flow Architectures):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4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điểm: 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 liệu đầu vào được xử lý qua một chuỗi các thành phần tính toán hoặc thao tác để tạo ra dữ liệu đầu ra</a:t>
            </a: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hình: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mô hình pipe-and-filter, trong đó: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 (bộ lọc): Xử lý dữ liệu theo một định dạng cụ thể.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 (ống dẫn): Truyền dữ liệu từ filter này sang filter khác.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điểm: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 hoạt, dễ mở rộng và bảo trì.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thành phần có thể thay đổi hoặc thay thế mà không ảnh hưởng đến toàn bộ hệ thống.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8"/>
          <p:cNvSpPr txBox="1"/>
          <p:nvPr/>
        </p:nvSpPr>
        <p:spPr>
          <a:xfrm>
            <a:off x="5415192" y="6437390"/>
            <a:ext cx="829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Engineering_ A Practitioner's Approach (9th Ed) - R. Pressman, B. Maxim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738" y="2080919"/>
            <a:ext cx="3912433" cy="3368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"/>
          <p:cNvSpPr txBox="1"/>
          <p:nvPr>
            <p:ph idx="1" type="subTitle"/>
          </p:nvPr>
        </p:nvSpPr>
        <p:spPr>
          <a:xfrm>
            <a:off x="-644577" y="51279"/>
            <a:ext cx="8664315" cy="6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0000" spcFirstLastPara="1" rIns="120000" wrap="square" tIns="121900">
            <a:noAutofit/>
          </a:bodyPr>
          <a:lstStyle/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Kiến trúc gọi và trả về (Call-and-Return Architectures):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 điểm: </a:t>
            </a: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trúc chương trình dễ sửa đổi và mở rộng.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 kiểu con: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program/subprogram architectures:Phân chia chức năng theo thứ bậc, chương trình chính gọi nhiều thành phần con.</a:t>
            </a:r>
            <a:endParaRPr/>
          </a:p>
          <a:p>
            <a:pPr indent="-342900" lvl="0" marL="1244570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procedure call architectures (RPC): Các thành phần của kiến trúc main program/subprogram được phân tán trên nhiều máy tính trong một mạng.</a:t>
            </a:r>
            <a:endParaRPr/>
          </a:p>
          <a:p>
            <a:pPr indent="0" lvl="0" marL="901669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1400"/>
              <a:buNone/>
            </a:pPr>
            <a:r>
              <a:rPr b="1" i="0" lang="en-US" sz="2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điểm:</a:t>
            </a: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 quản lý, bảo trì, hỗ trợ hệ thống phân tán hiệu quả.</a:t>
            </a:r>
            <a:endParaRPr i="0" sz="22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9"/>
          <p:cNvSpPr txBox="1"/>
          <p:nvPr/>
        </p:nvSpPr>
        <p:spPr>
          <a:xfrm>
            <a:off x="2776928" y="6242520"/>
            <a:ext cx="82984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0" i="0" lang="en-US" sz="12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Engineering_ A Practitioner's Approach (9th Ed) - R. Pressman, B. Maxim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381" y="1722892"/>
            <a:ext cx="3728809" cy="35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2025-02-11T17:02:22Z</dcterms:created>
  <dc:creator>Lan Anh</dc:creator>
</cp:coreProperties>
</file>