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5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04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02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6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6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8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8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898D-4930-4F88-89A7-1ACE1BF65F4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161284-ACF8-40C5-AE2F-78A197136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1315" y="633046"/>
            <a:ext cx="7501812" cy="3449077"/>
          </a:xfrm>
        </p:spPr>
        <p:txBody>
          <a:bodyPr/>
          <a:lstStyle/>
          <a:p>
            <a:pPr algn="ctr"/>
            <a:r>
              <a:rPr lang="en-US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TƯỢNG, PHƯƠNG PHÁP NGHIÊN CỨU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CHỨC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CỦA KINH TẾ CHÍNH TRỊ MÁC - LÊNIN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0A039B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51314" y="4570445"/>
            <a:ext cx="7501813" cy="792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TS.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Ngô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Sỹ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Tiệp</a:t>
            </a:r>
            <a:endParaRPr lang="en-US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Mục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đích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nghiên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cứu</a:t>
            </a:r>
            <a:r>
              <a:rPr lang="en-US" b="1" dirty="0">
                <a:solidFill>
                  <a:srgbClr val="002060"/>
                </a:solidFill>
              </a:rPr>
              <a:t> của </a:t>
            </a:r>
            <a:r>
              <a:rPr lang="en-US" b="1" dirty="0" err="1">
                <a:solidFill>
                  <a:srgbClr val="002060"/>
                </a:solidFill>
              </a:rPr>
              <a:t>Kinh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tế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chính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trị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Mác-Lênin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048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của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Mác</a:t>
            </a:r>
            <a:r>
              <a:rPr lang="en-US" sz="2400" dirty="0"/>
              <a:t> - </a:t>
            </a:r>
            <a:r>
              <a:rPr lang="en-US" sz="2400" dirty="0" err="1"/>
              <a:t>Lênin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chi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,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</a:t>
            </a:r>
            <a:r>
              <a:rPr lang="en-US" sz="2400" dirty="0" err="1"/>
              <a:t>ấy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hài</a:t>
            </a:r>
            <a:r>
              <a:rPr lang="en-US" sz="2400" dirty="0"/>
              <a:t> </a:t>
            </a:r>
            <a:r>
              <a:rPr lang="en-US" sz="2400" dirty="0" err="1"/>
              <a:t>hòa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,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con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,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góp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đẩy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minh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của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1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3" descr="1850 gat bang may hoi nuoc tai nuoc A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8311" r="4762" b="7648"/>
          <a:stretch>
            <a:fillRect/>
          </a:stretch>
        </p:blipFill>
        <p:spPr bwMode="auto">
          <a:xfrm>
            <a:off x="461005" y="4217810"/>
            <a:ext cx="137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Oval 18"/>
          <p:cNvSpPr>
            <a:spLocks noChangeArrowheads="1"/>
          </p:cNvSpPr>
          <p:nvPr/>
        </p:nvSpPr>
        <p:spPr bwMode="gray">
          <a:xfrm>
            <a:off x="2247219" y="2460447"/>
            <a:ext cx="1473200" cy="1474788"/>
          </a:xfrm>
          <a:prstGeom prst="ellipse">
            <a:avLst/>
          </a:prstGeom>
          <a:gradFill rotWithShape="1">
            <a:gsLst>
              <a:gs pos="0">
                <a:schemeClr val="accent1">
                  <a:alpha val="85001"/>
                </a:schemeClr>
              </a:gs>
              <a:gs pos="100000">
                <a:schemeClr val="accent1">
                  <a:gamma/>
                  <a:shade val="63529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2" name="Oval 18"/>
          <p:cNvSpPr>
            <a:spLocks noChangeArrowheads="1"/>
          </p:cNvSpPr>
          <p:nvPr/>
        </p:nvSpPr>
        <p:spPr bwMode="gray">
          <a:xfrm>
            <a:off x="342214" y="2383016"/>
            <a:ext cx="1473200" cy="1474788"/>
          </a:xfrm>
          <a:prstGeom prst="ellipse">
            <a:avLst/>
          </a:prstGeom>
          <a:gradFill rotWithShape="1">
            <a:gsLst>
              <a:gs pos="0">
                <a:schemeClr val="accent1">
                  <a:alpha val="85001"/>
                </a:schemeClr>
              </a:gs>
              <a:gs pos="100000">
                <a:schemeClr val="accent1">
                  <a:gamma/>
                  <a:shade val="63529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Phương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pháp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nghiên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cứu</a:t>
            </a:r>
            <a:r>
              <a:rPr lang="en-US" b="1" dirty="0">
                <a:solidFill>
                  <a:srgbClr val="002060"/>
                </a:solidFill>
              </a:rPr>
              <a:t> của </a:t>
            </a:r>
            <a:r>
              <a:rPr lang="en-US" b="1" dirty="0" err="1">
                <a:solidFill>
                  <a:srgbClr val="002060"/>
                </a:solidFill>
              </a:rPr>
              <a:t>Kinh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tế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chính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trị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Mác</a:t>
            </a:r>
            <a:r>
              <a:rPr lang="en-US" b="1" dirty="0">
                <a:solidFill>
                  <a:srgbClr val="002060"/>
                </a:solidFill>
              </a:rPr>
              <a:t> – </a:t>
            </a:r>
            <a:r>
              <a:rPr lang="en-US" b="1" dirty="0" err="1">
                <a:solidFill>
                  <a:srgbClr val="002060"/>
                </a:solidFill>
              </a:rPr>
              <a:t>Lênin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gray">
          <a:xfrm>
            <a:off x="5867400" y="3757613"/>
            <a:ext cx="1295400" cy="304800"/>
          </a:xfrm>
          <a:prstGeom prst="ellipse">
            <a:avLst/>
          </a:pr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gray">
          <a:xfrm>
            <a:off x="4114800" y="3771900"/>
            <a:ext cx="1295400" cy="304800"/>
          </a:xfrm>
          <a:prstGeom prst="ellipse">
            <a:avLst/>
          </a:pr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gray">
          <a:xfrm>
            <a:off x="3995738" y="2346325"/>
            <a:ext cx="1473200" cy="1474788"/>
          </a:xfrm>
          <a:prstGeom prst="ellipse">
            <a:avLst/>
          </a:prstGeom>
          <a:gradFill rotWithShape="1">
            <a:gsLst>
              <a:gs pos="0">
                <a:schemeClr val="accent1">
                  <a:alpha val="85001"/>
                </a:schemeClr>
              </a:gs>
              <a:gs pos="100000">
                <a:schemeClr val="accent1">
                  <a:gamma/>
                  <a:shade val="63529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gray">
          <a:xfrm>
            <a:off x="4114119" y="2533293"/>
            <a:ext cx="1297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dirty="0"/>
              <a:t>Phương </a:t>
            </a:r>
          </a:p>
          <a:p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vi-VN" dirty="0"/>
              <a:t>trừu tượng</a:t>
            </a:r>
          </a:p>
          <a:p>
            <a:r>
              <a:rPr lang="en-US" dirty="0"/>
              <a:t> </a:t>
            </a:r>
            <a:r>
              <a:rPr lang="en-US" dirty="0" err="1"/>
              <a:t>hoá</a:t>
            </a:r>
            <a:endParaRPr lang="en-US" dirty="0"/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gray">
          <a:xfrm>
            <a:off x="2225675" y="3949701"/>
            <a:ext cx="1295400" cy="304800"/>
          </a:xfrm>
          <a:prstGeom prst="ellipse">
            <a:avLst/>
          </a:pr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gray">
          <a:xfrm>
            <a:off x="2409825" y="2597676"/>
            <a:ext cx="13740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</a:p>
          <a:p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</a:p>
          <a:p>
            <a:r>
              <a:rPr lang="vi-VN" dirty="0"/>
              <a:t>hiện tượng </a:t>
            </a:r>
          </a:p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gray">
          <a:xfrm>
            <a:off x="523875" y="3949701"/>
            <a:ext cx="1295400" cy="304800"/>
          </a:xfrm>
          <a:prstGeom prst="ellipse">
            <a:avLst/>
          </a:prstGeom>
          <a:gradFill rotWithShape="1">
            <a:gsLst>
              <a:gs pos="0">
                <a:srgbClr val="969696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gray">
          <a:xfrm>
            <a:off x="540086" y="2418784"/>
            <a:ext cx="13388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dirty="0"/>
              <a:t>Phương</a:t>
            </a:r>
          </a:p>
          <a:p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endParaRPr lang="en-US" dirty="0"/>
          </a:p>
          <a:p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</a:p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  <p:sp>
        <p:nvSpPr>
          <p:cNvPr id="28" name="Oval 36"/>
          <p:cNvSpPr>
            <a:spLocks noChangeArrowheads="1"/>
          </p:cNvSpPr>
          <p:nvPr/>
        </p:nvSpPr>
        <p:spPr bwMode="gray">
          <a:xfrm>
            <a:off x="7620000" y="3848100"/>
            <a:ext cx="1295400" cy="304800"/>
          </a:xfrm>
          <a:prstGeom prst="ellipse">
            <a:avLst/>
          </a:pr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pic>
        <p:nvPicPr>
          <p:cNvPr id="34" name="Picture 47" descr="truu tuong h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6451" r="4250" b="6451"/>
          <a:stretch>
            <a:fillRect/>
          </a:stretch>
        </p:blipFill>
        <p:spPr bwMode="auto">
          <a:xfrm>
            <a:off x="3962400" y="4000500"/>
            <a:ext cx="14287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9" descr="dieu t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6" t="6897" b="6897"/>
          <a:stretch>
            <a:fillRect/>
          </a:stretch>
        </p:blipFill>
        <p:spPr bwMode="auto">
          <a:xfrm>
            <a:off x="7624763" y="4132263"/>
            <a:ext cx="1214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0" descr="tong h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4129088"/>
            <a:ext cx="20066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1" descr="mo hin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7" t="-3334"/>
          <a:stretch>
            <a:fillRect/>
          </a:stretch>
        </p:blipFill>
        <p:spPr bwMode="auto">
          <a:xfrm>
            <a:off x="1981200" y="4083050"/>
            <a:ext cx="19812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Oval 18"/>
          <p:cNvSpPr>
            <a:spLocks noChangeArrowheads="1"/>
          </p:cNvSpPr>
          <p:nvPr/>
        </p:nvSpPr>
        <p:spPr bwMode="gray">
          <a:xfrm>
            <a:off x="7594605" y="2449512"/>
            <a:ext cx="1473200" cy="1474788"/>
          </a:xfrm>
          <a:prstGeom prst="ellipse">
            <a:avLst/>
          </a:prstGeom>
          <a:gradFill rotWithShape="1">
            <a:gsLst>
              <a:gs pos="0">
                <a:schemeClr val="accent1">
                  <a:alpha val="85001"/>
                </a:schemeClr>
              </a:gs>
              <a:gs pos="100000">
                <a:schemeClr val="accent1">
                  <a:gamma/>
                  <a:shade val="63529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" name="Oval 18"/>
          <p:cNvSpPr>
            <a:spLocks noChangeArrowheads="1"/>
          </p:cNvSpPr>
          <p:nvPr/>
        </p:nvSpPr>
        <p:spPr bwMode="gray">
          <a:xfrm>
            <a:off x="5803900" y="2353290"/>
            <a:ext cx="1473200" cy="1474788"/>
          </a:xfrm>
          <a:prstGeom prst="ellipse">
            <a:avLst/>
          </a:prstGeom>
          <a:gradFill rotWithShape="1">
            <a:gsLst>
              <a:gs pos="0">
                <a:schemeClr val="accent1">
                  <a:alpha val="85001"/>
                </a:schemeClr>
              </a:gs>
              <a:gs pos="100000">
                <a:schemeClr val="accent1">
                  <a:gamma/>
                  <a:shade val="63529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gray">
          <a:xfrm>
            <a:off x="5916218" y="2490609"/>
            <a:ext cx="11977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dirty="0"/>
              <a:t>Phương </a:t>
            </a:r>
          </a:p>
          <a:p>
            <a:r>
              <a:rPr lang="en-US" dirty="0" err="1"/>
              <a:t>pháp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7823434" y="2557284"/>
            <a:ext cx="10919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vi-VN" dirty="0"/>
              <a:t>Phương </a:t>
            </a:r>
          </a:p>
          <a:p>
            <a:r>
              <a:rPr lang="en-US" dirty="0" err="1"/>
              <a:t>pháp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</a:p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4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06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III. CHỨC NĂNG CỦA KINH TẾ CHÍNH TRỊ MÁC -LÊNIN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2413" y="1439769"/>
            <a:ext cx="3386137" cy="925513"/>
          </a:xfrm>
          <a:prstGeom prst="rect">
            <a:avLst/>
          </a:prstGeom>
          <a:solidFill>
            <a:srgbClr val="FF0000"/>
          </a:solid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nhận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6199" y="2548936"/>
            <a:ext cx="3238501" cy="1122564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tiễn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2413" y="4066927"/>
            <a:ext cx="3633786" cy="1183639"/>
          </a:xfrm>
          <a:prstGeom prst="rect">
            <a:avLst/>
          </a:prstGeom>
          <a:solidFill>
            <a:srgbClr val="7030A0"/>
          </a:solidFill>
          <a:ln>
            <a:headEnd/>
            <a:tailEnd/>
          </a:ln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tư</a:t>
            </a:r>
            <a:r>
              <a:rPr lang="en-US" sz="2400" b="1" dirty="0"/>
              <a:t> </a:t>
            </a:r>
            <a:r>
              <a:rPr lang="en-US" sz="2400" b="1" dirty="0" err="1"/>
              <a:t>tưởng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86199" y="5373145"/>
            <a:ext cx="3238502" cy="11225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headEnd/>
            <a:tailEnd/>
          </a:ln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</a:t>
            </a:r>
            <a:r>
              <a:rPr lang="en-US" sz="2400" b="1" dirty="0" err="1"/>
              <a:t>luận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4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CÂU HỎI, BÀI TẬP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1.Phân </a:t>
            </a:r>
            <a:r>
              <a:rPr lang="en-US" sz="2800" b="1" dirty="0" err="1"/>
              <a:t>tích</a:t>
            </a:r>
            <a:r>
              <a:rPr lang="en-US" sz="2800" b="1" dirty="0"/>
              <a:t> </a:t>
            </a:r>
            <a:r>
              <a:rPr lang="en-US" sz="2800" b="1" dirty="0" err="1"/>
              <a:t>sự</a:t>
            </a:r>
            <a:r>
              <a:rPr lang="en-US" sz="2800" b="1" dirty="0"/>
              <a:t> </a:t>
            </a:r>
            <a:r>
              <a:rPr lang="en-US" sz="2800" b="1" dirty="0" err="1"/>
              <a:t>hình</a:t>
            </a:r>
            <a:r>
              <a:rPr lang="en-US" sz="2800" b="1" dirty="0"/>
              <a:t> </a:t>
            </a:r>
            <a:r>
              <a:rPr lang="en-US" sz="2800" b="1" dirty="0" err="1"/>
              <a:t>thành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phát</a:t>
            </a:r>
            <a:r>
              <a:rPr lang="en-US" sz="2800" b="1" dirty="0"/>
              <a:t> </a:t>
            </a:r>
            <a:r>
              <a:rPr lang="en-US" sz="2800" b="1" dirty="0" err="1"/>
              <a:t>triển</a:t>
            </a:r>
            <a:r>
              <a:rPr lang="en-US" sz="2800" b="1" dirty="0"/>
              <a:t> của </a:t>
            </a:r>
            <a:r>
              <a:rPr lang="en-US" sz="2800" b="1" dirty="0" err="1"/>
              <a:t>kinh</a:t>
            </a:r>
            <a:r>
              <a:rPr lang="en-US" sz="2800" b="1" dirty="0"/>
              <a:t> </a:t>
            </a:r>
            <a:r>
              <a:rPr lang="en-US" sz="2800" b="1" dirty="0" err="1"/>
              <a:t>tế</a:t>
            </a:r>
            <a:r>
              <a:rPr lang="en-US" sz="2800" b="1" dirty="0"/>
              <a:t> </a:t>
            </a:r>
            <a:r>
              <a:rPr lang="en-US" sz="2800" b="1" dirty="0" err="1"/>
              <a:t>chính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Mác</a:t>
            </a:r>
            <a:r>
              <a:rPr lang="en-US" sz="2800" b="1" dirty="0"/>
              <a:t> - </a:t>
            </a:r>
            <a:r>
              <a:rPr lang="en-US" sz="2800" b="1" dirty="0" err="1"/>
              <a:t>Lênin</a:t>
            </a:r>
            <a:r>
              <a:rPr lang="en-US" sz="2800" b="1" dirty="0"/>
              <a:t>?</a:t>
            </a:r>
          </a:p>
          <a:p>
            <a:r>
              <a:rPr lang="en-US" sz="2800" b="1" dirty="0"/>
              <a:t>2. </a:t>
            </a:r>
            <a:r>
              <a:rPr lang="en-US" sz="2800" b="1" dirty="0" err="1"/>
              <a:t>Đối</a:t>
            </a:r>
            <a:r>
              <a:rPr lang="en-US" sz="2800" b="1" dirty="0"/>
              <a:t> </a:t>
            </a:r>
            <a:r>
              <a:rPr lang="en-US" sz="2800" b="1" dirty="0" err="1"/>
              <a:t>tượng</a:t>
            </a:r>
            <a:r>
              <a:rPr lang="en-US" sz="2800" b="1" dirty="0"/>
              <a:t> </a:t>
            </a:r>
            <a:r>
              <a:rPr lang="en-US" sz="2800" b="1" dirty="0" err="1"/>
              <a:t>nghiên</a:t>
            </a:r>
            <a:r>
              <a:rPr lang="en-US" sz="2800" b="1" dirty="0"/>
              <a:t> </a:t>
            </a:r>
            <a:r>
              <a:rPr lang="en-US" sz="2800" b="1" dirty="0" err="1"/>
              <a:t>cứu</a:t>
            </a:r>
            <a:r>
              <a:rPr lang="en-US" sz="2800" b="1" dirty="0"/>
              <a:t> của </a:t>
            </a:r>
            <a:r>
              <a:rPr lang="en-US" sz="2800" b="1" dirty="0" err="1"/>
              <a:t>kinh</a:t>
            </a:r>
            <a:r>
              <a:rPr lang="en-US" sz="2800" b="1" dirty="0"/>
              <a:t> </a:t>
            </a:r>
            <a:r>
              <a:rPr lang="en-US" sz="2800" b="1" dirty="0" err="1"/>
              <a:t>tế</a:t>
            </a:r>
            <a:r>
              <a:rPr lang="en-US" sz="2800" b="1" dirty="0"/>
              <a:t> </a:t>
            </a:r>
            <a:r>
              <a:rPr lang="en-US" sz="2800" b="1" dirty="0" err="1"/>
              <a:t>chính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Mác</a:t>
            </a:r>
            <a:r>
              <a:rPr lang="en-US" sz="2800" b="1" dirty="0"/>
              <a:t> - </a:t>
            </a:r>
            <a:r>
              <a:rPr lang="en-US" sz="2800" b="1" dirty="0" err="1"/>
              <a:t>Lênin</a:t>
            </a:r>
            <a:r>
              <a:rPr lang="en-US" sz="2800" b="1" dirty="0"/>
              <a:t>? </a:t>
            </a:r>
            <a:r>
              <a:rPr lang="en-US" sz="2800" b="1" dirty="0" err="1"/>
              <a:t>Chức</a:t>
            </a:r>
            <a:r>
              <a:rPr lang="en-US" sz="2800" b="1" dirty="0"/>
              <a:t> </a:t>
            </a:r>
            <a:r>
              <a:rPr lang="en-US" sz="2800" b="1" dirty="0" err="1"/>
              <a:t>năng</a:t>
            </a:r>
            <a:r>
              <a:rPr lang="en-US" sz="2800" b="1" dirty="0"/>
              <a:t> của </a:t>
            </a:r>
            <a:r>
              <a:rPr lang="en-US" sz="2800" b="1" dirty="0" err="1"/>
              <a:t>kinh</a:t>
            </a:r>
            <a:r>
              <a:rPr lang="en-US" sz="2800" b="1" dirty="0"/>
              <a:t> </a:t>
            </a:r>
            <a:r>
              <a:rPr lang="en-US" sz="2800" b="1" dirty="0" err="1"/>
              <a:t>tế</a:t>
            </a:r>
            <a:r>
              <a:rPr lang="en-US" sz="2800" b="1" dirty="0"/>
              <a:t> </a:t>
            </a:r>
            <a:r>
              <a:rPr lang="en-US" sz="2800" b="1" dirty="0" err="1"/>
              <a:t>chính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Mác</a:t>
            </a:r>
            <a:r>
              <a:rPr lang="en-US" sz="2800" b="1" dirty="0"/>
              <a:t> - </a:t>
            </a:r>
            <a:r>
              <a:rPr lang="en-US" sz="2800" b="1" dirty="0" err="1"/>
              <a:t>Lênin</a:t>
            </a:r>
            <a:r>
              <a:rPr lang="en-US" sz="2800" b="1" dirty="0"/>
              <a:t> </a:t>
            </a:r>
            <a:r>
              <a:rPr lang="en-US" sz="2800" b="1" dirty="0" err="1"/>
              <a:t>với</a:t>
            </a:r>
            <a:r>
              <a:rPr lang="en-US" sz="2800" b="1" dirty="0"/>
              <a:t> </a:t>
            </a:r>
            <a:r>
              <a:rPr lang="en-US" sz="2800" b="1" dirty="0" err="1"/>
              <a:t>tư</a:t>
            </a:r>
            <a:r>
              <a:rPr lang="en-US" sz="2800" b="1" dirty="0"/>
              <a:t> </a:t>
            </a:r>
            <a:r>
              <a:rPr lang="en-US" sz="2800" b="1" dirty="0" err="1"/>
              <a:t>cách</a:t>
            </a:r>
            <a:r>
              <a:rPr lang="en-US" sz="2800" b="1" dirty="0"/>
              <a:t> </a:t>
            </a:r>
            <a:r>
              <a:rPr lang="en-US" sz="2800" b="1" dirty="0" err="1"/>
              <a:t>là</a:t>
            </a:r>
            <a:r>
              <a:rPr lang="en-US" sz="2800" b="1" dirty="0"/>
              <a:t> 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môn</a:t>
            </a:r>
            <a:r>
              <a:rPr lang="en-US" sz="2800" b="1" dirty="0"/>
              <a:t> </a:t>
            </a:r>
            <a:r>
              <a:rPr lang="en-US" sz="2800" b="1" dirty="0" err="1"/>
              <a:t>khoa</a:t>
            </a:r>
            <a:r>
              <a:rPr lang="en-US" sz="2800" b="1" dirty="0"/>
              <a:t> </a:t>
            </a:r>
            <a:r>
              <a:rPr lang="en-US" sz="2800" b="1" dirty="0" err="1"/>
              <a:t>học</a:t>
            </a:r>
            <a:r>
              <a:rPr lang="en-US" sz="2800" b="1" dirty="0"/>
              <a:t>?</a:t>
            </a:r>
          </a:p>
          <a:p>
            <a:r>
              <a:rPr lang="en-US" sz="2800" b="1" dirty="0"/>
              <a:t>3. </a:t>
            </a:r>
            <a:r>
              <a:rPr lang="en-US" sz="2800" b="1" dirty="0" err="1"/>
              <a:t>Nêu</a:t>
            </a:r>
            <a:r>
              <a:rPr lang="en-US" sz="2800" b="1" dirty="0"/>
              <a:t> ý </a:t>
            </a:r>
            <a:r>
              <a:rPr lang="en-US" sz="2800" b="1" dirty="0" err="1"/>
              <a:t>nghĩa</a:t>
            </a:r>
            <a:r>
              <a:rPr lang="en-US" sz="2800" b="1" dirty="0"/>
              <a:t> của </a:t>
            </a:r>
            <a:r>
              <a:rPr lang="en-US" sz="2800" b="1" dirty="0" err="1"/>
              <a:t>việc</a:t>
            </a:r>
            <a:r>
              <a:rPr lang="en-US" sz="2800" b="1" dirty="0"/>
              <a:t> </a:t>
            </a:r>
            <a:r>
              <a:rPr lang="en-US" sz="2800" b="1" dirty="0" err="1"/>
              <a:t>nghiên</a:t>
            </a:r>
            <a:r>
              <a:rPr lang="en-US" sz="2800" b="1" dirty="0"/>
              <a:t> </a:t>
            </a:r>
            <a:r>
              <a:rPr lang="en-US" sz="2800" b="1" dirty="0" err="1"/>
              <a:t>cứu</a:t>
            </a:r>
            <a:r>
              <a:rPr lang="en-US" sz="2800" b="1" dirty="0"/>
              <a:t> </a:t>
            </a:r>
            <a:r>
              <a:rPr lang="en-US" sz="2800" b="1" dirty="0" err="1"/>
              <a:t>kinh</a:t>
            </a:r>
            <a:r>
              <a:rPr lang="en-US" sz="2800" b="1" dirty="0"/>
              <a:t> </a:t>
            </a:r>
            <a:r>
              <a:rPr lang="en-US" sz="2800" b="1" dirty="0" err="1"/>
              <a:t>tế</a:t>
            </a:r>
            <a:r>
              <a:rPr lang="en-US" sz="2800" b="1" dirty="0"/>
              <a:t> </a:t>
            </a:r>
            <a:r>
              <a:rPr lang="en-US" sz="2800" b="1" dirty="0" err="1"/>
              <a:t>chính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Mác</a:t>
            </a:r>
            <a:r>
              <a:rPr lang="en-US" sz="2800" b="1" dirty="0"/>
              <a:t> - </a:t>
            </a:r>
            <a:r>
              <a:rPr lang="en-US" sz="2800" b="1" dirty="0" err="1"/>
              <a:t>Lênin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quá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lao</a:t>
            </a:r>
            <a:r>
              <a:rPr lang="en-US" sz="2800" b="1" dirty="0"/>
              <a:t> </a:t>
            </a:r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quốc</a:t>
            </a:r>
            <a:r>
              <a:rPr lang="en-US" sz="2800" b="1" dirty="0"/>
              <a:t> </a:t>
            </a:r>
            <a:r>
              <a:rPr lang="en-US" sz="2800" b="1" dirty="0" err="1"/>
              <a:t>gia</a:t>
            </a:r>
            <a:r>
              <a:rPr lang="en-US" sz="2800" b="1" dirty="0"/>
              <a:t>?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1894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3690"/>
            <a:ext cx="8596668" cy="1320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TƯỢNG, PHƯƠNG PHÁP NGHIÊN CỨU VÀ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 CỦA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 CHÍNH TRỊ MÁC - LÊNIN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0000FF"/>
                </a:solidFill>
              </a:rPr>
              <a:t>Mục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tiêu</a:t>
            </a:r>
            <a:r>
              <a:rPr lang="en-US" sz="2000" b="1" dirty="0" smtClean="0">
                <a:solidFill>
                  <a:srgbClr val="0000FF"/>
                </a:solidFill>
              </a:rPr>
              <a:t>: </a:t>
            </a:r>
            <a:r>
              <a:rPr lang="en-US" sz="2000" b="1" dirty="0" err="1" smtClean="0">
                <a:solidFill>
                  <a:srgbClr val="0000FF"/>
                </a:solidFill>
              </a:rPr>
              <a:t>Sau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khi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học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xong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chương</a:t>
            </a:r>
            <a:r>
              <a:rPr lang="en-US" sz="2000" b="1" dirty="0">
                <a:solidFill>
                  <a:srgbClr val="0000FF"/>
                </a:solidFill>
              </a:rPr>
              <a:t> 1, </a:t>
            </a:r>
            <a:r>
              <a:rPr lang="en-US" sz="2000" b="1" dirty="0" err="1">
                <a:solidFill>
                  <a:srgbClr val="0000FF"/>
                </a:solidFill>
              </a:rPr>
              <a:t>sinh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viên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cần</a:t>
            </a:r>
            <a:r>
              <a:rPr lang="en-US" sz="2000" b="1" dirty="0" smtClean="0">
                <a:solidFill>
                  <a:srgbClr val="0000FF"/>
                </a:solidFill>
              </a:rPr>
              <a:t>: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Nắm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sự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phát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triển</a:t>
            </a:r>
            <a:r>
              <a:rPr lang="en-US" sz="2400" dirty="0">
                <a:solidFill>
                  <a:schemeClr val="tx1"/>
                </a:solidFill>
              </a:rPr>
              <a:t> của </a:t>
            </a:r>
            <a:r>
              <a:rPr lang="en-US" sz="2400" dirty="0" err="1">
                <a:solidFill>
                  <a:schemeClr val="tx1"/>
                </a:solidFill>
              </a:rPr>
              <a:t>môn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tế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Mác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Lênin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Đối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tượng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cứu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phương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cứu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năng</a:t>
            </a:r>
            <a:r>
              <a:rPr lang="en-US" sz="2400" dirty="0">
                <a:solidFill>
                  <a:schemeClr val="tx1"/>
                </a:solidFill>
              </a:rPr>
              <a:t> của </a:t>
            </a:r>
            <a:r>
              <a:rPr lang="en-US" sz="2400" dirty="0" err="1">
                <a:solidFill>
                  <a:schemeClr val="tx1"/>
                </a:solidFill>
              </a:rPr>
              <a:t>khoa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tế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Mác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Lênin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nhận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thức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cũng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tiễn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nội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dung </a:t>
            </a:r>
            <a:r>
              <a:rPr lang="en-US" sz="2400" dirty="0" err="1">
                <a:solidFill>
                  <a:schemeClr val="tx1"/>
                </a:solidFill>
              </a:rPr>
              <a:t>khoa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của </a:t>
            </a:r>
            <a:r>
              <a:rPr lang="en-US" sz="2400" dirty="0" err="1">
                <a:solidFill>
                  <a:schemeClr val="tx1"/>
                </a:solidFill>
              </a:rPr>
              <a:t>môn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tế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Mác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Lênin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ý </a:t>
            </a: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của </a:t>
            </a:r>
            <a:r>
              <a:rPr lang="en-US" sz="2400" dirty="0" err="1">
                <a:solidFill>
                  <a:schemeClr val="tx1"/>
                </a:solidFill>
              </a:rPr>
              <a:t>môn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hoạt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tế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xã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hội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54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8867" y="125357"/>
            <a:ext cx="8229600" cy="838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 smtClean="0">
                <a:solidFill>
                  <a:srgbClr val="002060"/>
                </a:solidFill>
              </a:rPr>
              <a:t>NỘI DUNG CỦA CHƯƠNG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2526" y="1575946"/>
            <a:ext cx="6849951" cy="1225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b="1" dirty="0">
                <a:solidFill>
                  <a:srgbClr val="002060"/>
                </a:solidFill>
              </a:rPr>
              <a:t>I. KHÁI QUÁT SỰ HÌNH THÀNH VÀ PHÁT TRIỂN CỦA KINH TẾ CHÍNH TRỊ MÁC - LÊNIN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92526" y="3413975"/>
            <a:ext cx="6849951" cy="1225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b="1" dirty="0">
                <a:solidFill>
                  <a:srgbClr val="002060"/>
                </a:solidFill>
              </a:rPr>
              <a:t>II. ĐỐI </a:t>
            </a:r>
            <a:r>
              <a:rPr lang="en-US" sz="1400" b="1" dirty="0" smtClean="0">
                <a:solidFill>
                  <a:srgbClr val="002060"/>
                </a:solidFill>
              </a:rPr>
              <a:t>TƯỢNG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</a:rPr>
              <a:t>VÀ PHƯƠNG PHÁP NGHIÊN CỨU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91723" y="5136524"/>
            <a:ext cx="6849951" cy="1225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b="1" dirty="0">
                <a:solidFill>
                  <a:srgbClr val="002060"/>
                </a:solidFill>
              </a:rPr>
              <a:t>III. CHỨC NĂNG CỦA KINH TẾ CHÍNH TRỊ MÁC -LÊNIN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2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08" y="25086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I. KHÁI QUÁT SỰ HÌNH THÀNH VÀ PHÁT TRIỂN CỦA KINH TẾ CHÍNH TRỊ MÁC - LÊNIN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4813614" y="2498501"/>
            <a:ext cx="3434321" cy="895800"/>
          </a:xfrm>
          <a:custGeom>
            <a:avLst/>
            <a:gdLst/>
            <a:ahLst/>
            <a:cxnLst>
              <a:cxn ang="0">
                <a:pos x="1478" y="284"/>
              </a:cxn>
              <a:cxn ang="0">
                <a:pos x="0" y="284"/>
              </a:cxn>
              <a:cxn ang="0">
                <a:pos x="446" y="0"/>
              </a:cxn>
              <a:cxn ang="0">
                <a:pos x="1786" y="0"/>
              </a:cxn>
              <a:cxn ang="0">
                <a:pos x="1478" y="284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chemeClr val="hlink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kỷ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XVIII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nay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21171863">
            <a:off x="5604905" y="4176675"/>
            <a:ext cx="709101" cy="941362"/>
          </a:xfrm>
          <a:custGeom>
            <a:avLst/>
            <a:gdLst/>
            <a:ahLst/>
            <a:cxnLst>
              <a:cxn ang="0">
                <a:pos x="308" y="120"/>
              </a:cxn>
              <a:cxn ang="0">
                <a:pos x="0" y="442"/>
              </a:cxn>
              <a:cxn ang="0">
                <a:pos x="0" y="286"/>
              </a:cxn>
              <a:cxn ang="0">
                <a:pos x="308" y="0"/>
              </a:cxn>
              <a:cxn ang="0">
                <a:pos x="308" y="120"/>
              </a:cxn>
            </a:cxnLst>
            <a:rect l="0" t="0" r="r" b="b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gray">
          <a:xfrm>
            <a:off x="2555577" y="4163151"/>
            <a:ext cx="3692443" cy="723895"/>
          </a:xfrm>
          <a:custGeom>
            <a:avLst/>
            <a:gdLst/>
            <a:ahLst/>
            <a:cxnLst>
              <a:cxn ang="0">
                <a:pos x="1612" y="284"/>
              </a:cxn>
              <a:cxn ang="0">
                <a:pos x="0" y="284"/>
              </a:cxn>
              <a:cxn ang="0">
                <a:pos x="446" y="0"/>
              </a:cxn>
              <a:cxn ang="0">
                <a:pos x="1920" y="0"/>
              </a:cxn>
              <a:cxn ang="0">
                <a:pos x="1612" y="284"/>
              </a:cxn>
            </a:cxnLst>
            <a:rect l="0" t="0" r="r" b="b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cổ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cuối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kỷ</a:t>
            </a:r>
            <a:r>
              <a:rPr lang="en-US" dirty="0">
                <a:solidFill>
                  <a:schemeClr val="bg1"/>
                </a:solidFill>
              </a:rPr>
              <a:t> XVIII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 rot="717035">
            <a:off x="3026534" y="2819400"/>
            <a:ext cx="1506829" cy="1302297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E16D25">
                  <a:gamma/>
                  <a:shade val="46275"/>
                  <a:invGamma/>
                </a:srgbClr>
              </a:gs>
              <a:gs pos="100000">
                <a:srgbClr val="E16D25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4820067" y="3394301"/>
            <a:ext cx="2841930" cy="27767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6352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</a:t>
            </a:r>
            <a:endParaRPr lang="en-US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gray">
          <a:xfrm>
            <a:off x="2556868" y="4887046"/>
            <a:ext cx="3098762" cy="2718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6666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gray">
          <a:xfrm rot="20494928">
            <a:off x="7467957" y="2624955"/>
            <a:ext cx="950691" cy="926525"/>
          </a:xfrm>
          <a:custGeom>
            <a:avLst/>
            <a:gdLst/>
            <a:ahLst/>
            <a:cxnLst>
              <a:cxn ang="0">
                <a:pos x="308" y="120"/>
              </a:cxn>
              <a:cxn ang="0">
                <a:pos x="0" y="442"/>
              </a:cxn>
              <a:cxn ang="0">
                <a:pos x="0" y="286"/>
              </a:cxn>
              <a:cxn ang="0">
                <a:pos x="308" y="0"/>
              </a:cxn>
              <a:cxn ang="0">
                <a:pos x="308" y="120"/>
              </a:cxn>
            </a:cxnLst>
            <a:rect l="0" t="0" r="r" b="b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1444" y="2202667"/>
            <a:ext cx="2254115" cy="2820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nghiên</a:t>
            </a:r>
            <a:r>
              <a:rPr lang="en-US" sz="1600" dirty="0" smtClean="0"/>
              <a:t> </a:t>
            </a:r>
            <a:r>
              <a:rPr lang="en-US" sz="1600" dirty="0" err="1" smtClean="0"/>
              <a:t>cứu</a:t>
            </a:r>
            <a:r>
              <a:rPr lang="en-US" sz="1600" dirty="0" smtClean="0"/>
              <a:t> của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tư</a:t>
            </a:r>
            <a:r>
              <a:rPr lang="en-US" sz="1600" dirty="0" smtClean="0"/>
              <a:t> </a:t>
            </a:r>
            <a:r>
              <a:rPr lang="en-US" sz="1600" dirty="0" err="1" smtClean="0"/>
              <a:t>tưởng</a:t>
            </a:r>
            <a:r>
              <a:rPr lang="en-US" sz="1600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en-US" sz="1600" dirty="0" err="1" smtClean="0"/>
              <a:t>Chưa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thành</a:t>
            </a:r>
            <a:r>
              <a:rPr lang="en-US" sz="1600" dirty="0" smtClean="0"/>
              <a:t> </a:t>
            </a:r>
            <a:r>
              <a:rPr lang="en-US" sz="1600" dirty="0" err="1" smtClean="0"/>
              <a:t>hệ</a:t>
            </a:r>
            <a:r>
              <a:rPr lang="en-US" sz="1600" dirty="0" smtClean="0"/>
              <a:t> </a:t>
            </a:r>
            <a:r>
              <a:rPr lang="en-US" sz="1600" dirty="0" err="1" smtClean="0"/>
              <a:t>thống</a:t>
            </a:r>
            <a:r>
              <a:rPr lang="en-US" sz="1600" dirty="0" smtClean="0"/>
              <a:t> </a:t>
            </a:r>
            <a:r>
              <a:rPr lang="en-US" sz="1600" dirty="0" err="1" smtClean="0"/>
              <a:t>lý</a:t>
            </a:r>
            <a:r>
              <a:rPr lang="en-US" sz="1600" dirty="0" smtClean="0"/>
              <a:t> </a:t>
            </a:r>
            <a:r>
              <a:rPr lang="en-US" sz="1600" dirty="0" err="1" smtClean="0"/>
              <a:t>thuyết</a:t>
            </a:r>
            <a:r>
              <a:rPr lang="en-US" sz="1600" dirty="0" smtClean="0"/>
              <a:t> </a:t>
            </a:r>
            <a:r>
              <a:rPr lang="en-US" sz="1600" dirty="0" err="1" smtClean="0"/>
              <a:t>kinh</a:t>
            </a:r>
            <a:r>
              <a:rPr lang="en-US" sz="1600" dirty="0" smtClean="0"/>
              <a:t> </a:t>
            </a:r>
            <a:r>
              <a:rPr lang="en-US" sz="1600" dirty="0" err="1" smtClean="0"/>
              <a:t>tế</a:t>
            </a:r>
            <a:r>
              <a:rPr lang="en-US" sz="1600" dirty="0" smtClean="0"/>
              <a:t> </a:t>
            </a:r>
            <a:r>
              <a:rPr lang="en-US" sz="1600" dirty="0" err="1" smtClean="0"/>
              <a:t>chính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</a:t>
            </a:r>
            <a:r>
              <a:rPr lang="en-US" sz="1600" dirty="0" err="1" smtClean="0"/>
              <a:t>hoàn</a:t>
            </a:r>
            <a:r>
              <a:rPr lang="en-US" sz="1600" dirty="0" smtClean="0"/>
              <a:t> </a:t>
            </a:r>
            <a:r>
              <a:rPr lang="en-US" sz="1600" dirty="0" err="1" smtClean="0"/>
              <a:t>chỉnh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066153" y="2202668"/>
            <a:ext cx="2607233" cy="2820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Coi</a:t>
            </a:r>
            <a:r>
              <a:rPr lang="en-US" sz="1600" dirty="0" smtClean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vai</a:t>
            </a:r>
            <a:r>
              <a:rPr lang="en-US" sz="1600" dirty="0"/>
              <a:t> </a:t>
            </a:r>
            <a:r>
              <a:rPr lang="en-US" sz="1600" dirty="0" err="1"/>
              <a:t>trò</a:t>
            </a:r>
            <a:r>
              <a:rPr lang="en-US" sz="1600" dirty="0"/>
              <a:t> của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đông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r>
              <a:rPr lang="en-US" sz="1600" dirty="0"/>
              <a:t> </a:t>
            </a:r>
            <a:r>
              <a:rPr lang="en-US" sz="1600" dirty="0" err="1"/>
              <a:t>mại</a:t>
            </a:r>
            <a:endParaRPr lang="en-US" sz="1600" dirty="0"/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Đại</a:t>
            </a:r>
            <a:r>
              <a:rPr lang="en-US" sz="1600" dirty="0" smtClean="0"/>
              <a:t> </a:t>
            </a:r>
            <a:r>
              <a:rPr lang="en-US" sz="1600" dirty="0" err="1" smtClean="0"/>
              <a:t>biểu</a:t>
            </a:r>
            <a:r>
              <a:rPr lang="en-US" sz="1600" dirty="0" smtClean="0"/>
              <a:t>: </a:t>
            </a:r>
            <a:r>
              <a:rPr lang="en-US" sz="1600" dirty="0" err="1" smtClean="0"/>
              <a:t>Starfod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Anh</a:t>
            </a:r>
            <a:r>
              <a:rPr lang="en-US" sz="1600" dirty="0"/>
              <a:t>); Thomas </a:t>
            </a:r>
            <a:r>
              <a:rPr lang="en-US" sz="1600" dirty="0" err="1"/>
              <a:t>Mun</a:t>
            </a:r>
            <a:r>
              <a:rPr lang="en-US" sz="1600" dirty="0"/>
              <a:t> (</a:t>
            </a:r>
            <a:r>
              <a:rPr lang="en-US" sz="1600" dirty="0" err="1"/>
              <a:t>Anh</a:t>
            </a:r>
            <a:r>
              <a:rPr lang="en-US" sz="1600" dirty="0"/>
              <a:t>); </a:t>
            </a:r>
            <a:r>
              <a:rPr lang="en-US" sz="1600" dirty="0" err="1"/>
              <a:t>Xcaphuri</a:t>
            </a:r>
            <a:r>
              <a:rPr lang="en-US" sz="1600" dirty="0"/>
              <a:t> (Italia); </a:t>
            </a:r>
            <a:r>
              <a:rPr lang="en-US" sz="1600" dirty="0" err="1"/>
              <a:t>Antonso</a:t>
            </a:r>
            <a:r>
              <a:rPr lang="en-US" sz="1600" dirty="0"/>
              <a:t> Serra (Italia); Antoine </a:t>
            </a:r>
            <a:r>
              <a:rPr lang="en-US" sz="1600" dirty="0" err="1"/>
              <a:t>Montchretien</a:t>
            </a:r>
            <a:r>
              <a:rPr lang="en-US" sz="1600" dirty="0"/>
              <a:t> (</a:t>
            </a:r>
            <a:r>
              <a:rPr lang="en-US" sz="1600" dirty="0" err="1"/>
              <a:t>Pháp</a:t>
            </a:r>
            <a:r>
              <a:rPr lang="en-US" sz="1600" dirty="0"/>
              <a:t>)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3980" y="2215928"/>
            <a:ext cx="2402313" cy="2820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Nhấn</a:t>
            </a:r>
            <a:r>
              <a:rPr lang="en-US" sz="1600" dirty="0" smtClean="0"/>
              <a:t> </a:t>
            </a:r>
            <a:r>
              <a:rPr lang="en-US" sz="1600" dirty="0" err="1"/>
              <a:t>mạnh</a:t>
            </a:r>
            <a:r>
              <a:rPr lang="en-US" sz="1600" dirty="0"/>
              <a:t> </a:t>
            </a:r>
            <a:r>
              <a:rPr lang="en-US" sz="1600" dirty="0" err="1"/>
              <a:t>vai</a:t>
            </a:r>
            <a:r>
              <a:rPr lang="en-US" sz="1600" dirty="0"/>
              <a:t> </a:t>
            </a:r>
            <a:r>
              <a:rPr lang="en-US" sz="1600" dirty="0" err="1"/>
              <a:t>trò</a:t>
            </a:r>
            <a:r>
              <a:rPr lang="en-US" sz="1600" dirty="0"/>
              <a:t> của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nông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. </a:t>
            </a:r>
            <a:r>
              <a:rPr lang="en-US" sz="1600" dirty="0" smtClean="0"/>
              <a:t>- - </a:t>
            </a:r>
            <a:r>
              <a:rPr lang="en-US" sz="1600" dirty="0" err="1" smtClean="0"/>
              <a:t>Coi</a:t>
            </a:r>
            <a:r>
              <a:rPr lang="en-US" sz="1600" dirty="0" smtClean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sở</a:t>
            </a:r>
            <a:r>
              <a:rPr lang="en-US" sz="1600" dirty="0"/>
              <a:t> </a:t>
            </a:r>
            <a:r>
              <a:rPr lang="en-US" sz="1600" dirty="0" err="1"/>
              <a:t>hữu</a:t>
            </a:r>
            <a:r>
              <a:rPr lang="en-US" sz="1600" dirty="0"/>
              <a:t> </a:t>
            </a:r>
            <a:r>
              <a:rPr lang="en-US" sz="1600" dirty="0" err="1"/>
              <a:t>tư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do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r>
              <a:rPr lang="en-US" sz="1600" dirty="0"/>
              <a:t>. </a:t>
            </a:r>
            <a:r>
              <a:rPr lang="en-US" sz="1600" dirty="0" smtClean="0"/>
              <a:t>- - </a:t>
            </a:r>
            <a:r>
              <a:rPr lang="en-US" sz="1600" dirty="0" err="1" smtClean="0"/>
              <a:t>Đại</a:t>
            </a:r>
            <a:r>
              <a:rPr lang="en-US" sz="1600" dirty="0" smtClean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của </a:t>
            </a:r>
            <a:r>
              <a:rPr lang="en-US" sz="1600" dirty="0" err="1"/>
              <a:t>chủ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nông</a:t>
            </a:r>
            <a:r>
              <a:rPr lang="en-US" sz="1600" dirty="0"/>
              <a:t> ở </a:t>
            </a:r>
            <a:r>
              <a:rPr lang="en-US" sz="1600" dirty="0" err="1"/>
              <a:t>Pháp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: Francois </a:t>
            </a:r>
            <a:r>
              <a:rPr lang="en-US" sz="1600" dirty="0" err="1"/>
              <a:t>Queney</a:t>
            </a:r>
            <a:r>
              <a:rPr lang="en-US" sz="1600" dirty="0"/>
              <a:t>; Turgot; </a:t>
            </a:r>
            <a:r>
              <a:rPr lang="en-US" sz="1600" dirty="0" err="1"/>
              <a:t>Boisguillebert</a:t>
            </a:r>
            <a:r>
              <a:rPr lang="en-US" sz="1600" dirty="0"/>
              <a:t>.</a:t>
            </a:r>
          </a:p>
          <a:p>
            <a:pPr algn="ctr"/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7972" y="941067"/>
            <a:ext cx="2049195" cy="1091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</a:t>
            </a:r>
            <a:r>
              <a:rPr lang="en-US" sz="1600" dirty="0" err="1" smtClean="0"/>
              <a:t>hời</a:t>
            </a:r>
            <a:r>
              <a:rPr lang="en-US" sz="1600" dirty="0" smtClean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cổ</a:t>
            </a:r>
            <a:r>
              <a:rPr lang="en-US" sz="1600" dirty="0" smtClean="0"/>
              <a:t>,</a:t>
            </a:r>
          </a:p>
          <a:p>
            <a:pPr algn="ctr"/>
            <a:r>
              <a:rPr lang="en-US" sz="1600" dirty="0" smtClean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 smtClean="0"/>
              <a:t>đại</a:t>
            </a:r>
            <a:endParaRPr lang="en-US" sz="1600" dirty="0" smtClean="0"/>
          </a:p>
          <a:p>
            <a:pPr algn="ctr"/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cổ</a:t>
            </a:r>
            <a:r>
              <a:rPr lang="en-US" sz="1600" dirty="0"/>
              <a:t>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kỷ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XV)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45171" y="941067"/>
            <a:ext cx="2049195" cy="1091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Chủ</a:t>
            </a:r>
            <a:r>
              <a:rPr lang="en-US" sz="1600" dirty="0"/>
              <a:t> </a:t>
            </a:r>
            <a:r>
              <a:rPr lang="en-US" sz="1600" dirty="0" err="1" smtClean="0"/>
              <a:t>nghĩa</a:t>
            </a:r>
            <a:endParaRPr lang="en-US" sz="1600" dirty="0" smtClean="0"/>
          </a:p>
          <a:p>
            <a:pPr algn="ctr"/>
            <a:r>
              <a:rPr lang="en-US" sz="1600" dirty="0" smtClean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r>
              <a:rPr lang="en-US" sz="1600" dirty="0"/>
              <a:t> </a:t>
            </a:r>
            <a:endParaRPr lang="en-US" sz="1600" dirty="0" smtClean="0"/>
          </a:p>
          <a:p>
            <a:pPr algn="ctr"/>
            <a:r>
              <a:rPr lang="en-US" sz="1600" dirty="0" smtClean="0"/>
              <a:t>(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kỷ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XV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cuối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kỷ</a:t>
            </a:r>
            <a:r>
              <a:rPr lang="en-US" sz="1600" dirty="0"/>
              <a:t> </a:t>
            </a:r>
            <a:r>
              <a:rPr lang="en-US" sz="1600" dirty="0" smtClean="0"/>
              <a:t>XVII)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238128" y="954326"/>
            <a:ext cx="2049195" cy="1091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Chủ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endParaRPr lang="en-US" sz="1600" dirty="0" smtClean="0"/>
          </a:p>
          <a:p>
            <a:pPr algn="ctr"/>
            <a:r>
              <a:rPr lang="en-US" sz="1600" dirty="0" err="1" smtClean="0"/>
              <a:t>trọng</a:t>
            </a:r>
            <a:r>
              <a:rPr lang="en-US" sz="1600" dirty="0" smtClean="0"/>
              <a:t> </a:t>
            </a:r>
            <a:r>
              <a:rPr lang="en-US" sz="1600" dirty="0" err="1"/>
              <a:t>nông</a:t>
            </a:r>
            <a:r>
              <a:rPr lang="en-US" sz="1600" dirty="0"/>
              <a:t> </a:t>
            </a:r>
            <a:endParaRPr lang="en-US" sz="1600" dirty="0" smtClean="0"/>
          </a:p>
          <a:p>
            <a:pPr algn="ctr"/>
            <a:r>
              <a:rPr lang="en-US" sz="1600" dirty="0" smtClean="0"/>
              <a:t>(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kỷ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 XVII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nửa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kỷ</a:t>
            </a:r>
            <a:r>
              <a:rPr lang="en-US" sz="1600" dirty="0"/>
              <a:t> </a:t>
            </a:r>
            <a:r>
              <a:rPr lang="en-US" sz="1600" dirty="0" smtClean="0"/>
              <a:t>XVIII)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695847" y="127647"/>
            <a:ext cx="601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Giai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đoạn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cổ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kỷ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XVIII)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02787" y="2202667"/>
            <a:ext cx="2402313" cy="2820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/>
              <a:t>bày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phạm</a:t>
            </a:r>
            <a:r>
              <a:rPr lang="en-US" sz="1600" dirty="0"/>
              <a:t> </a:t>
            </a:r>
            <a:r>
              <a:rPr lang="en-US" sz="1600" dirty="0" err="1"/>
              <a:t>trù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nền</a:t>
            </a:r>
            <a:r>
              <a:rPr lang="en-US" sz="1600" dirty="0"/>
              <a:t> </a:t>
            </a:r>
            <a:r>
              <a:rPr lang="en-US" sz="1600" dirty="0" smtClean="0"/>
              <a:t>KTTT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/>
              <a:t>rút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quy</a:t>
            </a:r>
            <a:r>
              <a:rPr lang="en-US" sz="1600" dirty="0"/>
              <a:t> </a:t>
            </a:r>
            <a:r>
              <a:rPr lang="en-US" sz="1600" dirty="0" err="1"/>
              <a:t>luật</a:t>
            </a:r>
            <a:r>
              <a:rPr lang="en-US" sz="1600" dirty="0"/>
              <a:t> </a:t>
            </a:r>
            <a:r>
              <a:rPr lang="en-US" sz="1600" dirty="0" err="1"/>
              <a:t>vận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của </a:t>
            </a:r>
            <a:r>
              <a:rPr lang="en-US" sz="1600" dirty="0" err="1"/>
              <a:t>nền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trường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-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 smtClean="0"/>
              <a:t>biểu</a:t>
            </a:r>
            <a:r>
              <a:rPr lang="en-US" sz="1600" dirty="0" smtClean="0"/>
              <a:t>: </a:t>
            </a:r>
            <a:r>
              <a:rPr lang="en-US" sz="1600" dirty="0" err="1"/>
              <a:t>W.Petty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smtClean="0"/>
              <a:t>A</a:t>
            </a:r>
            <a:r>
              <a:rPr lang="en-US" sz="1600" dirty="0"/>
              <a:t>. Smith; D. </a:t>
            </a:r>
            <a:r>
              <a:rPr lang="en-US" sz="1600" dirty="0" err="1"/>
              <a:t>Recardo</a:t>
            </a:r>
            <a:r>
              <a:rPr lang="en-US" sz="1600" dirty="0"/>
              <a:t>.</a:t>
            </a:r>
          </a:p>
          <a:p>
            <a:pPr algn="ctr"/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16935" y="941065"/>
            <a:ext cx="2049195" cy="1091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endParaRPr lang="en-US" sz="1600" dirty="0" smtClean="0"/>
          </a:p>
          <a:p>
            <a:pPr algn="ctr"/>
            <a:r>
              <a:rPr lang="en-US" sz="1600" dirty="0" err="1" smtClean="0"/>
              <a:t>cổ</a:t>
            </a:r>
            <a:r>
              <a:rPr lang="en-US" sz="1600" dirty="0" smtClean="0"/>
              <a:t> </a:t>
            </a:r>
            <a:r>
              <a:rPr lang="en-US" sz="1600" dirty="0" err="1"/>
              <a:t>điển</a:t>
            </a:r>
            <a:r>
              <a:rPr lang="en-US" sz="1600" dirty="0"/>
              <a:t> </a:t>
            </a:r>
            <a:r>
              <a:rPr lang="en-US" sz="1600" dirty="0" err="1"/>
              <a:t>Anh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3543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2417" y="316301"/>
            <a:ext cx="7058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Giai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đoạn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kỷ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XVIII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31331" y="2704277"/>
            <a:ext cx="4743450" cy="31163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Phát</a:t>
            </a:r>
            <a:r>
              <a:rPr lang="en-US" sz="1600" dirty="0" smtClean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luận</a:t>
            </a:r>
            <a:r>
              <a:rPr lang="en-US" sz="1600" dirty="0"/>
              <a:t>,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khoa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, </a:t>
            </a:r>
            <a:r>
              <a:rPr lang="en-US" sz="1600" dirty="0" err="1"/>
              <a:t>toàn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nền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smtClean="0"/>
              <a:t>TBCN,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quy</a:t>
            </a:r>
            <a:r>
              <a:rPr lang="en-US" sz="1600" dirty="0"/>
              <a:t> </a:t>
            </a:r>
            <a:r>
              <a:rPr lang="en-US" sz="1600" dirty="0" err="1"/>
              <a:t>luật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r>
              <a:rPr lang="en-US" sz="1600" dirty="0"/>
              <a:t> chi </a:t>
            </a:r>
            <a:r>
              <a:rPr lang="en-US" sz="1600" dirty="0" err="1"/>
              <a:t>phối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,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luận</a:t>
            </a:r>
            <a:r>
              <a:rPr lang="en-US" sz="1600" dirty="0"/>
              <a:t> </a:t>
            </a:r>
            <a:r>
              <a:rPr lang="en-US" sz="1600" dirty="0" err="1"/>
              <a:t>chứng</a:t>
            </a:r>
            <a:r>
              <a:rPr lang="en-US" sz="1600" dirty="0"/>
              <a:t> </a:t>
            </a:r>
            <a:r>
              <a:rPr lang="en-US" sz="1600" dirty="0" err="1"/>
              <a:t>vai</a:t>
            </a:r>
            <a:r>
              <a:rPr lang="en-US" sz="1600" dirty="0"/>
              <a:t> </a:t>
            </a:r>
            <a:r>
              <a:rPr lang="en-US" sz="1600" dirty="0" err="1"/>
              <a:t>trò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của </a:t>
            </a:r>
            <a:r>
              <a:rPr lang="en-US" sz="1600" dirty="0" smtClean="0"/>
              <a:t>PTSX TBCN (</a:t>
            </a:r>
            <a:r>
              <a:rPr lang="en-US" sz="1600" i="1" dirty="0" err="1" smtClean="0"/>
              <a:t>Bộ</a:t>
            </a:r>
            <a:r>
              <a:rPr lang="en-US" sz="1600" i="1" dirty="0" smtClean="0"/>
              <a:t> </a:t>
            </a:r>
            <a:r>
              <a:rPr lang="en-US" sz="1600" i="1" dirty="0" err="1"/>
              <a:t>Tư</a:t>
            </a:r>
            <a:r>
              <a:rPr lang="en-US" sz="1600" i="1" dirty="0"/>
              <a:t> </a:t>
            </a:r>
            <a:r>
              <a:rPr lang="en-US" sz="1600" i="1" dirty="0" err="1"/>
              <a:t>bản</a:t>
            </a:r>
            <a:r>
              <a:rPr lang="en-US" sz="1600" i="1" dirty="0"/>
              <a:t>)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thuyết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thuyết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,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thuyết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thặng</a:t>
            </a:r>
            <a:r>
              <a:rPr lang="en-US" sz="1600" dirty="0"/>
              <a:t> </a:t>
            </a:r>
            <a:r>
              <a:rPr lang="en-US" sz="1600" dirty="0" err="1"/>
              <a:t>dư</a:t>
            </a:r>
            <a:r>
              <a:rPr lang="en-US" sz="1600" dirty="0"/>
              <a:t>,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thuyết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luỹ</a:t>
            </a:r>
            <a:r>
              <a:rPr lang="en-US" sz="1600" dirty="0"/>
              <a:t>,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thuyết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lợi</a:t>
            </a:r>
            <a:r>
              <a:rPr lang="en-US" sz="1600" dirty="0"/>
              <a:t> </a:t>
            </a:r>
            <a:r>
              <a:rPr lang="en-US" sz="1600" dirty="0" err="1"/>
              <a:t>nhuận</a:t>
            </a:r>
            <a:r>
              <a:rPr lang="en-US" sz="1600" dirty="0"/>
              <a:t>,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thuyết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tô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794059" y="2658625"/>
            <a:ext cx="4274805" cy="31163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Tiếp</a:t>
            </a:r>
            <a:r>
              <a:rPr lang="en-US" sz="1600" dirty="0" smtClean="0"/>
              <a:t> </a:t>
            </a:r>
            <a:r>
              <a:rPr lang="en-US" sz="1600" dirty="0" err="1"/>
              <a:t>tục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thừa</a:t>
            </a:r>
            <a:r>
              <a:rPr lang="en-US" sz="1600" dirty="0"/>
              <a:t>, </a:t>
            </a:r>
            <a:r>
              <a:rPr lang="en-US" sz="1600" dirty="0" err="1"/>
              <a:t>bổ</a:t>
            </a:r>
            <a:r>
              <a:rPr lang="en-US" sz="1600" dirty="0"/>
              <a:t> sung,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luận</a:t>
            </a:r>
            <a:r>
              <a:rPr lang="en-US" sz="1600" dirty="0"/>
              <a:t> </a:t>
            </a:r>
            <a:r>
              <a:rPr lang="en-US" sz="1600" dirty="0" err="1" smtClean="0"/>
              <a:t>KTCTtheo</a:t>
            </a:r>
            <a:r>
              <a:rPr lang="en-US" sz="1600" dirty="0" smtClean="0"/>
              <a:t> </a:t>
            </a:r>
            <a:r>
              <a:rPr lang="en-US" sz="1600" dirty="0" err="1"/>
              <a:t>phương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 </a:t>
            </a:r>
            <a:r>
              <a:rPr lang="en-US" sz="1600" dirty="0" err="1"/>
              <a:t>luận</a:t>
            </a:r>
            <a:r>
              <a:rPr lang="en-US" sz="1600" dirty="0"/>
              <a:t> của </a:t>
            </a:r>
            <a:r>
              <a:rPr lang="en-US" sz="1600" dirty="0" err="1"/>
              <a:t>C.Mác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nghiên</a:t>
            </a:r>
            <a:r>
              <a:rPr lang="en-US" sz="1600" dirty="0"/>
              <a:t> </a:t>
            </a:r>
            <a:r>
              <a:rPr lang="en-US" sz="1600" dirty="0" err="1" smtClean="0"/>
              <a:t>cứu</a:t>
            </a:r>
            <a:r>
              <a:rPr lang="en-US" sz="1600" dirty="0" smtClean="0"/>
              <a:t> </a:t>
            </a:r>
            <a:r>
              <a:rPr lang="en-US" sz="1600" dirty="0" err="1" smtClean="0"/>
              <a:t>đặc</a:t>
            </a:r>
            <a:r>
              <a:rPr lang="en-US" sz="1600" dirty="0" smtClean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r>
              <a:rPr lang="en-US" sz="1600" dirty="0"/>
              <a:t> của </a:t>
            </a:r>
            <a:r>
              <a:rPr lang="en-US" sz="1600" dirty="0" smtClean="0"/>
              <a:t>CNTB </a:t>
            </a:r>
            <a:r>
              <a:rPr lang="en-US" sz="1600" dirty="0" err="1"/>
              <a:t>giai</a:t>
            </a:r>
            <a:r>
              <a:rPr lang="en-US" sz="1600" dirty="0"/>
              <a:t> </a:t>
            </a:r>
            <a:r>
              <a:rPr lang="en-US" sz="1600" dirty="0" err="1"/>
              <a:t>đoạn</a:t>
            </a:r>
            <a:r>
              <a:rPr lang="en-US" sz="1600" dirty="0"/>
              <a:t> </a:t>
            </a:r>
            <a:r>
              <a:rPr lang="en-US" sz="1600" dirty="0" err="1"/>
              <a:t>cuối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kỷ</a:t>
            </a:r>
            <a:r>
              <a:rPr lang="en-US" sz="1600" dirty="0"/>
              <a:t> XIX,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kỷ</a:t>
            </a:r>
            <a:r>
              <a:rPr lang="en-US" sz="1600" dirty="0"/>
              <a:t> XX,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của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chủ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xã</a:t>
            </a:r>
            <a:r>
              <a:rPr lang="en-US" sz="1600" dirty="0"/>
              <a:t> </a:t>
            </a:r>
            <a:r>
              <a:rPr lang="en-US" sz="1600" dirty="0" err="1"/>
              <a:t>hội</a:t>
            </a:r>
            <a:r>
              <a:rPr lang="en-US" sz="1600" dirty="0"/>
              <a:t>...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295" y="1442677"/>
            <a:ext cx="3780486" cy="1206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thuyết</a:t>
            </a:r>
            <a:r>
              <a:rPr lang="en-US" sz="1600" dirty="0"/>
              <a:t> </a:t>
            </a:r>
            <a:r>
              <a:rPr lang="en-US" sz="1600" dirty="0" err="1"/>
              <a:t>kinh</a:t>
            </a:r>
            <a:r>
              <a:rPr lang="en-US" sz="1600" dirty="0"/>
              <a:t> </a:t>
            </a:r>
            <a:r>
              <a:rPr lang="en-US" sz="1600" dirty="0" err="1"/>
              <a:t>tế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của </a:t>
            </a:r>
            <a:r>
              <a:rPr lang="en-US" sz="1600" dirty="0" err="1"/>
              <a:t>C.Mác</a:t>
            </a:r>
            <a:r>
              <a:rPr lang="en-US" sz="1600" dirty="0"/>
              <a:t> (1818-1883)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4059" y="1424667"/>
            <a:ext cx="3359849" cy="1206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V.I.Lênin</a:t>
            </a:r>
            <a:r>
              <a:rPr lang="en-US" sz="1600" dirty="0"/>
              <a:t> </a:t>
            </a:r>
            <a:r>
              <a:rPr lang="en-US" sz="1600" dirty="0" smtClean="0"/>
              <a:t>(1870- 1924)</a:t>
            </a:r>
            <a:endParaRPr lang="en-US" sz="1600" dirty="0"/>
          </a:p>
        </p:txBody>
      </p:sp>
      <p:pic>
        <p:nvPicPr>
          <p:cNvPr id="9" name="Picture 58" descr="len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908" y="1452312"/>
            <a:ext cx="905005" cy="1206313"/>
          </a:xfrm>
          <a:prstGeom prst="rect">
            <a:avLst/>
          </a:prstGeom>
          <a:noFill/>
          <a:ln w="38100">
            <a:pattFill prst="lgConfetti">
              <a:fgClr>
                <a:schemeClr val="bg2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s (9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331" y="1483028"/>
            <a:ext cx="962964" cy="121033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</p:pic>
      <p:sp>
        <p:nvSpPr>
          <p:cNvPr id="12" name="Rounded Rectangle 11"/>
          <p:cNvSpPr/>
          <p:nvPr/>
        </p:nvSpPr>
        <p:spPr>
          <a:xfrm>
            <a:off x="500185" y="5977470"/>
            <a:ext cx="9480061" cy="728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 i="1" dirty="0" smtClean="0">
                <a:solidFill>
                  <a:srgbClr val="002060"/>
                </a:solidFill>
              </a:rPr>
              <a:t>“ </a:t>
            </a:r>
            <a:r>
              <a:rPr lang="en-US" b="1" i="1" dirty="0" err="1" smtClean="0">
                <a:solidFill>
                  <a:srgbClr val="002060"/>
                </a:solidFill>
              </a:rPr>
              <a:t>Kinh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tế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chính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trị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Mác</a:t>
            </a:r>
            <a:r>
              <a:rPr lang="en-US" b="1" i="1" dirty="0" smtClean="0">
                <a:solidFill>
                  <a:srgbClr val="002060"/>
                </a:solidFill>
              </a:rPr>
              <a:t> – </a:t>
            </a:r>
            <a:r>
              <a:rPr lang="en-US" b="1" i="1" dirty="0" err="1" smtClean="0">
                <a:solidFill>
                  <a:srgbClr val="002060"/>
                </a:solidFill>
              </a:rPr>
              <a:t>Lênin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là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một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trong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những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dòng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lý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thuyết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kinh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tế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chính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trị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nằm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trong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dòng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chảy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tư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tưởng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kinh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tế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phát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triển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liên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tục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trên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thế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giới</a:t>
            </a:r>
            <a:r>
              <a:rPr lang="en-US" b="1" i="1" dirty="0" smtClean="0">
                <a:solidFill>
                  <a:srgbClr val="002060"/>
                </a:solidFill>
              </a:rPr>
              <a:t> ”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5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Khái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niệm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684" y="17224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002060"/>
                </a:solidFill>
              </a:rPr>
              <a:t>Kinh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tế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chính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trị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là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một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môn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khoa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học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kinh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tế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có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mục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đích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nghiên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cứu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là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tìm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ra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các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quy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luật</a:t>
            </a:r>
            <a:r>
              <a:rPr lang="en-US" sz="2400" b="1" i="1" dirty="0">
                <a:solidFill>
                  <a:srgbClr val="002060"/>
                </a:solidFill>
              </a:rPr>
              <a:t> chi </a:t>
            </a:r>
            <a:r>
              <a:rPr lang="en-US" sz="2400" b="1" i="1" dirty="0" err="1">
                <a:solidFill>
                  <a:srgbClr val="002060"/>
                </a:solidFill>
              </a:rPr>
              <a:t>phối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sự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vận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động</a:t>
            </a:r>
            <a:r>
              <a:rPr lang="en-US" sz="2400" b="1" i="1" dirty="0">
                <a:solidFill>
                  <a:srgbClr val="002060"/>
                </a:solidFill>
              </a:rPr>
              <a:t> của </a:t>
            </a:r>
            <a:r>
              <a:rPr lang="en-US" sz="2400" b="1" i="1" dirty="0" err="1">
                <a:solidFill>
                  <a:srgbClr val="002060"/>
                </a:solidFill>
              </a:rPr>
              <a:t>các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hiện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tượng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và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quá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trình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hoạt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động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kinh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tế</a:t>
            </a:r>
            <a:r>
              <a:rPr lang="en-US" sz="2400" b="1" i="1" dirty="0">
                <a:solidFill>
                  <a:srgbClr val="002060"/>
                </a:solidFill>
              </a:rPr>
              <a:t> của con </a:t>
            </a:r>
            <a:r>
              <a:rPr lang="en-US" sz="2400" b="1" i="1" dirty="0" err="1">
                <a:solidFill>
                  <a:srgbClr val="002060"/>
                </a:solidFill>
              </a:rPr>
              <a:t>người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tương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ứng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với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những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trình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độ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phát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triển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nhất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định</a:t>
            </a:r>
            <a:r>
              <a:rPr lang="en-US" sz="2400" b="1" i="1" dirty="0">
                <a:solidFill>
                  <a:srgbClr val="002060"/>
                </a:solidFill>
              </a:rPr>
              <a:t> của </a:t>
            </a:r>
            <a:r>
              <a:rPr lang="en-US" sz="2400" b="1" i="1" dirty="0" err="1">
                <a:solidFill>
                  <a:srgbClr val="002060"/>
                </a:solidFill>
              </a:rPr>
              <a:t>xã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hội</a:t>
            </a:r>
            <a:r>
              <a:rPr lang="en-US" sz="2400" b="1" i="1" dirty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Picture 28" descr="money_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267200"/>
            <a:ext cx="2209800" cy="2364712"/>
          </a:xfrm>
          <a:prstGeom prst="rect">
            <a:avLst/>
          </a:prstGeom>
          <a:noFill/>
          <a:ln w="38100">
            <a:pattFill prst="horzBrick">
              <a:fgClr>
                <a:schemeClr val="bg2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9" descr="t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47" y="4267200"/>
            <a:ext cx="2059437" cy="2364712"/>
          </a:xfrm>
          <a:prstGeom prst="rect">
            <a:avLst/>
          </a:prstGeom>
          <a:noFill/>
          <a:ln w="38100">
            <a:pattFill prst="horzBrick">
              <a:fgClr>
                <a:schemeClr val="bg2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467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2060"/>
                </a:solidFill>
              </a:rPr>
              <a:t>II. ĐỐI TƯỢNG, MỤC ĐÍCH VÀ PHƯƠNG PHÁP NGHIÊN CỨU CỦA KINH TẾ CHÍNH TRỊ MÁC – LÊNIN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/>
              <a:t>Đối</a:t>
            </a:r>
            <a:r>
              <a:rPr lang="en-US" sz="2400" b="1" i="1" dirty="0"/>
              <a:t> </a:t>
            </a:r>
            <a:r>
              <a:rPr lang="en-US" sz="2400" b="1" i="1" dirty="0" err="1"/>
              <a:t>tượng</a:t>
            </a:r>
            <a:r>
              <a:rPr lang="en-US" sz="2400" b="1" i="1" dirty="0"/>
              <a:t> </a:t>
            </a:r>
            <a:r>
              <a:rPr lang="en-US" sz="2400" b="1" i="1" dirty="0" err="1"/>
              <a:t>nghiên</a:t>
            </a:r>
            <a:r>
              <a:rPr lang="en-US" sz="2400" b="1" i="1" dirty="0"/>
              <a:t> </a:t>
            </a:r>
            <a:r>
              <a:rPr lang="en-US" sz="2400" b="1" i="1" dirty="0" err="1"/>
              <a:t>cứu</a:t>
            </a:r>
            <a:r>
              <a:rPr lang="en-US" sz="2400" b="1" i="1" dirty="0"/>
              <a:t> của </a:t>
            </a:r>
            <a:r>
              <a:rPr lang="en-US" sz="2400" b="1" i="1" dirty="0" err="1"/>
              <a:t>kinh</a:t>
            </a:r>
            <a:r>
              <a:rPr lang="en-US" sz="2400" b="1" i="1" dirty="0"/>
              <a:t> </a:t>
            </a:r>
            <a:r>
              <a:rPr lang="en-US" sz="2400" b="1" i="1" dirty="0" err="1"/>
              <a:t>tế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r>
              <a:rPr lang="en-US" sz="2400" b="1" i="1" dirty="0"/>
              <a:t> </a:t>
            </a:r>
            <a:r>
              <a:rPr lang="en-US" sz="2400" b="1" i="1" dirty="0" err="1"/>
              <a:t>trị</a:t>
            </a:r>
            <a:r>
              <a:rPr lang="en-US" sz="2400" b="1" i="1" dirty="0"/>
              <a:t> </a:t>
            </a:r>
            <a:r>
              <a:rPr lang="en-US" sz="2400" b="1" i="1" dirty="0" err="1"/>
              <a:t>Mác</a:t>
            </a:r>
            <a:r>
              <a:rPr lang="en-US" sz="2400" b="1" dirty="0"/>
              <a:t> </a:t>
            </a:r>
            <a:r>
              <a:rPr lang="en-US" sz="2400" b="1" i="1" dirty="0"/>
              <a:t>-</a:t>
            </a:r>
            <a:r>
              <a:rPr lang="en-US" sz="2400" b="1" dirty="0"/>
              <a:t> </a:t>
            </a:r>
            <a:r>
              <a:rPr lang="en-US" sz="2400" b="1" i="1" dirty="0" err="1"/>
              <a:t>Lênin</a:t>
            </a:r>
            <a:r>
              <a:rPr lang="en-US" sz="2400" b="1" i="1" dirty="0"/>
              <a:t> </a:t>
            </a:r>
            <a:r>
              <a:rPr lang="en-US" sz="2400" b="1" i="1" dirty="0" err="1"/>
              <a:t>là</a:t>
            </a:r>
            <a:r>
              <a:rPr lang="en-US" sz="2400" b="1" i="1" dirty="0"/>
              <a:t> </a:t>
            </a:r>
            <a:r>
              <a:rPr lang="en-US" sz="2400" b="1" i="1" dirty="0" err="1"/>
              <a:t>các</a:t>
            </a:r>
            <a:r>
              <a:rPr lang="en-US" sz="2400" b="1" i="1" dirty="0"/>
              <a:t> </a:t>
            </a:r>
            <a:r>
              <a:rPr lang="en-US" sz="2400" b="1" i="1" dirty="0" err="1"/>
              <a:t>quan</a:t>
            </a:r>
            <a:r>
              <a:rPr lang="en-US" sz="2400" b="1" i="1" dirty="0"/>
              <a:t> </a:t>
            </a:r>
            <a:r>
              <a:rPr lang="en-US" sz="2400" b="1" i="1" dirty="0" err="1"/>
              <a:t>hệ</a:t>
            </a:r>
            <a:r>
              <a:rPr lang="en-US" sz="2400" b="1" i="1" dirty="0"/>
              <a:t> </a:t>
            </a:r>
            <a:r>
              <a:rPr lang="en-US" sz="2400" b="1" i="1" dirty="0" err="1"/>
              <a:t>xã</a:t>
            </a:r>
            <a:r>
              <a:rPr lang="en-US" sz="2400" b="1" dirty="0"/>
              <a:t> </a:t>
            </a:r>
            <a:r>
              <a:rPr lang="en-US" sz="2400" b="1" i="1" dirty="0" err="1"/>
              <a:t>hội</a:t>
            </a:r>
            <a:r>
              <a:rPr lang="en-US" sz="2400" b="1" i="1" dirty="0"/>
              <a:t> của </a:t>
            </a:r>
            <a:r>
              <a:rPr lang="en-US" sz="2400" b="1" i="1" dirty="0" err="1"/>
              <a:t>sản</a:t>
            </a:r>
            <a:r>
              <a:rPr lang="en-US" sz="2400" b="1" i="1" dirty="0"/>
              <a:t> </a:t>
            </a:r>
            <a:r>
              <a:rPr lang="en-US" sz="2400" b="1" i="1" dirty="0" err="1"/>
              <a:t>xuất</a:t>
            </a:r>
            <a:r>
              <a:rPr lang="en-US" sz="2400" b="1" i="1" dirty="0"/>
              <a:t>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trao</a:t>
            </a:r>
            <a:r>
              <a:rPr lang="en-US" sz="2400" b="1" i="1" dirty="0"/>
              <a:t> </a:t>
            </a:r>
            <a:r>
              <a:rPr lang="en-US" sz="2400" b="1" i="1" dirty="0" err="1"/>
              <a:t>đổi</a:t>
            </a:r>
            <a:r>
              <a:rPr lang="en-US" sz="2400" b="1" i="1" dirty="0"/>
              <a:t> </a:t>
            </a:r>
            <a:r>
              <a:rPr lang="en-US" sz="2400" b="1" i="1" dirty="0" err="1"/>
              <a:t>mà</a:t>
            </a:r>
            <a:r>
              <a:rPr lang="en-US" sz="2400" b="1" i="1" dirty="0"/>
              <a:t> </a:t>
            </a:r>
            <a:r>
              <a:rPr lang="en-US" sz="2400" b="1" i="1" dirty="0" err="1"/>
              <a:t>các</a:t>
            </a:r>
            <a:r>
              <a:rPr lang="en-US" sz="2400" b="1" i="1" dirty="0"/>
              <a:t> </a:t>
            </a:r>
            <a:r>
              <a:rPr lang="en-US" sz="2400" b="1" i="1" dirty="0" err="1"/>
              <a:t>quan</a:t>
            </a:r>
            <a:r>
              <a:rPr lang="en-US" sz="2400" b="1" i="1" dirty="0"/>
              <a:t> </a:t>
            </a:r>
            <a:r>
              <a:rPr lang="en-US" sz="2400" b="1" i="1" dirty="0" err="1"/>
              <a:t>hệ</a:t>
            </a:r>
            <a:r>
              <a:rPr lang="en-US" sz="2400" b="1" i="1" dirty="0"/>
              <a:t> </a:t>
            </a:r>
            <a:r>
              <a:rPr lang="en-US" sz="2400" b="1" i="1" dirty="0" err="1"/>
              <a:t>này</a:t>
            </a:r>
            <a:r>
              <a:rPr lang="en-US" sz="2400" b="1" i="1" dirty="0"/>
              <a:t> </a:t>
            </a:r>
            <a:r>
              <a:rPr lang="en-US" sz="2400" b="1" i="1" dirty="0" err="1"/>
              <a:t>được</a:t>
            </a:r>
            <a:r>
              <a:rPr lang="en-US" sz="2400" b="1" i="1" dirty="0"/>
              <a:t> </a:t>
            </a:r>
            <a:r>
              <a:rPr lang="en-US" sz="2400" b="1" i="1" dirty="0" err="1"/>
              <a:t>đặt</a:t>
            </a:r>
            <a:r>
              <a:rPr lang="en-US" sz="2400" b="1" i="1" dirty="0"/>
              <a:t> </a:t>
            </a:r>
            <a:r>
              <a:rPr lang="en-US" sz="2400" b="1" i="1" dirty="0" err="1"/>
              <a:t>trong</a:t>
            </a:r>
            <a:r>
              <a:rPr lang="en-US" sz="2400" b="1" i="1" dirty="0"/>
              <a:t> </a:t>
            </a:r>
            <a:r>
              <a:rPr lang="en-US" sz="2400" b="1" i="1" dirty="0" err="1"/>
              <a:t>sự</a:t>
            </a:r>
            <a:r>
              <a:rPr lang="en-US" sz="2400" b="1" i="1" dirty="0"/>
              <a:t> </a:t>
            </a:r>
            <a:r>
              <a:rPr lang="en-US" sz="2400" b="1" i="1" dirty="0" err="1"/>
              <a:t>liên</a:t>
            </a:r>
            <a:r>
              <a:rPr lang="en-US" sz="2400" b="1" i="1" dirty="0"/>
              <a:t> </a:t>
            </a:r>
            <a:r>
              <a:rPr lang="en-US" sz="2400" b="1" i="1" dirty="0" err="1"/>
              <a:t>hệ</a:t>
            </a:r>
            <a:r>
              <a:rPr lang="en-US" sz="2400" b="1" i="1" dirty="0"/>
              <a:t> </a:t>
            </a:r>
            <a:r>
              <a:rPr lang="en-US" sz="2400" b="1" i="1" dirty="0" err="1"/>
              <a:t>chặt</a:t>
            </a:r>
            <a:r>
              <a:rPr lang="en-US" sz="2400" b="1" i="1" dirty="0"/>
              <a:t> </a:t>
            </a:r>
            <a:r>
              <a:rPr lang="en-US" sz="2400" b="1" i="1" dirty="0" err="1"/>
              <a:t>chẽ</a:t>
            </a:r>
            <a:r>
              <a:rPr lang="en-US" sz="2400" b="1" i="1" dirty="0"/>
              <a:t> </a:t>
            </a:r>
            <a:r>
              <a:rPr lang="en-US" sz="2400" b="1" i="1" dirty="0" err="1"/>
              <a:t>với</a:t>
            </a:r>
            <a:r>
              <a:rPr lang="en-US" sz="2400" b="1" i="1" dirty="0"/>
              <a:t> </a:t>
            </a:r>
            <a:r>
              <a:rPr lang="en-US" sz="2400" b="1" i="1" dirty="0" err="1"/>
              <a:t>sự</a:t>
            </a:r>
            <a:r>
              <a:rPr lang="en-US" sz="2400" b="1" i="1" dirty="0"/>
              <a:t> </a:t>
            </a:r>
            <a:r>
              <a:rPr lang="en-US" sz="2400" b="1" i="1" dirty="0" err="1"/>
              <a:t>phát</a:t>
            </a:r>
            <a:r>
              <a:rPr lang="en-US" sz="2400" b="1" i="1" dirty="0"/>
              <a:t> </a:t>
            </a:r>
            <a:r>
              <a:rPr lang="en-US" sz="2400" b="1" i="1" dirty="0" err="1"/>
              <a:t>triển</a:t>
            </a:r>
            <a:r>
              <a:rPr lang="en-US" sz="2400" b="1" i="1" dirty="0"/>
              <a:t> của </a:t>
            </a:r>
            <a:r>
              <a:rPr lang="en-US" sz="2400" b="1" i="1" dirty="0" err="1"/>
              <a:t>lực</a:t>
            </a:r>
            <a:r>
              <a:rPr lang="en-US" sz="2400" b="1" i="1" dirty="0"/>
              <a:t> </a:t>
            </a:r>
            <a:r>
              <a:rPr lang="en-US" sz="2400" b="1" i="1" dirty="0" err="1"/>
              <a:t>lượng</a:t>
            </a:r>
            <a:r>
              <a:rPr lang="en-US" sz="2400" b="1" i="1" dirty="0"/>
              <a:t> </a:t>
            </a:r>
            <a:r>
              <a:rPr lang="en-US" sz="2400" b="1" i="1" dirty="0" err="1"/>
              <a:t>sản</a:t>
            </a:r>
            <a:r>
              <a:rPr lang="en-US" sz="2400" b="1" i="1" dirty="0"/>
              <a:t> </a:t>
            </a:r>
            <a:r>
              <a:rPr lang="en-US" sz="2400" b="1" i="1" dirty="0" err="1"/>
              <a:t>xuất</a:t>
            </a:r>
            <a:r>
              <a:rPr lang="en-US" sz="2400" b="1" i="1" dirty="0"/>
              <a:t>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kiến</a:t>
            </a:r>
            <a:r>
              <a:rPr lang="en-US" sz="2400" b="1" i="1" dirty="0"/>
              <a:t> </a:t>
            </a:r>
            <a:r>
              <a:rPr lang="en-US" sz="2400" b="1" i="1" dirty="0" err="1"/>
              <a:t>trúc</a:t>
            </a:r>
            <a:r>
              <a:rPr lang="en-US" sz="2400" b="1" i="1" dirty="0"/>
              <a:t> </a:t>
            </a:r>
            <a:r>
              <a:rPr lang="en-US" sz="2400" b="1" i="1" dirty="0" err="1"/>
              <a:t>thượng</a:t>
            </a:r>
            <a:r>
              <a:rPr lang="en-US" sz="2400" b="1" i="1" dirty="0"/>
              <a:t> </a:t>
            </a:r>
            <a:r>
              <a:rPr lang="en-US" sz="2400" b="1" i="1" dirty="0" err="1"/>
              <a:t>tầng</a:t>
            </a:r>
            <a:r>
              <a:rPr lang="en-US" sz="2400" b="1" i="1" dirty="0"/>
              <a:t> </a:t>
            </a:r>
            <a:r>
              <a:rPr lang="en-US" sz="2400" b="1" i="1" dirty="0" err="1"/>
              <a:t>tương</a:t>
            </a:r>
            <a:r>
              <a:rPr lang="en-US" sz="2400" b="1" i="1" dirty="0"/>
              <a:t> </a:t>
            </a:r>
            <a:r>
              <a:rPr lang="en-US" sz="2400" b="1" i="1" dirty="0" err="1"/>
              <a:t>ứng</a:t>
            </a:r>
            <a:r>
              <a:rPr lang="en-US" sz="2400" b="1" i="1" dirty="0"/>
              <a:t> của </a:t>
            </a:r>
            <a:r>
              <a:rPr lang="en-US" sz="2400" b="1" i="1" dirty="0" err="1"/>
              <a:t>phương</a:t>
            </a:r>
            <a:r>
              <a:rPr lang="en-US" sz="2400" b="1" i="1" dirty="0"/>
              <a:t> </a:t>
            </a:r>
            <a:r>
              <a:rPr lang="en-US" sz="2400" b="1" i="1" dirty="0" err="1"/>
              <a:t>thức</a:t>
            </a:r>
            <a:r>
              <a:rPr lang="en-US" sz="2400" b="1" i="1" dirty="0"/>
              <a:t> </a:t>
            </a:r>
            <a:r>
              <a:rPr lang="en-US" sz="2400" b="1" i="1" dirty="0" err="1"/>
              <a:t>sản</a:t>
            </a:r>
            <a:r>
              <a:rPr lang="en-US" sz="2400" b="1" i="1" dirty="0"/>
              <a:t> </a:t>
            </a:r>
            <a:r>
              <a:rPr lang="en-US" sz="2400" b="1" i="1" dirty="0" err="1"/>
              <a:t>xuất</a:t>
            </a:r>
            <a:r>
              <a:rPr lang="en-US" sz="2400" b="1" i="1" dirty="0"/>
              <a:t> </a:t>
            </a:r>
            <a:r>
              <a:rPr lang="en-US" sz="2400" b="1" i="1" dirty="0" err="1"/>
              <a:t>nhất</a:t>
            </a:r>
            <a:r>
              <a:rPr lang="en-US" sz="2400" b="1" i="1" dirty="0"/>
              <a:t> </a:t>
            </a:r>
            <a:r>
              <a:rPr lang="en-US" sz="2400" b="1" i="1" dirty="0" err="1"/>
              <a:t>định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180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3" descr="Recycled paper"/>
          <p:cNvSpPr>
            <a:spLocks noChangeArrowheads="1" noChangeShapeType="1" noTextEdit="1"/>
          </p:cNvSpPr>
          <p:nvPr/>
        </p:nvSpPr>
        <p:spPr bwMode="auto">
          <a:xfrm rot="20521093">
            <a:off x="1679575" y="518451"/>
            <a:ext cx="8915400" cy="106680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8" lon="19439996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  <a:contourClr>
                <a:srgbClr val="FFFFFF"/>
              </a:contourClr>
            </a:sp3d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KTCT </a:t>
            </a:r>
            <a:r>
              <a:rPr lang="en-US" sz="2800" dirty="0" err="1">
                <a:solidFill>
                  <a:srgbClr val="FFFF00"/>
                </a:solidFill>
              </a:rPr>
              <a:t>Mác</a:t>
            </a:r>
            <a:r>
              <a:rPr lang="en-US" sz="2800" dirty="0">
                <a:solidFill>
                  <a:srgbClr val="FFFF00"/>
                </a:solidFill>
              </a:rPr>
              <a:t>- </a:t>
            </a:r>
            <a:r>
              <a:rPr lang="en-US" sz="2800" dirty="0" err="1">
                <a:solidFill>
                  <a:srgbClr val="FFFF00"/>
                </a:solidFill>
              </a:rPr>
              <a:t>Lênin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nghiên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cứu</a:t>
            </a:r>
            <a:r>
              <a:rPr lang="en-US" sz="2800" dirty="0">
                <a:solidFill>
                  <a:srgbClr val="FFFF00"/>
                </a:solidFill>
              </a:rPr>
              <a:t> QHSX</a:t>
            </a:r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30250" y="2247900"/>
            <a:ext cx="8215313" cy="2057400"/>
            <a:chOff x="460" y="1536"/>
            <a:chExt cx="5175" cy="1296"/>
          </a:xfrm>
        </p:grpSpPr>
        <p:sp>
          <p:nvSpPr>
            <p:cNvPr id="6" name="AutoShape 25"/>
            <p:cNvSpPr>
              <a:spLocks noChangeArrowheads="1"/>
            </p:cNvSpPr>
            <p:nvPr/>
          </p:nvSpPr>
          <p:spPr bwMode="gray">
            <a:xfrm>
              <a:off x="460" y="1732"/>
              <a:ext cx="1124" cy="11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828" y="1538"/>
              <a:ext cx="334" cy="405"/>
              <a:chOff x="1289" y="582"/>
              <a:chExt cx="668" cy="668"/>
            </a:xfrm>
          </p:grpSpPr>
          <p:sp>
            <p:nvSpPr>
              <p:cNvPr id="39" name="Oval 3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" name="Oval 3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" name="Oval 3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" name="Oval 3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Oval 3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" name="Text Box 37"/>
            <p:cNvSpPr txBox="1">
              <a:spLocks noChangeArrowheads="1"/>
            </p:cNvSpPr>
            <p:nvPr/>
          </p:nvSpPr>
          <p:spPr bwMode="gray">
            <a:xfrm>
              <a:off x="896" y="159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0000"/>
                  </a:solidFill>
                </a:rPr>
                <a:t>*</a:t>
              </a:r>
              <a:endParaRPr lang="en-US" altLang="en-US" dirty="0"/>
            </a:p>
          </p:txBody>
        </p:sp>
        <p:sp>
          <p:nvSpPr>
            <p:cNvPr id="9" name="Text Box 38"/>
            <p:cNvSpPr txBox="1">
              <a:spLocks noChangeArrowheads="1"/>
            </p:cNvSpPr>
            <p:nvPr/>
          </p:nvSpPr>
          <p:spPr bwMode="gray">
            <a:xfrm>
              <a:off x="460" y="1967"/>
              <a:ext cx="106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b="1" dirty="0" err="1"/>
                <a:t>Trong</a:t>
              </a:r>
              <a:r>
                <a:rPr lang="en-US" b="1" dirty="0"/>
                <a:t> </a:t>
              </a:r>
              <a:r>
                <a:rPr lang="en-US" b="1" dirty="0" err="1"/>
                <a:t>quá</a:t>
              </a:r>
              <a:r>
                <a:rPr lang="en-US" b="1" dirty="0"/>
                <a:t> </a:t>
              </a:r>
              <a:r>
                <a:rPr lang="en-US" b="1" dirty="0" err="1"/>
                <a:t>trình</a:t>
              </a:r>
              <a:r>
                <a:rPr lang="en-US" b="1" dirty="0"/>
                <a:t> TSX:</a:t>
              </a:r>
            </a:p>
            <a:p>
              <a:r>
                <a:rPr lang="en-US" b="1" dirty="0"/>
                <a:t>SX-PP-TĐ-TD</a:t>
              </a:r>
            </a:p>
          </p:txBody>
        </p:sp>
        <p:sp>
          <p:nvSpPr>
            <p:cNvPr id="10" name="AutoShape 41"/>
            <p:cNvSpPr>
              <a:spLocks noChangeArrowheads="1"/>
            </p:cNvSpPr>
            <p:nvPr/>
          </p:nvSpPr>
          <p:spPr bwMode="gray">
            <a:xfrm>
              <a:off x="1793" y="1737"/>
              <a:ext cx="1090" cy="1095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gray">
            <a:xfrm>
              <a:off x="2163" y="1538"/>
              <a:ext cx="333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45"/>
            <p:cNvSpPr>
              <a:spLocks noChangeArrowheads="1"/>
            </p:cNvSpPr>
            <p:nvPr/>
          </p:nvSpPr>
          <p:spPr bwMode="gray">
            <a:xfrm>
              <a:off x="2166" y="1541"/>
              <a:ext cx="323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gray">
            <a:xfrm>
              <a:off x="2170" y="1543"/>
              <a:ext cx="316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gray">
            <a:xfrm>
              <a:off x="2173" y="1547"/>
              <a:ext cx="300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48"/>
            <p:cNvSpPr>
              <a:spLocks noChangeArrowheads="1"/>
            </p:cNvSpPr>
            <p:nvPr/>
          </p:nvSpPr>
          <p:spPr bwMode="gray">
            <a:xfrm>
              <a:off x="2191" y="1557"/>
              <a:ext cx="267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gray">
            <a:xfrm>
              <a:off x="2231" y="159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000000"/>
                  </a:solidFill>
                </a:rPr>
                <a:t>*</a:t>
              </a:r>
              <a:endParaRPr lang="en-US" altLang="en-US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gray">
            <a:xfrm>
              <a:off x="1776" y="2016"/>
              <a:ext cx="106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b="1" dirty="0" err="1"/>
                <a:t>Trong</a:t>
              </a:r>
              <a:r>
                <a:rPr lang="en-US" b="1" dirty="0"/>
                <a:t> </a:t>
              </a:r>
              <a:r>
                <a:rPr lang="en-US" b="1" dirty="0" err="1"/>
                <a:t>tác</a:t>
              </a:r>
              <a:r>
                <a:rPr lang="en-US" b="1" dirty="0"/>
                <a:t> </a:t>
              </a:r>
              <a:r>
                <a:rPr lang="en-US" b="1" dirty="0" err="1"/>
                <a:t>động</a:t>
              </a:r>
              <a:r>
                <a:rPr lang="en-US" b="1" dirty="0"/>
                <a:t> qua </a:t>
              </a:r>
              <a:r>
                <a:rPr lang="en-US" b="1" dirty="0" err="1"/>
                <a:t>lại</a:t>
              </a:r>
              <a:r>
                <a:rPr lang="en-US" b="1" dirty="0"/>
                <a:t> </a:t>
              </a:r>
              <a:r>
                <a:rPr lang="en-US" b="1" dirty="0" err="1"/>
                <a:t>với</a:t>
              </a:r>
              <a:r>
                <a:rPr lang="en-US" b="1" dirty="0"/>
                <a:t> LLSX</a:t>
              </a:r>
            </a:p>
          </p:txBody>
        </p:sp>
        <p:sp>
          <p:nvSpPr>
            <p:cNvPr id="18" name="AutoShape 54"/>
            <p:cNvSpPr>
              <a:spLocks noChangeArrowheads="1"/>
            </p:cNvSpPr>
            <p:nvPr/>
          </p:nvSpPr>
          <p:spPr bwMode="gray">
            <a:xfrm>
              <a:off x="3168" y="1732"/>
              <a:ext cx="1124" cy="11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AutoShape 55"/>
            <p:cNvSpPr>
              <a:spLocks noChangeArrowheads="1"/>
            </p:cNvSpPr>
            <p:nvPr/>
          </p:nvSpPr>
          <p:spPr bwMode="gray">
            <a:xfrm>
              <a:off x="3186" y="1737"/>
              <a:ext cx="1090" cy="1047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AutoShape 57"/>
            <p:cNvSpPr>
              <a:spLocks noChangeArrowheads="1"/>
            </p:cNvSpPr>
            <p:nvPr/>
          </p:nvSpPr>
          <p:spPr bwMode="gray">
            <a:xfrm>
              <a:off x="3195" y="1739"/>
              <a:ext cx="1075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1" name="Group 58"/>
            <p:cNvGrpSpPr>
              <a:grpSpLocks/>
            </p:cNvGrpSpPr>
            <p:nvPr/>
          </p:nvGrpSpPr>
          <p:grpSpPr bwMode="auto">
            <a:xfrm>
              <a:off x="3555" y="1538"/>
              <a:ext cx="334" cy="405"/>
              <a:chOff x="1289" y="582"/>
              <a:chExt cx="668" cy="668"/>
            </a:xfrm>
          </p:grpSpPr>
          <p:sp>
            <p:nvSpPr>
              <p:cNvPr id="34" name="Oval 5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" name="Oval 6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" name="Oval 6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" name="Oval 6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Oval 6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" name="Text Box 64"/>
            <p:cNvSpPr txBox="1">
              <a:spLocks noChangeArrowheads="1"/>
            </p:cNvSpPr>
            <p:nvPr/>
          </p:nvSpPr>
          <p:spPr bwMode="gray">
            <a:xfrm>
              <a:off x="3624" y="159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000000"/>
                  </a:solidFill>
                </a:rPr>
                <a:t>*</a:t>
              </a:r>
              <a:endParaRPr lang="en-US" altLang="en-US"/>
            </a:p>
          </p:txBody>
        </p:sp>
        <p:sp>
          <p:nvSpPr>
            <p:cNvPr id="23" name="Text Box 65"/>
            <p:cNvSpPr txBox="1">
              <a:spLocks noChangeArrowheads="1"/>
            </p:cNvSpPr>
            <p:nvPr/>
          </p:nvSpPr>
          <p:spPr bwMode="gray">
            <a:xfrm>
              <a:off x="3188" y="1986"/>
              <a:ext cx="10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vi-VN" b="1" dirty="0"/>
                <a:t>Tác động qua lại với kiến trúc thượng tầng</a:t>
              </a:r>
            </a:p>
          </p:txBody>
        </p:sp>
        <p:sp>
          <p:nvSpPr>
            <p:cNvPr id="24" name="AutoShape 69"/>
            <p:cNvSpPr>
              <a:spLocks noChangeArrowheads="1"/>
            </p:cNvSpPr>
            <p:nvPr/>
          </p:nvSpPr>
          <p:spPr bwMode="gray">
            <a:xfrm>
              <a:off x="4512" y="1730"/>
              <a:ext cx="1123" cy="1102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70"/>
            <p:cNvSpPr>
              <a:spLocks noChangeArrowheads="1"/>
            </p:cNvSpPr>
            <p:nvPr/>
          </p:nvSpPr>
          <p:spPr bwMode="gray">
            <a:xfrm>
              <a:off x="4529" y="1735"/>
              <a:ext cx="1090" cy="1049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AutoShape 72"/>
            <p:cNvSpPr>
              <a:spLocks noChangeArrowheads="1"/>
            </p:cNvSpPr>
            <p:nvPr/>
          </p:nvSpPr>
          <p:spPr bwMode="gray">
            <a:xfrm>
              <a:off x="4538" y="1749"/>
              <a:ext cx="1075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gray">
            <a:xfrm>
              <a:off x="4899" y="1536"/>
              <a:ext cx="333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74"/>
            <p:cNvSpPr>
              <a:spLocks noChangeArrowheads="1"/>
            </p:cNvSpPr>
            <p:nvPr/>
          </p:nvSpPr>
          <p:spPr bwMode="gray">
            <a:xfrm>
              <a:off x="4902" y="1539"/>
              <a:ext cx="323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val 75"/>
            <p:cNvSpPr>
              <a:spLocks noChangeArrowheads="1"/>
            </p:cNvSpPr>
            <p:nvPr/>
          </p:nvSpPr>
          <p:spPr bwMode="gray">
            <a:xfrm>
              <a:off x="4906" y="1541"/>
              <a:ext cx="316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76"/>
            <p:cNvSpPr>
              <a:spLocks noChangeArrowheads="1"/>
            </p:cNvSpPr>
            <p:nvPr/>
          </p:nvSpPr>
          <p:spPr bwMode="gray">
            <a:xfrm>
              <a:off x="4909" y="1545"/>
              <a:ext cx="300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Oval 77"/>
            <p:cNvSpPr>
              <a:spLocks noChangeArrowheads="1"/>
            </p:cNvSpPr>
            <p:nvPr/>
          </p:nvSpPr>
          <p:spPr bwMode="gray">
            <a:xfrm>
              <a:off x="4927" y="1555"/>
              <a:ext cx="267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gray">
            <a:xfrm>
              <a:off x="4967" y="159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000000"/>
                  </a:solidFill>
                </a:rPr>
                <a:t>*</a:t>
              </a:r>
              <a:endParaRPr lang="en-US" altLang="en-US"/>
            </a:p>
          </p:txBody>
        </p:sp>
        <p:sp>
          <p:nvSpPr>
            <p:cNvPr id="33" name="Text Box 79"/>
            <p:cNvSpPr txBox="1">
              <a:spLocks noChangeArrowheads="1"/>
            </p:cNvSpPr>
            <p:nvPr/>
          </p:nvSpPr>
          <p:spPr bwMode="gray">
            <a:xfrm>
              <a:off x="4552" y="2016"/>
              <a:ext cx="10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b="1" dirty="0" err="1"/>
                <a:t>Vạch</a:t>
              </a:r>
              <a:r>
                <a:rPr lang="en-US" b="1" dirty="0"/>
                <a:t> </a:t>
              </a:r>
              <a:r>
                <a:rPr lang="en-US" b="1" dirty="0" err="1"/>
                <a:t>ra</a:t>
              </a:r>
              <a:r>
                <a:rPr lang="en-US" b="1" dirty="0"/>
                <a:t> QLKT </a:t>
              </a:r>
              <a:r>
                <a:rPr lang="en-US" b="1" dirty="0" err="1"/>
                <a:t>vận</a:t>
              </a:r>
              <a:r>
                <a:rPr lang="en-US" b="1" dirty="0"/>
                <a:t> </a:t>
              </a:r>
              <a:r>
                <a:rPr lang="en-US" b="1" dirty="0" err="1"/>
                <a:t>động</a:t>
              </a:r>
              <a:r>
                <a:rPr lang="en-US" b="1" dirty="0"/>
                <a:t> </a:t>
              </a:r>
              <a:r>
                <a:rPr lang="en-US" b="1" dirty="0" err="1"/>
                <a:t>quan</a:t>
              </a:r>
              <a:r>
                <a:rPr lang="en-US" b="1" dirty="0"/>
                <a:t> </a:t>
              </a:r>
              <a:r>
                <a:rPr lang="en-US" b="1" dirty="0" err="1"/>
                <a:t>hệ</a:t>
              </a:r>
              <a:r>
                <a:rPr lang="en-US" b="1" dirty="0"/>
                <a:t> </a:t>
              </a:r>
              <a:r>
                <a:rPr lang="en-US" b="1" dirty="0" err="1"/>
                <a:t>sản</a:t>
              </a:r>
              <a:r>
                <a:rPr lang="en-US" b="1" dirty="0"/>
                <a:t> </a:t>
              </a:r>
              <a:r>
                <a:rPr lang="en-US" b="1" dirty="0" err="1"/>
                <a:t>xuất</a:t>
              </a:r>
              <a:endParaRPr lang="en-US" b="1" dirty="0"/>
            </a:p>
          </p:txBody>
        </p:sp>
      </p:grpSp>
      <p:pic>
        <p:nvPicPr>
          <p:cNvPr id="44" name="Picture 83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5963"/>
            <a:ext cx="23622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87" descr="Nha nuoc tu s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59338"/>
            <a:ext cx="2286000" cy="1693862"/>
          </a:xfrm>
          <a:prstGeom prst="rect">
            <a:avLst/>
          </a:prstGeom>
          <a:noFill/>
          <a:ln w="57150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68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1084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Tahoma</vt:lpstr>
      <vt:lpstr>Times New Roman</vt:lpstr>
      <vt:lpstr>Trebuchet MS</vt:lpstr>
      <vt:lpstr>Verdana</vt:lpstr>
      <vt:lpstr>Wingdings 3</vt:lpstr>
      <vt:lpstr>Facet</vt:lpstr>
      <vt:lpstr>Chương 1  ĐỐI TƯỢNG, PHƯƠNG PHÁP NGHIÊN CỨU VÀ CHỨC NĂNG CỦA KINH TẾ CHÍNH TRỊ MÁC - LÊNIN </vt:lpstr>
      <vt:lpstr>Chương 1 ĐỐI TƯỢNG, PHƯƠNG PHÁP NGHIÊN CỨU VÀ  CHỨC NĂNG CỦA KINH TẾ CHÍNH TRỊ MÁC - LÊNIN </vt:lpstr>
      <vt:lpstr>NỘI DUNG CỦA CHƯƠNG</vt:lpstr>
      <vt:lpstr>I. KHÁI QUÁT SỰ HÌNH THÀNH VÀ PHÁT TRIỂN CỦA KINH TẾ CHÍNH TRỊ MÁC - LÊNIN </vt:lpstr>
      <vt:lpstr>PowerPoint Presentation</vt:lpstr>
      <vt:lpstr>PowerPoint Presentation</vt:lpstr>
      <vt:lpstr>Khái niệm</vt:lpstr>
      <vt:lpstr>II. ĐỐI TƯỢNG, MỤC ĐÍCH VÀ PHƯƠNG PHÁP NGHIÊN CỨU CỦA KINH TẾ CHÍNH TRỊ MÁC – LÊNIN </vt:lpstr>
      <vt:lpstr>PowerPoint Presentation</vt:lpstr>
      <vt:lpstr>Mục đích nghiên cứu của Kinh tế chính trị Mác-Lênin </vt:lpstr>
      <vt:lpstr>Phương pháp nghiên cứu của Kinh tế chính trị Mác – Lênin</vt:lpstr>
      <vt:lpstr>III. CHỨC NĂNG CỦA KINH TẾ CHÍNH TRỊ MÁC -LÊNIN </vt:lpstr>
      <vt:lpstr>CÂU HỎI, 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</cp:revision>
  <dcterms:created xsi:type="dcterms:W3CDTF">2020-08-08T15:24:21Z</dcterms:created>
  <dcterms:modified xsi:type="dcterms:W3CDTF">2024-08-15T15:08:09Z</dcterms:modified>
</cp:coreProperties>
</file>