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1448" y="-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A32A-63C0-7E4E-9A03-467F0A43F65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081-0331-D649-AF6E-07A0C5AA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3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A32A-63C0-7E4E-9A03-467F0A43F65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081-0331-D649-AF6E-07A0C5AA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7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A32A-63C0-7E4E-9A03-467F0A43F65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081-0331-D649-AF6E-07A0C5AA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0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A32A-63C0-7E4E-9A03-467F0A43F65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081-0331-D649-AF6E-07A0C5AA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5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A32A-63C0-7E4E-9A03-467F0A43F65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081-0331-D649-AF6E-07A0C5AA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9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A32A-63C0-7E4E-9A03-467F0A43F65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081-0331-D649-AF6E-07A0C5AA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2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A32A-63C0-7E4E-9A03-467F0A43F65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081-0331-D649-AF6E-07A0C5AA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9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A32A-63C0-7E4E-9A03-467F0A43F65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081-0331-D649-AF6E-07A0C5AA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4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A32A-63C0-7E4E-9A03-467F0A43F65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081-0331-D649-AF6E-07A0C5AA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9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A32A-63C0-7E4E-9A03-467F0A43F65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081-0331-D649-AF6E-07A0C5AA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8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A32A-63C0-7E4E-9A03-467F0A43F65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081-0331-D649-AF6E-07A0C5AA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6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A32A-63C0-7E4E-9A03-467F0A43F65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D081-0331-D649-AF6E-07A0C5AA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9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microsoft.com/office/2007/relationships/hdphoto" Target="../media/hdphoto7.wdp"/><Relationship Id="rId12" Type="http://schemas.microsoft.com/office/2007/relationships/hdphoto" Target="../media/hdphoto8.wdp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microsoft.com/office/2007/relationships/hdphoto" Target="../media/hdphoto3.wdp"/><Relationship Id="rId6" Type="http://schemas.microsoft.com/office/2007/relationships/hdphoto" Target="../media/hdphoto4.wdp"/><Relationship Id="rId7" Type="http://schemas.microsoft.com/office/2007/relationships/hdphoto" Target="../media/hdphoto5.wdp"/><Relationship Id="rId8" Type="http://schemas.microsoft.com/office/2007/relationships/hdphoto" Target="../media/hdphoto6.wdp"/><Relationship Id="rId9" Type="http://schemas.openxmlformats.org/officeDocument/2006/relationships/image" Target="../media/image2.png"/><Relationship Id="rId10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114539" y="171184"/>
            <a:ext cx="634319" cy="6579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1450" y="4287302"/>
            <a:ext cx="9029460" cy="2463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91450" y="1823434"/>
            <a:ext cx="9029460" cy="2463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1449" y="171184"/>
            <a:ext cx="9029460" cy="1641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67395" y="796721"/>
            <a:ext cx="1316227" cy="634869"/>
            <a:chOff x="815954" y="696867"/>
            <a:chExt cx="8431256" cy="4066735"/>
          </a:xfrm>
        </p:grpSpPr>
        <p:pic>
          <p:nvPicPr>
            <p:cNvPr id="4" name="Picture 3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54" y="696867"/>
              <a:ext cx="4064000" cy="1435100"/>
            </a:xfrm>
            <a:prstGeom prst="rect">
              <a:avLst/>
            </a:prstGeom>
          </p:spPr>
        </p:pic>
        <p:pic>
          <p:nvPicPr>
            <p:cNvPr id="6" name="Picture 5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54" y="1513177"/>
              <a:ext cx="4064000" cy="1435100"/>
            </a:xfrm>
            <a:prstGeom prst="rect">
              <a:avLst/>
            </a:prstGeom>
          </p:spPr>
        </p:pic>
        <p:pic>
          <p:nvPicPr>
            <p:cNvPr id="7" name="Picture 6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54" y="2306152"/>
              <a:ext cx="4064000" cy="1435100"/>
            </a:xfrm>
            <a:prstGeom prst="rect">
              <a:avLst/>
            </a:prstGeom>
          </p:spPr>
        </p:pic>
        <p:pic>
          <p:nvPicPr>
            <p:cNvPr id="8" name="Picture 7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382" y="3176102"/>
              <a:ext cx="4064000" cy="1435100"/>
            </a:xfrm>
            <a:prstGeom prst="rect">
              <a:avLst/>
            </a:prstGeom>
          </p:spPr>
        </p:pic>
        <p:pic>
          <p:nvPicPr>
            <p:cNvPr id="9" name="Picture 8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07782" y="849267"/>
              <a:ext cx="4064000" cy="1435100"/>
            </a:xfrm>
            <a:prstGeom prst="rect">
              <a:avLst/>
            </a:prstGeom>
          </p:spPr>
        </p:pic>
        <p:pic>
          <p:nvPicPr>
            <p:cNvPr id="10" name="Picture 9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07782" y="1665577"/>
              <a:ext cx="4064000" cy="1435100"/>
            </a:xfrm>
            <a:prstGeom prst="rect">
              <a:avLst/>
            </a:prstGeom>
          </p:spPr>
        </p:pic>
        <p:pic>
          <p:nvPicPr>
            <p:cNvPr id="11" name="Picture 10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07782" y="2458552"/>
              <a:ext cx="4064000" cy="1435100"/>
            </a:xfrm>
            <a:prstGeom prst="rect">
              <a:avLst/>
            </a:prstGeom>
          </p:spPr>
        </p:pic>
        <p:pic>
          <p:nvPicPr>
            <p:cNvPr id="12" name="Picture 11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83210" y="3328502"/>
              <a:ext cx="4064000" cy="143510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 rot="16200000">
            <a:off x="-362213" y="842847"/>
            <a:ext cx="1553530" cy="302564"/>
          </a:xfrm>
          <a:prstGeom prst="rect">
            <a:avLst/>
          </a:prstGeom>
          <a:noFill/>
        </p:spPr>
        <p:txBody>
          <a:bodyPr wrap="none" rtlCol="0">
            <a:normAutofit fontScale="70000" lnSpcReduction="20000"/>
          </a:bodyPr>
          <a:lstStyle/>
          <a:p>
            <a:r>
              <a:rPr lang="en-US" sz="2400" dirty="0" smtClean="0"/>
              <a:t>SNP DISCOVERY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76021" y="515645"/>
            <a:ext cx="1146316" cy="383248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lang="en-US" sz="1200" dirty="0" err="1" smtClean="0"/>
              <a:t>ddRAD</a:t>
            </a:r>
            <a:r>
              <a:rPr lang="en-US" sz="1200" dirty="0" smtClean="0"/>
              <a:t> sequencing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9563" y="1350964"/>
            <a:ext cx="603344" cy="201710"/>
          </a:xfrm>
          <a:prstGeom prst="rect">
            <a:avLst/>
          </a:prstGeom>
          <a:noFill/>
        </p:spPr>
        <p:txBody>
          <a:bodyPr wrap="none" rtlCol="0">
            <a:normAutofit fontScale="62500" lnSpcReduction="20000"/>
          </a:bodyPr>
          <a:lstStyle/>
          <a:p>
            <a:r>
              <a:rPr lang="en-US" sz="1400" dirty="0" smtClean="0"/>
              <a:t>4 Klamath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673515" y="1355918"/>
            <a:ext cx="780644" cy="201710"/>
          </a:xfrm>
          <a:prstGeom prst="rect">
            <a:avLst/>
          </a:prstGeom>
          <a:noFill/>
        </p:spPr>
        <p:txBody>
          <a:bodyPr wrap="none" rtlCol="0">
            <a:normAutofit fontScale="62500" lnSpcReduction="20000"/>
          </a:bodyPr>
          <a:lstStyle/>
          <a:p>
            <a:r>
              <a:rPr lang="en-US" sz="1400" dirty="0" smtClean="0"/>
              <a:t>4 Sacramento</a:t>
            </a:r>
            <a:endParaRPr lang="en-US" sz="1400" dirty="0"/>
          </a:p>
        </p:txBody>
      </p:sp>
      <p:sp>
        <p:nvSpPr>
          <p:cNvPr id="18" name="Right Arrow 17"/>
          <p:cNvSpPr/>
          <p:nvPr/>
        </p:nvSpPr>
        <p:spPr>
          <a:xfrm>
            <a:off x="2491992" y="853359"/>
            <a:ext cx="545673" cy="259604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038113" y="540672"/>
            <a:ext cx="1582717" cy="1028718"/>
          </a:xfrm>
          <a:prstGeom prst="rect">
            <a:avLst/>
          </a:prstGeom>
          <a:noFill/>
        </p:spPr>
        <p:txBody>
          <a:bodyPr wrap="square" rtlCol="0">
            <a:normAutofit fontScale="62500" lnSpcReduction="20000"/>
          </a:bodyPr>
          <a:lstStyle/>
          <a:p>
            <a:r>
              <a:rPr lang="en-US" sz="1600" dirty="0" smtClean="0"/>
              <a:t>21,218 SNPs discovered,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1,118 SNPs were  fixed amongst the samples for </a:t>
            </a:r>
          </a:p>
          <a:p>
            <a:r>
              <a:rPr lang="en-US" sz="1600" dirty="0"/>
              <a:t>a</a:t>
            </a:r>
            <a:r>
              <a:rPr lang="en-US" sz="1600" dirty="0" smtClean="0"/>
              <a:t>lternate alleles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5133524" y="747886"/>
            <a:ext cx="1489262" cy="54461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000" dirty="0" smtClean="0"/>
              <a:t>96 SNP assays developed</a:t>
            </a:r>
          </a:p>
          <a:p>
            <a:r>
              <a:rPr lang="en-US" sz="1000" dirty="0" smtClean="0"/>
              <a:t>from amongst these</a:t>
            </a:r>
          </a:p>
          <a:p>
            <a:r>
              <a:rPr lang="en-US" sz="1000" dirty="0" smtClean="0"/>
              <a:t>1,118 SNPs.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1029563" y="423285"/>
            <a:ext cx="1424596" cy="12083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052185" y="443792"/>
            <a:ext cx="1473620" cy="12083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4582558" y="863368"/>
            <a:ext cx="545673" cy="259604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133524" y="467583"/>
            <a:ext cx="1473620" cy="12083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16200000">
            <a:off x="-748559" y="2743707"/>
            <a:ext cx="2360513" cy="634316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sz="1700" dirty="0" smtClean="0"/>
              <a:t>DEVELOPMENT OF SNP</a:t>
            </a:r>
          </a:p>
          <a:p>
            <a:pPr algn="ctr"/>
            <a:r>
              <a:rPr lang="en-US" sz="1700" dirty="0" smtClean="0"/>
              <a:t>CALLING METHODOLOGY</a:t>
            </a:r>
            <a:endParaRPr lang="en-US" sz="1700" dirty="0"/>
          </a:p>
        </p:txBody>
      </p:sp>
      <p:sp>
        <p:nvSpPr>
          <p:cNvPr id="29" name="TextBox 28"/>
          <p:cNvSpPr txBox="1"/>
          <p:nvPr/>
        </p:nvSpPr>
        <p:spPr>
          <a:xfrm>
            <a:off x="907680" y="2130918"/>
            <a:ext cx="2348138" cy="383248"/>
          </a:xfrm>
          <a:prstGeom prst="rect">
            <a:avLst/>
          </a:prstGeom>
          <a:noFill/>
        </p:spPr>
        <p:txBody>
          <a:bodyPr wrap="none" rtlCol="0">
            <a:normAutofit fontScale="70000" lnSpcReduction="20000"/>
          </a:bodyPr>
          <a:lstStyle/>
          <a:p>
            <a:r>
              <a:rPr lang="en-US" sz="1600" dirty="0" smtClean="0"/>
              <a:t>1. Overlapping subsets of fish </a:t>
            </a:r>
            <a:r>
              <a:rPr lang="en-US" sz="1700" dirty="0" smtClean="0"/>
              <a:t>typed</a:t>
            </a:r>
            <a:r>
              <a:rPr lang="en-US" sz="1600" dirty="0" smtClean="0"/>
              <a:t> at</a:t>
            </a:r>
          </a:p>
          <a:p>
            <a:r>
              <a:rPr lang="en-US" sz="1600" dirty="0" smtClean="0"/>
              <a:t>96 SNPs on 4 </a:t>
            </a:r>
            <a:r>
              <a:rPr lang="en-US" sz="1600" dirty="0" err="1" smtClean="0"/>
              <a:t>Fluidigm</a:t>
            </a:r>
            <a:r>
              <a:rPr lang="en-US" sz="1600" dirty="0" smtClean="0"/>
              <a:t> chips</a:t>
            </a:r>
            <a:endParaRPr lang="en-US" sz="16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1996" y="2240384"/>
            <a:ext cx="561368" cy="37424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1996" y="2632940"/>
            <a:ext cx="561368" cy="37424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1996" y="3034034"/>
            <a:ext cx="561368" cy="37424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1996" y="3439556"/>
            <a:ext cx="561368" cy="374245"/>
          </a:xfrm>
          <a:prstGeom prst="rect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1252040" y="2586769"/>
            <a:ext cx="1424596" cy="12083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321209" y="2595273"/>
            <a:ext cx="894653" cy="72163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771632" y="2729781"/>
            <a:ext cx="894653" cy="72163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252040" y="3007185"/>
            <a:ext cx="894653" cy="72163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749180" y="3047463"/>
            <a:ext cx="894653" cy="721632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endCxn id="30" idx="1"/>
          </p:cNvCxnSpPr>
          <p:nvPr/>
        </p:nvCxnSpPr>
        <p:spPr>
          <a:xfrm flipV="1">
            <a:off x="1972476" y="2427507"/>
            <a:ext cx="1679520" cy="205432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6" idx="7"/>
            <a:endCxn id="31" idx="1"/>
          </p:cNvCxnSpPr>
          <p:nvPr/>
        </p:nvCxnSpPr>
        <p:spPr>
          <a:xfrm flipV="1">
            <a:off x="2535267" y="2820063"/>
            <a:ext cx="1116729" cy="1539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6"/>
            <a:endCxn id="32" idx="1"/>
          </p:cNvCxnSpPr>
          <p:nvPr/>
        </p:nvCxnSpPr>
        <p:spPr>
          <a:xfrm flipV="1">
            <a:off x="2146694" y="3221157"/>
            <a:ext cx="1505303" cy="14684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5"/>
            <a:endCxn id="33" idx="1"/>
          </p:cNvCxnSpPr>
          <p:nvPr/>
        </p:nvCxnSpPr>
        <p:spPr>
          <a:xfrm flipV="1">
            <a:off x="2512814" y="3626679"/>
            <a:ext cx="1139182" cy="36736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38789" y="3768636"/>
            <a:ext cx="933058" cy="242051"/>
          </a:xfrm>
          <a:prstGeom prst="rect">
            <a:avLst/>
          </a:prstGeom>
          <a:noFill/>
        </p:spPr>
        <p:txBody>
          <a:bodyPr wrap="none" rtlCol="0">
            <a:normAutofit fontScale="62500" lnSpcReduction="20000"/>
          </a:bodyPr>
          <a:lstStyle/>
          <a:p>
            <a:r>
              <a:rPr lang="en-US" dirty="0" smtClean="0"/>
              <a:t>312 sturgeon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18327" y="2710048"/>
            <a:ext cx="1769107" cy="1166696"/>
          </a:xfrm>
          <a:prstGeom prst="rect">
            <a:avLst/>
          </a:prstGeom>
        </p:spPr>
      </p:pic>
      <p:cxnSp>
        <p:nvCxnSpPr>
          <p:cNvPr id="51" name="Curved Connector 50"/>
          <p:cNvCxnSpPr>
            <a:stCxn id="30" idx="3"/>
            <a:endCxn id="49" idx="1"/>
          </p:cNvCxnSpPr>
          <p:nvPr/>
        </p:nvCxnSpPr>
        <p:spPr>
          <a:xfrm>
            <a:off x="4213364" y="2427507"/>
            <a:ext cx="804963" cy="865889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31" idx="3"/>
            <a:endCxn id="49" idx="1"/>
          </p:cNvCxnSpPr>
          <p:nvPr/>
        </p:nvCxnSpPr>
        <p:spPr>
          <a:xfrm>
            <a:off x="4213364" y="2820063"/>
            <a:ext cx="804963" cy="473333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32" idx="3"/>
            <a:endCxn id="49" idx="1"/>
          </p:cNvCxnSpPr>
          <p:nvPr/>
        </p:nvCxnSpPr>
        <p:spPr>
          <a:xfrm>
            <a:off x="4213364" y="3221157"/>
            <a:ext cx="804963" cy="72239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3" idx="3"/>
            <a:endCxn id="49" idx="1"/>
          </p:cNvCxnSpPr>
          <p:nvPr/>
        </p:nvCxnSpPr>
        <p:spPr>
          <a:xfrm flipV="1">
            <a:off x="4213364" y="3293396"/>
            <a:ext cx="804963" cy="333283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488401" y="2030694"/>
            <a:ext cx="3073840" cy="541198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/>
          <a:p>
            <a:r>
              <a:rPr lang="en-US" sz="1600" dirty="0" smtClean="0"/>
              <a:t>2. Visualize fluorescent intensities at all SNPs </a:t>
            </a:r>
          </a:p>
          <a:p>
            <a:r>
              <a:rPr lang="en-US" sz="1600" dirty="0" smtClean="0"/>
              <a:t>3. Choose 74 callable SNPs</a:t>
            </a:r>
            <a:endParaRPr lang="en-US" sz="1600" dirty="0"/>
          </a:p>
          <a:p>
            <a:r>
              <a:rPr lang="en-US" sz="1600" dirty="0" smtClean="0"/>
              <a:t>4. Define genotype category clusters</a:t>
            </a:r>
          </a:p>
          <a:p>
            <a:endParaRPr lang="en-US" sz="1600" dirty="0" smtClean="0"/>
          </a:p>
        </p:txBody>
      </p:sp>
      <p:sp>
        <p:nvSpPr>
          <p:cNvPr id="68" name="Rectangle 67"/>
          <p:cNvSpPr/>
          <p:nvPr/>
        </p:nvSpPr>
        <p:spPr>
          <a:xfrm rot="16200000">
            <a:off x="-705599" y="5207276"/>
            <a:ext cx="2274597" cy="63431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sz="1700" dirty="0" smtClean="0"/>
              <a:t>SCORING OF MORE FISH</a:t>
            </a:r>
          </a:p>
          <a:p>
            <a:pPr algn="ctr"/>
            <a:r>
              <a:rPr lang="en-US" sz="1700" dirty="0" smtClean="0"/>
              <a:t>ON SUBSEQUENT CHIPS</a:t>
            </a:r>
            <a:endParaRPr lang="en-US" sz="1700" dirty="0" smtClean="0"/>
          </a:p>
          <a:p>
            <a:pPr algn="ctr"/>
            <a:endParaRPr lang="en-US" sz="1700" dirty="0"/>
          </a:p>
        </p:txBody>
      </p:sp>
      <p:grpSp>
        <p:nvGrpSpPr>
          <p:cNvPr id="91" name="Group 90"/>
          <p:cNvGrpSpPr/>
          <p:nvPr/>
        </p:nvGrpSpPr>
        <p:grpSpPr>
          <a:xfrm>
            <a:off x="1239621" y="2623275"/>
            <a:ext cx="1515052" cy="1071482"/>
            <a:chOff x="1662221" y="4748569"/>
            <a:chExt cx="1831835" cy="1295519"/>
          </a:xfrm>
        </p:grpSpPr>
        <p:pic>
          <p:nvPicPr>
            <p:cNvPr id="75" name="Picture 74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097614" y="4748569"/>
              <a:ext cx="634442" cy="224037"/>
            </a:xfrm>
            <a:prstGeom prst="rect">
              <a:avLst/>
            </a:prstGeom>
          </p:spPr>
        </p:pic>
        <p:pic>
          <p:nvPicPr>
            <p:cNvPr id="76" name="Picture 75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62221" y="4981732"/>
              <a:ext cx="634442" cy="224037"/>
            </a:xfrm>
            <a:prstGeom prst="rect">
              <a:avLst/>
            </a:prstGeom>
          </p:spPr>
        </p:pic>
        <p:pic>
          <p:nvPicPr>
            <p:cNvPr id="77" name="Picture 76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50014" y="4900969"/>
              <a:ext cx="634442" cy="224037"/>
            </a:xfrm>
            <a:prstGeom prst="rect">
              <a:avLst/>
            </a:prstGeom>
          </p:spPr>
        </p:pic>
        <p:pic>
          <p:nvPicPr>
            <p:cNvPr id="78" name="Picture 77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02414" y="5053369"/>
              <a:ext cx="634442" cy="224037"/>
            </a:xfrm>
            <a:prstGeom prst="rect">
              <a:avLst/>
            </a:prstGeom>
          </p:spPr>
        </p:pic>
        <p:pic>
          <p:nvPicPr>
            <p:cNvPr id="79" name="Picture 78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54814" y="5205769"/>
              <a:ext cx="634442" cy="224037"/>
            </a:xfrm>
            <a:prstGeom prst="rect">
              <a:avLst/>
            </a:prstGeom>
          </p:spPr>
        </p:pic>
        <p:pic>
          <p:nvPicPr>
            <p:cNvPr id="80" name="Picture 79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07214" y="5358169"/>
              <a:ext cx="634442" cy="224037"/>
            </a:xfrm>
            <a:prstGeom prst="rect">
              <a:avLst/>
            </a:prstGeom>
          </p:spPr>
        </p:pic>
        <p:pic>
          <p:nvPicPr>
            <p:cNvPr id="81" name="Picture 80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59614" y="5510569"/>
              <a:ext cx="634442" cy="224037"/>
            </a:xfrm>
            <a:prstGeom prst="rect">
              <a:avLst/>
            </a:prstGeom>
          </p:spPr>
        </p:pic>
        <p:pic>
          <p:nvPicPr>
            <p:cNvPr id="82" name="Picture 81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44748" y="5820051"/>
              <a:ext cx="634442" cy="224037"/>
            </a:xfrm>
            <a:prstGeom prst="rect">
              <a:avLst/>
            </a:prstGeom>
          </p:spPr>
        </p:pic>
        <p:pic>
          <p:nvPicPr>
            <p:cNvPr id="83" name="Picture 82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48979" y="5138814"/>
              <a:ext cx="634442" cy="224037"/>
            </a:xfrm>
            <a:prstGeom prst="rect">
              <a:avLst/>
            </a:prstGeom>
          </p:spPr>
        </p:pic>
        <p:pic>
          <p:nvPicPr>
            <p:cNvPr id="84" name="Picture 83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01379" y="5291214"/>
              <a:ext cx="634442" cy="224037"/>
            </a:xfrm>
            <a:prstGeom prst="rect">
              <a:avLst/>
            </a:prstGeom>
          </p:spPr>
        </p:pic>
        <p:pic>
          <p:nvPicPr>
            <p:cNvPr id="85" name="Picture 84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053779" y="5443614"/>
              <a:ext cx="634442" cy="224037"/>
            </a:xfrm>
            <a:prstGeom prst="rect">
              <a:avLst/>
            </a:prstGeom>
          </p:spPr>
        </p:pic>
        <p:pic>
          <p:nvPicPr>
            <p:cNvPr id="86" name="Picture 85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06179" y="5596014"/>
              <a:ext cx="634442" cy="224037"/>
            </a:xfrm>
            <a:prstGeom prst="rect">
              <a:avLst/>
            </a:prstGeom>
          </p:spPr>
        </p:pic>
        <p:pic>
          <p:nvPicPr>
            <p:cNvPr id="87" name="Picture 86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40621" y="5705785"/>
              <a:ext cx="634442" cy="224037"/>
            </a:xfrm>
            <a:prstGeom prst="rect">
              <a:avLst/>
            </a:prstGeom>
          </p:spPr>
        </p:pic>
        <p:pic>
          <p:nvPicPr>
            <p:cNvPr id="88" name="Picture 87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67972" y="5802775"/>
              <a:ext cx="634442" cy="224037"/>
            </a:xfrm>
            <a:prstGeom prst="rect">
              <a:avLst/>
            </a:prstGeom>
          </p:spPr>
        </p:pic>
      </p:grpSp>
      <p:pic>
        <p:nvPicPr>
          <p:cNvPr id="89" name="Picture 88" descr="320px-Acipenser_medirostris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3274" b="100000" l="0" r="100000">
                        <a14:foregroundMark x1="2188" y1="25664" x2="2188" y2="25664"/>
                        <a14:foregroundMark x1="2188" y1="25664" x2="2188" y2="25664"/>
                        <a14:foregroundMark x1="4063" y1="24779" x2="2813" y2="274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8193" y="2771479"/>
            <a:ext cx="634442" cy="224037"/>
          </a:xfrm>
          <a:prstGeom prst="rect">
            <a:avLst/>
          </a:prstGeom>
        </p:spPr>
      </p:pic>
      <p:pic>
        <p:nvPicPr>
          <p:cNvPr id="90" name="Picture 89" descr="320px-Acipenser_medirostris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3274" b="100000" l="0" r="100000">
                        <a14:foregroundMark x1="2188" y1="25664" x2="2188" y2="25664"/>
                        <a14:foregroundMark x1="2188" y1="25664" x2="2188" y2="25664"/>
                        <a14:foregroundMark x1="4063" y1="24779" x2="2813" y2="274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82500" y="3293396"/>
            <a:ext cx="634442" cy="224037"/>
          </a:xfrm>
          <a:prstGeom prst="rect">
            <a:avLst/>
          </a:prstGeom>
        </p:spPr>
      </p:pic>
      <p:grpSp>
        <p:nvGrpSpPr>
          <p:cNvPr id="92" name="Group 91"/>
          <p:cNvGrpSpPr/>
          <p:nvPr/>
        </p:nvGrpSpPr>
        <p:grpSpPr>
          <a:xfrm>
            <a:off x="1239621" y="5370896"/>
            <a:ext cx="1404212" cy="1071482"/>
            <a:chOff x="1662221" y="4748569"/>
            <a:chExt cx="1831835" cy="1295519"/>
          </a:xfrm>
        </p:grpSpPr>
        <p:pic>
          <p:nvPicPr>
            <p:cNvPr id="93" name="Picture 92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097614" y="4748569"/>
              <a:ext cx="634442" cy="224037"/>
            </a:xfrm>
            <a:prstGeom prst="rect">
              <a:avLst/>
            </a:prstGeom>
          </p:spPr>
        </p:pic>
        <p:pic>
          <p:nvPicPr>
            <p:cNvPr id="94" name="Picture 93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62221" y="4981732"/>
              <a:ext cx="634442" cy="224037"/>
            </a:xfrm>
            <a:prstGeom prst="rect">
              <a:avLst/>
            </a:prstGeom>
          </p:spPr>
        </p:pic>
        <p:pic>
          <p:nvPicPr>
            <p:cNvPr id="95" name="Picture 94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50014" y="4900969"/>
              <a:ext cx="634442" cy="224037"/>
            </a:xfrm>
            <a:prstGeom prst="rect">
              <a:avLst/>
            </a:prstGeom>
          </p:spPr>
        </p:pic>
        <p:pic>
          <p:nvPicPr>
            <p:cNvPr id="96" name="Picture 95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02414" y="5053369"/>
              <a:ext cx="634442" cy="224037"/>
            </a:xfrm>
            <a:prstGeom prst="rect">
              <a:avLst/>
            </a:prstGeom>
          </p:spPr>
        </p:pic>
        <p:pic>
          <p:nvPicPr>
            <p:cNvPr id="97" name="Picture 96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54814" y="5205769"/>
              <a:ext cx="634442" cy="224037"/>
            </a:xfrm>
            <a:prstGeom prst="rect">
              <a:avLst/>
            </a:prstGeom>
          </p:spPr>
        </p:pic>
        <p:pic>
          <p:nvPicPr>
            <p:cNvPr id="98" name="Picture 97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07214" y="5358169"/>
              <a:ext cx="634442" cy="224037"/>
            </a:xfrm>
            <a:prstGeom prst="rect">
              <a:avLst/>
            </a:prstGeom>
          </p:spPr>
        </p:pic>
        <p:pic>
          <p:nvPicPr>
            <p:cNvPr id="99" name="Picture 98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59614" y="5510569"/>
              <a:ext cx="634442" cy="224037"/>
            </a:xfrm>
            <a:prstGeom prst="rect">
              <a:avLst/>
            </a:prstGeom>
          </p:spPr>
        </p:pic>
        <p:pic>
          <p:nvPicPr>
            <p:cNvPr id="100" name="Picture 99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44748" y="5820051"/>
              <a:ext cx="634442" cy="224037"/>
            </a:xfrm>
            <a:prstGeom prst="rect">
              <a:avLst/>
            </a:prstGeom>
          </p:spPr>
        </p:pic>
        <p:pic>
          <p:nvPicPr>
            <p:cNvPr id="101" name="Picture 100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48979" y="5138814"/>
              <a:ext cx="634442" cy="224037"/>
            </a:xfrm>
            <a:prstGeom prst="rect">
              <a:avLst/>
            </a:prstGeom>
          </p:spPr>
        </p:pic>
        <p:pic>
          <p:nvPicPr>
            <p:cNvPr id="102" name="Picture 101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01379" y="5291214"/>
              <a:ext cx="634442" cy="224037"/>
            </a:xfrm>
            <a:prstGeom prst="rect">
              <a:avLst/>
            </a:prstGeom>
          </p:spPr>
        </p:pic>
        <p:pic>
          <p:nvPicPr>
            <p:cNvPr id="103" name="Picture 102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053779" y="5443614"/>
              <a:ext cx="634442" cy="224037"/>
            </a:xfrm>
            <a:prstGeom prst="rect">
              <a:avLst/>
            </a:prstGeom>
          </p:spPr>
        </p:pic>
        <p:pic>
          <p:nvPicPr>
            <p:cNvPr id="104" name="Picture 103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06179" y="5596014"/>
              <a:ext cx="634442" cy="224037"/>
            </a:xfrm>
            <a:prstGeom prst="rect">
              <a:avLst/>
            </a:prstGeom>
          </p:spPr>
        </p:pic>
        <p:pic>
          <p:nvPicPr>
            <p:cNvPr id="105" name="Picture 104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40621" y="5705785"/>
              <a:ext cx="634442" cy="224037"/>
            </a:xfrm>
            <a:prstGeom prst="rect">
              <a:avLst/>
            </a:prstGeom>
          </p:spPr>
        </p:pic>
        <p:pic>
          <p:nvPicPr>
            <p:cNvPr id="106" name="Picture 105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67972" y="5802775"/>
              <a:ext cx="634442" cy="224037"/>
            </a:xfrm>
            <a:prstGeom prst="rect">
              <a:avLst/>
            </a:prstGeom>
          </p:spPr>
        </p:pic>
      </p:grpSp>
      <p:sp>
        <p:nvSpPr>
          <p:cNvPr id="108" name="Rounded Rectangle 107"/>
          <p:cNvSpPr/>
          <p:nvPr/>
        </p:nvSpPr>
        <p:spPr>
          <a:xfrm>
            <a:off x="1129841" y="5324716"/>
            <a:ext cx="1546614" cy="1175374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1131292" y="6484132"/>
            <a:ext cx="1558818" cy="242051"/>
          </a:xfrm>
          <a:prstGeom prst="rect">
            <a:avLst/>
          </a:prstGeom>
          <a:noFill/>
        </p:spPr>
        <p:txBody>
          <a:bodyPr wrap="none" rtlCol="0">
            <a:normAutofit fontScale="62500" lnSpcReduction="20000"/>
          </a:bodyPr>
          <a:lstStyle/>
          <a:p>
            <a:r>
              <a:rPr lang="en-US" dirty="0" smtClean="0"/>
              <a:t>Newly-sampled sturgeon</a:t>
            </a:r>
            <a:endParaRPr lang="en-US" dirty="0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4063" y="4816205"/>
            <a:ext cx="561368" cy="374245"/>
          </a:xfrm>
          <a:prstGeom prst="rect">
            <a:avLst/>
          </a:prstGeom>
        </p:spPr>
      </p:pic>
      <p:cxnSp>
        <p:nvCxnSpPr>
          <p:cNvPr id="114" name="Straight Arrow Connector 113"/>
          <p:cNvCxnSpPr>
            <a:stCxn id="108" idx="3"/>
            <a:endCxn id="110" idx="1"/>
          </p:cNvCxnSpPr>
          <p:nvPr/>
        </p:nvCxnSpPr>
        <p:spPr>
          <a:xfrm flipV="1">
            <a:off x="2676455" y="5003328"/>
            <a:ext cx="1087608" cy="9090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110" idx="1"/>
          </p:cNvCxnSpPr>
          <p:nvPr/>
        </p:nvCxnSpPr>
        <p:spPr>
          <a:xfrm>
            <a:off x="2628628" y="3795087"/>
            <a:ext cx="1135435" cy="120824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7" name="Picture 1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05362" y="4850840"/>
            <a:ext cx="1769107" cy="1166696"/>
          </a:xfrm>
          <a:prstGeom prst="rect">
            <a:avLst/>
          </a:prstGeom>
        </p:spPr>
      </p:pic>
      <p:cxnSp>
        <p:nvCxnSpPr>
          <p:cNvPr id="119" name="Curved Connector 118"/>
          <p:cNvCxnSpPr>
            <a:stCxn id="49" idx="2"/>
            <a:endCxn id="117" idx="0"/>
          </p:cNvCxnSpPr>
          <p:nvPr/>
        </p:nvCxnSpPr>
        <p:spPr>
          <a:xfrm rot="16200000" flipH="1">
            <a:off x="5509350" y="4270274"/>
            <a:ext cx="974096" cy="187035"/>
          </a:xfrm>
          <a:prstGeom prst="curved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110" idx="3"/>
            <a:endCxn id="117" idx="1"/>
          </p:cNvCxnSpPr>
          <p:nvPr/>
        </p:nvCxnSpPr>
        <p:spPr>
          <a:xfrm>
            <a:off x="4325431" y="5003328"/>
            <a:ext cx="879931" cy="430860"/>
          </a:xfrm>
          <a:prstGeom prst="curved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2" name="Picture 1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10995" y="2350112"/>
            <a:ext cx="673099" cy="657073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66997" y="4704023"/>
            <a:ext cx="673099" cy="657073"/>
          </a:xfrm>
          <a:prstGeom prst="rect">
            <a:avLst/>
          </a:prstGeom>
        </p:spPr>
      </p:pic>
      <p:cxnSp>
        <p:nvCxnSpPr>
          <p:cNvPr id="127" name="Straight Arrow Connector 126"/>
          <p:cNvCxnSpPr>
            <a:stCxn id="49" idx="3"/>
            <a:endCxn id="122" idx="1"/>
          </p:cNvCxnSpPr>
          <p:nvPr/>
        </p:nvCxnSpPr>
        <p:spPr>
          <a:xfrm flipV="1">
            <a:off x="6787434" y="2678649"/>
            <a:ext cx="1523561" cy="614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750893" y="3266010"/>
            <a:ext cx="2346928" cy="95202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/>
              <a:t>5. Use a combination of </a:t>
            </a:r>
            <a:r>
              <a:rPr lang="en-US" sz="1200" dirty="0" err="1" smtClean="0"/>
              <a:t>Fluidigm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software and transformations of the</a:t>
            </a:r>
          </a:p>
          <a:p>
            <a:r>
              <a:rPr lang="en-US" sz="1200" dirty="0" smtClean="0"/>
              <a:t>fluorescent intensities to record the</a:t>
            </a:r>
          </a:p>
          <a:p>
            <a:r>
              <a:rPr lang="en-US" sz="1200" dirty="0" smtClean="0"/>
              <a:t>genotype category of each </a:t>
            </a:r>
          </a:p>
          <a:p>
            <a:r>
              <a:rPr lang="en-US" sz="1200" dirty="0" smtClean="0"/>
              <a:t>individual at each locus </a:t>
            </a:r>
          </a:p>
          <a:p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1298295" y="4306470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 Include 16 to 24 fish from </a:t>
            </a:r>
          </a:p>
          <a:p>
            <a:r>
              <a:rPr lang="en-US" sz="1200" dirty="0" smtClean="0"/>
              <a:t>the call-development chips</a:t>
            </a:r>
            <a:r>
              <a:rPr lang="is-IS" sz="1200" dirty="0" smtClean="0"/>
              <a:t>…</a:t>
            </a:r>
            <a:endParaRPr lang="en-US" sz="1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1191193" y="4850840"/>
            <a:ext cx="2348138" cy="3832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/>
              <a:t>2. </a:t>
            </a:r>
            <a:r>
              <a:rPr lang="is-IS" sz="1200" dirty="0" smtClean="0"/>
              <a:t>…and </a:t>
            </a:r>
            <a:r>
              <a:rPr lang="en-US" sz="1200" dirty="0" smtClean="0"/>
              <a:t>70 to 78 newly-sampled fish</a:t>
            </a:r>
            <a:endParaRPr lang="en-US" sz="1200" dirty="0"/>
          </a:p>
          <a:p>
            <a:r>
              <a:rPr lang="en-US" sz="1200" dirty="0"/>
              <a:t>o</a:t>
            </a:r>
            <a:r>
              <a:rPr lang="en-US" sz="1200" dirty="0" smtClean="0"/>
              <a:t>n each subsequent chip</a:t>
            </a:r>
            <a:endParaRPr lang="en-US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148727" y="5961555"/>
            <a:ext cx="2348138" cy="6193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/>
              <a:t>3.Visualize fluorescent intensities,</a:t>
            </a:r>
          </a:p>
          <a:p>
            <a:r>
              <a:rPr lang="en-US" sz="1200" dirty="0" smtClean="0"/>
              <a:t>calibrated by the call development </a:t>
            </a:r>
          </a:p>
          <a:p>
            <a:r>
              <a:rPr lang="en-US" sz="1200" dirty="0" smtClean="0"/>
              <a:t>chip data and the repeated samples</a:t>
            </a:r>
            <a:endParaRPr lang="en-US" sz="1200" dirty="0"/>
          </a:p>
        </p:txBody>
      </p:sp>
      <p:cxnSp>
        <p:nvCxnSpPr>
          <p:cNvPr id="139" name="Straight Arrow Connector 138"/>
          <p:cNvCxnSpPr>
            <a:stCxn id="117" idx="3"/>
            <a:endCxn id="123" idx="1"/>
          </p:cNvCxnSpPr>
          <p:nvPr/>
        </p:nvCxnSpPr>
        <p:spPr>
          <a:xfrm flipV="1">
            <a:off x="6974469" y="5032560"/>
            <a:ext cx="1392528" cy="4016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6974469" y="5707859"/>
            <a:ext cx="2009625" cy="6193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/>
              <a:t>4. Record genotype categories</a:t>
            </a:r>
          </a:p>
          <a:p>
            <a:r>
              <a:rPr lang="en-US" sz="1200" smtClean="0"/>
              <a:t>as above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719265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163</Words>
  <Application>Microsoft Macintosh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Anderson</dc:creator>
  <cp:lastModifiedBy>Eric Anderson</cp:lastModifiedBy>
  <cp:revision>39</cp:revision>
  <cp:lastPrinted>2016-12-05T21:52:56Z</cp:lastPrinted>
  <dcterms:created xsi:type="dcterms:W3CDTF">2016-12-05T13:48:54Z</dcterms:created>
  <dcterms:modified xsi:type="dcterms:W3CDTF">2016-12-05T21:54:46Z</dcterms:modified>
</cp:coreProperties>
</file>