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448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A32A-63C0-7E4E-9A03-467F0A43F6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microsoft.com/office/2007/relationships/hdphoto" Target="../media/hdphoto5.wdp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14539" y="171184"/>
            <a:ext cx="634319" cy="657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450" y="4287302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50" y="1823434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9" y="171184"/>
            <a:ext cx="9029460" cy="164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67395" y="796721"/>
            <a:ext cx="1316227" cy="634869"/>
            <a:chOff x="815954" y="696867"/>
            <a:chExt cx="8431256" cy="4066735"/>
          </a:xfrm>
        </p:grpSpPr>
        <p:pic>
          <p:nvPicPr>
            <p:cNvPr id="4" name="Picture 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696867"/>
              <a:ext cx="4064000" cy="1435100"/>
            </a:xfrm>
            <a:prstGeom prst="rect">
              <a:avLst/>
            </a:prstGeom>
          </p:spPr>
        </p:pic>
        <p:pic>
          <p:nvPicPr>
            <p:cNvPr id="6" name="Picture 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1513177"/>
              <a:ext cx="4064000" cy="1435100"/>
            </a:xfrm>
            <a:prstGeom prst="rect">
              <a:avLst/>
            </a:prstGeom>
          </p:spPr>
        </p:pic>
        <p:pic>
          <p:nvPicPr>
            <p:cNvPr id="7" name="Picture 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2306152"/>
              <a:ext cx="4064000" cy="1435100"/>
            </a:xfrm>
            <a:prstGeom prst="rect">
              <a:avLst/>
            </a:prstGeom>
          </p:spPr>
        </p:pic>
        <p:pic>
          <p:nvPicPr>
            <p:cNvPr id="8" name="Picture 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382" y="3176102"/>
              <a:ext cx="4064000" cy="1435100"/>
            </a:xfrm>
            <a:prstGeom prst="rect">
              <a:avLst/>
            </a:prstGeom>
          </p:spPr>
        </p:pic>
        <p:pic>
          <p:nvPicPr>
            <p:cNvPr id="9" name="Picture 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849267"/>
              <a:ext cx="4064000" cy="1435100"/>
            </a:xfrm>
            <a:prstGeom prst="rect">
              <a:avLst/>
            </a:prstGeom>
          </p:spPr>
        </p:pic>
        <p:pic>
          <p:nvPicPr>
            <p:cNvPr id="10" name="Picture 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1665577"/>
              <a:ext cx="4064000" cy="1435100"/>
            </a:xfrm>
            <a:prstGeom prst="rect">
              <a:avLst/>
            </a:prstGeom>
          </p:spPr>
        </p:pic>
        <p:pic>
          <p:nvPicPr>
            <p:cNvPr id="11" name="Picture 1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2458552"/>
              <a:ext cx="4064000" cy="1435100"/>
            </a:xfrm>
            <a:prstGeom prst="rect">
              <a:avLst/>
            </a:prstGeom>
          </p:spPr>
        </p:pic>
        <p:pic>
          <p:nvPicPr>
            <p:cNvPr id="12" name="Picture 1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3210" y="3328502"/>
              <a:ext cx="4064000" cy="14351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 rot="16200000">
            <a:off x="-362213" y="842847"/>
            <a:ext cx="1553530" cy="302564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2400" dirty="0" smtClean="0"/>
              <a:t>SNP DISCOVERY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6021" y="515645"/>
            <a:ext cx="1146316" cy="3832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1200" dirty="0" err="1" smtClean="0"/>
              <a:t>ddRAD</a:t>
            </a:r>
            <a:r>
              <a:rPr lang="en-US" sz="1200" dirty="0" smtClean="0"/>
              <a:t> sequencing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563" y="1350964"/>
            <a:ext cx="6033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Klamath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3515" y="1355918"/>
            <a:ext cx="7806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Sacramento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2491992" y="853359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8113" y="540672"/>
            <a:ext cx="1582717" cy="102871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sz="1600" dirty="0" smtClean="0"/>
              <a:t>21,218 SNPs discovered,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1,118 SNPs were  fixed amongst the samples for 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lternate alleles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3524" y="747886"/>
            <a:ext cx="1489262" cy="544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dirty="0" smtClean="0"/>
              <a:t>96 SNP assays developed</a:t>
            </a:r>
          </a:p>
          <a:p>
            <a:r>
              <a:rPr lang="en-US" sz="1000" dirty="0" smtClean="0"/>
              <a:t>from amongst these</a:t>
            </a:r>
          </a:p>
          <a:p>
            <a:r>
              <a:rPr lang="en-US" sz="1000" dirty="0" smtClean="0"/>
              <a:t>1,118 SNPs.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029563" y="423285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52185" y="443792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582558" y="863368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33524" y="467583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748559" y="2743707"/>
            <a:ext cx="2360513" cy="63431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DEVELOPMENT OF SNP</a:t>
            </a:r>
          </a:p>
          <a:p>
            <a:pPr algn="ctr"/>
            <a:r>
              <a:rPr lang="en-US" sz="1700" dirty="0" smtClean="0"/>
              <a:t>CALLING METHODOLOGY</a:t>
            </a:r>
            <a:endParaRPr lang="en-US" sz="17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680" y="2130918"/>
            <a:ext cx="2348138" cy="383248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1600" dirty="0" smtClean="0"/>
              <a:t>1. Overlapping subsets of fish </a:t>
            </a:r>
            <a:r>
              <a:rPr lang="en-US" sz="1700" dirty="0" smtClean="0"/>
              <a:t>typed</a:t>
            </a:r>
            <a:r>
              <a:rPr lang="en-US" sz="1600" dirty="0" smtClean="0"/>
              <a:t> at</a:t>
            </a:r>
          </a:p>
          <a:p>
            <a:r>
              <a:rPr lang="en-US" sz="1600" dirty="0" smtClean="0"/>
              <a:t>96 SNPs on 4 </a:t>
            </a:r>
            <a:r>
              <a:rPr lang="en-US" sz="1600" dirty="0" err="1" smtClean="0"/>
              <a:t>Fluidigm</a:t>
            </a:r>
            <a:r>
              <a:rPr lang="en-US" sz="1600" dirty="0" smtClean="0"/>
              <a:t> chips</a:t>
            </a:r>
            <a:endParaRPr lang="en-US" sz="1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2240384"/>
            <a:ext cx="561368" cy="3742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2632940"/>
            <a:ext cx="561368" cy="3742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3034034"/>
            <a:ext cx="561368" cy="3742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3439556"/>
            <a:ext cx="561368" cy="37424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252040" y="2586769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1209" y="2595273"/>
            <a:ext cx="894653" cy="7216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71632" y="2729781"/>
            <a:ext cx="894653" cy="72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52040" y="3007185"/>
            <a:ext cx="894653" cy="721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49180" y="3047463"/>
            <a:ext cx="894653" cy="72163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1972476" y="2427507"/>
            <a:ext cx="1679520" cy="20543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7"/>
            <a:endCxn id="31" idx="1"/>
          </p:cNvCxnSpPr>
          <p:nvPr/>
        </p:nvCxnSpPr>
        <p:spPr>
          <a:xfrm flipV="1">
            <a:off x="2535267" y="2820063"/>
            <a:ext cx="1116729" cy="1539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  <a:endCxn id="32" idx="1"/>
          </p:cNvCxnSpPr>
          <p:nvPr/>
        </p:nvCxnSpPr>
        <p:spPr>
          <a:xfrm flipV="1">
            <a:off x="2146694" y="3221157"/>
            <a:ext cx="1505303" cy="14684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5"/>
            <a:endCxn id="33" idx="1"/>
          </p:cNvCxnSpPr>
          <p:nvPr/>
        </p:nvCxnSpPr>
        <p:spPr>
          <a:xfrm flipV="1">
            <a:off x="2512814" y="3626679"/>
            <a:ext cx="1139182" cy="3673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8789" y="3768636"/>
            <a:ext cx="93305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312 sturgeon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327" y="2710048"/>
            <a:ext cx="1769107" cy="1166696"/>
          </a:xfrm>
          <a:prstGeom prst="rect">
            <a:avLst/>
          </a:prstGeom>
        </p:spPr>
      </p:pic>
      <p:cxnSp>
        <p:nvCxnSpPr>
          <p:cNvPr id="51" name="Curved Connector 50"/>
          <p:cNvCxnSpPr>
            <a:stCxn id="30" idx="3"/>
            <a:endCxn id="49" idx="1"/>
          </p:cNvCxnSpPr>
          <p:nvPr/>
        </p:nvCxnSpPr>
        <p:spPr>
          <a:xfrm>
            <a:off x="4213364" y="2427507"/>
            <a:ext cx="804963" cy="86588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1" idx="3"/>
            <a:endCxn id="49" idx="1"/>
          </p:cNvCxnSpPr>
          <p:nvPr/>
        </p:nvCxnSpPr>
        <p:spPr>
          <a:xfrm>
            <a:off x="4213364" y="2820063"/>
            <a:ext cx="804963" cy="4733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2" idx="3"/>
            <a:endCxn id="49" idx="1"/>
          </p:cNvCxnSpPr>
          <p:nvPr/>
        </p:nvCxnSpPr>
        <p:spPr>
          <a:xfrm>
            <a:off x="4213364" y="3221157"/>
            <a:ext cx="804963" cy="722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3"/>
            <a:endCxn id="49" idx="1"/>
          </p:cNvCxnSpPr>
          <p:nvPr/>
        </p:nvCxnSpPr>
        <p:spPr>
          <a:xfrm flipV="1">
            <a:off x="4213364" y="3293396"/>
            <a:ext cx="804963" cy="33328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88401" y="2030694"/>
            <a:ext cx="3073840" cy="54119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1600" dirty="0" smtClean="0"/>
              <a:t>2. Visualize fluorescent intensities at all SNPs </a:t>
            </a:r>
          </a:p>
          <a:p>
            <a:r>
              <a:rPr lang="en-US" sz="1600" dirty="0" smtClean="0"/>
              <a:t>3. Choose 74 callable SNPs</a:t>
            </a:r>
            <a:endParaRPr lang="en-US" sz="1600" dirty="0"/>
          </a:p>
          <a:p>
            <a:r>
              <a:rPr lang="en-US" sz="1600" dirty="0" smtClean="0"/>
              <a:t>4. Define genotype category clusters</a:t>
            </a:r>
          </a:p>
          <a:p>
            <a:endParaRPr lang="en-US" sz="1600" dirty="0" smtClean="0"/>
          </a:p>
        </p:txBody>
      </p:sp>
      <p:sp>
        <p:nvSpPr>
          <p:cNvPr id="68" name="Rectangle 67"/>
          <p:cNvSpPr/>
          <p:nvPr/>
        </p:nvSpPr>
        <p:spPr>
          <a:xfrm rot="16200000">
            <a:off x="-705599" y="5207276"/>
            <a:ext cx="2274597" cy="6343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SCORING OF MORE FISH</a:t>
            </a:r>
          </a:p>
          <a:p>
            <a:pPr algn="ctr"/>
            <a:r>
              <a:rPr lang="en-US" sz="1700" dirty="0" smtClean="0"/>
              <a:t>ON SUBSEQUENT CHIPS</a:t>
            </a:r>
            <a:endParaRPr lang="en-US" sz="1700" dirty="0" smtClean="0"/>
          </a:p>
          <a:p>
            <a:pPr algn="ctr"/>
            <a:endParaRPr lang="en-US" sz="17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1239621" y="2623275"/>
            <a:ext cx="1515052" cy="1071482"/>
            <a:chOff x="1662221" y="4748569"/>
            <a:chExt cx="1831835" cy="1295519"/>
          </a:xfrm>
        </p:grpSpPr>
        <p:pic>
          <p:nvPicPr>
            <p:cNvPr id="75" name="Picture 7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76" name="Picture 7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77" name="Picture 7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78" name="Picture 7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79" name="Picture 7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80" name="Picture 7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81" name="Picture 8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82" name="Picture 8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83" name="Picture 8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84" name="Picture 8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85" name="Picture 8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86" name="Picture 8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87" name="Picture 8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88" name="Picture 8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pic>
        <p:nvPicPr>
          <p:cNvPr id="89" name="Picture 88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8193" y="2771479"/>
            <a:ext cx="634442" cy="224037"/>
          </a:xfrm>
          <a:prstGeom prst="rect">
            <a:avLst/>
          </a:prstGeom>
        </p:spPr>
      </p:pic>
      <p:pic>
        <p:nvPicPr>
          <p:cNvPr id="90" name="Picture 89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2500" y="3293396"/>
            <a:ext cx="634442" cy="22403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1239621" y="5370896"/>
            <a:ext cx="1404212" cy="1071482"/>
            <a:chOff x="1662221" y="4748569"/>
            <a:chExt cx="1831835" cy="1295519"/>
          </a:xfrm>
        </p:grpSpPr>
        <p:pic>
          <p:nvPicPr>
            <p:cNvPr id="93" name="Picture 9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94" name="Picture 9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95" name="Picture 9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96" name="Picture 9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97" name="Picture 9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98" name="Picture 9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99" name="Picture 9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100" name="Picture 9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101" name="Picture 10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102" name="Picture 10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103" name="Picture 10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104" name="Picture 10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105" name="Picture 10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106" name="Picture 10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sp>
        <p:nvSpPr>
          <p:cNvPr id="108" name="Rounded Rectangle 107"/>
          <p:cNvSpPr/>
          <p:nvPr/>
        </p:nvSpPr>
        <p:spPr>
          <a:xfrm>
            <a:off x="1129841" y="5324716"/>
            <a:ext cx="1546614" cy="11753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31292" y="6484132"/>
            <a:ext cx="155881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Newly-sampled sturgeon</a:t>
            </a:r>
            <a:endParaRPr lang="en-US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063" y="4816205"/>
            <a:ext cx="561368" cy="374245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108" idx="3"/>
            <a:endCxn id="110" idx="1"/>
          </p:cNvCxnSpPr>
          <p:nvPr/>
        </p:nvCxnSpPr>
        <p:spPr>
          <a:xfrm flipV="1">
            <a:off x="2676455" y="5003328"/>
            <a:ext cx="1087608" cy="909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0" idx="1"/>
          </p:cNvCxnSpPr>
          <p:nvPr/>
        </p:nvCxnSpPr>
        <p:spPr>
          <a:xfrm>
            <a:off x="2628628" y="3795087"/>
            <a:ext cx="1135435" cy="12082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362" y="4850840"/>
            <a:ext cx="1769107" cy="1166696"/>
          </a:xfrm>
          <a:prstGeom prst="rect">
            <a:avLst/>
          </a:prstGeom>
        </p:spPr>
      </p:pic>
      <p:cxnSp>
        <p:nvCxnSpPr>
          <p:cNvPr id="119" name="Curved Connector 118"/>
          <p:cNvCxnSpPr>
            <a:stCxn id="49" idx="2"/>
            <a:endCxn id="117" idx="0"/>
          </p:cNvCxnSpPr>
          <p:nvPr/>
        </p:nvCxnSpPr>
        <p:spPr>
          <a:xfrm rot="16200000" flipH="1">
            <a:off x="5509350" y="4270274"/>
            <a:ext cx="974096" cy="187035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0" idx="3"/>
            <a:endCxn id="117" idx="1"/>
          </p:cNvCxnSpPr>
          <p:nvPr/>
        </p:nvCxnSpPr>
        <p:spPr>
          <a:xfrm>
            <a:off x="4325431" y="5003328"/>
            <a:ext cx="879931" cy="430860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0995" y="2350112"/>
            <a:ext cx="673099" cy="65707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997" y="4704023"/>
            <a:ext cx="673099" cy="657073"/>
          </a:xfrm>
          <a:prstGeom prst="rect">
            <a:avLst/>
          </a:prstGeom>
        </p:spPr>
      </p:pic>
      <p:cxnSp>
        <p:nvCxnSpPr>
          <p:cNvPr id="127" name="Straight Arrow Connector 126"/>
          <p:cNvCxnSpPr>
            <a:stCxn id="49" idx="3"/>
            <a:endCxn id="122" idx="1"/>
          </p:cNvCxnSpPr>
          <p:nvPr/>
        </p:nvCxnSpPr>
        <p:spPr>
          <a:xfrm flipV="1">
            <a:off x="6787434" y="2678649"/>
            <a:ext cx="1523561" cy="61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50893" y="3266010"/>
            <a:ext cx="2346928" cy="952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5. Use a combination of </a:t>
            </a:r>
            <a:r>
              <a:rPr lang="en-US" sz="1200" dirty="0" err="1" smtClean="0"/>
              <a:t>Fluidigm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software and transformations of the</a:t>
            </a:r>
          </a:p>
          <a:p>
            <a:r>
              <a:rPr lang="en-US" sz="1200" dirty="0" smtClean="0"/>
              <a:t>fluorescent intensities to record the</a:t>
            </a:r>
          </a:p>
          <a:p>
            <a:r>
              <a:rPr lang="en-US" sz="1200" dirty="0" smtClean="0"/>
              <a:t>genotype category of each </a:t>
            </a:r>
          </a:p>
          <a:p>
            <a:r>
              <a:rPr lang="en-US" sz="1200" dirty="0" smtClean="0"/>
              <a:t>individual at each locus 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8295" y="430647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Include 16 to 24 fish from </a:t>
            </a:r>
          </a:p>
          <a:p>
            <a:r>
              <a:rPr lang="en-US" sz="1200" dirty="0" smtClean="0"/>
              <a:t>the call-development chips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91193" y="4850840"/>
            <a:ext cx="2348138" cy="3832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2. </a:t>
            </a:r>
            <a:r>
              <a:rPr lang="is-IS" sz="1200" dirty="0" smtClean="0"/>
              <a:t>…and </a:t>
            </a:r>
            <a:r>
              <a:rPr lang="en-US" sz="1200" dirty="0" smtClean="0"/>
              <a:t>70 to 78 newly-sampled fish</a:t>
            </a:r>
            <a:endParaRPr lang="en-US" sz="1200" dirty="0"/>
          </a:p>
          <a:p>
            <a:r>
              <a:rPr lang="en-US" sz="1200" dirty="0"/>
              <a:t>o</a:t>
            </a:r>
            <a:r>
              <a:rPr lang="en-US" sz="1200" dirty="0" smtClean="0"/>
              <a:t>n each subsequent chip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148727" y="5961555"/>
            <a:ext cx="2348138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3.Visualize fluorescent intensities,</a:t>
            </a:r>
          </a:p>
          <a:p>
            <a:r>
              <a:rPr lang="en-US" sz="1200" dirty="0" smtClean="0"/>
              <a:t>calibrated by the call development </a:t>
            </a:r>
          </a:p>
          <a:p>
            <a:r>
              <a:rPr lang="en-US" sz="1200" dirty="0" smtClean="0"/>
              <a:t>chip data and the repeated samples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117" idx="3"/>
            <a:endCxn id="123" idx="1"/>
          </p:cNvCxnSpPr>
          <p:nvPr/>
        </p:nvCxnSpPr>
        <p:spPr>
          <a:xfrm flipV="1">
            <a:off x="6974469" y="5032560"/>
            <a:ext cx="1392528" cy="40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974469" y="5707859"/>
            <a:ext cx="2009625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4. Record genotype categories</a:t>
            </a:r>
          </a:p>
          <a:p>
            <a:r>
              <a:rPr lang="en-US" sz="1200" smtClean="0"/>
              <a:t>as above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1926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163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Anderson</dc:creator>
  <cp:lastModifiedBy>Eric Anderson</cp:lastModifiedBy>
  <cp:revision>39</cp:revision>
  <cp:lastPrinted>2016-12-05T21:55:01Z</cp:lastPrinted>
  <dcterms:created xsi:type="dcterms:W3CDTF">2016-12-05T13:48:54Z</dcterms:created>
  <dcterms:modified xsi:type="dcterms:W3CDTF">2016-12-05T23:38:45Z</dcterms:modified>
</cp:coreProperties>
</file>