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9" r:id="rId3"/>
    <p:sldId id="260" r:id="rId4"/>
    <p:sldId id="263" r:id="rId5"/>
    <p:sldId id="275" r:id="rId6"/>
    <p:sldId id="277" r:id="rId7"/>
    <p:sldId id="276" r:id="rId8"/>
    <p:sldId id="264" r:id="rId9"/>
    <p:sldId id="278" r:id="rId10"/>
    <p:sldId id="279" r:id="rId11"/>
    <p:sldId id="271" r:id="rId12"/>
    <p:sldId id="281" r:id="rId13"/>
    <p:sldId id="280" r:id="rId14"/>
    <p:sldId id="266" r:id="rId15"/>
    <p:sldId id="282" r:id="rId16"/>
    <p:sldId id="283" r:id="rId17"/>
    <p:sldId id="273" r:id="rId18"/>
    <p:sldId id="284" r:id="rId19"/>
    <p:sldId id="285" r:id="rId20"/>
    <p:sldId id="286" r:id="rId21"/>
    <p:sldId id="272" r:id="rId22"/>
    <p:sldId id="288" r:id="rId23"/>
    <p:sldId id="287" r:id="rId24"/>
    <p:sldId id="270" r:id="rId25"/>
    <p:sldId id="289" r:id="rId26"/>
    <p:sldId id="291" r:id="rId27"/>
    <p:sldId id="292"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napToGrid="0">
      <p:cViewPr>
        <p:scale>
          <a:sx n="70" d="100"/>
          <a:sy n="70" d="100"/>
        </p:scale>
        <p:origin x="49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99864-3177-402B-BE03-D051BB27BF26}" type="datetimeFigureOut">
              <a:rPr lang="en-US" smtClean="0"/>
              <a:t>02/11/2017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86D08-6809-406A-9B75-4CA9AF1664D4}" type="slidenum">
              <a:rPr lang="en-US" smtClean="0"/>
              <a:t>‹#›</a:t>
            </a:fld>
            <a:endParaRPr lang="en-US"/>
          </a:p>
        </p:txBody>
      </p:sp>
    </p:spTree>
    <p:extLst>
      <p:ext uri="{BB962C8B-B14F-4D97-AF65-F5344CB8AC3E}">
        <p14:creationId xmlns:p14="http://schemas.microsoft.com/office/powerpoint/2010/main" val="988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extLst>
      <p:ext uri="{BB962C8B-B14F-4D97-AF65-F5344CB8AC3E}">
        <p14:creationId xmlns:p14="http://schemas.microsoft.com/office/powerpoint/2010/main" val="53775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13599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extLst>
      <p:ext uri="{BB962C8B-B14F-4D97-AF65-F5344CB8AC3E}">
        <p14:creationId xmlns:p14="http://schemas.microsoft.com/office/powerpoint/2010/main" val="60310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395238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extLst>
      <p:ext uri="{BB962C8B-B14F-4D97-AF65-F5344CB8AC3E}">
        <p14:creationId xmlns:p14="http://schemas.microsoft.com/office/powerpoint/2010/main" val="12367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extLst>
      <p:ext uri="{BB962C8B-B14F-4D97-AF65-F5344CB8AC3E}">
        <p14:creationId xmlns:p14="http://schemas.microsoft.com/office/powerpoint/2010/main" val="392372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1887923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156029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E6F8A73-A4D3-4E45-A311-098DECE74401}"/>
              </a:ext>
            </a:extLst>
          </p:cNvPr>
          <p:cNvSpPr>
            <a:spLocks noGrp="1"/>
          </p:cNvSpPr>
          <p:nvPr>
            <p:ph type="dt" sz="half" idx="10"/>
          </p:nvPr>
        </p:nvSpPr>
        <p:spPr/>
        <p:txBody>
          <a:bodyPr/>
          <a:lstStyle>
            <a:lvl1pPr>
              <a:defRPr/>
            </a:lvl1pPr>
          </a:lstStyle>
          <a:p>
            <a:pPr>
              <a:defRPr/>
            </a:pPr>
            <a:fld id="{EDA6557D-EDDE-4284-89B1-D7A36689D096}" type="datetimeFigureOut">
              <a:rPr lang="en-US"/>
              <a:pPr>
                <a:defRPr/>
              </a:pPr>
              <a:t>02/11/2017</a:t>
            </a:fld>
            <a:endParaRPr lang="en-US"/>
          </a:p>
        </p:txBody>
      </p:sp>
      <p:sp>
        <p:nvSpPr>
          <p:cNvPr id="5" name="Footer Placeholder 4">
            <a:extLst>
              <a:ext uri="{FF2B5EF4-FFF2-40B4-BE49-F238E27FC236}">
                <a16:creationId xmlns:a16="http://schemas.microsoft.com/office/drawing/2014/main" id="{91D4B83D-F19A-439B-9182-D2B9F0CFC2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8090010-5298-47FE-974E-1571A1729F53}"/>
              </a:ext>
            </a:extLst>
          </p:cNvPr>
          <p:cNvSpPr>
            <a:spLocks noGrp="1"/>
          </p:cNvSpPr>
          <p:nvPr>
            <p:ph type="sldNum" sz="quarter" idx="12"/>
          </p:nvPr>
        </p:nvSpPr>
        <p:spPr/>
        <p:txBody>
          <a:bodyPr/>
          <a:lstStyle>
            <a:lvl1pPr>
              <a:defRPr/>
            </a:lvl1pPr>
          </a:lstStyle>
          <a:p>
            <a:fld id="{F6DF8904-E6BD-4545-B6D2-87D49B87477B}" type="slidenum">
              <a:rPr lang="en-US" altLang="en-US"/>
              <a:pPr/>
              <a:t>‹#›</a:t>
            </a:fld>
            <a:endParaRPr lang="en-US" altLang="en-US"/>
          </a:p>
        </p:txBody>
      </p:sp>
    </p:spTree>
    <p:extLst>
      <p:ext uri="{BB962C8B-B14F-4D97-AF65-F5344CB8AC3E}">
        <p14:creationId xmlns:p14="http://schemas.microsoft.com/office/powerpoint/2010/main" val="1791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98598-9E0D-4E66-B04E-C29AC465A3FE}"/>
              </a:ext>
            </a:extLst>
          </p:cNvPr>
          <p:cNvSpPr>
            <a:spLocks noGrp="1"/>
          </p:cNvSpPr>
          <p:nvPr>
            <p:ph type="dt" sz="half" idx="10"/>
          </p:nvPr>
        </p:nvSpPr>
        <p:spPr/>
        <p:txBody>
          <a:bodyPr/>
          <a:lstStyle>
            <a:lvl1pPr>
              <a:defRPr/>
            </a:lvl1pPr>
          </a:lstStyle>
          <a:p>
            <a:pPr>
              <a:defRPr/>
            </a:pPr>
            <a:fld id="{70BBDB0C-3A1A-4024-A4DA-4B3B652D944C}" type="datetimeFigureOut">
              <a:rPr lang="en-US"/>
              <a:pPr>
                <a:defRPr/>
              </a:pPr>
              <a:t>02/11/2017</a:t>
            </a:fld>
            <a:endParaRPr lang="en-US"/>
          </a:p>
        </p:txBody>
      </p:sp>
      <p:sp>
        <p:nvSpPr>
          <p:cNvPr id="5" name="Footer Placeholder 4">
            <a:extLst>
              <a:ext uri="{FF2B5EF4-FFF2-40B4-BE49-F238E27FC236}">
                <a16:creationId xmlns:a16="http://schemas.microsoft.com/office/drawing/2014/main" id="{24D58001-758D-4008-B617-4A64DD9AD41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9E621CC-4BA6-40AD-960A-E4D7FBCF40E3}"/>
              </a:ext>
            </a:extLst>
          </p:cNvPr>
          <p:cNvSpPr>
            <a:spLocks noGrp="1"/>
          </p:cNvSpPr>
          <p:nvPr>
            <p:ph type="sldNum" sz="quarter" idx="12"/>
          </p:nvPr>
        </p:nvSpPr>
        <p:spPr/>
        <p:txBody>
          <a:bodyPr/>
          <a:lstStyle>
            <a:lvl1pPr>
              <a:defRPr/>
            </a:lvl1pPr>
          </a:lstStyle>
          <a:p>
            <a:fld id="{91406832-C9A1-4EC9-9CFA-5648CDCEF585}" type="slidenum">
              <a:rPr lang="en-US" altLang="en-US"/>
              <a:pPr/>
              <a:t>‹#›</a:t>
            </a:fld>
            <a:endParaRPr lang="en-US" altLang="en-US"/>
          </a:p>
        </p:txBody>
      </p:sp>
    </p:spTree>
    <p:extLst>
      <p:ext uri="{BB962C8B-B14F-4D97-AF65-F5344CB8AC3E}">
        <p14:creationId xmlns:p14="http://schemas.microsoft.com/office/powerpoint/2010/main" val="47895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63CCC-2684-4910-A6B6-11D580245282}"/>
              </a:ext>
            </a:extLst>
          </p:cNvPr>
          <p:cNvSpPr>
            <a:spLocks noGrp="1"/>
          </p:cNvSpPr>
          <p:nvPr>
            <p:ph type="dt" sz="half" idx="10"/>
          </p:nvPr>
        </p:nvSpPr>
        <p:spPr/>
        <p:txBody>
          <a:bodyPr/>
          <a:lstStyle>
            <a:lvl1pPr>
              <a:defRPr/>
            </a:lvl1pPr>
          </a:lstStyle>
          <a:p>
            <a:pPr>
              <a:defRPr/>
            </a:pPr>
            <a:fld id="{7F837F3C-424C-408B-AD32-5935F76B0D4C}" type="datetimeFigureOut">
              <a:rPr lang="en-US"/>
              <a:pPr>
                <a:defRPr/>
              </a:pPr>
              <a:t>02/11/2017</a:t>
            </a:fld>
            <a:endParaRPr lang="en-US"/>
          </a:p>
        </p:txBody>
      </p:sp>
      <p:sp>
        <p:nvSpPr>
          <p:cNvPr id="5" name="Footer Placeholder 4">
            <a:extLst>
              <a:ext uri="{FF2B5EF4-FFF2-40B4-BE49-F238E27FC236}">
                <a16:creationId xmlns:a16="http://schemas.microsoft.com/office/drawing/2014/main" id="{C838A1BB-87AB-4B81-8549-59F00D8A56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29403FB-008D-4065-BA04-272AFBDD42CC}"/>
              </a:ext>
            </a:extLst>
          </p:cNvPr>
          <p:cNvSpPr>
            <a:spLocks noGrp="1"/>
          </p:cNvSpPr>
          <p:nvPr>
            <p:ph type="sldNum" sz="quarter" idx="12"/>
          </p:nvPr>
        </p:nvSpPr>
        <p:spPr/>
        <p:txBody>
          <a:bodyPr/>
          <a:lstStyle>
            <a:lvl1pPr>
              <a:defRPr/>
            </a:lvl1pPr>
          </a:lstStyle>
          <a:p>
            <a:fld id="{4E7EBEF3-BA56-4426-8B7A-5B7C5FC49829}" type="slidenum">
              <a:rPr lang="en-US" altLang="en-US"/>
              <a:pPr/>
              <a:t>‹#›</a:t>
            </a:fld>
            <a:endParaRPr lang="en-US" altLang="en-US"/>
          </a:p>
        </p:txBody>
      </p:sp>
    </p:spTree>
    <p:extLst>
      <p:ext uri="{BB962C8B-B14F-4D97-AF65-F5344CB8AC3E}">
        <p14:creationId xmlns:p14="http://schemas.microsoft.com/office/powerpoint/2010/main" val="3160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DA3CE-64D7-459E-928D-D4B7CADEAB84}"/>
              </a:ext>
            </a:extLst>
          </p:cNvPr>
          <p:cNvSpPr>
            <a:spLocks noGrp="1"/>
          </p:cNvSpPr>
          <p:nvPr>
            <p:ph type="dt" sz="half" idx="10"/>
          </p:nvPr>
        </p:nvSpPr>
        <p:spPr/>
        <p:txBody>
          <a:bodyPr/>
          <a:lstStyle>
            <a:lvl1pPr>
              <a:defRPr/>
            </a:lvl1pPr>
          </a:lstStyle>
          <a:p>
            <a:pPr>
              <a:defRPr/>
            </a:pPr>
            <a:fld id="{8D1D6015-30CC-491C-842E-E930BE005944}" type="datetimeFigureOut">
              <a:rPr lang="en-US"/>
              <a:pPr>
                <a:defRPr/>
              </a:pPr>
              <a:t>02/11/2017</a:t>
            </a:fld>
            <a:endParaRPr lang="en-US"/>
          </a:p>
        </p:txBody>
      </p:sp>
      <p:sp>
        <p:nvSpPr>
          <p:cNvPr id="5" name="Footer Placeholder 4">
            <a:extLst>
              <a:ext uri="{FF2B5EF4-FFF2-40B4-BE49-F238E27FC236}">
                <a16:creationId xmlns:a16="http://schemas.microsoft.com/office/drawing/2014/main" id="{68CEB181-B167-456D-B301-5A0689C233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40C308-94E1-4D15-A6C1-DEEBC2720A1F}"/>
              </a:ext>
            </a:extLst>
          </p:cNvPr>
          <p:cNvSpPr>
            <a:spLocks noGrp="1"/>
          </p:cNvSpPr>
          <p:nvPr>
            <p:ph type="sldNum" sz="quarter" idx="12"/>
          </p:nvPr>
        </p:nvSpPr>
        <p:spPr/>
        <p:txBody>
          <a:bodyPr/>
          <a:lstStyle>
            <a:lvl1pPr>
              <a:defRPr/>
            </a:lvl1pPr>
          </a:lstStyle>
          <a:p>
            <a:fld id="{7019A466-7A2C-41FD-8B49-A35E1B5EBEDD}" type="slidenum">
              <a:rPr lang="en-US" altLang="en-US"/>
              <a:pPr/>
              <a:t>‹#›</a:t>
            </a:fld>
            <a:endParaRPr lang="en-US" altLang="en-US"/>
          </a:p>
        </p:txBody>
      </p:sp>
    </p:spTree>
    <p:extLst>
      <p:ext uri="{BB962C8B-B14F-4D97-AF65-F5344CB8AC3E}">
        <p14:creationId xmlns:p14="http://schemas.microsoft.com/office/powerpoint/2010/main" val="96250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DB0457-6F15-4D09-B661-2917077D1FC5}"/>
              </a:ext>
            </a:extLst>
          </p:cNvPr>
          <p:cNvSpPr>
            <a:spLocks noGrp="1"/>
          </p:cNvSpPr>
          <p:nvPr>
            <p:ph type="dt" sz="half" idx="10"/>
          </p:nvPr>
        </p:nvSpPr>
        <p:spPr/>
        <p:txBody>
          <a:bodyPr/>
          <a:lstStyle>
            <a:lvl1pPr>
              <a:defRPr/>
            </a:lvl1pPr>
          </a:lstStyle>
          <a:p>
            <a:pPr>
              <a:defRPr/>
            </a:pPr>
            <a:fld id="{5D98BCA5-8CFA-4759-9E50-BB857C8BD381}" type="datetimeFigureOut">
              <a:rPr lang="en-US"/>
              <a:pPr>
                <a:defRPr/>
              </a:pPr>
              <a:t>02/11/2017</a:t>
            </a:fld>
            <a:endParaRPr lang="en-US"/>
          </a:p>
        </p:txBody>
      </p:sp>
      <p:sp>
        <p:nvSpPr>
          <p:cNvPr id="5" name="Footer Placeholder 4">
            <a:extLst>
              <a:ext uri="{FF2B5EF4-FFF2-40B4-BE49-F238E27FC236}">
                <a16:creationId xmlns:a16="http://schemas.microsoft.com/office/drawing/2014/main" id="{70882529-67B2-4908-80AA-002A21EDAA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450D3D-198A-47A9-A94B-BA50547D12E5}"/>
              </a:ext>
            </a:extLst>
          </p:cNvPr>
          <p:cNvSpPr>
            <a:spLocks noGrp="1"/>
          </p:cNvSpPr>
          <p:nvPr>
            <p:ph type="sldNum" sz="quarter" idx="12"/>
          </p:nvPr>
        </p:nvSpPr>
        <p:spPr/>
        <p:txBody>
          <a:bodyPr/>
          <a:lstStyle>
            <a:lvl1pPr>
              <a:defRPr/>
            </a:lvl1pPr>
          </a:lstStyle>
          <a:p>
            <a:fld id="{58D09DF9-3062-43C0-B752-D5A262DB0E7A}" type="slidenum">
              <a:rPr lang="en-US" altLang="en-US"/>
              <a:pPr/>
              <a:t>‹#›</a:t>
            </a:fld>
            <a:endParaRPr lang="en-US" altLang="en-US"/>
          </a:p>
        </p:txBody>
      </p:sp>
    </p:spTree>
    <p:extLst>
      <p:ext uri="{BB962C8B-B14F-4D97-AF65-F5344CB8AC3E}">
        <p14:creationId xmlns:p14="http://schemas.microsoft.com/office/powerpoint/2010/main" val="5207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753FB12-2CF5-4F88-A502-FF1386E2D1DC}"/>
              </a:ext>
            </a:extLst>
          </p:cNvPr>
          <p:cNvSpPr>
            <a:spLocks noGrp="1"/>
          </p:cNvSpPr>
          <p:nvPr>
            <p:ph type="dt" sz="half" idx="10"/>
          </p:nvPr>
        </p:nvSpPr>
        <p:spPr/>
        <p:txBody>
          <a:bodyPr/>
          <a:lstStyle>
            <a:lvl1pPr>
              <a:defRPr/>
            </a:lvl1pPr>
          </a:lstStyle>
          <a:p>
            <a:pPr>
              <a:defRPr/>
            </a:pPr>
            <a:fld id="{B3069E0D-C0BD-4EE4-AAED-78DC6638A47D}" type="datetimeFigureOut">
              <a:rPr lang="en-US"/>
              <a:pPr>
                <a:defRPr/>
              </a:pPr>
              <a:t>02/11/2017</a:t>
            </a:fld>
            <a:endParaRPr lang="en-US"/>
          </a:p>
        </p:txBody>
      </p:sp>
      <p:sp>
        <p:nvSpPr>
          <p:cNvPr id="6" name="Footer Placeholder 4">
            <a:extLst>
              <a:ext uri="{FF2B5EF4-FFF2-40B4-BE49-F238E27FC236}">
                <a16:creationId xmlns:a16="http://schemas.microsoft.com/office/drawing/2014/main" id="{B83AB1E0-9A25-4038-A02A-63DC08AC28D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4BA672A-D1FC-4E7E-A8EA-49BC4ECCFF44}"/>
              </a:ext>
            </a:extLst>
          </p:cNvPr>
          <p:cNvSpPr>
            <a:spLocks noGrp="1"/>
          </p:cNvSpPr>
          <p:nvPr>
            <p:ph type="sldNum" sz="quarter" idx="12"/>
          </p:nvPr>
        </p:nvSpPr>
        <p:spPr/>
        <p:txBody>
          <a:bodyPr/>
          <a:lstStyle>
            <a:lvl1pPr>
              <a:defRPr/>
            </a:lvl1pPr>
          </a:lstStyle>
          <a:p>
            <a:fld id="{E712B3E9-B46F-4E4C-9962-AA29FE514EB9}" type="slidenum">
              <a:rPr lang="en-US" altLang="en-US"/>
              <a:pPr/>
              <a:t>‹#›</a:t>
            </a:fld>
            <a:endParaRPr lang="en-US" altLang="en-US"/>
          </a:p>
        </p:txBody>
      </p:sp>
    </p:spTree>
    <p:extLst>
      <p:ext uri="{BB962C8B-B14F-4D97-AF65-F5344CB8AC3E}">
        <p14:creationId xmlns:p14="http://schemas.microsoft.com/office/powerpoint/2010/main" val="48817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0208950-55FB-4D31-925A-8568890B706B}"/>
              </a:ext>
            </a:extLst>
          </p:cNvPr>
          <p:cNvSpPr>
            <a:spLocks noGrp="1"/>
          </p:cNvSpPr>
          <p:nvPr>
            <p:ph type="dt" sz="half" idx="10"/>
          </p:nvPr>
        </p:nvSpPr>
        <p:spPr/>
        <p:txBody>
          <a:bodyPr/>
          <a:lstStyle>
            <a:lvl1pPr>
              <a:defRPr/>
            </a:lvl1pPr>
          </a:lstStyle>
          <a:p>
            <a:pPr>
              <a:defRPr/>
            </a:pPr>
            <a:fld id="{BEDD2584-8132-4468-99EB-49822ADD53B7}" type="datetimeFigureOut">
              <a:rPr lang="en-US"/>
              <a:pPr>
                <a:defRPr/>
              </a:pPr>
              <a:t>02/11/2017</a:t>
            </a:fld>
            <a:endParaRPr lang="en-US"/>
          </a:p>
        </p:txBody>
      </p:sp>
      <p:sp>
        <p:nvSpPr>
          <p:cNvPr id="8" name="Footer Placeholder 4">
            <a:extLst>
              <a:ext uri="{FF2B5EF4-FFF2-40B4-BE49-F238E27FC236}">
                <a16:creationId xmlns:a16="http://schemas.microsoft.com/office/drawing/2014/main" id="{9517B134-2610-4FFC-B07E-B5A515133F8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72B2AF2-C520-449C-83ED-7A9C966F08EB}"/>
              </a:ext>
            </a:extLst>
          </p:cNvPr>
          <p:cNvSpPr>
            <a:spLocks noGrp="1"/>
          </p:cNvSpPr>
          <p:nvPr>
            <p:ph type="sldNum" sz="quarter" idx="12"/>
          </p:nvPr>
        </p:nvSpPr>
        <p:spPr/>
        <p:txBody>
          <a:bodyPr/>
          <a:lstStyle>
            <a:lvl1pPr>
              <a:defRPr/>
            </a:lvl1pPr>
          </a:lstStyle>
          <a:p>
            <a:fld id="{4F50C5D1-35E6-4959-9B59-A6E5FF5363A2}" type="slidenum">
              <a:rPr lang="en-US" altLang="en-US"/>
              <a:pPr/>
              <a:t>‹#›</a:t>
            </a:fld>
            <a:endParaRPr lang="en-US" altLang="en-US"/>
          </a:p>
        </p:txBody>
      </p:sp>
    </p:spTree>
    <p:extLst>
      <p:ext uri="{BB962C8B-B14F-4D97-AF65-F5344CB8AC3E}">
        <p14:creationId xmlns:p14="http://schemas.microsoft.com/office/powerpoint/2010/main" val="41085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4D71194-F0EF-4E32-BC69-9BBB7D98AC7B}"/>
              </a:ext>
            </a:extLst>
          </p:cNvPr>
          <p:cNvSpPr>
            <a:spLocks noGrp="1"/>
          </p:cNvSpPr>
          <p:nvPr>
            <p:ph type="dt" sz="half" idx="10"/>
          </p:nvPr>
        </p:nvSpPr>
        <p:spPr/>
        <p:txBody>
          <a:bodyPr/>
          <a:lstStyle>
            <a:lvl1pPr>
              <a:defRPr/>
            </a:lvl1pPr>
          </a:lstStyle>
          <a:p>
            <a:pPr>
              <a:defRPr/>
            </a:pPr>
            <a:fld id="{33B6BA0B-F60A-4185-A2FF-A8554B32C58A}" type="datetimeFigureOut">
              <a:rPr lang="en-US"/>
              <a:pPr>
                <a:defRPr/>
              </a:pPr>
              <a:t>02/11/2017</a:t>
            </a:fld>
            <a:endParaRPr lang="en-US"/>
          </a:p>
        </p:txBody>
      </p:sp>
      <p:sp>
        <p:nvSpPr>
          <p:cNvPr id="4" name="Footer Placeholder 4">
            <a:extLst>
              <a:ext uri="{FF2B5EF4-FFF2-40B4-BE49-F238E27FC236}">
                <a16:creationId xmlns:a16="http://schemas.microsoft.com/office/drawing/2014/main" id="{4A38817D-C201-4929-8C75-9714DEAFEF0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B5CE447-2E85-4EF9-977C-7DB247F15C9F}"/>
              </a:ext>
            </a:extLst>
          </p:cNvPr>
          <p:cNvSpPr>
            <a:spLocks noGrp="1"/>
          </p:cNvSpPr>
          <p:nvPr>
            <p:ph type="sldNum" sz="quarter" idx="12"/>
          </p:nvPr>
        </p:nvSpPr>
        <p:spPr/>
        <p:txBody>
          <a:bodyPr/>
          <a:lstStyle>
            <a:lvl1pPr>
              <a:defRPr/>
            </a:lvl1pPr>
          </a:lstStyle>
          <a:p>
            <a:fld id="{503D6ED0-25DD-44CA-A4B7-E84C8B918DFD}" type="slidenum">
              <a:rPr lang="en-US" altLang="en-US"/>
              <a:pPr/>
              <a:t>‹#›</a:t>
            </a:fld>
            <a:endParaRPr lang="en-US" altLang="en-US"/>
          </a:p>
        </p:txBody>
      </p:sp>
    </p:spTree>
    <p:extLst>
      <p:ext uri="{BB962C8B-B14F-4D97-AF65-F5344CB8AC3E}">
        <p14:creationId xmlns:p14="http://schemas.microsoft.com/office/powerpoint/2010/main" val="56930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EA13DF0-8210-40A6-B980-63840B670060}"/>
              </a:ext>
            </a:extLst>
          </p:cNvPr>
          <p:cNvSpPr>
            <a:spLocks noGrp="1"/>
          </p:cNvSpPr>
          <p:nvPr>
            <p:ph type="dt" sz="half" idx="10"/>
          </p:nvPr>
        </p:nvSpPr>
        <p:spPr/>
        <p:txBody>
          <a:bodyPr/>
          <a:lstStyle>
            <a:lvl1pPr>
              <a:defRPr/>
            </a:lvl1pPr>
          </a:lstStyle>
          <a:p>
            <a:pPr>
              <a:defRPr/>
            </a:pPr>
            <a:fld id="{0C093263-60AF-4920-AF7B-7E80AD6D355B}" type="datetimeFigureOut">
              <a:rPr lang="en-US"/>
              <a:pPr>
                <a:defRPr/>
              </a:pPr>
              <a:t>02/11/2017</a:t>
            </a:fld>
            <a:endParaRPr lang="en-US"/>
          </a:p>
        </p:txBody>
      </p:sp>
      <p:sp>
        <p:nvSpPr>
          <p:cNvPr id="3" name="Footer Placeholder 4">
            <a:extLst>
              <a:ext uri="{FF2B5EF4-FFF2-40B4-BE49-F238E27FC236}">
                <a16:creationId xmlns:a16="http://schemas.microsoft.com/office/drawing/2014/main" id="{9A3F6529-E544-4C60-A539-DDCAD05CC51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25918D0-9FDD-478A-AEF5-AA1802321820}"/>
              </a:ext>
            </a:extLst>
          </p:cNvPr>
          <p:cNvSpPr>
            <a:spLocks noGrp="1"/>
          </p:cNvSpPr>
          <p:nvPr>
            <p:ph type="sldNum" sz="quarter" idx="12"/>
          </p:nvPr>
        </p:nvSpPr>
        <p:spPr/>
        <p:txBody>
          <a:bodyPr/>
          <a:lstStyle>
            <a:lvl1pPr>
              <a:defRPr/>
            </a:lvl1pPr>
          </a:lstStyle>
          <a:p>
            <a:fld id="{645EAD64-0789-456E-AE1E-55559620A68C}" type="slidenum">
              <a:rPr lang="en-US" altLang="en-US"/>
              <a:pPr/>
              <a:t>‹#›</a:t>
            </a:fld>
            <a:endParaRPr lang="en-US" altLang="en-US"/>
          </a:p>
        </p:txBody>
      </p:sp>
    </p:spTree>
    <p:extLst>
      <p:ext uri="{BB962C8B-B14F-4D97-AF65-F5344CB8AC3E}">
        <p14:creationId xmlns:p14="http://schemas.microsoft.com/office/powerpoint/2010/main" val="329025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4A45442-FC84-4ED8-8D37-BF77A854CDBB}"/>
              </a:ext>
            </a:extLst>
          </p:cNvPr>
          <p:cNvSpPr>
            <a:spLocks noGrp="1"/>
          </p:cNvSpPr>
          <p:nvPr>
            <p:ph type="dt" sz="half" idx="10"/>
          </p:nvPr>
        </p:nvSpPr>
        <p:spPr/>
        <p:txBody>
          <a:bodyPr/>
          <a:lstStyle>
            <a:lvl1pPr>
              <a:defRPr/>
            </a:lvl1pPr>
          </a:lstStyle>
          <a:p>
            <a:pPr>
              <a:defRPr/>
            </a:pPr>
            <a:fld id="{88AA48A1-716A-4CB5-B807-208031377C35}" type="datetimeFigureOut">
              <a:rPr lang="en-US"/>
              <a:pPr>
                <a:defRPr/>
              </a:pPr>
              <a:t>02/11/2017</a:t>
            </a:fld>
            <a:endParaRPr lang="en-US"/>
          </a:p>
        </p:txBody>
      </p:sp>
      <p:sp>
        <p:nvSpPr>
          <p:cNvPr id="6" name="Footer Placeholder 4">
            <a:extLst>
              <a:ext uri="{FF2B5EF4-FFF2-40B4-BE49-F238E27FC236}">
                <a16:creationId xmlns:a16="http://schemas.microsoft.com/office/drawing/2014/main" id="{D9137FA2-33E9-4A31-B612-1BDDD424669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E0C23E2-E5AA-46CF-9DFE-54981DE061EB}"/>
              </a:ext>
            </a:extLst>
          </p:cNvPr>
          <p:cNvSpPr>
            <a:spLocks noGrp="1"/>
          </p:cNvSpPr>
          <p:nvPr>
            <p:ph type="sldNum" sz="quarter" idx="12"/>
          </p:nvPr>
        </p:nvSpPr>
        <p:spPr/>
        <p:txBody>
          <a:bodyPr/>
          <a:lstStyle>
            <a:lvl1pPr>
              <a:defRPr/>
            </a:lvl1pPr>
          </a:lstStyle>
          <a:p>
            <a:fld id="{07CD74A8-58D7-4203-9476-ED05E123A82D}" type="slidenum">
              <a:rPr lang="en-US" altLang="en-US"/>
              <a:pPr/>
              <a:t>‹#›</a:t>
            </a:fld>
            <a:endParaRPr lang="en-US" altLang="en-US"/>
          </a:p>
        </p:txBody>
      </p:sp>
    </p:spTree>
    <p:extLst>
      <p:ext uri="{BB962C8B-B14F-4D97-AF65-F5344CB8AC3E}">
        <p14:creationId xmlns:p14="http://schemas.microsoft.com/office/powerpoint/2010/main" val="182628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33F5787-837B-49EF-87E1-F843145EDBCE}"/>
              </a:ext>
            </a:extLst>
          </p:cNvPr>
          <p:cNvSpPr>
            <a:spLocks noGrp="1"/>
          </p:cNvSpPr>
          <p:nvPr>
            <p:ph type="dt" sz="half" idx="10"/>
          </p:nvPr>
        </p:nvSpPr>
        <p:spPr/>
        <p:txBody>
          <a:bodyPr/>
          <a:lstStyle>
            <a:lvl1pPr>
              <a:defRPr/>
            </a:lvl1pPr>
          </a:lstStyle>
          <a:p>
            <a:pPr>
              <a:defRPr/>
            </a:pPr>
            <a:fld id="{245B87FB-6C53-403D-B4AB-54AA3921D939}" type="datetimeFigureOut">
              <a:rPr lang="en-US"/>
              <a:pPr>
                <a:defRPr/>
              </a:pPr>
              <a:t>02/11/2017</a:t>
            </a:fld>
            <a:endParaRPr lang="en-US"/>
          </a:p>
        </p:txBody>
      </p:sp>
      <p:sp>
        <p:nvSpPr>
          <p:cNvPr id="6" name="Footer Placeholder 4">
            <a:extLst>
              <a:ext uri="{FF2B5EF4-FFF2-40B4-BE49-F238E27FC236}">
                <a16:creationId xmlns:a16="http://schemas.microsoft.com/office/drawing/2014/main" id="{ACA9056A-C28C-4A39-9BC5-4746DBE24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D73A305-3435-4C4D-9184-2018385910F7}"/>
              </a:ext>
            </a:extLst>
          </p:cNvPr>
          <p:cNvSpPr>
            <a:spLocks noGrp="1"/>
          </p:cNvSpPr>
          <p:nvPr>
            <p:ph type="sldNum" sz="quarter" idx="12"/>
          </p:nvPr>
        </p:nvSpPr>
        <p:spPr/>
        <p:txBody>
          <a:bodyPr/>
          <a:lstStyle>
            <a:lvl1pPr>
              <a:defRPr/>
            </a:lvl1pPr>
          </a:lstStyle>
          <a:p>
            <a:fld id="{0C80D59F-B348-4B1B-AD15-F4CCE7F49F6A}" type="slidenum">
              <a:rPr lang="en-US" altLang="en-US"/>
              <a:pPr/>
              <a:t>‹#›</a:t>
            </a:fld>
            <a:endParaRPr lang="en-US" altLang="en-US"/>
          </a:p>
        </p:txBody>
      </p:sp>
    </p:spTree>
    <p:extLst>
      <p:ext uri="{BB962C8B-B14F-4D97-AF65-F5344CB8AC3E}">
        <p14:creationId xmlns:p14="http://schemas.microsoft.com/office/powerpoint/2010/main" val="352410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3">
            <a:extLst>
              <a:ext uri="{FF2B5EF4-FFF2-40B4-BE49-F238E27FC236}">
                <a16:creationId xmlns:a16="http://schemas.microsoft.com/office/drawing/2014/main" id="{12939BBA-CE09-41A0-9294-FBA4FCE088E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l="6789" r="21202"/>
          <a:stretch>
            <a:fillRect/>
          </a:stretch>
        </p:blipFill>
        <p:spPr bwMode="auto">
          <a:xfrm>
            <a:off x="0" y="468313"/>
            <a:ext cx="12192000" cy="584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1" name="Title Placeholder 1">
            <a:extLst>
              <a:ext uri="{FF2B5EF4-FFF2-40B4-BE49-F238E27FC236}">
                <a16:creationId xmlns:a16="http://schemas.microsoft.com/office/drawing/2014/main" id="{E920FB44-9F45-442E-89B9-04E15AFE0F4A}"/>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Text Placeholder 2">
            <a:extLst>
              <a:ext uri="{FF2B5EF4-FFF2-40B4-BE49-F238E27FC236}">
                <a16:creationId xmlns:a16="http://schemas.microsoft.com/office/drawing/2014/main" id="{9BAA60C6-1E9E-4F03-8161-B52C2B9E03FD}"/>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158C82A-3440-49BB-870E-088AFD0C69CA}"/>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mn-lt"/>
                <a:cs typeface="+mn-cs"/>
              </a:defRPr>
            </a:lvl1pPr>
          </a:lstStyle>
          <a:p>
            <a:pPr>
              <a:defRPr/>
            </a:pPr>
            <a:fld id="{581488B5-E18C-4F4F-AF66-27A773683AE9}" type="datetimeFigureOut">
              <a:rPr lang="en-US"/>
              <a:pPr>
                <a:defRPr/>
              </a:pPr>
              <a:t>02/11/2017</a:t>
            </a:fld>
            <a:endParaRPr lang="en-US"/>
          </a:p>
        </p:txBody>
      </p:sp>
      <p:sp>
        <p:nvSpPr>
          <p:cNvPr id="5" name="Footer Placeholder 4">
            <a:extLst>
              <a:ext uri="{FF2B5EF4-FFF2-40B4-BE49-F238E27FC236}">
                <a16:creationId xmlns:a16="http://schemas.microsoft.com/office/drawing/2014/main" id="{5C47C41E-DEC0-4086-A002-9B25B9601C64}"/>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prstClr val="black">
                    <a:tint val="75000"/>
                  </a:prst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946F79F2-96D1-4DF7-A85F-4E32C30D675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9422B95-0137-4E3B-8944-29D5BA1A55C1}" type="slidenum">
              <a:rPr lang="en-US" altLang="en-US"/>
              <a:pPr/>
              <a:t>‹#›</a:t>
            </a:fld>
            <a:endParaRPr lang="en-US" altLang="en-US"/>
          </a:p>
        </p:txBody>
      </p:sp>
    </p:spTree>
    <p:extLst>
      <p:ext uri="{BB962C8B-B14F-4D97-AF65-F5344CB8AC3E}">
        <p14:creationId xmlns:p14="http://schemas.microsoft.com/office/powerpoint/2010/main" val="644815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gif"/><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DC2E020B-D01D-4115-9DA7-DAEBAB3D09A5}"/>
              </a:ext>
            </a:extLst>
          </p:cNvPr>
          <p:cNvSpPr/>
          <p:nvPr/>
        </p:nvSpPr>
        <p:spPr>
          <a:xfrm>
            <a:off x="1516192" y="4724400"/>
            <a:ext cx="9159619" cy="365760"/>
          </a:xfrm>
          <a:prstGeom prst="rect">
            <a:avLst/>
          </a:prstGeom>
          <a:gradFill flip="none" rotWithShape="1">
            <a:gsLst>
              <a:gs pos="60400">
                <a:schemeClr val="accent5">
                  <a:alpha val="48000"/>
                  <a:lumMod val="29000"/>
                </a:schemeClr>
              </a:gs>
              <a:gs pos="38750">
                <a:schemeClr val="accent5">
                  <a:alpha val="51000"/>
                  <a:lumMod val="25000"/>
                </a:schemeClr>
              </a:gs>
              <a:gs pos="0">
                <a:schemeClr val="bg1">
                  <a:lumMod val="54000"/>
                  <a:alpha val="0"/>
                </a:schemeClr>
              </a:gs>
              <a:gs pos="50000">
                <a:schemeClr val="accent5">
                  <a:alpha val="54000"/>
                  <a:lumMod val="21000"/>
                </a:schemeClr>
              </a:gs>
              <a:gs pos="100000">
                <a:schemeClr val="bg1">
                  <a:lumMod val="69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 name="TextBox 1">
            <a:extLst>
              <a:ext uri="{FF2B5EF4-FFF2-40B4-BE49-F238E27FC236}">
                <a16:creationId xmlns:a16="http://schemas.microsoft.com/office/drawing/2014/main" id="{A329D447-51A9-4117-8395-CA326AB48724}"/>
              </a:ext>
            </a:extLst>
          </p:cNvPr>
          <p:cNvSpPr txBox="1"/>
          <p:nvPr/>
        </p:nvSpPr>
        <p:spPr>
          <a:xfrm>
            <a:off x="2839056" y="58292"/>
            <a:ext cx="6410729" cy="1077218"/>
          </a:xfrm>
          <a:prstGeom prst="rect">
            <a:avLst/>
          </a:prstGeom>
          <a:noFill/>
        </p:spPr>
        <p:txBody>
          <a:bodyPr wrap="none" anchor="ctr">
            <a:spAutoFit/>
          </a:bodyPr>
          <a:lstStyle/>
          <a:p>
            <a:pPr algn="ctr">
              <a:defRPr/>
            </a:pPr>
            <a:r>
              <a:rPr lang="en-US" sz="3200" b="1">
                <a:solidFill>
                  <a:srgbClr val="956B43">
                    <a:lumMod val="20000"/>
                    <a:lumOff val="80000"/>
                  </a:srgbClr>
                </a:solidFill>
                <a:latin typeface="Arial" pitchFamily="34" charset="0"/>
                <a:ea typeface="Verdana" pitchFamily="34" charset="0"/>
                <a:cs typeface="Arial" panose="020B0604020202020204" pitchFamily="34" charset="0"/>
              </a:rPr>
              <a:t>Báo cáo niên luận c</a:t>
            </a:r>
            <a:r>
              <a:rPr lang="vi-VN" sz="3200" b="1">
                <a:solidFill>
                  <a:srgbClr val="956B43">
                    <a:lumMod val="20000"/>
                    <a:lumOff val="80000"/>
                  </a:srgbClr>
                </a:solidFill>
                <a:latin typeface="Arial" pitchFamily="34" charset="0"/>
                <a:ea typeface="Verdana" pitchFamily="34" charset="0"/>
                <a:cs typeface="Arial" panose="020B0604020202020204" pitchFamily="34" charset="0"/>
              </a:rPr>
              <a:t>ơ</a:t>
            </a:r>
            <a:r>
              <a:rPr lang="en-US" sz="3200" b="1">
                <a:solidFill>
                  <a:srgbClr val="956B43">
                    <a:lumMod val="20000"/>
                    <a:lumOff val="80000"/>
                  </a:srgbClr>
                </a:solidFill>
                <a:latin typeface="Arial" pitchFamily="34" charset="0"/>
                <a:ea typeface="Verdana" pitchFamily="34" charset="0"/>
                <a:cs typeface="Arial" panose="020B0604020202020204" pitchFamily="34" charset="0"/>
              </a:rPr>
              <a:t> sở ngành </a:t>
            </a:r>
          </a:p>
          <a:p>
            <a:pPr algn="ctr">
              <a:defRPr/>
            </a:pPr>
            <a:r>
              <a:rPr lang="en-US" sz="3200" b="1">
                <a:solidFill>
                  <a:srgbClr val="956B43">
                    <a:lumMod val="20000"/>
                    <a:lumOff val="80000"/>
                  </a:srgbClr>
                </a:solidFill>
                <a:latin typeface="Arial" pitchFamily="34" charset="0"/>
                <a:ea typeface="Verdana" pitchFamily="34" charset="0"/>
                <a:cs typeface="Arial" panose="020B0604020202020204" pitchFamily="34" charset="0"/>
              </a:rPr>
              <a:t>Kỹ thuật phần mềm</a:t>
            </a:r>
            <a:endParaRPr lang="en-US" sz="3200" b="1" dirty="0">
              <a:solidFill>
                <a:srgbClr val="956B43">
                  <a:lumMod val="20000"/>
                  <a:lumOff val="80000"/>
                </a:srgbClr>
              </a:solidFill>
              <a:latin typeface="Arial" pitchFamily="34" charset="0"/>
              <a:ea typeface="Verdana" pitchFamily="34" charset="0"/>
              <a:cs typeface="Arial" panose="020B0604020202020204" pitchFamily="34" charset="0"/>
            </a:endParaRPr>
          </a:p>
        </p:txBody>
      </p:sp>
      <p:sp>
        <p:nvSpPr>
          <p:cNvPr id="3" name="Freeform 2">
            <a:extLst>
              <a:ext uri="{FF2B5EF4-FFF2-40B4-BE49-F238E27FC236}">
                <a16:creationId xmlns:a16="http://schemas.microsoft.com/office/drawing/2014/main" id="{AC2CFBB1-1F9C-48A1-99AE-0EF10624C14B}"/>
              </a:ext>
            </a:extLst>
          </p:cNvPr>
          <p:cNvSpPr/>
          <p:nvPr/>
        </p:nvSpPr>
        <p:spPr>
          <a:xfrm>
            <a:off x="2463801" y="2047876"/>
            <a:ext cx="2098675" cy="3648075"/>
          </a:xfrm>
          <a:custGeom>
            <a:avLst/>
            <a:gdLst>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4025" h="3648075">
                <a:moveTo>
                  <a:pt x="962025" y="0"/>
                </a:moveTo>
                <a:lnTo>
                  <a:pt x="962025" y="2809875"/>
                </a:lnTo>
                <a:cubicBezTo>
                  <a:pt x="963612" y="2939256"/>
                  <a:pt x="943769" y="3085306"/>
                  <a:pt x="781050" y="3190875"/>
                </a:cubicBezTo>
                <a:lnTo>
                  <a:pt x="0" y="3648075"/>
                </a:lnTo>
                <a:lnTo>
                  <a:pt x="1133475" y="3648075"/>
                </a:lnTo>
                <a:lnTo>
                  <a:pt x="1533525" y="3190875"/>
                </a:lnTo>
                <a:cubicBezTo>
                  <a:pt x="1699418" y="3005137"/>
                  <a:pt x="1708151" y="2967038"/>
                  <a:pt x="1724025" y="2676525"/>
                </a:cubicBezTo>
                <a:lnTo>
                  <a:pt x="1724025" y="0"/>
                </a:lnTo>
                <a:lnTo>
                  <a:pt x="962025" y="0"/>
                </a:lnTo>
                <a:close/>
              </a:path>
            </a:pathLst>
          </a:custGeom>
          <a:solidFill>
            <a:schemeClr val="accent6">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prstClr val="white"/>
                </a:solidFill>
                <a:latin typeface="Calibri"/>
              </a:rPr>
              <a:t> </a:t>
            </a:r>
          </a:p>
        </p:txBody>
      </p:sp>
      <p:sp>
        <p:nvSpPr>
          <p:cNvPr id="4" name="Freeform 3">
            <a:extLst>
              <a:ext uri="{FF2B5EF4-FFF2-40B4-BE49-F238E27FC236}">
                <a16:creationId xmlns:a16="http://schemas.microsoft.com/office/drawing/2014/main" id="{A20A48F8-2173-42CA-9B00-2033CD607B15}"/>
              </a:ext>
            </a:extLst>
          </p:cNvPr>
          <p:cNvSpPr/>
          <p:nvPr/>
        </p:nvSpPr>
        <p:spPr>
          <a:xfrm>
            <a:off x="3838575" y="1606550"/>
            <a:ext cx="1581150" cy="4089400"/>
          </a:xfrm>
          <a:custGeom>
            <a:avLst/>
            <a:gdLst>
              <a:gd name="connsiteX0" fmla="*/ 581025 w 1295400"/>
              <a:gd name="connsiteY0" fmla="*/ 9525 h 4086225"/>
              <a:gd name="connsiteX1" fmla="*/ 581025 w 1295400"/>
              <a:gd name="connsiteY1" fmla="*/ 3200400 h 4086225"/>
              <a:gd name="connsiteX2" fmla="*/ 438150 w 1295400"/>
              <a:gd name="connsiteY2" fmla="*/ 3600450 h 4086225"/>
              <a:gd name="connsiteX3" fmla="*/ 0 w 1295400"/>
              <a:gd name="connsiteY3" fmla="*/ 4086225 h 4086225"/>
              <a:gd name="connsiteX4" fmla="*/ 1038225 w 1295400"/>
              <a:gd name="connsiteY4" fmla="*/ 4086225 h 4086225"/>
              <a:gd name="connsiteX5" fmla="*/ 1209675 w 1295400"/>
              <a:gd name="connsiteY5" fmla="*/ 3590925 h 4086225"/>
              <a:gd name="connsiteX6" fmla="*/ 1295400 w 1295400"/>
              <a:gd name="connsiteY6" fmla="*/ 3105150 h 4086225"/>
              <a:gd name="connsiteX7" fmla="*/ 1295400 w 1295400"/>
              <a:gd name="connsiteY7" fmla="*/ 0 h 4086225"/>
              <a:gd name="connsiteX8" fmla="*/ 581025 w 1295400"/>
              <a:gd name="connsiteY8" fmla="*/ 9525 h 4086225"/>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38225 w 1295400"/>
              <a:gd name="connsiteY4" fmla="*/ 4089400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25387 w 1295400"/>
              <a:gd name="connsiteY2" fmla="*/ 3594100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723"/>
              <a:gd name="connsiteY0" fmla="*/ 0 h 4089400"/>
              <a:gd name="connsiteX1" fmla="*/ 584216 w 1298723"/>
              <a:gd name="connsiteY1" fmla="*/ 3203575 h 4089400"/>
              <a:gd name="connsiteX2" fmla="*/ 428578 w 1298723"/>
              <a:gd name="connsiteY2" fmla="*/ 3594100 h 4089400"/>
              <a:gd name="connsiteX3" fmla="*/ 0 w 1298723"/>
              <a:gd name="connsiteY3" fmla="*/ 4089400 h 4089400"/>
              <a:gd name="connsiteX4" fmla="*/ 1022272 w 1298723"/>
              <a:gd name="connsiteY4" fmla="*/ 4086225 h 4089400"/>
              <a:gd name="connsiteX5" fmla="*/ 1212866 w 1298723"/>
              <a:gd name="connsiteY5" fmla="*/ 3594100 h 4089400"/>
              <a:gd name="connsiteX6" fmla="*/ 1298591 w 1298723"/>
              <a:gd name="connsiteY6" fmla="*/ 3108325 h 4089400"/>
              <a:gd name="connsiteX7" fmla="*/ 1298591 w 1298723"/>
              <a:gd name="connsiteY7" fmla="*/ 3175 h 4089400"/>
              <a:gd name="connsiteX8" fmla="*/ 584216 w 1298723"/>
              <a:gd name="connsiteY8" fmla="*/ 0 h 4089400"/>
              <a:gd name="connsiteX0" fmla="*/ 584216 w 1299003"/>
              <a:gd name="connsiteY0" fmla="*/ 0 h 4089400"/>
              <a:gd name="connsiteX1" fmla="*/ 584216 w 1299003"/>
              <a:gd name="connsiteY1" fmla="*/ 3203575 h 4089400"/>
              <a:gd name="connsiteX2" fmla="*/ 428578 w 1299003"/>
              <a:gd name="connsiteY2" fmla="*/ 3594100 h 4089400"/>
              <a:gd name="connsiteX3" fmla="*/ 0 w 1299003"/>
              <a:gd name="connsiteY3" fmla="*/ 4089400 h 4089400"/>
              <a:gd name="connsiteX4" fmla="*/ 1022272 w 1299003"/>
              <a:gd name="connsiteY4" fmla="*/ 4086225 h 4089400"/>
              <a:gd name="connsiteX5" fmla="*/ 1212866 w 1299003"/>
              <a:gd name="connsiteY5" fmla="*/ 3594100 h 4089400"/>
              <a:gd name="connsiteX6" fmla="*/ 1298591 w 1299003"/>
              <a:gd name="connsiteY6" fmla="*/ 3108325 h 4089400"/>
              <a:gd name="connsiteX7" fmla="*/ 1298591 w 1299003"/>
              <a:gd name="connsiteY7" fmla="*/ 3175 h 4089400"/>
              <a:gd name="connsiteX8" fmla="*/ 584216 w 1299003"/>
              <a:gd name="connsiteY8" fmla="*/ 0 h 408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003" h="4089400">
                <a:moveTo>
                  <a:pt x="584216" y="0"/>
                </a:moveTo>
                <a:lnTo>
                  <a:pt x="584216" y="3203575"/>
                </a:lnTo>
                <a:cubicBezTo>
                  <a:pt x="567434" y="3390900"/>
                  <a:pt x="544270" y="3482975"/>
                  <a:pt x="428578" y="3594100"/>
                </a:cubicBezTo>
                <a:lnTo>
                  <a:pt x="0" y="4089400"/>
                </a:lnTo>
                <a:lnTo>
                  <a:pt x="1022272" y="4086225"/>
                </a:lnTo>
                <a:lnTo>
                  <a:pt x="1212866" y="3594100"/>
                </a:lnTo>
                <a:cubicBezTo>
                  <a:pt x="1286110" y="3438525"/>
                  <a:pt x="1301922" y="3416300"/>
                  <a:pt x="1298591" y="3108325"/>
                </a:cubicBezTo>
                <a:lnTo>
                  <a:pt x="1298591" y="3175"/>
                </a:lnTo>
                <a:lnTo>
                  <a:pt x="584216" y="0"/>
                </a:lnTo>
                <a:close/>
              </a:path>
            </a:pathLst>
          </a:cu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5" name="Freeform 4">
            <a:extLst>
              <a:ext uri="{FF2B5EF4-FFF2-40B4-BE49-F238E27FC236}">
                <a16:creationId xmlns:a16="http://schemas.microsoft.com/office/drawing/2014/main" id="{EFA440C2-8EF7-4113-BF18-15AF41C25848}"/>
              </a:ext>
            </a:extLst>
          </p:cNvPr>
          <p:cNvSpPr/>
          <p:nvPr/>
        </p:nvSpPr>
        <p:spPr>
          <a:xfrm flipH="1">
            <a:off x="7623176" y="2047876"/>
            <a:ext cx="2100263" cy="3648075"/>
          </a:xfrm>
          <a:custGeom>
            <a:avLst/>
            <a:gdLst>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4025" h="3648075">
                <a:moveTo>
                  <a:pt x="962025" y="0"/>
                </a:moveTo>
                <a:lnTo>
                  <a:pt x="962025" y="2809875"/>
                </a:lnTo>
                <a:cubicBezTo>
                  <a:pt x="963612" y="2939256"/>
                  <a:pt x="943769" y="3085306"/>
                  <a:pt x="781050" y="3190875"/>
                </a:cubicBezTo>
                <a:lnTo>
                  <a:pt x="0" y="3648075"/>
                </a:lnTo>
                <a:lnTo>
                  <a:pt x="1133475" y="3648075"/>
                </a:lnTo>
                <a:lnTo>
                  <a:pt x="1533525" y="3190875"/>
                </a:lnTo>
                <a:cubicBezTo>
                  <a:pt x="1699418" y="3005137"/>
                  <a:pt x="1708151" y="2967038"/>
                  <a:pt x="1724025" y="2676525"/>
                </a:cubicBezTo>
                <a:lnTo>
                  <a:pt x="1724025" y="0"/>
                </a:lnTo>
                <a:lnTo>
                  <a:pt x="962025" y="0"/>
                </a:lnTo>
                <a:close/>
              </a:path>
            </a:pathLst>
          </a:custGeom>
          <a:solidFill>
            <a:schemeClr val="accent6">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prstClr val="white"/>
                </a:solidFill>
                <a:latin typeface="Calibri"/>
              </a:rPr>
              <a:t> </a:t>
            </a:r>
          </a:p>
        </p:txBody>
      </p:sp>
      <p:sp>
        <p:nvSpPr>
          <p:cNvPr id="6" name="Freeform 5">
            <a:extLst>
              <a:ext uri="{FF2B5EF4-FFF2-40B4-BE49-F238E27FC236}">
                <a16:creationId xmlns:a16="http://schemas.microsoft.com/office/drawing/2014/main" id="{76FE2C2F-6A8F-4FBE-A560-67419DDD5C22}"/>
              </a:ext>
            </a:extLst>
          </p:cNvPr>
          <p:cNvSpPr/>
          <p:nvPr/>
        </p:nvSpPr>
        <p:spPr>
          <a:xfrm flipH="1">
            <a:off x="6767513" y="1606550"/>
            <a:ext cx="1581150" cy="4089400"/>
          </a:xfrm>
          <a:custGeom>
            <a:avLst/>
            <a:gdLst>
              <a:gd name="connsiteX0" fmla="*/ 581025 w 1295400"/>
              <a:gd name="connsiteY0" fmla="*/ 9525 h 4086225"/>
              <a:gd name="connsiteX1" fmla="*/ 581025 w 1295400"/>
              <a:gd name="connsiteY1" fmla="*/ 3200400 h 4086225"/>
              <a:gd name="connsiteX2" fmla="*/ 438150 w 1295400"/>
              <a:gd name="connsiteY2" fmla="*/ 3600450 h 4086225"/>
              <a:gd name="connsiteX3" fmla="*/ 0 w 1295400"/>
              <a:gd name="connsiteY3" fmla="*/ 4086225 h 4086225"/>
              <a:gd name="connsiteX4" fmla="*/ 1038225 w 1295400"/>
              <a:gd name="connsiteY4" fmla="*/ 4086225 h 4086225"/>
              <a:gd name="connsiteX5" fmla="*/ 1209675 w 1295400"/>
              <a:gd name="connsiteY5" fmla="*/ 3590925 h 4086225"/>
              <a:gd name="connsiteX6" fmla="*/ 1295400 w 1295400"/>
              <a:gd name="connsiteY6" fmla="*/ 3105150 h 4086225"/>
              <a:gd name="connsiteX7" fmla="*/ 1295400 w 1295400"/>
              <a:gd name="connsiteY7" fmla="*/ 0 h 4086225"/>
              <a:gd name="connsiteX8" fmla="*/ 581025 w 1295400"/>
              <a:gd name="connsiteY8" fmla="*/ 9525 h 4086225"/>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38225 w 1295400"/>
              <a:gd name="connsiteY4" fmla="*/ 4089400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25387 w 1295400"/>
              <a:gd name="connsiteY2" fmla="*/ 3594100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723"/>
              <a:gd name="connsiteY0" fmla="*/ 0 h 4089400"/>
              <a:gd name="connsiteX1" fmla="*/ 584216 w 1298723"/>
              <a:gd name="connsiteY1" fmla="*/ 3203575 h 4089400"/>
              <a:gd name="connsiteX2" fmla="*/ 428578 w 1298723"/>
              <a:gd name="connsiteY2" fmla="*/ 3594100 h 4089400"/>
              <a:gd name="connsiteX3" fmla="*/ 0 w 1298723"/>
              <a:gd name="connsiteY3" fmla="*/ 4089400 h 4089400"/>
              <a:gd name="connsiteX4" fmla="*/ 1022272 w 1298723"/>
              <a:gd name="connsiteY4" fmla="*/ 4086225 h 4089400"/>
              <a:gd name="connsiteX5" fmla="*/ 1212866 w 1298723"/>
              <a:gd name="connsiteY5" fmla="*/ 3594100 h 4089400"/>
              <a:gd name="connsiteX6" fmla="*/ 1298591 w 1298723"/>
              <a:gd name="connsiteY6" fmla="*/ 3108325 h 4089400"/>
              <a:gd name="connsiteX7" fmla="*/ 1298591 w 1298723"/>
              <a:gd name="connsiteY7" fmla="*/ 3175 h 4089400"/>
              <a:gd name="connsiteX8" fmla="*/ 584216 w 1298723"/>
              <a:gd name="connsiteY8" fmla="*/ 0 h 4089400"/>
              <a:gd name="connsiteX0" fmla="*/ 584216 w 1299003"/>
              <a:gd name="connsiteY0" fmla="*/ 0 h 4089400"/>
              <a:gd name="connsiteX1" fmla="*/ 584216 w 1299003"/>
              <a:gd name="connsiteY1" fmla="*/ 3203575 h 4089400"/>
              <a:gd name="connsiteX2" fmla="*/ 428578 w 1299003"/>
              <a:gd name="connsiteY2" fmla="*/ 3594100 h 4089400"/>
              <a:gd name="connsiteX3" fmla="*/ 0 w 1299003"/>
              <a:gd name="connsiteY3" fmla="*/ 4089400 h 4089400"/>
              <a:gd name="connsiteX4" fmla="*/ 1022272 w 1299003"/>
              <a:gd name="connsiteY4" fmla="*/ 4086225 h 4089400"/>
              <a:gd name="connsiteX5" fmla="*/ 1212866 w 1299003"/>
              <a:gd name="connsiteY5" fmla="*/ 3594100 h 4089400"/>
              <a:gd name="connsiteX6" fmla="*/ 1298591 w 1299003"/>
              <a:gd name="connsiteY6" fmla="*/ 3108325 h 4089400"/>
              <a:gd name="connsiteX7" fmla="*/ 1298591 w 1299003"/>
              <a:gd name="connsiteY7" fmla="*/ 3175 h 4089400"/>
              <a:gd name="connsiteX8" fmla="*/ 584216 w 1299003"/>
              <a:gd name="connsiteY8" fmla="*/ 0 h 408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003" h="4089400">
                <a:moveTo>
                  <a:pt x="584216" y="0"/>
                </a:moveTo>
                <a:lnTo>
                  <a:pt x="584216" y="3203575"/>
                </a:lnTo>
                <a:cubicBezTo>
                  <a:pt x="567434" y="3390900"/>
                  <a:pt x="544270" y="3482975"/>
                  <a:pt x="428578" y="3594100"/>
                </a:cubicBezTo>
                <a:lnTo>
                  <a:pt x="0" y="4089400"/>
                </a:lnTo>
                <a:lnTo>
                  <a:pt x="1022272" y="4086225"/>
                </a:lnTo>
                <a:lnTo>
                  <a:pt x="1212866" y="3594100"/>
                </a:lnTo>
                <a:cubicBezTo>
                  <a:pt x="1286110" y="3438525"/>
                  <a:pt x="1301922" y="3416300"/>
                  <a:pt x="1298591" y="3108325"/>
                </a:cubicBezTo>
                <a:lnTo>
                  <a:pt x="1298591" y="3175"/>
                </a:lnTo>
                <a:lnTo>
                  <a:pt x="584216" y="0"/>
                </a:lnTo>
                <a:close/>
              </a:path>
            </a:pathLst>
          </a:cu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7" name="Freeform 6">
            <a:extLst>
              <a:ext uri="{FF2B5EF4-FFF2-40B4-BE49-F238E27FC236}">
                <a16:creationId xmlns:a16="http://schemas.microsoft.com/office/drawing/2014/main" id="{6ED90C49-344B-466E-8C01-490F1EAB8C65}"/>
              </a:ext>
            </a:extLst>
          </p:cNvPr>
          <p:cNvSpPr/>
          <p:nvPr/>
        </p:nvSpPr>
        <p:spPr>
          <a:xfrm>
            <a:off x="5083175" y="1225551"/>
            <a:ext cx="2033588" cy="4473575"/>
          </a:xfrm>
          <a:custGeom>
            <a:avLst/>
            <a:gdLst>
              <a:gd name="connsiteX0" fmla="*/ 266700 w 1676400"/>
              <a:gd name="connsiteY0" fmla="*/ 0 h 4476750"/>
              <a:gd name="connsiteX1" fmla="*/ 1371600 w 1676400"/>
              <a:gd name="connsiteY1" fmla="*/ 0 h 4476750"/>
              <a:gd name="connsiteX2" fmla="*/ 1371600 w 1676400"/>
              <a:gd name="connsiteY2" fmla="*/ 3562350 h 4476750"/>
              <a:gd name="connsiteX3" fmla="*/ 1495425 w 1676400"/>
              <a:gd name="connsiteY3" fmla="*/ 4029075 h 4476750"/>
              <a:gd name="connsiteX4" fmla="*/ 1676400 w 1676400"/>
              <a:gd name="connsiteY4" fmla="*/ 4476750 h 4476750"/>
              <a:gd name="connsiteX5" fmla="*/ 0 w 1676400"/>
              <a:gd name="connsiteY5" fmla="*/ 4476750 h 4476750"/>
              <a:gd name="connsiteX6" fmla="*/ 200025 w 1676400"/>
              <a:gd name="connsiteY6" fmla="*/ 3943350 h 4476750"/>
              <a:gd name="connsiteX7" fmla="*/ 285750 w 1676400"/>
              <a:gd name="connsiteY7" fmla="*/ 3448050 h 4476750"/>
              <a:gd name="connsiteX8" fmla="*/ 266700 w 1676400"/>
              <a:gd name="connsiteY8" fmla="*/ 0 h 4476750"/>
              <a:gd name="connsiteX0" fmla="*/ 266700 w 1676400"/>
              <a:gd name="connsiteY0" fmla="*/ 0 h 4476750"/>
              <a:gd name="connsiteX1" fmla="*/ 1371600 w 1676400"/>
              <a:gd name="connsiteY1" fmla="*/ 0 h 4476750"/>
              <a:gd name="connsiteX2" fmla="*/ 1371600 w 1676400"/>
              <a:gd name="connsiteY2" fmla="*/ 3562350 h 4476750"/>
              <a:gd name="connsiteX3" fmla="*/ 1495425 w 1676400"/>
              <a:gd name="connsiteY3" fmla="*/ 4029075 h 4476750"/>
              <a:gd name="connsiteX4" fmla="*/ 1676400 w 1676400"/>
              <a:gd name="connsiteY4" fmla="*/ 4476750 h 4476750"/>
              <a:gd name="connsiteX5" fmla="*/ 0 w 1676400"/>
              <a:gd name="connsiteY5" fmla="*/ 4476750 h 4476750"/>
              <a:gd name="connsiteX6" fmla="*/ 200025 w 1676400"/>
              <a:gd name="connsiteY6" fmla="*/ 3943350 h 4476750"/>
              <a:gd name="connsiteX7" fmla="*/ 266700 w 1676400"/>
              <a:gd name="connsiteY7" fmla="*/ 3451225 h 4476750"/>
              <a:gd name="connsiteX8" fmla="*/ 266700 w 1676400"/>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6400"/>
              <a:gd name="connsiteY0" fmla="*/ 0 h 4470400"/>
              <a:gd name="connsiteX1" fmla="*/ 1374775 w 1676400"/>
              <a:gd name="connsiteY1" fmla="*/ 0 h 4470400"/>
              <a:gd name="connsiteX2" fmla="*/ 1393825 w 1676400"/>
              <a:gd name="connsiteY2" fmla="*/ 3565525 h 4470400"/>
              <a:gd name="connsiteX3" fmla="*/ 1498600 w 1676400"/>
              <a:gd name="connsiteY3" fmla="*/ 4029075 h 4470400"/>
              <a:gd name="connsiteX4" fmla="*/ 1676400 w 1676400"/>
              <a:gd name="connsiteY4" fmla="*/ 4470400 h 4470400"/>
              <a:gd name="connsiteX5" fmla="*/ 0 w 1676400"/>
              <a:gd name="connsiteY5" fmla="*/ 4467225 h 4470400"/>
              <a:gd name="connsiteX6" fmla="*/ 203200 w 1676400"/>
              <a:gd name="connsiteY6" fmla="*/ 3943350 h 4470400"/>
              <a:gd name="connsiteX7" fmla="*/ 269875 w 1676400"/>
              <a:gd name="connsiteY7" fmla="*/ 3451225 h 4470400"/>
              <a:gd name="connsiteX8" fmla="*/ 269875 w 1676400"/>
              <a:gd name="connsiteY8" fmla="*/ 0 h 4470400"/>
              <a:gd name="connsiteX0" fmla="*/ 269875 w 1676400"/>
              <a:gd name="connsiteY0" fmla="*/ 3175 h 4473575"/>
              <a:gd name="connsiteX1" fmla="*/ 1387572 w 1676400"/>
              <a:gd name="connsiteY1" fmla="*/ 0 h 4473575"/>
              <a:gd name="connsiteX2" fmla="*/ 1393825 w 1676400"/>
              <a:gd name="connsiteY2" fmla="*/ 3568700 h 4473575"/>
              <a:gd name="connsiteX3" fmla="*/ 1498600 w 1676400"/>
              <a:gd name="connsiteY3" fmla="*/ 4032250 h 4473575"/>
              <a:gd name="connsiteX4" fmla="*/ 1676400 w 1676400"/>
              <a:gd name="connsiteY4" fmla="*/ 4473575 h 4473575"/>
              <a:gd name="connsiteX5" fmla="*/ 0 w 1676400"/>
              <a:gd name="connsiteY5" fmla="*/ 4470400 h 4473575"/>
              <a:gd name="connsiteX6" fmla="*/ 203200 w 1676400"/>
              <a:gd name="connsiteY6" fmla="*/ 3946525 h 4473575"/>
              <a:gd name="connsiteX7" fmla="*/ 269875 w 1676400"/>
              <a:gd name="connsiteY7" fmla="*/ 3454400 h 4473575"/>
              <a:gd name="connsiteX8" fmla="*/ 269875 w 1676400"/>
              <a:gd name="connsiteY8" fmla="*/ 3175 h 44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6400" h="4473575">
                <a:moveTo>
                  <a:pt x="269875" y="3175"/>
                </a:moveTo>
                <a:lnTo>
                  <a:pt x="1387572" y="0"/>
                </a:lnTo>
                <a:cubicBezTo>
                  <a:pt x="1389656" y="1189567"/>
                  <a:pt x="1391741" y="2379133"/>
                  <a:pt x="1393825" y="3568700"/>
                </a:cubicBezTo>
                <a:cubicBezTo>
                  <a:pt x="1397000" y="3821642"/>
                  <a:pt x="1422400" y="3849158"/>
                  <a:pt x="1498600" y="4032250"/>
                </a:cubicBezTo>
                <a:lnTo>
                  <a:pt x="1676400" y="4473575"/>
                </a:lnTo>
                <a:lnTo>
                  <a:pt x="0" y="4470400"/>
                </a:lnTo>
                <a:lnTo>
                  <a:pt x="203200" y="3946525"/>
                </a:lnTo>
                <a:cubicBezTo>
                  <a:pt x="263525" y="3798358"/>
                  <a:pt x="266700" y="3802592"/>
                  <a:pt x="269875" y="3454400"/>
                </a:cubicBezTo>
                <a:lnTo>
                  <a:pt x="269875" y="3175"/>
                </a:lnTo>
                <a:close/>
              </a:path>
            </a:pathLst>
          </a:cu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5" name="Rectangle 24">
            <a:extLst>
              <a:ext uri="{FF2B5EF4-FFF2-40B4-BE49-F238E27FC236}">
                <a16:creationId xmlns:a16="http://schemas.microsoft.com/office/drawing/2014/main" id="{9AE4511E-0AA6-4030-A655-41EF7DAC1937}"/>
              </a:ext>
            </a:extLst>
          </p:cNvPr>
          <p:cNvSpPr/>
          <p:nvPr/>
        </p:nvSpPr>
        <p:spPr>
          <a:xfrm>
            <a:off x="2471738" y="5695950"/>
            <a:ext cx="1370012" cy="1162050"/>
          </a:xfrm>
          <a:prstGeom prst="rect">
            <a:avLst/>
          </a:prstGeom>
          <a:gradFill flip="none" rotWithShape="1">
            <a:gsLst>
              <a:gs pos="0">
                <a:schemeClr val="accent6">
                  <a:lumMod val="40000"/>
                </a:schemeClr>
              </a:gs>
              <a:gs pos="100000">
                <a:schemeClr val="accent6">
                  <a:lumMod val="50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ĐẠI</a:t>
            </a:r>
          </a:p>
        </p:txBody>
      </p:sp>
      <p:sp>
        <p:nvSpPr>
          <p:cNvPr id="26" name="Rectangle 41">
            <a:extLst>
              <a:ext uri="{FF2B5EF4-FFF2-40B4-BE49-F238E27FC236}">
                <a16:creationId xmlns:a16="http://schemas.microsoft.com/office/drawing/2014/main" id="{96C731B0-716A-4D5B-8189-EE7272744214}"/>
              </a:ext>
            </a:extLst>
          </p:cNvPr>
          <p:cNvSpPr/>
          <p:nvPr/>
        </p:nvSpPr>
        <p:spPr>
          <a:xfrm>
            <a:off x="3825876" y="5691188"/>
            <a:ext cx="1255713" cy="1166812"/>
          </a:xfrm>
          <a:custGeom>
            <a:avLst/>
            <a:gdLst>
              <a:gd name="connsiteX0" fmla="*/ 0 w 1250421"/>
              <a:gd name="connsiteY0" fmla="*/ 0 h 1162050"/>
              <a:gd name="connsiteX1" fmla="*/ 1250421 w 1250421"/>
              <a:gd name="connsiteY1" fmla="*/ 0 h 1162050"/>
              <a:gd name="connsiteX2" fmla="*/ 1250421 w 1250421"/>
              <a:gd name="connsiteY2" fmla="*/ 1162050 h 1162050"/>
              <a:gd name="connsiteX3" fmla="*/ 0 w 1250421"/>
              <a:gd name="connsiteY3" fmla="*/ 1162050 h 1162050"/>
              <a:gd name="connsiteX4" fmla="*/ 0 w 1250421"/>
              <a:gd name="connsiteY4" fmla="*/ 0 h 1162050"/>
              <a:gd name="connsiteX0" fmla="*/ 0 w 1255183"/>
              <a:gd name="connsiteY0" fmla="*/ 4763 h 1166813"/>
              <a:gd name="connsiteX1" fmla="*/ 1255183 w 1255183"/>
              <a:gd name="connsiteY1" fmla="*/ 0 h 1166813"/>
              <a:gd name="connsiteX2" fmla="*/ 1250421 w 1255183"/>
              <a:gd name="connsiteY2" fmla="*/ 1166813 h 1166813"/>
              <a:gd name="connsiteX3" fmla="*/ 0 w 1255183"/>
              <a:gd name="connsiteY3" fmla="*/ 1166813 h 1166813"/>
              <a:gd name="connsiteX4" fmla="*/ 0 w 1255183"/>
              <a:gd name="connsiteY4" fmla="*/ 4763 h 1166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183" h="1166813">
                <a:moveTo>
                  <a:pt x="0" y="4763"/>
                </a:moveTo>
                <a:lnTo>
                  <a:pt x="1255183" y="0"/>
                </a:lnTo>
                <a:cubicBezTo>
                  <a:pt x="1253596" y="388938"/>
                  <a:pt x="1252008" y="777875"/>
                  <a:pt x="1250421" y="1166813"/>
                </a:cubicBezTo>
                <a:lnTo>
                  <a:pt x="0" y="1166813"/>
                </a:lnTo>
                <a:lnTo>
                  <a:pt x="0" y="4763"/>
                </a:lnTo>
                <a:close/>
              </a:path>
            </a:pathLst>
          </a:custGeom>
          <a:gradFill flip="none" rotWithShape="1">
            <a:gsLst>
              <a:gs pos="0">
                <a:schemeClr val="accent6">
                  <a:lumMod val="65000"/>
                </a:schemeClr>
              </a:gs>
              <a:gs pos="100000">
                <a:schemeClr val="accent6">
                  <a:lumMod val="75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HỌC</a:t>
            </a:r>
          </a:p>
        </p:txBody>
      </p:sp>
      <p:sp>
        <p:nvSpPr>
          <p:cNvPr id="27" name="Rectangle 42">
            <a:extLst>
              <a:ext uri="{FF2B5EF4-FFF2-40B4-BE49-F238E27FC236}">
                <a16:creationId xmlns:a16="http://schemas.microsoft.com/office/drawing/2014/main" id="{4433FB03-1C81-4228-BB81-E5EED4D47132}"/>
              </a:ext>
            </a:extLst>
          </p:cNvPr>
          <p:cNvSpPr/>
          <p:nvPr/>
        </p:nvSpPr>
        <p:spPr>
          <a:xfrm>
            <a:off x="5072063" y="5688014"/>
            <a:ext cx="2055812" cy="1169987"/>
          </a:xfrm>
          <a:custGeom>
            <a:avLst/>
            <a:gdLst>
              <a:gd name="connsiteX0" fmla="*/ 0 w 2050379"/>
              <a:gd name="connsiteY0" fmla="*/ 0 h 1162050"/>
              <a:gd name="connsiteX1" fmla="*/ 2050379 w 2050379"/>
              <a:gd name="connsiteY1" fmla="*/ 0 h 1162050"/>
              <a:gd name="connsiteX2" fmla="*/ 2050379 w 2050379"/>
              <a:gd name="connsiteY2" fmla="*/ 1162050 h 1162050"/>
              <a:gd name="connsiteX3" fmla="*/ 0 w 2050379"/>
              <a:gd name="connsiteY3" fmla="*/ 1162050 h 1162050"/>
              <a:gd name="connsiteX4" fmla="*/ 0 w 2050379"/>
              <a:gd name="connsiteY4" fmla="*/ 0 h 1162050"/>
              <a:gd name="connsiteX0" fmla="*/ 0 w 2052761"/>
              <a:gd name="connsiteY0" fmla="*/ 0 h 1169194"/>
              <a:gd name="connsiteX1" fmla="*/ 2052761 w 2052761"/>
              <a:gd name="connsiteY1" fmla="*/ 7144 h 1169194"/>
              <a:gd name="connsiteX2" fmla="*/ 2052761 w 2052761"/>
              <a:gd name="connsiteY2" fmla="*/ 1169194 h 1169194"/>
              <a:gd name="connsiteX3" fmla="*/ 2382 w 2052761"/>
              <a:gd name="connsiteY3" fmla="*/ 1169194 h 1169194"/>
              <a:gd name="connsiteX4" fmla="*/ 0 w 2052761"/>
              <a:gd name="connsiteY4" fmla="*/ 0 h 1169194"/>
              <a:gd name="connsiteX0" fmla="*/ 0 w 2055142"/>
              <a:gd name="connsiteY0" fmla="*/ 0 h 1169194"/>
              <a:gd name="connsiteX1" fmla="*/ 2055142 w 2055142"/>
              <a:gd name="connsiteY1" fmla="*/ 0 h 1169194"/>
              <a:gd name="connsiteX2" fmla="*/ 2052761 w 2055142"/>
              <a:gd name="connsiteY2" fmla="*/ 1169194 h 1169194"/>
              <a:gd name="connsiteX3" fmla="*/ 2382 w 2055142"/>
              <a:gd name="connsiteY3" fmla="*/ 1169194 h 1169194"/>
              <a:gd name="connsiteX4" fmla="*/ 0 w 2055142"/>
              <a:gd name="connsiteY4" fmla="*/ 0 h 116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142" h="1169194">
                <a:moveTo>
                  <a:pt x="0" y="0"/>
                </a:moveTo>
                <a:lnTo>
                  <a:pt x="2055142" y="0"/>
                </a:lnTo>
                <a:cubicBezTo>
                  <a:pt x="2054348" y="389731"/>
                  <a:pt x="2053555" y="779463"/>
                  <a:pt x="2052761" y="1169194"/>
                </a:cubicBezTo>
                <a:lnTo>
                  <a:pt x="2382" y="1169194"/>
                </a:lnTo>
                <a:lnTo>
                  <a:pt x="0" y="0"/>
                </a:lnTo>
                <a:close/>
              </a:path>
            </a:pathLst>
          </a:custGeom>
          <a:gradFill flip="none" rotWithShape="1">
            <a:gsLst>
              <a:gs pos="0">
                <a:schemeClr val="accent6">
                  <a:lumMod val="90000"/>
                </a:schemeClr>
              </a:gs>
              <a:gs pos="100000">
                <a:schemeClr val="accent6"/>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8" name="Rectangle 27">
            <a:extLst>
              <a:ext uri="{FF2B5EF4-FFF2-40B4-BE49-F238E27FC236}">
                <a16:creationId xmlns:a16="http://schemas.microsoft.com/office/drawing/2014/main" id="{3E1963BD-2F9D-437E-A0D6-A34DEF935CB0}"/>
              </a:ext>
            </a:extLst>
          </p:cNvPr>
          <p:cNvSpPr/>
          <p:nvPr/>
        </p:nvSpPr>
        <p:spPr>
          <a:xfrm>
            <a:off x="8359775" y="5695950"/>
            <a:ext cx="1371600" cy="1162050"/>
          </a:xfrm>
          <a:prstGeom prst="rect">
            <a:avLst/>
          </a:prstGeom>
          <a:gradFill flip="none" rotWithShape="1">
            <a:gsLst>
              <a:gs pos="0">
                <a:schemeClr val="accent6">
                  <a:lumMod val="40000"/>
                </a:schemeClr>
              </a:gs>
              <a:gs pos="100000">
                <a:schemeClr val="accent6">
                  <a:lumMod val="50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THƠ</a:t>
            </a:r>
          </a:p>
        </p:txBody>
      </p:sp>
      <p:sp>
        <p:nvSpPr>
          <p:cNvPr id="29" name="Rectangle 51">
            <a:extLst>
              <a:ext uri="{FF2B5EF4-FFF2-40B4-BE49-F238E27FC236}">
                <a16:creationId xmlns:a16="http://schemas.microsoft.com/office/drawing/2014/main" id="{0995E409-B7B2-466E-9CD3-7D2780BA29D4}"/>
              </a:ext>
            </a:extLst>
          </p:cNvPr>
          <p:cNvSpPr/>
          <p:nvPr/>
        </p:nvSpPr>
        <p:spPr>
          <a:xfrm>
            <a:off x="7124700" y="5691188"/>
            <a:ext cx="1250950" cy="1166812"/>
          </a:xfrm>
          <a:custGeom>
            <a:avLst/>
            <a:gdLst>
              <a:gd name="connsiteX0" fmla="*/ 0 w 1250421"/>
              <a:gd name="connsiteY0" fmla="*/ 0 h 1162050"/>
              <a:gd name="connsiteX1" fmla="*/ 1250421 w 1250421"/>
              <a:gd name="connsiteY1" fmla="*/ 0 h 1162050"/>
              <a:gd name="connsiteX2" fmla="*/ 1250421 w 1250421"/>
              <a:gd name="connsiteY2" fmla="*/ 1162050 h 1162050"/>
              <a:gd name="connsiteX3" fmla="*/ 0 w 1250421"/>
              <a:gd name="connsiteY3" fmla="*/ 1162050 h 1162050"/>
              <a:gd name="connsiteX4" fmla="*/ 0 w 1250421"/>
              <a:gd name="connsiteY4" fmla="*/ 0 h 1162050"/>
              <a:gd name="connsiteX0" fmla="*/ 0 w 1250421"/>
              <a:gd name="connsiteY0" fmla="*/ 0 h 1166812"/>
              <a:gd name="connsiteX1" fmla="*/ 1250421 w 1250421"/>
              <a:gd name="connsiteY1" fmla="*/ 4762 h 1166812"/>
              <a:gd name="connsiteX2" fmla="*/ 1250421 w 1250421"/>
              <a:gd name="connsiteY2" fmla="*/ 1166812 h 1166812"/>
              <a:gd name="connsiteX3" fmla="*/ 0 w 1250421"/>
              <a:gd name="connsiteY3" fmla="*/ 1166812 h 1166812"/>
              <a:gd name="connsiteX4" fmla="*/ 0 w 1250421"/>
              <a:gd name="connsiteY4" fmla="*/ 0 h 1166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421" h="1166812">
                <a:moveTo>
                  <a:pt x="0" y="0"/>
                </a:moveTo>
                <a:lnTo>
                  <a:pt x="1250421" y="4762"/>
                </a:lnTo>
                <a:lnTo>
                  <a:pt x="1250421" y="1166812"/>
                </a:lnTo>
                <a:lnTo>
                  <a:pt x="0" y="1166812"/>
                </a:lnTo>
                <a:lnTo>
                  <a:pt x="0" y="0"/>
                </a:lnTo>
                <a:close/>
              </a:path>
            </a:pathLst>
          </a:custGeom>
          <a:gradFill flip="none" rotWithShape="1">
            <a:gsLst>
              <a:gs pos="0">
                <a:schemeClr val="accent6">
                  <a:lumMod val="65000"/>
                </a:schemeClr>
              </a:gs>
              <a:gs pos="100000">
                <a:schemeClr val="accent6">
                  <a:lumMod val="75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CẦN</a:t>
            </a:r>
          </a:p>
        </p:txBody>
      </p:sp>
      <p:sp>
        <p:nvSpPr>
          <p:cNvPr id="37" name="TextBox 36">
            <a:extLst>
              <a:ext uri="{FF2B5EF4-FFF2-40B4-BE49-F238E27FC236}">
                <a16:creationId xmlns:a16="http://schemas.microsoft.com/office/drawing/2014/main" id="{A9E45ACC-A378-4E3B-8522-047C0780B37C}"/>
              </a:ext>
            </a:extLst>
          </p:cNvPr>
          <p:cNvSpPr txBox="1"/>
          <p:nvPr/>
        </p:nvSpPr>
        <p:spPr>
          <a:xfrm>
            <a:off x="5521326" y="2501901"/>
            <a:ext cx="1139825" cy="1631216"/>
          </a:xfrm>
          <a:prstGeom prst="rect">
            <a:avLst/>
          </a:prstGeom>
          <a:noFill/>
        </p:spPr>
        <p:txBody>
          <a:bodyPr>
            <a:spAutoFit/>
          </a:bodyPr>
          <a:lstStyle/>
          <a:p>
            <a:pPr algn="ctr">
              <a:defRPr/>
            </a:pPr>
            <a:r>
              <a:rPr lang="en-US" sz="2000" b="1">
                <a:solidFill>
                  <a:srgbClr val="FFFF00"/>
                </a:solidFill>
                <a:latin typeface="Arial" pitchFamily="34" charset="0"/>
                <a:cs typeface="Arial" panose="020B0604020202020204" pitchFamily="34" charset="0"/>
              </a:rPr>
              <a:t>SINH VIÊN</a:t>
            </a:r>
          </a:p>
          <a:p>
            <a:pPr algn="ctr">
              <a:defRPr/>
            </a:pPr>
            <a:r>
              <a:rPr lang="en-US" sz="2000" b="1">
                <a:solidFill>
                  <a:schemeClr val="bg1"/>
                </a:solidFill>
                <a:latin typeface="Arial" pitchFamily="34" charset="0"/>
                <a:cs typeface="Arial" panose="020B0604020202020204" pitchFamily="34" charset="0"/>
              </a:rPr>
              <a:t>LÊ</a:t>
            </a:r>
          </a:p>
          <a:p>
            <a:pPr algn="ctr">
              <a:defRPr/>
            </a:pPr>
            <a:r>
              <a:rPr lang="en-US" sz="2000" b="1">
                <a:solidFill>
                  <a:schemeClr val="bg1"/>
                </a:solidFill>
                <a:latin typeface="Arial" pitchFamily="34" charset="0"/>
                <a:cs typeface="Arial" panose="020B0604020202020204" pitchFamily="34" charset="0"/>
              </a:rPr>
              <a:t>MINH</a:t>
            </a:r>
          </a:p>
          <a:p>
            <a:pPr algn="ctr">
              <a:defRPr/>
            </a:pPr>
            <a:r>
              <a:rPr lang="en-US" sz="2000" b="1">
                <a:solidFill>
                  <a:schemeClr val="bg1"/>
                </a:solidFill>
                <a:latin typeface="Arial" pitchFamily="34" charset="0"/>
                <a:cs typeface="Arial" panose="020B0604020202020204" pitchFamily="34" charset="0"/>
              </a:rPr>
              <a:t>LUÂN</a:t>
            </a:r>
            <a:endParaRPr lang="en-US" sz="1600" b="1">
              <a:solidFill>
                <a:schemeClr val="bg1"/>
              </a:solidFill>
              <a:latin typeface="Arial" pitchFamily="34" charset="0"/>
              <a:cs typeface="Arial" panose="020B0604020202020204" pitchFamily="34" charset="0"/>
            </a:endParaRPr>
          </a:p>
        </p:txBody>
      </p:sp>
      <p:sp>
        <p:nvSpPr>
          <p:cNvPr id="47" name="TextBox 46">
            <a:extLst>
              <a:ext uri="{FF2B5EF4-FFF2-40B4-BE49-F238E27FC236}">
                <a16:creationId xmlns:a16="http://schemas.microsoft.com/office/drawing/2014/main" id="{50CE2CA7-B26C-42E4-9412-CBB749AC6223}"/>
              </a:ext>
            </a:extLst>
          </p:cNvPr>
          <p:cNvSpPr txBox="1"/>
          <p:nvPr/>
        </p:nvSpPr>
        <p:spPr>
          <a:xfrm>
            <a:off x="6621462" y="2805867"/>
            <a:ext cx="1139825" cy="1815882"/>
          </a:xfrm>
          <a:prstGeom prst="rect">
            <a:avLst/>
          </a:prstGeom>
          <a:noFill/>
        </p:spPr>
        <p:txBody>
          <a:bodyPr>
            <a:spAutoFit/>
          </a:bodyPr>
          <a:lstStyle/>
          <a:p>
            <a:pPr algn="ctr">
              <a:defRPr/>
            </a:pPr>
            <a:r>
              <a:rPr lang="en-US" sz="1600" b="1">
                <a:solidFill>
                  <a:srgbClr val="FFFF00"/>
                </a:solidFill>
                <a:latin typeface="Arial" pitchFamily="34" charset="0"/>
                <a:cs typeface="Arial" panose="020B0604020202020204" pitchFamily="34" charset="0"/>
              </a:rPr>
              <a:t>NGÀNH HỌC</a:t>
            </a:r>
          </a:p>
          <a:p>
            <a:pPr algn="ctr">
              <a:defRPr/>
            </a:pPr>
            <a:r>
              <a:rPr lang="en-US" sz="1600" b="1">
                <a:solidFill>
                  <a:schemeClr val="bg1"/>
                </a:solidFill>
                <a:latin typeface="Arial" pitchFamily="34" charset="0"/>
                <a:cs typeface="Arial" panose="020B0604020202020204" pitchFamily="34" charset="0"/>
              </a:rPr>
              <a:t>KỸ</a:t>
            </a:r>
          </a:p>
          <a:p>
            <a:pPr algn="ctr">
              <a:defRPr/>
            </a:pPr>
            <a:r>
              <a:rPr lang="en-US" sz="1600" b="1">
                <a:solidFill>
                  <a:schemeClr val="bg1"/>
                </a:solidFill>
                <a:latin typeface="Arial" pitchFamily="34" charset="0"/>
                <a:cs typeface="Arial" panose="020B0604020202020204" pitchFamily="34" charset="0"/>
              </a:rPr>
              <a:t>THUẬT</a:t>
            </a:r>
          </a:p>
          <a:p>
            <a:pPr algn="ctr">
              <a:defRPr/>
            </a:pPr>
            <a:r>
              <a:rPr lang="en-US" sz="1600" b="1">
                <a:solidFill>
                  <a:schemeClr val="bg1"/>
                </a:solidFill>
                <a:latin typeface="Arial" pitchFamily="34" charset="0"/>
                <a:cs typeface="Arial" panose="020B0604020202020204" pitchFamily="34" charset="0"/>
              </a:rPr>
              <a:t>PHẦN</a:t>
            </a:r>
          </a:p>
          <a:p>
            <a:pPr algn="ctr">
              <a:defRPr/>
            </a:pPr>
            <a:r>
              <a:rPr lang="en-US" sz="1600" b="1">
                <a:solidFill>
                  <a:schemeClr val="bg1"/>
                </a:solidFill>
                <a:latin typeface="Arial" pitchFamily="34" charset="0"/>
                <a:cs typeface="Arial" panose="020B0604020202020204" pitchFamily="34" charset="0"/>
              </a:rPr>
              <a:t>MỀM</a:t>
            </a:r>
          </a:p>
          <a:p>
            <a:pPr algn="ctr">
              <a:defRPr/>
            </a:pPr>
            <a:endParaRPr lang="en-US" sz="1600" b="1">
              <a:solidFill>
                <a:schemeClr val="bg1"/>
              </a:solidFill>
              <a:latin typeface="Arial" pitchFamily="34" charset="0"/>
              <a:cs typeface="Arial" panose="020B0604020202020204" pitchFamily="34" charset="0"/>
            </a:endParaRPr>
          </a:p>
        </p:txBody>
      </p:sp>
      <p:sp>
        <p:nvSpPr>
          <p:cNvPr id="48" name="TextBox 47">
            <a:extLst>
              <a:ext uri="{FF2B5EF4-FFF2-40B4-BE49-F238E27FC236}">
                <a16:creationId xmlns:a16="http://schemas.microsoft.com/office/drawing/2014/main" id="{D0C57EAF-9F2C-44ED-8149-281C8E39E8FE}"/>
              </a:ext>
            </a:extLst>
          </p:cNvPr>
          <p:cNvSpPr txBox="1"/>
          <p:nvPr/>
        </p:nvSpPr>
        <p:spPr>
          <a:xfrm>
            <a:off x="3539976" y="2845177"/>
            <a:ext cx="1139825" cy="2308324"/>
          </a:xfrm>
          <a:prstGeom prst="rect">
            <a:avLst/>
          </a:prstGeom>
          <a:noFill/>
        </p:spPr>
        <p:txBody>
          <a:bodyPr>
            <a:spAutoFit/>
          </a:bodyPr>
          <a:lstStyle/>
          <a:p>
            <a:pPr algn="ctr">
              <a:defRPr/>
            </a:pPr>
            <a:r>
              <a:rPr lang="en-US" sz="1600" b="1">
                <a:solidFill>
                  <a:srgbClr val="FFFF00"/>
                </a:solidFill>
                <a:latin typeface="Arial" pitchFamily="34" charset="0"/>
                <a:cs typeface="Arial" panose="020B0604020202020204" pitchFamily="34" charset="0"/>
              </a:rPr>
              <a:t>MSSV</a:t>
            </a:r>
          </a:p>
          <a:p>
            <a:pPr algn="ctr">
              <a:defRPr/>
            </a:pPr>
            <a:r>
              <a:rPr lang="en-US" sz="1600" b="1">
                <a:solidFill>
                  <a:srgbClr val="FEA022">
                    <a:lumMod val="20000"/>
                    <a:lumOff val="80000"/>
                  </a:srgbClr>
                </a:solidFill>
                <a:latin typeface="Arial" pitchFamily="34" charset="0"/>
                <a:cs typeface="Arial" panose="020B0604020202020204" pitchFamily="34" charset="0"/>
              </a:rPr>
              <a:t>B</a:t>
            </a:r>
          </a:p>
          <a:p>
            <a:pPr algn="ctr">
              <a:defRPr/>
            </a:pPr>
            <a:r>
              <a:rPr lang="en-US" sz="1600" b="1">
                <a:solidFill>
                  <a:srgbClr val="FEA022">
                    <a:lumMod val="20000"/>
                    <a:lumOff val="80000"/>
                  </a:srgbClr>
                </a:solidFill>
                <a:latin typeface="Arial" pitchFamily="34" charset="0"/>
                <a:cs typeface="Arial" panose="020B0604020202020204" pitchFamily="34" charset="0"/>
              </a:rPr>
              <a:t>1</a:t>
            </a:r>
          </a:p>
          <a:p>
            <a:pPr algn="ctr">
              <a:defRPr/>
            </a:pPr>
            <a:r>
              <a:rPr lang="en-US" sz="1600" b="1">
                <a:solidFill>
                  <a:srgbClr val="FEA022">
                    <a:lumMod val="20000"/>
                    <a:lumOff val="80000"/>
                  </a:srgbClr>
                </a:solidFill>
                <a:latin typeface="Arial" pitchFamily="34" charset="0"/>
                <a:cs typeface="Arial" panose="020B0604020202020204" pitchFamily="34" charset="0"/>
              </a:rPr>
              <a:t>4</a:t>
            </a:r>
          </a:p>
          <a:p>
            <a:pPr algn="ctr">
              <a:defRPr/>
            </a:pPr>
            <a:r>
              <a:rPr lang="en-US" sz="1600" b="1">
                <a:solidFill>
                  <a:srgbClr val="FEA022">
                    <a:lumMod val="20000"/>
                    <a:lumOff val="80000"/>
                  </a:srgbClr>
                </a:solidFill>
                <a:latin typeface="Arial" pitchFamily="34" charset="0"/>
                <a:cs typeface="Arial" panose="020B0604020202020204" pitchFamily="34" charset="0"/>
              </a:rPr>
              <a:t>0</a:t>
            </a:r>
          </a:p>
          <a:p>
            <a:pPr algn="ctr">
              <a:defRPr/>
            </a:pPr>
            <a:r>
              <a:rPr lang="en-US" sz="1600" b="1">
                <a:solidFill>
                  <a:srgbClr val="FEA022">
                    <a:lumMod val="20000"/>
                    <a:lumOff val="80000"/>
                  </a:srgbClr>
                </a:solidFill>
                <a:latin typeface="Arial" pitchFamily="34" charset="0"/>
                <a:cs typeface="Arial" panose="020B0604020202020204" pitchFamily="34" charset="0"/>
              </a:rPr>
              <a:t>0</a:t>
            </a:r>
          </a:p>
          <a:p>
            <a:pPr algn="ctr">
              <a:defRPr/>
            </a:pPr>
            <a:r>
              <a:rPr lang="en-US" sz="1600" b="1">
                <a:solidFill>
                  <a:srgbClr val="FEA022">
                    <a:lumMod val="20000"/>
                    <a:lumOff val="80000"/>
                  </a:srgbClr>
                </a:solidFill>
                <a:latin typeface="Arial" pitchFamily="34" charset="0"/>
                <a:cs typeface="Arial" panose="020B0604020202020204" pitchFamily="34" charset="0"/>
              </a:rPr>
              <a:t>7</a:t>
            </a:r>
          </a:p>
          <a:p>
            <a:pPr algn="ctr">
              <a:defRPr/>
            </a:pPr>
            <a:r>
              <a:rPr lang="en-US" sz="1600" b="1">
                <a:solidFill>
                  <a:srgbClr val="FEA022">
                    <a:lumMod val="20000"/>
                    <a:lumOff val="80000"/>
                  </a:srgbClr>
                </a:solidFill>
                <a:latin typeface="Arial" pitchFamily="34" charset="0"/>
                <a:cs typeface="Arial" panose="020B0604020202020204" pitchFamily="34" charset="0"/>
              </a:rPr>
              <a:t>0</a:t>
            </a:r>
          </a:p>
          <a:p>
            <a:pPr algn="ctr">
              <a:defRPr/>
            </a:pPr>
            <a:r>
              <a:rPr lang="en-US" sz="1600" b="1">
                <a:solidFill>
                  <a:srgbClr val="FEA022">
                    <a:lumMod val="20000"/>
                    <a:lumOff val="80000"/>
                  </a:srgbClr>
                </a:solidFill>
                <a:latin typeface="Arial" pitchFamily="34" charset="0"/>
                <a:cs typeface="Arial" panose="020B0604020202020204" pitchFamily="34" charset="0"/>
              </a:rPr>
              <a:t>4</a:t>
            </a:r>
            <a:endParaRPr lang="en-US" sz="1600" b="1" dirty="0">
              <a:solidFill>
                <a:srgbClr val="FEA022">
                  <a:lumMod val="20000"/>
                  <a:lumOff val="80000"/>
                </a:srgbClr>
              </a:solidFill>
              <a:latin typeface="Arial" pitchFamily="34" charset="0"/>
              <a:cs typeface="Arial" panose="020B0604020202020204" pitchFamily="34" charset="0"/>
            </a:endParaRPr>
          </a:p>
        </p:txBody>
      </p:sp>
      <p:sp>
        <p:nvSpPr>
          <p:cNvPr id="49" name="TextBox 48">
            <a:extLst>
              <a:ext uri="{FF2B5EF4-FFF2-40B4-BE49-F238E27FC236}">
                <a16:creationId xmlns:a16="http://schemas.microsoft.com/office/drawing/2014/main" id="{56298B53-D433-455D-81DB-C080F823EF38}"/>
              </a:ext>
            </a:extLst>
          </p:cNvPr>
          <p:cNvSpPr txBox="1"/>
          <p:nvPr/>
        </p:nvSpPr>
        <p:spPr>
          <a:xfrm>
            <a:off x="332264" y="1882776"/>
            <a:ext cx="2915705" cy="646331"/>
          </a:xfrm>
          <a:prstGeom prst="rect">
            <a:avLst/>
          </a:prstGeom>
          <a:noFill/>
        </p:spPr>
        <p:txBody>
          <a:bodyPr wrap="square">
            <a:spAutoFit/>
          </a:bodyPr>
          <a:lstStyle/>
          <a:p>
            <a:pPr algn="ctr">
              <a:defRPr/>
            </a:pPr>
            <a:r>
              <a:rPr lang="en-US" b="1">
                <a:solidFill>
                  <a:srgbClr val="FFFF00"/>
                </a:solidFill>
                <a:latin typeface="Arial" pitchFamily="34" charset="0"/>
                <a:cs typeface="Arial" panose="020B0604020202020204" pitchFamily="34" charset="0"/>
              </a:rPr>
              <a:t>Giảng viên:</a:t>
            </a:r>
          </a:p>
          <a:p>
            <a:pPr algn="ctr">
              <a:defRPr/>
            </a:pPr>
            <a:r>
              <a:rPr lang="en-US" b="1">
                <a:solidFill>
                  <a:srgbClr val="FFFF00"/>
                </a:solidFill>
                <a:latin typeface="Arial" pitchFamily="34" charset="0"/>
                <a:cs typeface="Arial" panose="020B0604020202020204" pitchFamily="34" charset="0"/>
              </a:rPr>
              <a:t>Ths. Huỳnh Quang Nghi</a:t>
            </a:r>
            <a:endParaRPr lang="en-US" b="1" dirty="0">
              <a:solidFill>
                <a:srgbClr val="FFFF00"/>
              </a:solidFill>
              <a:latin typeface="Arial" pitchFamily="34" charset="0"/>
              <a:cs typeface="Arial" panose="020B0604020202020204" pitchFamily="34" charset="0"/>
            </a:endParaRPr>
          </a:p>
        </p:txBody>
      </p:sp>
      <p:sp>
        <p:nvSpPr>
          <p:cNvPr id="50" name="TextBox 49">
            <a:extLst>
              <a:ext uri="{FF2B5EF4-FFF2-40B4-BE49-F238E27FC236}">
                <a16:creationId xmlns:a16="http://schemas.microsoft.com/office/drawing/2014/main" id="{F3C83951-2030-49A5-8E1C-24C0F956AF57}"/>
              </a:ext>
            </a:extLst>
          </p:cNvPr>
          <p:cNvSpPr txBox="1"/>
          <p:nvPr/>
        </p:nvSpPr>
        <p:spPr>
          <a:xfrm>
            <a:off x="8861127" y="1882776"/>
            <a:ext cx="2915705" cy="646331"/>
          </a:xfrm>
          <a:prstGeom prst="rect">
            <a:avLst/>
          </a:prstGeom>
          <a:noFill/>
        </p:spPr>
        <p:txBody>
          <a:bodyPr wrap="square">
            <a:spAutoFit/>
          </a:bodyPr>
          <a:lstStyle/>
          <a:p>
            <a:pPr algn="ctr">
              <a:defRPr/>
            </a:pPr>
            <a:r>
              <a:rPr lang="en-US" b="1">
                <a:solidFill>
                  <a:srgbClr val="FFFF00"/>
                </a:solidFill>
                <a:latin typeface="Arial" pitchFamily="34" charset="0"/>
                <a:cs typeface="Arial" panose="020B0604020202020204" pitchFamily="34" charset="0"/>
              </a:rPr>
              <a:t>Đề tài:</a:t>
            </a:r>
          </a:p>
          <a:p>
            <a:pPr algn="ctr">
              <a:defRPr/>
            </a:pPr>
            <a:r>
              <a:rPr lang="en-US" b="1">
                <a:solidFill>
                  <a:srgbClr val="FFFF00"/>
                </a:solidFill>
                <a:latin typeface="Arial" pitchFamily="34" charset="0"/>
                <a:cs typeface="Arial" panose="020B0604020202020204" pitchFamily="34" charset="0"/>
              </a:rPr>
              <a:t>Giải ma trận Sudoku</a:t>
            </a:r>
            <a:endParaRPr lang="en-US" b="1" dirty="0">
              <a:solidFill>
                <a:srgbClr val="FFFF00"/>
              </a:solidFill>
              <a:latin typeface="Arial" pitchFamily="34" charset="0"/>
              <a:cs typeface="Arial" panose="020B0604020202020204" pitchFamily="34" charset="0"/>
            </a:endParaRPr>
          </a:p>
        </p:txBody>
      </p:sp>
      <p:sp>
        <p:nvSpPr>
          <p:cNvPr id="51" name="TextBox 50">
            <a:extLst>
              <a:ext uri="{FF2B5EF4-FFF2-40B4-BE49-F238E27FC236}">
                <a16:creationId xmlns:a16="http://schemas.microsoft.com/office/drawing/2014/main" id="{898AD016-265B-4B91-876B-9D566137310C}"/>
              </a:ext>
            </a:extLst>
          </p:cNvPr>
          <p:cNvSpPr txBox="1"/>
          <p:nvPr/>
        </p:nvSpPr>
        <p:spPr>
          <a:xfrm>
            <a:off x="4410294" y="2805257"/>
            <a:ext cx="1139825" cy="1323439"/>
          </a:xfrm>
          <a:prstGeom prst="rect">
            <a:avLst/>
          </a:prstGeom>
          <a:noFill/>
        </p:spPr>
        <p:txBody>
          <a:bodyPr>
            <a:spAutoFit/>
          </a:bodyPr>
          <a:lstStyle/>
          <a:p>
            <a:pPr algn="ctr">
              <a:defRPr/>
            </a:pPr>
            <a:r>
              <a:rPr lang="en-US" sz="1600" b="1">
                <a:solidFill>
                  <a:srgbClr val="FFFF00"/>
                </a:solidFill>
                <a:latin typeface="Arial" pitchFamily="34" charset="0"/>
                <a:cs typeface="Arial" panose="020B0604020202020204" pitchFamily="34" charset="0"/>
              </a:rPr>
              <a:t>KHÓA HỌC</a:t>
            </a:r>
          </a:p>
          <a:p>
            <a:pPr algn="ctr">
              <a:defRPr/>
            </a:pPr>
            <a:endParaRPr lang="en-US" sz="1600" b="1">
              <a:solidFill>
                <a:srgbClr val="FFFF00"/>
              </a:solidFill>
              <a:latin typeface="Arial" pitchFamily="34" charset="0"/>
              <a:cs typeface="Arial" panose="020B0604020202020204" pitchFamily="34" charset="0"/>
            </a:endParaRPr>
          </a:p>
          <a:p>
            <a:pPr algn="ctr">
              <a:defRPr/>
            </a:pPr>
            <a:r>
              <a:rPr lang="en-US" sz="1600" b="1">
                <a:solidFill>
                  <a:schemeClr val="bg1"/>
                </a:solidFill>
                <a:latin typeface="Arial" pitchFamily="34" charset="0"/>
                <a:cs typeface="Arial" panose="020B0604020202020204" pitchFamily="34" charset="0"/>
              </a:rPr>
              <a:t>40</a:t>
            </a:r>
          </a:p>
          <a:p>
            <a:pPr algn="ctr">
              <a:defRPr/>
            </a:pPr>
            <a:endParaRPr lang="en-US" sz="1600" b="1">
              <a:solidFill>
                <a:schemeClr val="bg1"/>
              </a:solidFill>
              <a:latin typeface="Arial" pitchFamily="34" charset="0"/>
              <a:cs typeface="Arial" panose="020B0604020202020204" pitchFamily="34" charset="0"/>
            </a:endParaRPr>
          </a:p>
        </p:txBody>
      </p:sp>
      <p:sp>
        <p:nvSpPr>
          <p:cNvPr id="52" name="TextBox 51">
            <a:extLst>
              <a:ext uri="{FF2B5EF4-FFF2-40B4-BE49-F238E27FC236}">
                <a16:creationId xmlns:a16="http://schemas.microsoft.com/office/drawing/2014/main" id="{32F01D97-498C-4002-BD82-C653E1D2C09C}"/>
              </a:ext>
            </a:extLst>
          </p:cNvPr>
          <p:cNvSpPr txBox="1"/>
          <p:nvPr/>
        </p:nvSpPr>
        <p:spPr>
          <a:xfrm>
            <a:off x="7612064" y="2845177"/>
            <a:ext cx="1139825" cy="2308324"/>
          </a:xfrm>
          <a:prstGeom prst="rect">
            <a:avLst/>
          </a:prstGeom>
          <a:noFill/>
        </p:spPr>
        <p:txBody>
          <a:bodyPr>
            <a:spAutoFit/>
          </a:bodyPr>
          <a:lstStyle/>
          <a:p>
            <a:pPr algn="ctr">
              <a:defRPr/>
            </a:pPr>
            <a:r>
              <a:rPr lang="en-US" sz="1600" b="1">
                <a:solidFill>
                  <a:srgbClr val="FFFF00"/>
                </a:solidFill>
                <a:latin typeface="Arial" pitchFamily="34" charset="0"/>
                <a:cs typeface="Arial" panose="020B0604020202020204" pitchFamily="34" charset="0"/>
              </a:rPr>
              <a:t>LỚP</a:t>
            </a:r>
          </a:p>
          <a:p>
            <a:pPr algn="ctr">
              <a:defRPr/>
            </a:pPr>
            <a:r>
              <a:rPr lang="en-US" sz="1600" b="1">
                <a:solidFill>
                  <a:srgbClr val="FEA022">
                    <a:lumMod val="20000"/>
                    <a:lumOff val="80000"/>
                  </a:srgbClr>
                </a:solidFill>
                <a:latin typeface="Arial" pitchFamily="34" charset="0"/>
                <a:cs typeface="Arial" panose="020B0604020202020204" pitchFamily="34" charset="0"/>
              </a:rPr>
              <a:t>D</a:t>
            </a:r>
          </a:p>
          <a:p>
            <a:pPr algn="ctr">
              <a:defRPr/>
            </a:pPr>
            <a:r>
              <a:rPr lang="en-US" sz="1600" b="1">
                <a:solidFill>
                  <a:srgbClr val="FEA022">
                    <a:lumMod val="20000"/>
                    <a:lumOff val="80000"/>
                  </a:srgbClr>
                </a:solidFill>
                <a:latin typeface="Arial" pitchFamily="34" charset="0"/>
                <a:cs typeface="Arial" panose="020B0604020202020204" pitchFamily="34" charset="0"/>
              </a:rPr>
              <a:t>I</a:t>
            </a:r>
          </a:p>
          <a:p>
            <a:pPr algn="ctr">
              <a:defRPr/>
            </a:pPr>
            <a:r>
              <a:rPr lang="en-US" sz="1600" b="1">
                <a:solidFill>
                  <a:srgbClr val="FEA022">
                    <a:lumMod val="20000"/>
                    <a:lumOff val="80000"/>
                  </a:srgbClr>
                </a:solidFill>
                <a:latin typeface="Arial" pitchFamily="34" charset="0"/>
                <a:cs typeface="Arial" panose="020B0604020202020204" pitchFamily="34" charset="0"/>
              </a:rPr>
              <a:t>1</a:t>
            </a:r>
          </a:p>
          <a:p>
            <a:pPr algn="ctr">
              <a:defRPr/>
            </a:pPr>
            <a:r>
              <a:rPr lang="en-US" sz="1600" b="1">
                <a:solidFill>
                  <a:srgbClr val="FEA022">
                    <a:lumMod val="20000"/>
                    <a:lumOff val="80000"/>
                  </a:srgbClr>
                </a:solidFill>
                <a:latin typeface="Arial" pitchFamily="34" charset="0"/>
                <a:cs typeface="Arial" panose="020B0604020202020204" pitchFamily="34" charset="0"/>
              </a:rPr>
              <a:t>4</a:t>
            </a:r>
          </a:p>
          <a:p>
            <a:pPr algn="ctr">
              <a:defRPr/>
            </a:pPr>
            <a:r>
              <a:rPr lang="en-US" sz="1600" b="1">
                <a:solidFill>
                  <a:srgbClr val="FEA022">
                    <a:lumMod val="20000"/>
                    <a:lumOff val="80000"/>
                  </a:srgbClr>
                </a:solidFill>
                <a:latin typeface="Arial" pitchFamily="34" charset="0"/>
                <a:cs typeface="Arial" panose="020B0604020202020204" pitchFamily="34" charset="0"/>
              </a:rPr>
              <a:t>9</a:t>
            </a:r>
          </a:p>
          <a:p>
            <a:pPr algn="ctr">
              <a:defRPr/>
            </a:pPr>
            <a:r>
              <a:rPr lang="en-US" sz="1600" b="1">
                <a:solidFill>
                  <a:srgbClr val="FEA022">
                    <a:lumMod val="20000"/>
                    <a:lumOff val="80000"/>
                  </a:srgbClr>
                </a:solidFill>
                <a:latin typeface="Arial" pitchFamily="34" charset="0"/>
                <a:cs typeface="Arial" panose="020B0604020202020204" pitchFamily="34" charset="0"/>
              </a:rPr>
              <a:t>6</a:t>
            </a:r>
          </a:p>
          <a:p>
            <a:pPr algn="ctr">
              <a:defRPr/>
            </a:pPr>
            <a:r>
              <a:rPr lang="en-US" sz="1600" b="1">
                <a:solidFill>
                  <a:srgbClr val="FEA022">
                    <a:lumMod val="20000"/>
                    <a:lumOff val="80000"/>
                  </a:srgbClr>
                </a:solidFill>
                <a:latin typeface="Arial" pitchFamily="34" charset="0"/>
                <a:cs typeface="Arial" panose="020B0604020202020204" pitchFamily="34" charset="0"/>
              </a:rPr>
              <a:t>A</a:t>
            </a:r>
          </a:p>
          <a:p>
            <a:pPr algn="ctr">
              <a:defRPr/>
            </a:pPr>
            <a:r>
              <a:rPr lang="en-US" sz="1600" b="1">
                <a:solidFill>
                  <a:srgbClr val="FEA022">
                    <a:lumMod val="20000"/>
                    <a:lumOff val="80000"/>
                  </a:srgbClr>
                </a:solidFill>
                <a:latin typeface="Arial" pitchFamily="34" charset="0"/>
                <a:cs typeface="Arial" panose="020B0604020202020204" pitchFamily="34" charset="0"/>
              </a:rPr>
              <a:t>1</a:t>
            </a:r>
            <a:endParaRPr lang="en-US" sz="1600" b="1" dirty="0">
              <a:solidFill>
                <a:srgbClr val="FEA022">
                  <a:lumMod val="20000"/>
                  <a:lumOff val="80000"/>
                </a:srgbClr>
              </a:solidFill>
              <a:latin typeface="Arial" pitchFamily="34" charset="0"/>
              <a:cs typeface="Arial" panose="020B0604020202020204" pitchFamily="34" charset="0"/>
            </a:endParaRPr>
          </a:p>
        </p:txBody>
      </p:sp>
      <p:pic>
        <p:nvPicPr>
          <p:cNvPr id="30" name="Picture 29">
            <a:extLst>
              <a:ext uri="{FF2B5EF4-FFF2-40B4-BE49-F238E27FC236}">
                <a16:creationId xmlns:a16="http://schemas.microsoft.com/office/drawing/2014/main" id="{3B64BB19-C8C2-4CC4-9374-A0F288B2056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839613" y="1472787"/>
            <a:ext cx="508011" cy="508011"/>
          </a:xfrm>
          <a:prstGeom prst="rect">
            <a:avLst/>
          </a:prstGeom>
        </p:spPr>
      </p:pic>
      <p:pic>
        <p:nvPicPr>
          <p:cNvPr id="32" name="Picture 31">
            <a:extLst>
              <a:ext uri="{FF2B5EF4-FFF2-40B4-BE49-F238E27FC236}">
                <a16:creationId xmlns:a16="http://schemas.microsoft.com/office/drawing/2014/main" id="{F1B4D217-DEFA-4FC8-8953-8CB5E6732044}"/>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7909020" y="2305175"/>
            <a:ext cx="476662" cy="476662"/>
          </a:xfrm>
          <a:prstGeom prst="rect">
            <a:avLst/>
          </a:prstGeom>
        </p:spPr>
      </p:pic>
      <p:pic>
        <p:nvPicPr>
          <p:cNvPr id="34" name="Picture 33">
            <a:extLst>
              <a:ext uri="{FF2B5EF4-FFF2-40B4-BE49-F238E27FC236}">
                <a16:creationId xmlns:a16="http://schemas.microsoft.com/office/drawing/2014/main" id="{06500F10-03B7-4FE9-8A6B-C3F40ED8A00D}"/>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916695" y="2370509"/>
            <a:ext cx="411327" cy="411327"/>
          </a:xfrm>
          <a:prstGeom prst="rect">
            <a:avLst/>
          </a:prstGeom>
        </p:spPr>
      </p:pic>
      <p:pic>
        <p:nvPicPr>
          <p:cNvPr id="53" name="Picture 52">
            <a:extLst>
              <a:ext uri="{FF2B5EF4-FFF2-40B4-BE49-F238E27FC236}">
                <a16:creationId xmlns:a16="http://schemas.microsoft.com/office/drawing/2014/main" id="{2566681D-9864-484B-9F0C-99492474C73F}"/>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737831" y="2047876"/>
            <a:ext cx="421690" cy="421690"/>
          </a:xfrm>
          <a:prstGeom prst="rect">
            <a:avLst/>
          </a:prstGeom>
        </p:spPr>
      </p:pic>
      <p:pic>
        <p:nvPicPr>
          <p:cNvPr id="55" name="Picture 54">
            <a:extLst>
              <a:ext uri="{FF2B5EF4-FFF2-40B4-BE49-F238E27FC236}">
                <a16:creationId xmlns:a16="http://schemas.microsoft.com/office/drawing/2014/main" id="{DB3EBAD6-BA0E-4194-B120-280B7BDDCA57}"/>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6937368" y="1980798"/>
            <a:ext cx="521103" cy="521103"/>
          </a:xfrm>
          <a:prstGeom prst="rect">
            <a:avLst/>
          </a:prstGeom>
        </p:spPr>
      </p:pic>
      <p:pic>
        <p:nvPicPr>
          <p:cNvPr id="1026" name="Picture 2" descr="Kết quả hình ảnh cho logo đại học cần thơ">
            <a:extLst>
              <a:ext uri="{FF2B5EF4-FFF2-40B4-BE49-F238E27FC236}">
                <a16:creationId xmlns:a16="http://schemas.microsoft.com/office/drawing/2014/main" id="{FB9E3C75-6F93-407E-94E0-56756C0222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5009" y="5789489"/>
            <a:ext cx="972458" cy="9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7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SUDOKU V</a:t>
            </a:r>
            <a:r>
              <a:rPr lang="vi-VN" altLang="en-US" sz="2800" b="1">
                <a:solidFill>
                  <a:srgbClr val="FFFFFF"/>
                </a:solidFill>
                <a:latin typeface="Arial" panose="020B0604020202020204" pitchFamily="34" charset="0"/>
              </a:rPr>
              <a:t>Ơ</a:t>
            </a:r>
            <a:r>
              <a:rPr lang="en-US" altLang="en-US" sz="2800" b="1">
                <a:solidFill>
                  <a:srgbClr val="FFFFFF"/>
                </a:solidFill>
                <a:latin typeface="Arial" panose="020B0604020202020204" pitchFamily="34" charset="0"/>
              </a:rPr>
              <a:t>́I LẬP TRÌNH</a:t>
            </a:r>
          </a:p>
        </p:txBody>
      </p:sp>
      <p:sp>
        <p:nvSpPr>
          <p:cNvPr id="29" name="Rectangle 28">
            <a:extLst>
              <a:ext uri="{FF2B5EF4-FFF2-40B4-BE49-F238E27FC236}">
                <a16:creationId xmlns:a16="http://schemas.microsoft.com/office/drawing/2014/main" id="{6FD4B990-9CCF-4489-B935-3A2EB5E36342}"/>
              </a:ext>
            </a:extLst>
          </p:cNvPr>
          <p:cNvSpPr/>
          <p:nvPr/>
        </p:nvSpPr>
        <p:spPr>
          <a:xfrm>
            <a:off x="723095" y="2400548"/>
            <a:ext cx="10774361" cy="1631216"/>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Để khởi động trò chơi người chơi sẽ được cung cấp một ma trận Sudoku trống hoặc có điền số nhưng không điền hết. Nhiệm vụ của người chơi là phải điền đủ tất cả các ô cho hợp theo 3 quy luật chơi Sudoku (Row, Colum, Block).</a:t>
            </a:r>
          </a:p>
        </p:txBody>
      </p:sp>
      <p:cxnSp>
        <p:nvCxnSpPr>
          <p:cNvPr id="13" name="Straight Connector 12">
            <a:extLst>
              <a:ext uri="{FF2B5EF4-FFF2-40B4-BE49-F238E27FC236}">
                <a16:creationId xmlns:a16="http://schemas.microsoft.com/office/drawing/2014/main" id="{053D7712-C2E6-443E-995F-BF71BCDD8A86}"/>
              </a:ext>
            </a:extLst>
          </p:cNvPr>
          <p:cNvCxnSpPr>
            <a:cxnSpLocks/>
          </p:cNvCxnSpPr>
          <p:nvPr/>
        </p:nvCxnSpPr>
        <p:spPr>
          <a:xfrm>
            <a:off x="569627" y="2518347"/>
            <a:ext cx="0" cy="1513417"/>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008ECA1-05F6-4684-A7D9-DF195182CF5C}"/>
              </a:ext>
            </a:extLst>
          </p:cNvPr>
          <p:cNvSpPr/>
          <p:nvPr/>
        </p:nvSpPr>
        <p:spPr>
          <a:xfrm>
            <a:off x="2331158" y="4240889"/>
            <a:ext cx="9861292" cy="1785104"/>
          </a:xfrm>
          <a:prstGeom prst="rect">
            <a:avLst/>
          </a:prstGeom>
        </p:spPr>
        <p:txBody>
          <a:bodyPr wrap="square">
            <a:spAutoFit/>
          </a:bodyPr>
          <a:lstStyle/>
          <a:p>
            <a:pPr marR="0" lvl="0">
              <a:spcBef>
                <a:spcPts val="0"/>
              </a:spcBef>
              <a:spcAft>
                <a:spcPts val="600"/>
              </a:spcAft>
            </a:pPr>
            <a:r>
              <a:rPr lang="en-US" sz="2500" b="1">
                <a:solidFill>
                  <a:schemeClr val="bg1"/>
                </a:solidFill>
                <a:latin typeface="Arial" panose="020B0604020202020204" pitchFamily="34" charset="0"/>
                <a:ea typeface="Century Gothic" panose="020B0502020202020204" pitchFamily="34" charset="0"/>
                <a:cs typeface="Arial" panose="020B0604020202020204" pitchFamily="34" charset="0"/>
              </a:rPr>
              <a:t>Sudoku cấp n, thì n càng lớp độ khó càng cao</a:t>
            </a:r>
          </a:p>
          <a:p>
            <a:pPr marR="0" lvl="0">
              <a:spcBef>
                <a:spcPts val="0"/>
              </a:spcBef>
              <a:spcAft>
                <a:spcPts val="600"/>
              </a:spcAft>
            </a:pPr>
            <a:r>
              <a:rPr lang="en-US" sz="2500" b="1">
                <a:solidFill>
                  <a:schemeClr val="bg1"/>
                </a:solidFill>
                <a:latin typeface="Arial" panose="020B0604020202020204" pitchFamily="34" charset="0"/>
                <a:ea typeface="Century Gothic" panose="020B0502020202020204" pitchFamily="34" charset="0"/>
                <a:cs typeface="Arial" panose="020B0604020202020204" pitchFamily="34" charset="0"/>
              </a:rPr>
              <a:t>Sudoku cấp n, số ô điền sẵn càng ít thì độ khó càng cao</a:t>
            </a:r>
          </a:p>
          <a:p>
            <a:pPr marR="0" lvl="0">
              <a:spcBef>
                <a:spcPts val="0"/>
              </a:spcBef>
              <a:spcAft>
                <a:spcPts val="600"/>
              </a:spcAft>
            </a:pPr>
            <a:r>
              <a:rPr lang="en-US" sz="2500" b="1">
                <a:solidFill>
                  <a:schemeClr val="bg1"/>
                </a:solidFill>
                <a:latin typeface="Arial" panose="020B0604020202020204" pitchFamily="34" charset="0"/>
                <a:ea typeface="Century Gothic" panose="020B0502020202020204" pitchFamily="34" charset="0"/>
                <a:cs typeface="Arial" panose="020B0604020202020204" pitchFamily="34" charset="0"/>
              </a:rPr>
              <a:t>Sudoku n là số lẽ và không không có căn bật 2 số học thì sẽ khó giải hơn các Sudoku số chẵn hoặc có căn bật 2 số học</a:t>
            </a:r>
          </a:p>
        </p:txBody>
      </p:sp>
      <p:grpSp>
        <p:nvGrpSpPr>
          <p:cNvPr id="4" name="Group 3">
            <a:extLst>
              <a:ext uri="{FF2B5EF4-FFF2-40B4-BE49-F238E27FC236}">
                <a16:creationId xmlns:a16="http://schemas.microsoft.com/office/drawing/2014/main" id="{FBBE23FA-AFE0-478D-A0B9-D71BD96C9CA0}"/>
              </a:ext>
            </a:extLst>
          </p:cNvPr>
          <p:cNvGrpSpPr/>
          <p:nvPr/>
        </p:nvGrpSpPr>
        <p:grpSpPr>
          <a:xfrm>
            <a:off x="1980938" y="4229448"/>
            <a:ext cx="335936" cy="635943"/>
            <a:chOff x="1226949" y="4333556"/>
            <a:chExt cx="990600" cy="1473994"/>
          </a:xfrm>
        </p:grpSpPr>
        <p:sp>
          <p:nvSpPr>
            <p:cNvPr id="16" name="Freeform 27">
              <a:extLst>
                <a:ext uri="{FF2B5EF4-FFF2-40B4-BE49-F238E27FC236}">
                  <a16:creationId xmlns:a16="http://schemas.microsoft.com/office/drawing/2014/main" id="{292DE4FD-9322-47DE-BDC6-7982E547F82D}"/>
                </a:ext>
              </a:extLst>
            </p:cNvPr>
            <p:cNvSpPr/>
            <p:nvPr/>
          </p:nvSpPr>
          <p:spPr>
            <a:xfrm flipH="1" flipV="1">
              <a:off x="1226949" y="433355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7" name="Freeform 45">
              <a:extLst>
                <a:ext uri="{FF2B5EF4-FFF2-40B4-BE49-F238E27FC236}">
                  <a16:creationId xmlns:a16="http://schemas.microsoft.com/office/drawing/2014/main" id="{7FFDD4EE-5F8D-4E0B-B2D9-FD2E9D9C9E05}"/>
                </a:ext>
              </a:extLst>
            </p:cNvPr>
            <p:cNvSpPr/>
            <p:nvPr/>
          </p:nvSpPr>
          <p:spPr>
            <a:xfrm>
              <a:off x="1511793" y="4825601"/>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grpSp>
      <p:grpSp>
        <p:nvGrpSpPr>
          <p:cNvPr id="25" name="Group 24">
            <a:extLst>
              <a:ext uri="{FF2B5EF4-FFF2-40B4-BE49-F238E27FC236}">
                <a16:creationId xmlns:a16="http://schemas.microsoft.com/office/drawing/2014/main" id="{BCD353BD-D277-4686-8F9B-46A022509D75}"/>
              </a:ext>
            </a:extLst>
          </p:cNvPr>
          <p:cNvGrpSpPr/>
          <p:nvPr/>
        </p:nvGrpSpPr>
        <p:grpSpPr>
          <a:xfrm>
            <a:off x="1969805" y="4816265"/>
            <a:ext cx="335936" cy="635943"/>
            <a:chOff x="1226949" y="4333556"/>
            <a:chExt cx="990600" cy="1473994"/>
          </a:xfrm>
        </p:grpSpPr>
        <p:sp>
          <p:nvSpPr>
            <p:cNvPr id="26" name="Freeform 27">
              <a:extLst>
                <a:ext uri="{FF2B5EF4-FFF2-40B4-BE49-F238E27FC236}">
                  <a16:creationId xmlns:a16="http://schemas.microsoft.com/office/drawing/2014/main" id="{0E0FA804-AE9D-4776-A99D-EB0493FB4B69}"/>
                </a:ext>
              </a:extLst>
            </p:cNvPr>
            <p:cNvSpPr/>
            <p:nvPr/>
          </p:nvSpPr>
          <p:spPr>
            <a:xfrm flipH="1" flipV="1">
              <a:off x="1226949" y="433355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7" name="Freeform 45">
              <a:extLst>
                <a:ext uri="{FF2B5EF4-FFF2-40B4-BE49-F238E27FC236}">
                  <a16:creationId xmlns:a16="http://schemas.microsoft.com/office/drawing/2014/main" id="{2B95461D-8CFF-4D40-B8A5-1A9D77A3BD7B}"/>
                </a:ext>
              </a:extLst>
            </p:cNvPr>
            <p:cNvSpPr/>
            <p:nvPr/>
          </p:nvSpPr>
          <p:spPr>
            <a:xfrm>
              <a:off x="1511793" y="4825601"/>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grpSp>
      <p:grpSp>
        <p:nvGrpSpPr>
          <p:cNvPr id="31" name="Group 30">
            <a:extLst>
              <a:ext uri="{FF2B5EF4-FFF2-40B4-BE49-F238E27FC236}">
                <a16:creationId xmlns:a16="http://schemas.microsoft.com/office/drawing/2014/main" id="{4C3A74A1-5EB1-4AD1-AA2B-06D4F10F2471}"/>
              </a:ext>
            </a:extLst>
          </p:cNvPr>
          <p:cNvGrpSpPr/>
          <p:nvPr/>
        </p:nvGrpSpPr>
        <p:grpSpPr>
          <a:xfrm>
            <a:off x="1980453" y="5468912"/>
            <a:ext cx="335936" cy="635943"/>
            <a:chOff x="1226949" y="4333556"/>
            <a:chExt cx="990600" cy="1473994"/>
          </a:xfrm>
        </p:grpSpPr>
        <p:sp>
          <p:nvSpPr>
            <p:cNvPr id="32" name="Freeform 27">
              <a:extLst>
                <a:ext uri="{FF2B5EF4-FFF2-40B4-BE49-F238E27FC236}">
                  <a16:creationId xmlns:a16="http://schemas.microsoft.com/office/drawing/2014/main" id="{244B3465-6B05-4253-A339-712B968FD788}"/>
                </a:ext>
              </a:extLst>
            </p:cNvPr>
            <p:cNvSpPr/>
            <p:nvPr/>
          </p:nvSpPr>
          <p:spPr>
            <a:xfrm flipH="1" flipV="1">
              <a:off x="1226949" y="433355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
          <p:nvSpPr>
            <p:cNvPr id="33" name="Freeform 45">
              <a:extLst>
                <a:ext uri="{FF2B5EF4-FFF2-40B4-BE49-F238E27FC236}">
                  <a16:creationId xmlns:a16="http://schemas.microsoft.com/office/drawing/2014/main" id="{18D1F363-1672-4020-8BF0-23E0234F92E3}"/>
                </a:ext>
              </a:extLst>
            </p:cNvPr>
            <p:cNvSpPr/>
            <p:nvPr/>
          </p:nvSpPr>
          <p:spPr>
            <a:xfrm>
              <a:off x="1511793" y="4825601"/>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grpSp>
      <p:sp>
        <p:nvSpPr>
          <p:cNvPr id="35" name="TextBox 20">
            <a:extLst>
              <a:ext uri="{FF2B5EF4-FFF2-40B4-BE49-F238E27FC236}">
                <a16:creationId xmlns:a16="http://schemas.microsoft.com/office/drawing/2014/main" id="{EC1D8290-6424-4298-984E-B5A88C05E620}"/>
              </a:ext>
            </a:extLst>
          </p:cNvPr>
          <p:cNvSpPr txBox="1">
            <a:spLocks noChangeArrowheads="1"/>
          </p:cNvSpPr>
          <p:nvPr/>
        </p:nvSpPr>
        <p:spPr bwMode="auto">
          <a:xfrm>
            <a:off x="951089" y="886908"/>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endParaRPr lang="en-US" altLang="en-US" sz="4000" b="1">
              <a:solidFill>
                <a:schemeClr val="bg1"/>
              </a:solidFill>
              <a:latin typeface="Verdana" panose="020B0604030504040204" pitchFamily="34" charset="0"/>
            </a:endParaRPr>
          </a:p>
        </p:txBody>
      </p:sp>
      <p:sp>
        <p:nvSpPr>
          <p:cNvPr id="36" name="TextBox 20">
            <a:extLst>
              <a:ext uri="{FF2B5EF4-FFF2-40B4-BE49-F238E27FC236}">
                <a16:creationId xmlns:a16="http://schemas.microsoft.com/office/drawing/2014/main" id="{35744F21-C35E-400D-9EDA-8BF9E47954D5}"/>
              </a:ext>
            </a:extLst>
          </p:cNvPr>
          <p:cNvSpPr txBox="1">
            <a:spLocks noChangeArrowheads="1"/>
          </p:cNvSpPr>
          <p:nvPr/>
        </p:nvSpPr>
        <p:spPr bwMode="auto">
          <a:xfrm>
            <a:off x="888546" y="963400"/>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Tree>
    <p:extLst>
      <p:ext uri="{BB962C8B-B14F-4D97-AF65-F5344CB8AC3E}">
        <p14:creationId xmlns:p14="http://schemas.microsoft.com/office/powerpoint/2010/main" val="125966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3</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431744"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389701" y="2552701"/>
            <a:ext cx="3499925"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296794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2970873" y="3762376"/>
            <a:ext cx="2918754"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S</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 bất lợi về về mặt thời gian khi giải Sudoku mà không có thuật toán</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S</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 bất lợi về về mặt công sức khi giải Sudoku mà không có thuật toán</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418684">
            <a:off x="2066538" y="45290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VẤN ĐỀ THỜI GIAN</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225735">
            <a:off x="1798759" y="3515347"/>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VẤN ĐỀ CÔNG SỨC</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116237" y="1417762"/>
            <a:ext cx="4091185"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VẤN ĐỀ CẦN GIẢI QUYẾT</a:t>
            </a:r>
          </a:p>
        </p:txBody>
      </p:sp>
    </p:spTree>
    <p:extLst>
      <p:ext uri="{BB962C8B-B14F-4D97-AF65-F5344CB8AC3E}">
        <p14:creationId xmlns:p14="http://schemas.microsoft.com/office/powerpoint/2010/main" val="206911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VẤN ĐỀ CÔNG SỨC</a:t>
            </a:r>
          </a:p>
        </p:txBody>
      </p:sp>
      <p:sp>
        <p:nvSpPr>
          <p:cNvPr id="28" name="Rectangle 27">
            <a:extLst>
              <a:ext uri="{FF2B5EF4-FFF2-40B4-BE49-F238E27FC236}">
                <a16:creationId xmlns:a16="http://schemas.microsoft.com/office/drawing/2014/main" id="{CFA2CB56-8890-4BAB-8E85-AA98EC8F7876}"/>
              </a:ext>
            </a:extLst>
          </p:cNvPr>
          <p:cNvSpPr/>
          <p:nvPr/>
        </p:nvSpPr>
        <p:spPr>
          <a:xfrm>
            <a:off x="354793" y="2867502"/>
            <a:ext cx="11495219" cy="3477875"/>
          </a:xfrm>
          <a:prstGeom prst="rect">
            <a:avLst/>
          </a:prstGeom>
        </p:spPr>
        <p:txBody>
          <a:bodyPr wrap="square">
            <a:spAutoFit/>
          </a:bodyPr>
          <a:lstStyle/>
          <a:p>
            <a:pPr marL="800100" marR="0" indent="-342900">
              <a:spcBef>
                <a:spcPts val="0"/>
              </a:spcBef>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Nếu giải một Sudoku một các không theo quy tắc, người chơi sẽ mất rất nhiều thời gian. Cụ thể một Sudoku 9x9 có 81 ô số:</a:t>
            </a:r>
          </a:p>
          <a:p>
            <a:pPr marL="457200" marR="0">
              <a:spcBef>
                <a:spcPts val="0"/>
              </a:spcBef>
              <a:spcAft>
                <a:spcPts val="600"/>
              </a:spcAft>
            </a:pPr>
            <a:endParaRPr lang="en-US" sz="2500" b="1">
              <a:solidFill>
                <a:schemeClr val="bg1"/>
              </a:solidFill>
              <a:latin typeface="Arial" panose="020B0604020202020204" pitchFamily="34" charset="0"/>
              <a:cs typeface="Arial" panose="020B0604020202020204" pitchFamily="34" charset="0"/>
            </a:endParaRPr>
          </a:p>
          <a:p>
            <a:pPr marL="800100" indent="-342900">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Với một hàng hoặc cột sẽ có </a:t>
            </a:r>
            <a:r>
              <a:rPr lang="en-US" sz="2500" b="1">
                <a:solidFill>
                  <a:srgbClr val="FFC000"/>
                </a:solidFill>
                <a:latin typeface="Arial" panose="020B0604020202020204" pitchFamily="34" charset="0"/>
                <a:cs typeface="Arial" panose="020B0604020202020204" pitchFamily="34" charset="0"/>
              </a:rPr>
              <a:t>9x8x76x5x4x3x2x1</a:t>
            </a:r>
            <a:r>
              <a:rPr lang="en-US" sz="2500" b="1">
                <a:solidFill>
                  <a:schemeClr val="bg1"/>
                </a:solidFill>
                <a:latin typeface="Arial" panose="020B0604020202020204" pitchFamily="34" charset="0"/>
                <a:cs typeface="Arial" panose="020B0604020202020204" pitchFamily="34" charset="0"/>
              </a:rPr>
              <a:t> = </a:t>
            </a:r>
            <a:r>
              <a:rPr lang="en-US" sz="2500" b="1">
                <a:solidFill>
                  <a:srgbClr val="FFC000"/>
                </a:solidFill>
                <a:latin typeface="Arial" panose="020B0604020202020204" pitchFamily="34" charset="0"/>
                <a:cs typeface="Arial" panose="020B0604020202020204" pitchFamily="34" charset="0"/>
              </a:rPr>
              <a:t>362880</a:t>
            </a:r>
            <a:r>
              <a:rPr lang="en-US" sz="2500" b="1">
                <a:solidFill>
                  <a:schemeClr val="bg1"/>
                </a:solidFill>
                <a:latin typeface="Arial" panose="020B0604020202020204" pitchFamily="34" charset="0"/>
                <a:cs typeface="Arial" panose="020B0604020202020204" pitchFamily="34" charset="0"/>
              </a:rPr>
              <a:t> cách chọn</a:t>
            </a:r>
          </a:p>
          <a:p>
            <a:pPr marL="457200">
              <a:spcAft>
                <a:spcPts val="600"/>
              </a:spcAft>
            </a:pPr>
            <a:endParaRPr lang="en-US" sz="2500" b="1">
              <a:solidFill>
                <a:schemeClr val="bg1"/>
              </a:solidFill>
              <a:latin typeface="Arial" panose="020B0604020202020204" pitchFamily="34" charset="0"/>
              <a:cs typeface="Arial" panose="020B0604020202020204" pitchFamily="34" charset="0"/>
            </a:endParaRPr>
          </a:p>
          <a:p>
            <a:pPr marL="800100" indent="-342900">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Giả sử người chơi chọn 1 trong 3 cách là điền theo hàng, cột, hoặc khối thì họ phải thực hiện 9 lần như trên tức là: </a:t>
            </a:r>
            <a:r>
              <a:rPr lang="en-US" sz="2500" b="1">
                <a:solidFill>
                  <a:srgbClr val="FFC000"/>
                </a:solidFill>
                <a:latin typeface="Arial" panose="020B0604020202020204" pitchFamily="34" charset="0"/>
                <a:cs typeface="Arial" panose="020B0604020202020204" pitchFamily="34" charset="0"/>
              </a:rPr>
              <a:t>362880 x 9</a:t>
            </a:r>
            <a:r>
              <a:rPr lang="en-US" sz="2500" b="1">
                <a:solidFill>
                  <a:schemeClr val="bg1"/>
                </a:solidFill>
                <a:latin typeface="Arial" panose="020B0604020202020204" pitchFamily="34" charset="0"/>
                <a:cs typeface="Arial" panose="020B0604020202020204" pitchFamily="34" charset="0"/>
              </a:rPr>
              <a:t> = </a:t>
            </a:r>
            <a:r>
              <a:rPr lang="en-US" sz="2500" b="1">
                <a:solidFill>
                  <a:srgbClr val="FFC000"/>
                </a:solidFill>
                <a:latin typeface="Arial" panose="020B0604020202020204" pitchFamily="34" charset="0"/>
                <a:cs typeface="Arial" panose="020B0604020202020204" pitchFamily="34" charset="0"/>
              </a:rPr>
              <a:t>3265920</a:t>
            </a:r>
            <a:r>
              <a:rPr lang="en-US" sz="2500" b="1">
                <a:solidFill>
                  <a:schemeClr val="bg1"/>
                </a:solidFill>
                <a:latin typeface="Arial" panose="020B0604020202020204" pitchFamily="34" charset="0"/>
                <a:cs typeface="Arial" panose="020B0604020202020204" pitchFamily="34" charset="0"/>
              </a:rPr>
              <a:t> cách </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3</a:t>
            </a:r>
          </a:p>
        </p:txBody>
      </p:sp>
      <p:pic>
        <p:nvPicPr>
          <p:cNvPr id="21506" name="Picture 2" descr="Kết quả hình ảnh cho productivity icon">
            <a:extLst>
              <a:ext uri="{FF2B5EF4-FFF2-40B4-BE49-F238E27FC236}">
                <a16:creationId xmlns:a16="http://schemas.microsoft.com/office/drawing/2014/main" id="{ED2C896A-C4D0-4E98-8431-51260E250C0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419022" y="758553"/>
            <a:ext cx="2057831" cy="205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40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VẤN ĐỀ THỜI GIAN</a:t>
            </a:r>
          </a:p>
        </p:txBody>
      </p:sp>
      <p:sp>
        <p:nvSpPr>
          <p:cNvPr id="28" name="Rectangle 27">
            <a:extLst>
              <a:ext uri="{FF2B5EF4-FFF2-40B4-BE49-F238E27FC236}">
                <a16:creationId xmlns:a16="http://schemas.microsoft.com/office/drawing/2014/main" id="{CFA2CB56-8890-4BAB-8E85-AA98EC8F7876}"/>
              </a:ext>
            </a:extLst>
          </p:cNvPr>
          <p:cNvSpPr/>
          <p:nvPr/>
        </p:nvSpPr>
        <p:spPr>
          <a:xfrm>
            <a:off x="354793" y="3093260"/>
            <a:ext cx="11495219" cy="1708160"/>
          </a:xfrm>
          <a:prstGeom prst="rect">
            <a:avLst/>
          </a:prstGeom>
        </p:spPr>
        <p:txBody>
          <a:bodyPr wrap="square">
            <a:spAutoFit/>
          </a:bodyPr>
          <a:lstStyle/>
          <a:p>
            <a:pPr marL="457200" marR="0">
              <a:spcBef>
                <a:spcPts val="0"/>
              </a:spcBef>
              <a:spcAft>
                <a:spcPts val="600"/>
              </a:spcAft>
            </a:pPr>
            <a:endParaRPr lang="en-US" sz="2500" b="1">
              <a:solidFill>
                <a:schemeClr val="bg1"/>
              </a:solidFill>
              <a:latin typeface="Arial" panose="020B0604020202020204" pitchFamily="34" charset="0"/>
              <a:cs typeface="Arial" panose="020B0604020202020204" pitchFamily="34" charset="0"/>
            </a:endParaRPr>
          </a:p>
          <a:p>
            <a:pPr marL="800100" indent="-342900">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Trung bình với một người thường chơi Sudoku thì mất khoản 15-30 phút cho một biến thể 9x9 không điền trước. Tốn khoản </a:t>
            </a:r>
            <a:r>
              <a:rPr lang="en-US" sz="2500" b="1">
                <a:solidFill>
                  <a:srgbClr val="FFC000"/>
                </a:solidFill>
                <a:latin typeface="Arial" panose="020B0604020202020204" pitchFamily="34" charset="0"/>
                <a:cs typeface="Arial" panose="020B0604020202020204" pitchFamily="34" charset="0"/>
              </a:rPr>
              <a:t>48988800</a:t>
            </a:r>
            <a:r>
              <a:rPr lang="en-US" sz="2500" b="1">
                <a:solidFill>
                  <a:schemeClr val="bg1"/>
                </a:solidFill>
                <a:latin typeface="Arial" panose="020B0604020202020204" pitchFamily="34" charset="0"/>
                <a:cs typeface="Arial" panose="020B0604020202020204" pitchFamily="34" charset="0"/>
              </a:rPr>
              <a:t> đến </a:t>
            </a:r>
            <a:r>
              <a:rPr lang="en-US" sz="2500" b="1">
                <a:solidFill>
                  <a:srgbClr val="FFC000"/>
                </a:solidFill>
                <a:latin typeface="Arial" panose="020B0604020202020204" pitchFamily="34" charset="0"/>
                <a:cs typeface="Arial" panose="020B0604020202020204" pitchFamily="34" charset="0"/>
              </a:rPr>
              <a:t>97977600</a:t>
            </a:r>
            <a:r>
              <a:rPr lang="en-US" sz="2500" b="1">
                <a:solidFill>
                  <a:schemeClr val="bg1"/>
                </a:solidFill>
                <a:latin typeface="Arial" panose="020B0604020202020204" pitchFamily="34" charset="0"/>
                <a:cs typeface="Arial" panose="020B0604020202020204" pitchFamily="34" charset="0"/>
              </a:rPr>
              <a:t> phút tương đương từ </a:t>
            </a:r>
            <a:r>
              <a:rPr lang="en-US" sz="2500" b="1">
                <a:solidFill>
                  <a:srgbClr val="FFC000"/>
                </a:solidFill>
                <a:latin typeface="Arial" panose="020B0604020202020204" pitchFamily="34" charset="0"/>
                <a:cs typeface="Arial" panose="020B0604020202020204" pitchFamily="34" charset="0"/>
              </a:rPr>
              <a:t>816480</a:t>
            </a:r>
            <a:r>
              <a:rPr lang="en-US" sz="2500" b="1">
                <a:solidFill>
                  <a:schemeClr val="bg1"/>
                </a:solidFill>
                <a:latin typeface="Arial" panose="020B0604020202020204" pitchFamily="34" charset="0"/>
                <a:cs typeface="Arial" panose="020B0604020202020204" pitchFamily="34" charset="0"/>
              </a:rPr>
              <a:t> giờ đến </a:t>
            </a:r>
            <a:r>
              <a:rPr lang="en-US" sz="2500" b="1">
                <a:solidFill>
                  <a:srgbClr val="FFC000"/>
                </a:solidFill>
                <a:latin typeface="Arial" panose="020B0604020202020204" pitchFamily="34" charset="0"/>
                <a:cs typeface="Arial" panose="020B0604020202020204" pitchFamily="34" charset="0"/>
              </a:rPr>
              <a:t>1632960</a:t>
            </a:r>
            <a:r>
              <a:rPr lang="en-US" sz="2500" b="1">
                <a:solidFill>
                  <a:schemeClr val="bg1"/>
                </a:solidFill>
                <a:latin typeface="Arial" panose="020B0604020202020204" pitchFamily="34" charset="0"/>
                <a:cs typeface="Arial" panose="020B0604020202020204" pitchFamily="34" charset="0"/>
              </a:rPr>
              <a:t> giờ.</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3</a:t>
            </a:r>
          </a:p>
        </p:txBody>
      </p:sp>
      <p:pic>
        <p:nvPicPr>
          <p:cNvPr id="22530" name="Picture 2" descr="Kết quả hình ảnh cho clock logo">
            <a:extLst>
              <a:ext uri="{FF2B5EF4-FFF2-40B4-BE49-F238E27FC236}">
                <a16:creationId xmlns:a16="http://schemas.microsoft.com/office/drawing/2014/main" id="{E8530E19-3FB4-4288-9E33-6A9AE135F20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68296" y="1302934"/>
            <a:ext cx="2143609" cy="204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69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4</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304958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3049589" y="255270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43918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427129" y="3762376"/>
            <a:ext cx="246249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Thuật toán quay lui (Backtracking) và cách thức hoạt động của nó</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Khái quát s</a:t>
            </a:r>
            <a:r>
              <a:rPr lang="vi-VN" altLang="en-US" sz="1400" b="1">
                <a:solidFill>
                  <a:schemeClr val="bg1"/>
                </a:solidFill>
                <a:latin typeface="Arial" panose="020B0604020202020204" pitchFamily="34" charset="0"/>
              </a:rPr>
              <a:t>ơ</a:t>
            </a:r>
            <a:r>
              <a:rPr lang="en-US" altLang="en-US" sz="1400" b="1">
                <a:solidFill>
                  <a:schemeClr val="bg1"/>
                </a:solidFill>
                <a:latin typeface="Arial" panose="020B0604020202020204" pitchFamily="34" charset="0"/>
              </a:rPr>
              <a:t> đồ cây trong thuật toán quay lui</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22215">
            <a:off x="2437569" y="444508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CÂY BACKTRACKING</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2237314" y="340546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THUẬT TOÁN QUAY LUI</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589126" y="1417762"/>
            <a:ext cx="3145413"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H</a:t>
            </a:r>
            <a:r>
              <a:rPr lang="vi-VN" b="1">
                <a:latin typeface="Arial" panose="020B0604020202020204" pitchFamily="34" charset="0"/>
                <a:cs typeface="Arial" panose="020B0604020202020204" pitchFamily="34" charset="0"/>
              </a:rPr>
              <a:t>Ư</a:t>
            </a:r>
            <a:r>
              <a:rPr lang="en-US" b="1">
                <a:latin typeface="Arial" panose="020B0604020202020204" pitchFamily="34" charset="0"/>
                <a:cs typeface="Arial" panose="020B0604020202020204" pitchFamily="34" charset="0"/>
              </a:rPr>
              <a:t>ỚNG TIẾP CẬN</a:t>
            </a:r>
          </a:p>
        </p:txBody>
      </p:sp>
    </p:spTree>
    <p:extLst>
      <p:ext uri="{BB962C8B-B14F-4D97-AF65-F5344CB8AC3E}">
        <p14:creationId xmlns:p14="http://schemas.microsoft.com/office/powerpoint/2010/main" val="181787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THUẬT TOÁN QUAY LUI</a:t>
            </a:r>
          </a:p>
        </p:txBody>
      </p:sp>
      <p:sp>
        <p:nvSpPr>
          <p:cNvPr id="28" name="Rectangle 27">
            <a:extLst>
              <a:ext uri="{FF2B5EF4-FFF2-40B4-BE49-F238E27FC236}">
                <a16:creationId xmlns:a16="http://schemas.microsoft.com/office/drawing/2014/main" id="{CFA2CB56-8890-4BAB-8E85-AA98EC8F7876}"/>
              </a:ext>
            </a:extLst>
          </p:cNvPr>
          <p:cNvSpPr/>
          <p:nvPr/>
        </p:nvSpPr>
        <p:spPr>
          <a:xfrm>
            <a:off x="723095" y="2324338"/>
            <a:ext cx="11495219" cy="2831544"/>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Để giải một Sudoku người ta chọn giải thuật Quay lui ( còn gọi là Backtracking) , với hướng dùng giải thuật này ,ta sẽ vừa thực hiện giải vừa kiểm tra, đảm bảo việc chuyển hướng giải đúng lúc, rút ngắn thời gian tối đa. Giả thiết cấu hình cần liệt kê có dạng ( x1 , x2 , . . . , xn ) :</a:t>
            </a:r>
          </a:p>
          <a:p>
            <a:pPr marL="342900" indent="-342900">
              <a:buFont typeface="Wingdings" panose="05000000000000000000" pitchFamily="2" charset="2"/>
              <a:buChar char="Ø"/>
            </a:pPr>
            <a:endParaRPr lang="en-US" sz="2800"/>
          </a:p>
          <a:p>
            <a:pPr marL="342900" indent="-342900">
              <a:buFont typeface="Wingdings" panose="05000000000000000000" pitchFamily="2" charset="2"/>
              <a:buChar char="Ø"/>
            </a:pPr>
            <a:endParaRPr lang="en-US"/>
          </a:p>
          <a:p>
            <a:pPr marL="342900" indent="-342900">
              <a:buFont typeface="Wingdings" panose="05000000000000000000" pitchFamily="2" charset="2"/>
              <a:buChar char="Ø"/>
            </a:pPr>
            <a:endParaRPr lang="en-US" sz="2500" b="1">
              <a:solidFill>
                <a:schemeClr val="bg1"/>
              </a:solidFill>
              <a:latin typeface="Arial" panose="020B0604020202020204" pitchFamily="34" charset="0"/>
              <a:cs typeface="Arial" panose="020B0604020202020204" pitchFamily="34" charset="0"/>
            </a:endParaRP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4</a:t>
            </a:r>
          </a:p>
        </p:txBody>
      </p:sp>
      <p:sp>
        <p:nvSpPr>
          <p:cNvPr id="4" name="Rectangle 3">
            <a:extLst>
              <a:ext uri="{FF2B5EF4-FFF2-40B4-BE49-F238E27FC236}">
                <a16:creationId xmlns:a16="http://schemas.microsoft.com/office/drawing/2014/main" id="{F519E82F-C733-457D-AB0D-65AAD954EFAA}"/>
              </a:ext>
            </a:extLst>
          </p:cNvPr>
          <p:cNvSpPr/>
          <p:nvPr/>
        </p:nvSpPr>
        <p:spPr>
          <a:xfrm>
            <a:off x="941430" y="4186386"/>
            <a:ext cx="2552237" cy="1938992"/>
          </a:xfrm>
          <a:prstGeom prst="rect">
            <a:avLst/>
          </a:prstGeom>
        </p:spPr>
        <p:txBody>
          <a:bodyPr wrap="square">
            <a:spAutoFit/>
          </a:bodyPr>
          <a:lstStyle/>
          <a:p>
            <a:r>
              <a:rPr lang="en-US" sz="2000" b="1">
                <a:solidFill>
                  <a:schemeClr val="bg1"/>
                </a:solidFill>
                <a:latin typeface="Arial" panose="020B0604020202020204" pitchFamily="34" charset="0"/>
                <a:cs typeface="Arial" panose="020B0604020202020204" pitchFamily="34" charset="0"/>
              </a:rPr>
              <a:t>Xét tất cả các giá trị x1 có thể nhận, thử cho x1 nhận lần lượt các giá trị đó. Với mỗi giá trị thử cho x1 ta sẽ:</a:t>
            </a:r>
          </a:p>
        </p:txBody>
      </p:sp>
      <p:sp>
        <p:nvSpPr>
          <p:cNvPr id="5" name="Rectangle 4">
            <a:extLst>
              <a:ext uri="{FF2B5EF4-FFF2-40B4-BE49-F238E27FC236}">
                <a16:creationId xmlns:a16="http://schemas.microsoft.com/office/drawing/2014/main" id="{329021F6-080F-47CC-8D35-D37AA8848554}"/>
              </a:ext>
            </a:extLst>
          </p:cNvPr>
          <p:cNvSpPr/>
          <p:nvPr/>
        </p:nvSpPr>
        <p:spPr>
          <a:xfrm>
            <a:off x="4219246" y="4186386"/>
            <a:ext cx="3228814" cy="2246769"/>
          </a:xfrm>
          <a:prstGeom prst="rect">
            <a:avLst/>
          </a:prstGeom>
        </p:spPr>
        <p:txBody>
          <a:bodyPr wrap="square">
            <a:spAutoFit/>
          </a:bodyPr>
          <a:lstStyle/>
          <a:p>
            <a:r>
              <a:rPr lang="en-US" sz="2000" b="1">
                <a:solidFill>
                  <a:schemeClr val="bg1"/>
                </a:solidFill>
                <a:latin typeface="Arial" panose="020B0604020202020204" pitchFamily="34" charset="0"/>
                <a:cs typeface="Arial" panose="020B0604020202020204" pitchFamily="34" charset="0"/>
              </a:rPr>
              <a:t>Xét tất cả các giá trị x2 có thể nhận, lại thử cho x2 nhận lần lượt các giá trị đó. Với mỗi giá trị thử gán cho x2 lại xét tiếp các khả năng chọn x2... cứ tiếp tục như vậy.</a:t>
            </a:r>
          </a:p>
        </p:txBody>
      </p:sp>
      <p:sp>
        <p:nvSpPr>
          <p:cNvPr id="6" name="Rectangle 5">
            <a:extLst>
              <a:ext uri="{FF2B5EF4-FFF2-40B4-BE49-F238E27FC236}">
                <a16:creationId xmlns:a16="http://schemas.microsoft.com/office/drawing/2014/main" id="{6EAEA341-F733-4942-AF74-2A3448DA886B}"/>
              </a:ext>
            </a:extLst>
          </p:cNvPr>
          <p:cNvSpPr/>
          <p:nvPr/>
        </p:nvSpPr>
        <p:spPr>
          <a:xfrm>
            <a:off x="8232589" y="4186386"/>
            <a:ext cx="3600773" cy="1631216"/>
          </a:xfrm>
          <a:prstGeom prst="rect">
            <a:avLst/>
          </a:prstGeom>
        </p:spPr>
        <p:txBody>
          <a:bodyPr wrap="square">
            <a:spAutoFit/>
          </a:bodyPr>
          <a:lstStyle/>
          <a:p>
            <a:r>
              <a:rPr lang="en-US" sz="2000" b="1">
                <a:solidFill>
                  <a:schemeClr val="bg1"/>
                </a:solidFill>
                <a:latin typeface="Arial" panose="020B0604020202020204" pitchFamily="34" charset="0"/>
                <a:cs typeface="Arial" panose="020B0604020202020204" pitchFamily="34" charset="0"/>
              </a:rPr>
              <a:t>Xét tất cả các giá trị xn có thể nhận, thử cho xn nhận lần lượt các giá trị đó, thông báo cấu hình tìm được ( x1 , x2 , …, xn )</a:t>
            </a:r>
          </a:p>
        </p:txBody>
      </p:sp>
      <p:sp>
        <p:nvSpPr>
          <p:cNvPr id="25" name="Freeform 45">
            <a:extLst>
              <a:ext uri="{FF2B5EF4-FFF2-40B4-BE49-F238E27FC236}">
                <a16:creationId xmlns:a16="http://schemas.microsoft.com/office/drawing/2014/main" id="{59858627-FCA1-4A9B-A6C4-C0615F8264D9}"/>
              </a:ext>
            </a:extLst>
          </p:cNvPr>
          <p:cNvSpPr/>
          <p:nvPr/>
        </p:nvSpPr>
        <p:spPr>
          <a:xfrm rot="1519331">
            <a:off x="3534898" y="5021158"/>
            <a:ext cx="351033" cy="577223"/>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6" name="Freeform 45">
            <a:extLst>
              <a:ext uri="{FF2B5EF4-FFF2-40B4-BE49-F238E27FC236}">
                <a16:creationId xmlns:a16="http://schemas.microsoft.com/office/drawing/2014/main" id="{CD0661C2-9472-4CF0-9361-56152B6A7A38}"/>
              </a:ext>
            </a:extLst>
          </p:cNvPr>
          <p:cNvSpPr/>
          <p:nvPr/>
        </p:nvSpPr>
        <p:spPr>
          <a:xfrm rot="1519331">
            <a:off x="7554636" y="5022843"/>
            <a:ext cx="351033" cy="577223"/>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906637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CÂY BACKTRACKING</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4</a:t>
            </a:r>
          </a:p>
        </p:txBody>
      </p:sp>
      <p:pic>
        <p:nvPicPr>
          <p:cNvPr id="8" name="Picture 7">
            <a:extLst>
              <a:ext uri="{FF2B5EF4-FFF2-40B4-BE49-F238E27FC236}">
                <a16:creationId xmlns:a16="http://schemas.microsoft.com/office/drawing/2014/main" id="{E29695B4-D11A-4B48-8420-056D03C7B1EB}"/>
              </a:ext>
            </a:extLst>
          </p:cNvPr>
          <p:cNvPicPr>
            <a:picLocks noChangeAspect="1"/>
          </p:cNvPicPr>
          <p:nvPr/>
        </p:nvPicPr>
        <p:blipFill>
          <a:blip r:embed="rId2">
            <a:grayscl/>
          </a:blip>
          <a:stretch>
            <a:fillRect/>
          </a:stretch>
        </p:blipFill>
        <p:spPr>
          <a:xfrm>
            <a:off x="686113" y="2270520"/>
            <a:ext cx="10832579" cy="4035896"/>
          </a:xfrm>
          <a:prstGeom prst="rect">
            <a:avLst/>
          </a:prstGeom>
        </p:spPr>
      </p:pic>
      <p:pic>
        <p:nvPicPr>
          <p:cNvPr id="22" name="Picture 21">
            <a:extLst>
              <a:ext uri="{FF2B5EF4-FFF2-40B4-BE49-F238E27FC236}">
                <a16:creationId xmlns:a16="http://schemas.microsoft.com/office/drawing/2014/main" id="{9796E81E-AFE2-440D-B4AC-E55773FE0AE9}"/>
              </a:ext>
            </a:extLst>
          </p:cNvPr>
          <p:cNvPicPr>
            <a:picLocks noChangeAspect="1"/>
          </p:cNvPicPr>
          <p:nvPr/>
        </p:nvPicPr>
        <p:blipFill>
          <a:blip r:embed="rId3">
            <a:duotone>
              <a:schemeClr val="accent1">
                <a:shade val="45000"/>
                <a:satMod val="135000"/>
              </a:schemeClr>
              <a:prstClr val="white"/>
            </a:duotone>
          </a:blip>
          <a:stretch>
            <a:fillRect/>
          </a:stretch>
        </p:blipFill>
        <p:spPr>
          <a:xfrm>
            <a:off x="10544544" y="2270520"/>
            <a:ext cx="974148" cy="912415"/>
          </a:xfrm>
          <a:prstGeom prst="rect">
            <a:avLst/>
          </a:prstGeom>
        </p:spPr>
      </p:pic>
    </p:spTree>
    <p:extLst>
      <p:ext uri="{BB962C8B-B14F-4D97-AF65-F5344CB8AC3E}">
        <p14:creationId xmlns:p14="http://schemas.microsoft.com/office/powerpoint/2010/main" val="1639879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5</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431744"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389701" y="2552701"/>
            <a:ext cx="3499925"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296794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2970873" y="3762376"/>
            <a:ext cx="2918754"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Hướng giải một ma trận Sudoku bằng cách dùng backtracking</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L</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u đồ giải thuật</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418684">
            <a:off x="2066538" y="45290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L</a:t>
            </a:r>
            <a:r>
              <a:rPr lang="vi-VN" altLang="en-US" b="1">
                <a:solidFill>
                  <a:srgbClr val="FFFFFF"/>
                </a:solidFill>
                <a:latin typeface="Arial" panose="020B0604020202020204" pitchFamily="34" charset="0"/>
              </a:rPr>
              <a:t>Ư</a:t>
            </a:r>
            <a:r>
              <a:rPr lang="en-US" altLang="en-US" b="1">
                <a:solidFill>
                  <a:srgbClr val="FFFFFF"/>
                </a:solidFill>
                <a:latin typeface="Arial" panose="020B0604020202020204" pitchFamily="34" charset="0"/>
              </a:rPr>
              <a:t>U ĐỒ GIẢI THUẬT</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225735">
            <a:off x="1798759" y="3515347"/>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CÁCH  GIẢI QUYẾT</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424020" y="1417762"/>
            <a:ext cx="3475630"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MÔ TẢ THUẬT TOÁN</a:t>
            </a:r>
          </a:p>
        </p:txBody>
      </p:sp>
    </p:spTree>
    <p:extLst>
      <p:ext uri="{BB962C8B-B14F-4D97-AF65-F5344CB8AC3E}">
        <p14:creationId xmlns:p14="http://schemas.microsoft.com/office/powerpoint/2010/main" val="101170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CÁCH GIẢI QUYẾT</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5</a:t>
            </a:r>
          </a:p>
        </p:txBody>
      </p:sp>
      <p:sp>
        <p:nvSpPr>
          <p:cNvPr id="12" name="Rectangle 11">
            <a:extLst>
              <a:ext uri="{FF2B5EF4-FFF2-40B4-BE49-F238E27FC236}">
                <a16:creationId xmlns:a16="http://schemas.microsoft.com/office/drawing/2014/main" id="{711B186B-BE8C-46E0-BD94-A58579383EF1}"/>
              </a:ext>
            </a:extLst>
          </p:cNvPr>
          <p:cNvSpPr/>
          <p:nvPr/>
        </p:nvSpPr>
        <p:spPr>
          <a:xfrm>
            <a:off x="916239" y="2240224"/>
            <a:ext cx="5006357" cy="4290080"/>
          </a:xfrm>
          <a:prstGeom prst="rect">
            <a:avLst/>
          </a:prstGeom>
          <a:noFill/>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b="1">
                <a:solidFill>
                  <a:schemeClr val="bg1"/>
                </a:solidFill>
              </a:rPr>
              <a:t>Sudoku(S[1,2,…,9][1,2,…,9],x,y): </a:t>
            </a:r>
            <a:br>
              <a:rPr lang="en-US" b="1">
                <a:solidFill>
                  <a:schemeClr val="bg1"/>
                </a:solidFill>
              </a:rPr>
            </a:br>
            <a:r>
              <a:rPr lang="en-US" b="1">
                <a:solidFill>
                  <a:schemeClr val="bg1"/>
                </a:solidFill>
              </a:rPr>
              <a:t>    if y=10</a:t>
            </a:r>
            <a:br>
              <a:rPr lang="en-US" b="1">
                <a:solidFill>
                  <a:schemeClr val="bg1"/>
                </a:solidFill>
              </a:rPr>
            </a:br>
            <a:r>
              <a:rPr lang="en-US" b="1">
                <a:solidFill>
                  <a:schemeClr val="bg1"/>
                </a:solidFill>
              </a:rPr>
              <a:t>        if x=9</a:t>
            </a:r>
            <a:br>
              <a:rPr lang="en-US" b="1">
                <a:solidFill>
                  <a:schemeClr val="bg1"/>
                </a:solidFill>
              </a:rPr>
            </a:br>
            <a:r>
              <a:rPr lang="en-US" b="1">
                <a:solidFill>
                  <a:schemeClr val="bg1"/>
                </a:solidFill>
              </a:rPr>
              <a:t>            print S</a:t>
            </a:r>
            <a:br>
              <a:rPr lang="en-US" b="1">
                <a:solidFill>
                  <a:schemeClr val="bg1"/>
                </a:solidFill>
              </a:rPr>
            </a:br>
            <a:r>
              <a:rPr lang="en-US" b="1">
                <a:solidFill>
                  <a:schemeClr val="bg1"/>
                </a:solidFill>
              </a:rPr>
              <a:t>       else</a:t>
            </a:r>
            <a:br>
              <a:rPr lang="en-US" b="1">
                <a:solidFill>
                  <a:schemeClr val="bg1"/>
                </a:solidFill>
              </a:rPr>
            </a:br>
            <a:r>
              <a:rPr lang="en-US" b="1">
                <a:solidFill>
                  <a:schemeClr val="bg1"/>
                </a:solidFill>
              </a:rPr>
              <a:t>            Sudoku(S[1,2,…,9][1,2,…,9],x+1,1)</a:t>
            </a:r>
            <a:br>
              <a:rPr lang="en-US" b="1">
                <a:solidFill>
                  <a:schemeClr val="bg1"/>
                </a:solidFill>
              </a:rPr>
            </a:br>
            <a:r>
              <a:rPr lang="en-US" b="1">
                <a:solidFill>
                  <a:schemeClr val="bg1"/>
                </a:solidFill>
              </a:rPr>
              <a:t>    else if S[x,y]=∅</a:t>
            </a:r>
            <a:br>
              <a:rPr lang="en-US" b="1">
                <a:solidFill>
                  <a:schemeClr val="bg1"/>
                </a:solidFill>
              </a:rPr>
            </a:br>
            <a:r>
              <a:rPr lang="en-US" b="1">
                <a:solidFill>
                  <a:schemeClr val="bg1"/>
                </a:solidFill>
              </a:rPr>
              <a:t>        for k←1 to 9</a:t>
            </a:r>
            <a:br>
              <a:rPr lang="en-US" b="1">
                <a:solidFill>
                  <a:schemeClr val="bg1"/>
                </a:solidFill>
              </a:rPr>
            </a:br>
            <a:r>
              <a:rPr lang="en-US" b="1">
                <a:solidFill>
                  <a:schemeClr val="bg1"/>
                </a:solidFill>
              </a:rPr>
              <a:t>            if Feasible(S,x,y,k)</a:t>
            </a:r>
            <a:br>
              <a:rPr lang="en-US" b="1">
                <a:solidFill>
                  <a:schemeClr val="bg1"/>
                </a:solidFill>
              </a:rPr>
            </a:br>
            <a:r>
              <a:rPr lang="en-US" b="1">
                <a:solidFill>
                  <a:schemeClr val="bg1"/>
                </a:solidFill>
              </a:rPr>
              <a:t>                S[x,y]←k</a:t>
            </a:r>
            <a:br>
              <a:rPr lang="en-US" b="1">
                <a:solidFill>
                  <a:schemeClr val="bg1"/>
                </a:solidFill>
              </a:rPr>
            </a:br>
            <a:r>
              <a:rPr lang="en-US" b="1">
                <a:solidFill>
                  <a:schemeClr val="bg1"/>
                </a:solidFill>
              </a:rPr>
              <a:t>                Sudoku(S[1,2,…,9][1,2,…,9],x,y+1)</a:t>
            </a:r>
            <a:br>
              <a:rPr lang="en-US" b="1">
                <a:solidFill>
                  <a:schemeClr val="bg1"/>
                </a:solidFill>
              </a:rPr>
            </a:br>
            <a:r>
              <a:rPr lang="en-US" b="1">
                <a:solidFill>
                  <a:schemeClr val="bg1"/>
                </a:solidFill>
              </a:rPr>
              <a:t>                S[x,y]←∅        ≪ for next branching ≫</a:t>
            </a:r>
            <a:br>
              <a:rPr lang="en-US" b="1">
                <a:solidFill>
                  <a:schemeClr val="bg1"/>
                </a:solidFill>
              </a:rPr>
            </a:br>
            <a:r>
              <a:rPr lang="en-US" b="1">
                <a:solidFill>
                  <a:schemeClr val="bg1"/>
                </a:solidFill>
              </a:rPr>
              <a:t>    else                                    ≪S[x,y] is given ≫</a:t>
            </a:r>
            <a:br>
              <a:rPr lang="en-US" b="1">
                <a:solidFill>
                  <a:schemeClr val="bg1"/>
                </a:solidFill>
              </a:rPr>
            </a:br>
            <a:r>
              <a:rPr lang="en-US" b="1">
                <a:solidFill>
                  <a:schemeClr val="bg1"/>
                </a:solidFill>
              </a:rPr>
              <a:t>        Sudoku(S[1,2,…,9][1,2,…,9],x,y+1)</a:t>
            </a:r>
            <a:endParaRPr lang="en-US">
              <a:solidFill>
                <a:schemeClr val="bg1"/>
              </a:solidFill>
            </a:endParaRPr>
          </a:p>
        </p:txBody>
      </p:sp>
      <p:sp>
        <p:nvSpPr>
          <p:cNvPr id="16" name="Rectangle 15">
            <a:extLst>
              <a:ext uri="{FF2B5EF4-FFF2-40B4-BE49-F238E27FC236}">
                <a16:creationId xmlns:a16="http://schemas.microsoft.com/office/drawing/2014/main" id="{F09C7577-F763-43C9-A529-FB6DA92829F2}"/>
              </a:ext>
            </a:extLst>
          </p:cNvPr>
          <p:cNvSpPr/>
          <p:nvPr/>
        </p:nvSpPr>
        <p:spPr>
          <a:xfrm>
            <a:off x="6648772" y="2257145"/>
            <a:ext cx="5129939" cy="4273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R="0" indent="457200">
              <a:spcBef>
                <a:spcPts val="0"/>
              </a:spcBef>
              <a:spcAft>
                <a:spcPts val="600"/>
              </a:spcAft>
            </a:pPr>
            <a:r>
              <a:rPr lang="en-US" b="1">
                <a:solidFill>
                  <a:schemeClr val="bg1"/>
                </a:solidFill>
              </a:rPr>
              <a:t>Feasible(S[1,2,…,9][1,2,…,9],x,y,k): </a:t>
            </a:r>
            <a:br>
              <a:rPr lang="en-US" b="1">
                <a:solidFill>
                  <a:schemeClr val="bg1"/>
                </a:solidFill>
              </a:rPr>
            </a:br>
            <a:r>
              <a:rPr lang="en-US" b="1">
                <a:solidFill>
                  <a:schemeClr val="bg1"/>
                </a:solidFill>
              </a:rPr>
              <a:t>    for i←1 to 9</a:t>
            </a:r>
            <a:br>
              <a:rPr lang="en-US" b="1">
                <a:solidFill>
                  <a:schemeClr val="bg1"/>
                </a:solidFill>
              </a:rPr>
            </a:br>
            <a:r>
              <a:rPr lang="en-US" b="1">
                <a:solidFill>
                  <a:schemeClr val="bg1"/>
                </a:solidFill>
              </a:rPr>
              <a:t>        if S[x,i]=k</a:t>
            </a:r>
            <a:br>
              <a:rPr lang="en-US" b="1">
                <a:solidFill>
                  <a:schemeClr val="bg1"/>
                </a:solidFill>
              </a:rPr>
            </a:br>
            <a:r>
              <a:rPr lang="en-US" b="1">
                <a:solidFill>
                  <a:schemeClr val="bg1"/>
                </a:solidFill>
              </a:rPr>
              <a:t>            return False</a:t>
            </a:r>
            <a:br>
              <a:rPr lang="en-US" b="1">
                <a:solidFill>
                  <a:schemeClr val="bg1"/>
                </a:solidFill>
              </a:rPr>
            </a:br>
            <a:r>
              <a:rPr lang="en-US" b="1">
                <a:solidFill>
                  <a:schemeClr val="bg1"/>
                </a:solidFill>
              </a:rPr>
              <a:t>    for i←1 to 9</a:t>
            </a:r>
            <a:br>
              <a:rPr lang="en-US" b="1">
                <a:solidFill>
                  <a:schemeClr val="bg1"/>
                </a:solidFill>
              </a:rPr>
            </a:br>
            <a:r>
              <a:rPr lang="en-US" b="1">
                <a:solidFill>
                  <a:schemeClr val="bg1"/>
                </a:solidFill>
              </a:rPr>
              <a:t>        if S[i,y]=k</a:t>
            </a:r>
            <a:br>
              <a:rPr lang="en-US" b="1">
                <a:solidFill>
                  <a:schemeClr val="bg1"/>
                </a:solidFill>
              </a:rPr>
            </a:br>
            <a:r>
              <a:rPr lang="en-US" b="1">
                <a:solidFill>
                  <a:schemeClr val="bg1"/>
                </a:solidFill>
              </a:rPr>
              <a:t>            return False</a:t>
            </a:r>
            <a:br>
              <a:rPr lang="en-US" b="1">
                <a:solidFill>
                  <a:schemeClr val="bg1"/>
                </a:solidFill>
              </a:rPr>
            </a:br>
            <a:r>
              <a:rPr lang="en-US" b="1">
                <a:solidFill>
                  <a:schemeClr val="bg1"/>
                </a:solidFill>
              </a:rPr>
              <a:t>    a←⌊(x−1)/3⌋,b←⌊(y−1)/3⌋</a:t>
            </a:r>
            <a:br>
              <a:rPr lang="en-US" b="1">
                <a:solidFill>
                  <a:schemeClr val="bg1"/>
                </a:solidFill>
              </a:rPr>
            </a:br>
            <a:r>
              <a:rPr lang="en-US" b="1">
                <a:solidFill>
                  <a:schemeClr val="bg1"/>
                </a:solidFill>
              </a:rPr>
              <a:t>    for i←3a+1 to 3a+3</a:t>
            </a:r>
            <a:br>
              <a:rPr lang="en-US" b="1">
                <a:solidFill>
                  <a:schemeClr val="bg1"/>
                </a:solidFill>
              </a:rPr>
            </a:br>
            <a:r>
              <a:rPr lang="en-US" b="1">
                <a:solidFill>
                  <a:schemeClr val="bg1"/>
                </a:solidFill>
              </a:rPr>
              <a:t>        for j←3b+1 to 3b+3</a:t>
            </a:r>
            <a:br>
              <a:rPr lang="en-US" b="1">
                <a:solidFill>
                  <a:schemeClr val="bg1"/>
                </a:solidFill>
              </a:rPr>
            </a:br>
            <a:r>
              <a:rPr lang="en-US" b="1">
                <a:solidFill>
                  <a:schemeClr val="bg1"/>
                </a:solidFill>
              </a:rPr>
              <a:t>           if S[i,j]=k</a:t>
            </a:r>
            <a:br>
              <a:rPr lang="en-US" b="1">
                <a:solidFill>
                  <a:schemeClr val="bg1"/>
                </a:solidFill>
              </a:rPr>
            </a:br>
            <a:r>
              <a:rPr lang="en-US" b="1">
                <a:solidFill>
                  <a:schemeClr val="bg1"/>
                </a:solidFill>
              </a:rPr>
              <a:t>                return False</a:t>
            </a:r>
            <a:br>
              <a:rPr lang="en-US" b="1">
                <a:solidFill>
                  <a:schemeClr val="bg1"/>
                </a:solidFill>
              </a:rPr>
            </a:br>
            <a:r>
              <a:rPr lang="en-US" b="1">
                <a:solidFill>
                  <a:schemeClr val="bg1"/>
                </a:solidFill>
              </a:rPr>
              <a:t>    return True</a:t>
            </a:r>
          </a:p>
          <a:p>
            <a:pPr marR="0">
              <a:lnSpc>
                <a:spcPct val="107000"/>
              </a:lnSpc>
              <a:spcBef>
                <a:spcPts val="0"/>
              </a:spcBef>
              <a:spcAft>
                <a:spcPts val="300"/>
              </a:spcAft>
            </a:pPr>
            <a:r>
              <a:rPr lang="en-US" b="1">
                <a:solidFill>
                  <a:schemeClr val="bg1"/>
                </a:solidFill>
              </a:rPr>
              <a:t> </a:t>
            </a:r>
          </a:p>
        </p:txBody>
      </p:sp>
    </p:spTree>
    <p:extLst>
      <p:ext uri="{BB962C8B-B14F-4D97-AF65-F5344CB8AC3E}">
        <p14:creationId xmlns:p14="http://schemas.microsoft.com/office/powerpoint/2010/main" val="2818324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 – L</a:t>
            </a:r>
            <a:r>
              <a:rPr lang="vi-VN" altLang="en-US" sz="3200" b="1">
                <a:solidFill>
                  <a:schemeClr val="bg1"/>
                </a:solidFill>
                <a:latin typeface="Arial" panose="020B0604020202020204" pitchFamily="34" charset="0"/>
              </a:rPr>
              <a:t>Ư</a:t>
            </a:r>
            <a:r>
              <a:rPr lang="en-US" altLang="en-US" sz="3200" b="1">
                <a:solidFill>
                  <a:schemeClr val="bg1"/>
                </a:solidFill>
                <a:latin typeface="Arial" panose="020B0604020202020204" pitchFamily="34" charset="0"/>
              </a:rPr>
              <a:t>U ĐỒ GIẢI THUẬT</a:t>
            </a:r>
          </a:p>
        </p:txBody>
      </p:sp>
      <p:pic>
        <p:nvPicPr>
          <p:cNvPr id="14" name="Picture 13">
            <a:extLst>
              <a:ext uri="{FF2B5EF4-FFF2-40B4-BE49-F238E27FC236}">
                <a16:creationId xmlns:a16="http://schemas.microsoft.com/office/drawing/2014/main" id="{7FCB090A-759C-4227-AD02-3E19577EC8EA}"/>
              </a:ext>
            </a:extLst>
          </p:cNvPr>
          <p:cNvPicPr/>
          <p:nvPr/>
        </p:nvPicPr>
        <p:blipFill>
          <a:blip r:embed="rId2"/>
          <a:stretch>
            <a:fillRect/>
          </a:stretch>
        </p:blipFill>
        <p:spPr>
          <a:xfrm>
            <a:off x="0" y="583818"/>
            <a:ext cx="12192000" cy="6274181"/>
          </a:xfrm>
          <a:prstGeom prst="rect">
            <a:avLst/>
          </a:prstGeom>
        </p:spPr>
      </p:pic>
    </p:spTree>
    <p:extLst>
      <p:ext uri="{BB962C8B-B14F-4D97-AF65-F5344CB8AC3E}">
        <p14:creationId xmlns:p14="http://schemas.microsoft.com/office/powerpoint/2010/main" val="195487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7EAD2DDB-442B-4E1F-A21D-79CCD367A319}"/>
              </a:ext>
            </a:extLst>
          </p:cNvPr>
          <p:cNvSpPr/>
          <p:nvPr/>
        </p:nvSpPr>
        <p:spPr>
          <a:xfrm rot="349079">
            <a:off x="4205072" y="5666101"/>
            <a:ext cx="3062852" cy="1772688"/>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Freeform 18">
            <a:extLst>
              <a:ext uri="{FF2B5EF4-FFF2-40B4-BE49-F238E27FC236}">
                <a16:creationId xmlns:a16="http://schemas.microsoft.com/office/drawing/2014/main" id="{7EFE6D61-EB29-4FCF-8F80-06AC765B7FB4}"/>
              </a:ext>
            </a:extLst>
          </p:cNvPr>
          <p:cNvSpPr/>
          <p:nvPr/>
        </p:nvSpPr>
        <p:spPr>
          <a:xfrm rot="21250921" flipH="1">
            <a:off x="3311922" y="5834851"/>
            <a:ext cx="2254474" cy="1336570"/>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933284 h 1709138"/>
              <a:gd name="connsiteX1" fmla="*/ 2410691 w 2410691"/>
              <a:gd name="connsiteY1" fmla="*/ 1709138 h 1709138"/>
              <a:gd name="connsiteX2" fmla="*/ 2192050 w 2410691"/>
              <a:gd name="connsiteY2" fmla="*/ 701220 h 1709138"/>
              <a:gd name="connsiteX3" fmla="*/ 1548133 w 2410691"/>
              <a:gd name="connsiteY3" fmla="*/ 60014 h 1709138"/>
              <a:gd name="connsiteX4" fmla="*/ 0 w 2410691"/>
              <a:gd name="connsiteY4" fmla="*/ 933284 h 1709138"/>
              <a:gd name="connsiteX0" fmla="*/ 0 w 2410691"/>
              <a:gd name="connsiteY0" fmla="*/ 980088 h 1755942"/>
              <a:gd name="connsiteX1" fmla="*/ 2410691 w 2410691"/>
              <a:gd name="connsiteY1" fmla="*/ 1755942 h 1755942"/>
              <a:gd name="connsiteX2" fmla="*/ 2192050 w 2410691"/>
              <a:gd name="connsiteY2" fmla="*/ 748024 h 1755942"/>
              <a:gd name="connsiteX3" fmla="*/ 1543412 w 2410691"/>
              <a:gd name="connsiteY3" fmla="*/ 48049 h 1755942"/>
              <a:gd name="connsiteX4" fmla="*/ 0 w 2410691"/>
              <a:gd name="connsiteY4" fmla="*/ 980088 h 1755942"/>
              <a:gd name="connsiteX0" fmla="*/ 0 w 2410691"/>
              <a:gd name="connsiteY0" fmla="*/ 1037439 h 1813293"/>
              <a:gd name="connsiteX1" fmla="*/ 2410691 w 2410691"/>
              <a:gd name="connsiteY1" fmla="*/ 1813293 h 1813293"/>
              <a:gd name="connsiteX2" fmla="*/ 2192050 w 2410691"/>
              <a:gd name="connsiteY2" fmla="*/ 805375 h 1813293"/>
              <a:gd name="connsiteX3" fmla="*/ 1543412 w 2410691"/>
              <a:gd name="connsiteY3" fmla="*/ 105400 h 1813293"/>
              <a:gd name="connsiteX4" fmla="*/ 0 w 2410691"/>
              <a:gd name="connsiteY4" fmla="*/ 1037439 h 1813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813293">
                <a:moveTo>
                  <a:pt x="0" y="1037439"/>
                </a:moveTo>
                <a:cubicBezTo>
                  <a:pt x="910244" y="1059837"/>
                  <a:pt x="1812867" y="1402275"/>
                  <a:pt x="2410691" y="1813293"/>
                </a:cubicBezTo>
                <a:lnTo>
                  <a:pt x="2192050" y="805375"/>
                </a:lnTo>
                <a:cubicBezTo>
                  <a:pt x="2107623" y="601165"/>
                  <a:pt x="1946926" y="331518"/>
                  <a:pt x="1543412" y="105400"/>
                </a:cubicBezTo>
                <a:cubicBezTo>
                  <a:pt x="1061696" y="-114351"/>
                  <a:pt x="505833" y="-71881"/>
                  <a:pt x="0" y="1037439"/>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Freeform 4">
            <a:extLst>
              <a:ext uri="{FF2B5EF4-FFF2-40B4-BE49-F238E27FC236}">
                <a16:creationId xmlns:a16="http://schemas.microsoft.com/office/drawing/2014/main" id="{14D5C27C-14EE-4777-AAA6-B46F4D0B6010}"/>
              </a:ext>
            </a:extLst>
          </p:cNvPr>
          <p:cNvSpPr/>
          <p:nvPr/>
        </p:nvSpPr>
        <p:spPr>
          <a:xfrm>
            <a:off x="4718051" y="192902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9">
            <a:extLst>
              <a:ext uri="{FF2B5EF4-FFF2-40B4-BE49-F238E27FC236}">
                <a16:creationId xmlns:a16="http://schemas.microsoft.com/office/drawing/2014/main" id="{C3DEC579-227F-4D25-87A1-2DE006A9E395}"/>
              </a:ext>
            </a:extLst>
          </p:cNvPr>
          <p:cNvSpPr/>
          <p:nvPr/>
        </p:nvSpPr>
        <p:spPr>
          <a:xfrm>
            <a:off x="4727576" y="2956140"/>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7E7BB708-1F92-44AE-A95E-96FACD4B4DBB}"/>
              </a:ext>
            </a:extLst>
          </p:cNvPr>
          <p:cNvSpPr/>
          <p:nvPr/>
        </p:nvSpPr>
        <p:spPr>
          <a:xfrm>
            <a:off x="4727576" y="3981665"/>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5" name="Group 7">
            <a:extLst>
              <a:ext uri="{FF2B5EF4-FFF2-40B4-BE49-F238E27FC236}">
                <a16:creationId xmlns:a16="http://schemas.microsoft.com/office/drawing/2014/main" id="{871362B2-1858-4FDC-A90B-6552F808358B}"/>
              </a:ext>
            </a:extLst>
          </p:cNvPr>
          <p:cNvGrpSpPr>
            <a:grpSpLocks/>
          </p:cNvGrpSpPr>
          <p:nvPr/>
        </p:nvGrpSpPr>
        <p:grpSpPr bwMode="auto">
          <a:xfrm>
            <a:off x="5757864" y="1930615"/>
            <a:ext cx="554037" cy="4614862"/>
            <a:chOff x="3185160" y="1851503"/>
            <a:chExt cx="1027271" cy="4615972"/>
          </a:xfrm>
        </p:grpSpPr>
        <p:sp>
          <p:nvSpPr>
            <p:cNvPr id="4" name="Freeform 3">
              <a:extLst>
                <a:ext uri="{FF2B5EF4-FFF2-40B4-BE49-F238E27FC236}">
                  <a16:creationId xmlns:a16="http://schemas.microsoft.com/office/drawing/2014/main" id="{845C0404-5B4F-4AF2-87B1-BD2FBDF07B8E}"/>
                </a:ext>
              </a:extLst>
            </p:cNvPr>
            <p:cNvSpPr/>
            <p:nvPr/>
          </p:nvSpPr>
          <p:spPr>
            <a:xfrm>
              <a:off x="3185160" y="1851503"/>
              <a:ext cx="1024328" cy="1537070"/>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555 w 1013460"/>
                <a:gd name="connsiteY0" fmla="*/ 0 h 1536858"/>
                <a:gd name="connsiteX1" fmla="*/ 0 w 1013460"/>
                <a:gd name="connsiteY1" fmla="*/ 1026794 h 1536858"/>
                <a:gd name="connsiteX2" fmla="*/ 1013460 w 1013460"/>
                <a:gd name="connsiteY2" fmla="*/ 1536858 h 1536858"/>
                <a:gd name="connsiteX3" fmla="*/ 1013460 w 1013460"/>
                <a:gd name="connsiteY3" fmla="*/ 515301 h 1536858"/>
                <a:gd name="connsiteX4" fmla="*/ 555 w 1013460"/>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460" h="1536858">
                  <a:moveTo>
                    <a:pt x="555" y="0"/>
                  </a:moveTo>
                  <a:lnTo>
                    <a:pt x="0" y="1026794"/>
                  </a:lnTo>
                  <a:lnTo>
                    <a:pt x="1013460" y="1536858"/>
                  </a:lnTo>
                  <a:lnTo>
                    <a:pt x="1013460" y="515301"/>
                  </a:lnTo>
                  <a:lnTo>
                    <a:pt x="555" y="0"/>
                  </a:lnTo>
                  <a:close/>
                </a:path>
              </a:pathLst>
            </a:custGeom>
            <a:solidFill>
              <a:srgbClr val="0E90C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8">
              <a:extLst>
                <a:ext uri="{FF2B5EF4-FFF2-40B4-BE49-F238E27FC236}">
                  <a16:creationId xmlns:a16="http://schemas.microsoft.com/office/drawing/2014/main" id="{6C384A04-53A8-42C1-895D-F7735CFF3E41}"/>
                </a:ext>
              </a:extLst>
            </p:cNvPr>
            <p:cNvSpPr/>
            <p:nvPr/>
          </p:nvSpPr>
          <p:spPr>
            <a:xfrm>
              <a:off x="3185160" y="2880450"/>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3636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reeform 11">
              <a:extLst>
                <a:ext uri="{FF2B5EF4-FFF2-40B4-BE49-F238E27FC236}">
                  <a16:creationId xmlns:a16="http://schemas.microsoft.com/office/drawing/2014/main" id="{ACE59085-9753-4C9B-BBD4-75CE93DC9FC5}"/>
                </a:ext>
              </a:extLst>
            </p:cNvPr>
            <p:cNvSpPr/>
            <p:nvPr/>
          </p:nvSpPr>
          <p:spPr>
            <a:xfrm>
              <a:off x="3185160" y="3904634"/>
              <a:ext cx="1027271" cy="1535482"/>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91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Freeform 14">
              <a:extLst>
                <a:ext uri="{FF2B5EF4-FFF2-40B4-BE49-F238E27FC236}">
                  <a16:creationId xmlns:a16="http://schemas.microsoft.com/office/drawing/2014/main" id="{41EF3467-1976-446F-9DE2-5DAC66BE6FAA}"/>
                </a:ext>
              </a:extLst>
            </p:cNvPr>
            <p:cNvSpPr/>
            <p:nvPr/>
          </p:nvSpPr>
          <p:spPr>
            <a:xfrm>
              <a:off x="3185160" y="4931994"/>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003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Freeform 15">
            <a:extLst>
              <a:ext uri="{FF2B5EF4-FFF2-40B4-BE49-F238E27FC236}">
                <a16:creationId xmlns:a16="http://schemas.microsoft.com/office/drawing/2014/main" id="{778FAD86-C36E-4EB0-9AC8-74DE57AE4C31}"/>
              </a:ext>
            </a:extLst>
          </p:cNvPr>
          <p:cNvSpPr/>
          <p:nvPr/>
        </p:nvSpPr>
        <p:spPr>
          <a:xfrm>
            <a:off x="4727576" y="500877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7" name="Group 24">
            <a:extLst>
              <a:ext uri="{FF2B5EF4-FFF2-40B4-BE49-F238E27FC236}">
                <a16:creationId xmlns:a16="http://schemas.microsoft.com/office/drawing/2014/main" id="{37EDCE26-28EC-473E-B81B-91C61623270E}"/>
              </a:ext>
            </a:extLst>
          </p:cNvPr>
          <p:cNvGrpSpPr>
            <a:grpSpLocks/>
          </p:cNvGrpSpPr>
          <p:nvPr/>
        </p:nvGrpSpPr>
        <p:grpSpPr bwMode="auto">
          <a:xfrm>
            <a:off x="6310313" y="916203"/>
            <a:ext cx="4857750" cy="5630863"/>
            <a:chOff x="4210049" y="838200"/>
            <a:chExt cx="3330576" cy="5630229"/>
          </a:xfrm>
        </p:grpSpPr>
        <p:sp>
          <p:nvSpPr>
            <p:cNvPr id="6" name="Freeform 5">
              <a:extLst>
                <a:ext uri="{FF2B5EF4-FFF2-40B4-BE49-F238E27FC236}">
                  <a16:creationId xmlns:a16="http://schemas.microsoft.com/office/drawing/2014/main" id="{8FEAD347-3BB3-4B7F-AAEC-BB56A352668B}"/>
                </a:ext>
              </a:extLst>
            </p:cNvPr>
            <p:cNvSpPr/>
            <p:nvPr/>
          </p:nvSpPr>
          <p:spPr>
            <a:xfrm>
              <a:off x="4210049" y="838200"/>
              <a:ext cx="3330576" cy="2550826"/>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524000 h 2551113"/>
                <a:gd name="connsiteX1" fmla="*/ 0 w 3330575"/>
                <a:gd name="connsiteY1" fmla="*/ 2551113 h 2551113"/>
                <a:gd name="connsiteX2" fmla="*/ 3070225 w 3330575"/>
                <a:gd name="connsiteY2" fmla="*/ 1028700 h 2551113"/>
                <a:gd name="connsiteX3" fmla="*/ 3330575 w 3330575"/>
                <a:gd name="connsiteY3" fmla="*/ 374650 h 2551113"/>
                <a:gd name="connsiteX4" fmla="*/ 3070225 w 3330575"/>
                <a:gd name="connsiteY4" fmla="*/ 0 h 2551113"/>
                <a:gd name="connsiteX5" fmla="*/ 0 w 3330575"/>
                <a:gd name="connsiteY5" fmla="*/ 1524000 h 255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0575" h="2551113">
                  <a:moveTo>
                    <a:pt x="0" y="1524000"/>
                  </a:moveTo>
                  <a:lnTo>
                    <a:pt x="0" y="2551113"/>
                  </a:lnTo>
                  <a:lnTo>
                    <a:pt x="3070225" y="1028700"/>
                  </a:lnTo>
                  <a:lnTo>
                    <a:pt x="3330575" y="374650"/>
                  </a:lnTo>
                  <a:lnTo>
                    <a:pt x="3070225" y="0"/>
                  </a:lnTo>
                  <a:lnTo>
                    <a:pt x="0" y="1524000"/>
                  </a:lnTo>
                  <a:close/>
                </a:path>
              </a:pathLst>
            </a:custGeom>
            <a:solidFill>
              <a:srgbClr val="3DBEF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0EFDAAD0-E84E-4AC3-842E-68A0B0EA2D03}"/>
                </a:ext>
              </a:extLst>
            </p:cNvPr>
            <p:cNvSpPr/>
            <p:nvPr/>
          </p:nvSpPr>
          <p:spPr>
            <a:xfrm>
              <a:off x="4210049" y="2112819"/>
              <a:ext cx="2801602" cy="2303203"/>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938" h="2303463">
                  <a:moveTo>
                    <a:pt x="0" y="1276350"/>
                  </a:moveTo>
                  <a:lnTo>
                    <a:pt x="0" y="2303463"/>
                  </a:lnTo>
                  <a:lnTo>
                    <a:pt x="2565400" y="1023938"/>
                  </a:lnTo>
                  <a:lnTo>
                    <a:pt x="2801938" y="369887"/>
                  </a:lnTo>
                  <a:lnTo>
                    <a:pt x="2574925" y="0"/>
                  </a:lnTo>
                  <a:lnTo>
                    <a:pt x="0" y="1276350"/>
                  </a:lnTo>
                  <a:close/>
                </a:path>
              </a:pathLst>
            </a:custGeom>
            <a:solidFill>
              <a:srgbClr val="696969"/>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13">
              <a:extLst>
                <a:ext uri="{FF2B5EF4-FFF2-40B4-BE49-F238E27FC236}">
                  <a16:creationId xmlns:a16="http://schemas.microsoft.com/office/drawing/2014/main" id="{90E7A0FA-6A8B-4094-8952-B24D705992F1}"/>
                </a:ext>
              </a:extLst>
            </p:cNvPr>
            <p:cNvSpPr/>
            <p:nvPr/>
          </p:nvSpPr>
          <p:spPr>
            <a:xfrm>
              <a:off x="4210049" y="3395375"/>
              <a:ext cx="2292220" cy="2046057"/>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1019175 h 2046288"/>
                <a:gd name="connsiteX1" fmla="*/ 0 w 2801938"/>
                <a:gd name="connsiteY1" fmla="*/ 2046288 h 2046288"/>
                <a:gd name="connsiteX2" fmla="*/ 2565400 w 2801938"/>
                <a:gd name="connsiteY2" fmla="*/ 766763 h 2046288"/>
                <a:gd name="connsiteX3" fmla="*/ 2801938 w 2801938"/>
                <a:gd name="connsiteY3" fmla="*/ 112712 h 2046288"/>
                <a:gd name="connsiteX4" fmla="*/ 2051050 w 2801938"/>
                <a:gd name="connsiteY4" fmla="*/ 0 h 2046288"/>
                <a:gd name="connsiteX5" fmla="*/ 0 w 2801938"/>
                <a:gd name="connsiteY5" fmla="*/ 1019175 h 2046288"/>
                <a:gd name="connsiteX0" fmla="*/ 0 w 2565400"/>
                <a:gd name="connsiteY0" fmla="*/ 1019175 h 2046288"/>
                <a:gd name="connsiteX1" fmla="*/ 0 w 2565400"/>
                <a:gd name="connsiteY1" fmla="*/ 2046288 h 2046288"/>
                <a:gd name="connsiteX2" fmla="*/ 2565400 w 2565400"/>
                <a:gd name="connsiteY2" fmla="*/ 766763 h 2046288"/>
                <a:gd name="connsiteX3" fmla="*/ 2292351 w 2565400"/>
                <a:gd name="connsiteY3" fmla="*/ 355599 h 2046288"/>
                <a:gd name="connsiteX4" fmla="*/ 2051050 w 2565400"/>
                <a:gd name="connsiteY4" fmla="*/ 0 h 2046288"/>
                <a:gd name="connsiteX5" fmla="*/ 0 w 2565400"/>
                <a:gd name="connsiteY5" fmla="*/ 1019175 h 2046288"/>
                <a:gd name="connsiteX0" fmla="*/ 0 w 2292351"/>
                <a:gd name="connsiteY0" fmla="*/ 1019175 h 2046288"/>
                <a:gd name="connsiteX1" fmla="*/ 0 w 2292351"/>
                <a:gd name="connsiteY1" fmla="*/ 2046288 h 2046288"/>
                <a:gd name="connsiteX2" fmla="*/ 2046287 w 2292351"/>
                <a:gd name="connsiteY2" fmla="*/ 1033463 h 2046288"/>
                <a:gd name="connsiteX3" fmla="*/ 2292351 w 2292351"/>
                <a:gd name="connsiteY3" fmla="*/ 355599 h 2046288"/>
                <a:gd name="connsiteX4" fmla="*/ 2051050 w 2292351"/>
                <a:gd name="connsiteY4" fmla="*/ 0 h 2046288"/>
                <a:gd name="connsiteX5" fmla="*/ 0 w 2292351"/>
                <a:gd name="connsiteY5" fmla="*/ 1019175 h 20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51" h="2046288">
                  <a:moveTo>
                    <a:pt x="0" y="1019175"/>
                  </a:moveTo>
                  <a:lnTo>
                    <a:pt x="0" y="2046288"/>
                  </a:lnTo>
                  <a:lnTo>
                    <a:pt x="2046287" y="1033463"/>
                  </a:lnTo>
                  <a:lnTo>
                    <a:pt x="2292351" y="355599"/>
                  </a:lnTo>
                  <a:lnTo>
                    <a:pt x="2051050" y="0"/>
                  </a:lnTo>
                  <a:lnTo>
                    <a:pt x="0" y="1019175"/>
                  </a:lnTo>
                  <a:close/>
                </a:path>
              </a:pathLst>
            </a:custGeom>
            <a:solidFill>
              <a:srgbClr val="FFB74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Freeform 16">
              <a:extLst>
                <a:ext uri="{FF2B5EF4-FFF2-40B4-BE49-F238E27FC236}">
                  <a16:creationId xmlns:a16="http://schemas.microsoft.com/office/drawing/2014/main" id="{396AD58A-BD87-482F-802F-1FCFF563A810}"/>
                </a:ext>
              </a:extLst>
            </p:cNvPr>
            <p:cNvSpPr/>
            <p:nvPr/>
          </p:nvSpPr>
          <p:spPr>
            <a:xfrm>
              <a:off x="4210049" y="4679517"/>
              <a:ext cx="1792633" cy="1788912"/>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906463 h 1933576"/>
                <a:gd name="connsiteX1" fmla="*/ 0 w 2801938"/>
                <a:gd name="connsiteY1" fmla="*/ 1933576 h 1933576"/>
                <a:gd name="connsiteX2" fmla="*/ 2565400 w 2801938"/>
                <a:gd name="connsiteY2" fmla="*/ 654051 h 1933576"/>
                <a:gd name="connsiteX3" fmla="*/ 2801938 w 2801938"/>
                <a:gd name="connsiteY3" fmla="*/ 0 h 1933576"/>
                <a:gd name="connsiteX4" fmla="*/ 1541463 w 2801938"/>
                <a:gd name="connsiteY4" fmla="*/ 144463 h 1933576"/>
                <a:gd name="connsiteX5" fmla="*/ 0 w 2801938"/>
                <a:gd name="connsiteY5" fmla="*/ 906463 h 1933576"/>
                <a:gd name="connsiteX0" fmla="*/ 0 w 2565400"/>
                <a:gd name="connsiteY0" fmla="*/ 762000 h 1789113"/>
                <a:gd name="connsiteX1" fmla="*/ 0 w 2565400"/>
                <a:gd name="connsiteY1" fmla="*/ 1789113 h 1789113"/>
                <a:gd name="connsiteX2" fmla="*/ 2565400 w 2565400"/>
                <a:gd name="connsiteY2" fmla="*/ 509588 h 1789113"/>
                <a:gd name="connsiteX3" fmla="*/ 1792288 w 2565400"/>
                <a:gd name="connsiteY3" fmla="*/ 374649 h 1789113"/>
                <a:gd name="connsiteX4" fmla="*/ 1541463 w 2565400"/>
                <a:gd name="connsiteY4" fmla="*/ 0 h 1789113"/>
                <a:gd name="connsiteX5" fmla="*/ 0 w 2565400"/>
                <a:gd name="connsiteY5" fmla="*/ 762000 h 1789113"/>
                <a:gd name="connsiteX0" fmla="*/ 0 w 1792288"/>
                <a:gd name="connsiteY0" fmla="*/ 762000 h 1789113"/>
                <a:gd name="connsiteX1" fmla="*/ 0 w 1792288"/>
                <a:gd name="connsiteY1" fmla="*/ 1789113 h 1789113"/>
                <a:gd name="connsiteX2" fmla="*/ 1531938 w 1792288"/>
                <a:gd name="connsiteY2" fmla="*/ 1028701 h 1789113"/>
                <a:gd name="connsiteX3" fmla="*/ 1792288 w 1792288"/>
                <a:gd name="connsiteY3" fmla="*/ 374649 h 1789113"/>
                <a:gd name="connsiteX4" fmla="*/ 1541463 w 1792288"/>
                <a:gd name="connsiteY4" fmla="*/ 0 h 1789113"/>
                <a:gd name="connsiteX5" fmla="*/ 0 w 1792288"/>
                <a:gd name="connsiteY5" fmla="*/ 762000 h 178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2288" h="1789113">
                  <a:moveTo>
                    <a:pt x="0" y="762000"/>
                  </a:moveTo>
                  <a:lnTo>
                    <a:pt x="0" y="1789113"/>
                  </a:lnTo>
                  <a:lnTo>
                    <a:pt x="1531938" y="1028701"/>
                  </a:lnTo>
                  <a:lnTo>
                    <a:pt x="1792288" y="374649"/>
                  </a:lnTo>
                  <a:lnTo>
                    <a:pt x="1541463" y="0"/>
                  </a:lnTo>
                  <a:lnTo>
                    <a:pt x="0" y="762000"/>
                  </a:lnTo>
                  <a:close/>
                </a:path>
              </a:pathLst>
            </a:custGeom>
            <a:solidFill>
              <a:srgbClr val="FF436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58" name="TextBox 19">
            <a:extLst>
              <a:ext uri="{FF2B5EF4-FFF2-40B4-BE49-F238E27FC236}">
                <a16:creationId xmlns:a16="http://schemas.microsoft.com/office/drawing/2014/main" id="{3D8D4D6C-4E4A-417E-A354-729A144E085C}"/>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6159" name="TextBox 20">
            <a:extLst>
              <a:ext uri="{FF2B5EF4-FFF2-40B4-BE49-F238E27FC236}">
                <a16:creationId xmlns:a16="http://schemas.microsoft.com/office/drawing/2014/main" id="{3BD291D3-FC0B-4920-87AE-8BD22EC95AB4}"/>
              </a:ext>
            </a:extLst>
          </p:cNvPr>
          <p:cNvSpPr txBox="1">
            <a:spLocks noChangeArrowheads="1"/>
          </p:cNvSpPr>
          <p:nvPr/>
        </p:nvSpPr>
        <p:spPr bwMode="auto">
          <a:xfrm>
            <a:off x="5033964" y="2046503"/>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
        <p:nvSpPr>
          <p:cNvPr id="6160" name="TextBox 21">
            <a:extLst>
              <a:ext uri="{FF2B5EF4-FFF2-40B4-BE49-F238E27FC236}">
                <a16:creationId xmlns:a16="http://schemas.microsoft.com/office/drawing/2014/main" id="{796B5FC4-5D5D-4E2C-9833-C4CA6279BEBD}"/>
              </a:ext>
            </a:extLst>
          </p:cNvPr>
          <p:cNvSpPr txBox="1">
            <a:spLocks noChangeArrowheads="1"/>
          </p:cNvSpPr>
          <p:nvPr/>
        </p:nvSpPr>
        <p:spPr bwMode="auto">
          <a:xfrm>
            <a:off x="5043489" y="3094253"/>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
        <p:nvSpPr>
          <p:cNvPr id="6161" name="TextBox 22">
            <a:extLst>
              <a:ext uri="{FF2B5EF4-FFF2-40B4-BE49-F238E27FC236}">
                <a16:creationId xmlns:a16="http://schemas.microsoft.com/office/drawing/2014/main" id="{B6ECACE3-08D3-4127-8330-6696892589D2}"/>
              </a:ext>
            </a:extLst>
          </p:cNvPr>
          <p:cNvSpPr txBox="1">
            <a:spLocks noChangeArrowheads="1"/>
          </p:cNvSpPr>
          <p:nvPr/>
        </p:nvSpPr>
        <p:spPr bwMode="auto">
          <a:xfrm>
            <a:off x="5043489" y="4140416"/>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3</a:t>
            </a:r>
          </a:p>
        </p:txBody>
      </p:sp>
      <p:sp>
        <p:nvSpPr>
          <p:cNvPr id="6162" name="TextBox 23">
            <a:extLst>
              <a:ext uri="{FF2B5EF4-FFF2-40B4-BE49-F238E27FC236}">
                <a16:creationId xmlns:a16="http://schemas.microsoft.com/office/drawing/2014/main" id="{AD915879-861A-4D7B-9EDD-2634BC45015C}"/>
              </a:ext>
            </a:extLst>
          </p:cNvPr>
          <p:cNvSpPr txBox="1">
            <a:spLocks noChangeArrowheads="1"/>
          </p:cNvSpPr>
          <p:nvPr/>
        </p:nvSpPr>
        <p:spPr bwMode="auto">
          <a:xfrm>
            <a:off x="5043489" y="516752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4</a:t>
            </a:r>
          </a:p>
        </p:txBody>
      </p:sp>
      <p:sp>
        <p:nvSpPr>
          <p:cNvPr id="6163" name="Rectangle 25">
            <a:extLst>
              <a:ext uri="{FF2B5EF4-FFF2-40B4-BE49-F238E27FC236}">
                <a16:creationId xmlns:a16="http://schemas.microsoft.com/office/drawing/2014/main" id="{A57FBC24-39DD-4131-ADE5-BDCAB8079CCB}"/>
              </a:ext>
            </a:extLst>
          </p:cNvPr>
          <p:cNvSpPr>
            <a:spLocks noChangeArrowheads="1"/>
          </p:cNvSpPr>
          <p:nvPr/>
        </p:nvSpPr>
        <p:spPr bwMode="auto">
          <a:xfrm rot="20472071">
            <a:off x="6329363" y="1984868"/>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SƠ L</a:t>
            </a:r>
            <a:r>
              <a:rPr lang="vi-VN" altLang="en-US" b="1">
                <a:solidFill>
                  <a:srgbClr val="FFFFFF"/>
                </a:solidFill>
                <a:latin typeface="Arial" panose="020B0604020202020204" pitchFamily="34" charset="0"/>
              </a:rPr>
              <a:t>Ư</a:t>
            </a:r>
            <a:r>
              <a:rPr lang="en-US" altLang="en-US" b="1">
                <a:solidFill>
                  <a:srgbClr val="FFFFFF"/>
                </a:solidFill>
                <a:latin typeface="Arial" panose="020B0604020202020204" pitchFamily="34" charset="0"/>
              </a:rPr>
              <a:t>ỢC VỀ TRÒ CHƠI SUDOKU</a:t>
            </a:r>
          </a:p>
        </p:txBody>
      </p:sp>
      <p:sp>
        <p:nvSpPr>
          <p:cNvPr id="6164" name="Rectangle 28">
            <a:extLst>
              <a:ext uri="{FF2B5EF4-FFF2-40B4-BE49-F238E27FC236}">
                <a16:creationId xmlns:a16="http://schemas.microsoft.com/office/drawing/2014/main" id="{B984F75C-092B-4538-939C-E662EEBF8931}"/>
              </a:ext>
            </a:extLst>
          </p:cNvPr>
          <p:cNvSpPr>
            <a:spLocks noChangeArrowheads="1"/>
          </p:cNvSpPr>
          <p:nvPr/>
        </p:nvSpPr>
        <p:spPr bwMode="auto">
          <a:xfrm rot="20472071">
            <a:off x="6257925" y="3150093"/>
            <a:ext cx="372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MÔ TẢ BÀI TOÁN SUDOKU</a:t>
            </a:r>
          </a:p>
        </p:txBody>
      </p:sp>
      <p:sp>
        <p:nvSpPr>
          <p:cNvPr id="6165" name="Rectangle 29">
            <a:extLst>
              <a:ext uri="{FF2B5EF4-FFF2-40B4-BE49-F238E27FC236}">
                <a16:creationId xmlns:a16="http://schemas.microsoft.com/office/drawing/2014/main" id="{12EC1CE2-0406-449F-BAAF-C3459991E2F3}"/>
              </a:ext>
            </a:extLst>
          </p:cNvPr>
          <p:cNvSpPr>
            <a:spLocks noChangeArrowheads="1"/>
          </p:cNvSpPr>
          <p:nvPr/>
        </p:nvSpPr>
        <p:spPr bwMode="auto">
          <a:xfrm rot="20472071">
            <a:off x="6334125" y="4146656"/>
            <a:ext cx="29987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VẤN ĐỀ VỀ CÁCH GIẢI SUDOKU</a:t>
            </a:r>
          </a:p>
        </p:txBody>
      </p:sp>
      <p:sp>
        <p:nvSpPr>
          <p:cNvPr id="6166" name="Rectangle 30">
            <a:extLst>
              <a:ext uri="{FF2B5EF4-FFF2-40B4-BE49-F238E27FC236}">
                <a16:creationId xmlns:a16="http://schemas.microsoft.com/office/drawing/2014/main" id="{A5F502AB-3391-4610-8806-D3BEF358EC4B}"/>
              </a:ext>
            </a:extLst>
          </p:cNvPr>
          <p:cNvSpPr>
            <a:spLocks noChangeArrowheads="1"/>
          </p:cNvSpPr>
          <p:nvPr/>
        </p:nvSpPr>
        <p:spPr bwMode="auto">
          <a:xfrm rot="20472071">
            <a:off x="6296026" y="5467049"/>
            <a:ext cx="2366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H</a:t>
            </a:r>
            <a:r>
              <a:rPr lang="vi-VN" altLang="en-US" b="1">
                <a:solidFill>
                  <a:srgbClr val="FFFFFF"/>
                </a:solidFill>
                <a:latin typeface="Arial" panose="020B0604020202020204" pitchFamily="34" charset="0"/>
              </a:rPr>
              <a:t>Ư</a:t>
            </a:r>
            <a:r>
              <a:rPr lang="en-US" altLang="en-US" b="1">
                <a:solidFill>
                  <a:srgbClr val="FFFFFF"/>
                </a:solidFill>
                <a:latin typeface="Arial" panose="020B0604020202020204" pitchFamily="34" charset="0"/>
              </a:rPr>
              <a:t>ỚNG TIẾP CẬN</a:t>
            </a:r>
          </a:p>
        </p:txBody>
      </p:sp>
      <p:grpSp>
        <p:nvGrpSpPr>
          <p:cNvPr id="28" name="Group 28">
            <a:extLst>
              <a:ext uri="{FF2B5EF4-FFF2-40B4-BE49-F238E27FC236}">
                <a16:creationId xmlns:a16="http://schemas.microsoft.com/office/drawing/2014/main" id="{523ADB60-9530-4BA4-83F1-B6DB20FE1BBC}"/>
              </a:ext>
            </a:extLst>
          </p:cNvPr>
          <p:cNvGrpSpPr>
            <a:grpSpLocks/>
          </p:cNvGrpSpPr>
          <p:nvPr/>
        </p:nvGrpSpPr>
        <p:grpSpPr bwMode="auto">
          <a:xfrm>
            <a:off x="472236" y="1538719"/>
            <a:ext cx="4270375" cy="1984375"/>
            <a:chOff x="2075625" y="1090613"/>
            <a:chExt cx="4615686" cy="2144142"/>
          </a:xfrm>
        </p:grpSpPr>
        <p:sp>
          <p:nvSpPr>
            <p:cNvPr id="29" name="Rectangle 28">
              <a:extLst>
                <a:ext uri="{FF2B5EF4-FFF2-40B4-BE49-F238E27FC236}">
                  <a16:creationId xmlns:a16="http://schemas.microsoft.com/office/drawing/2014/main" id="{54C15C24-16EF-48A9-BBC8-C1596811C7C0}"/>
                </a:ext>
              </a:extLst>
            </p:cNvPr>
            <p:cNvSpPr/>
            <p:nvPr/>
          </p:nvSpPr>
          <p:spPr>
            <a:xfrm>
              <a:off x="2676179" y="1562324"/>
              <a:ext cx="4015132"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t>	</a:t>
              </a:r>
              <a:r>
                <a:rPr lang="en-US" sz="2400" b="1"/>
                <a:t>TÓM TẮT NỘI DUNG</a:t>
              </a:r>
              <a:endParaRPr lang="en-US" b="1"/>
            </a:p>
          </p:txBody>
        </p:sp>
        <p:sp>
          <p:nvSpPr>
            <p:cNvPr id="30" name="Freeform 27">
              <a:extLst>
                <a:ext uri="{FF2B5EF4-FFF2-40B4-BE49-F238E27FC236}">
                  <a16:creationId xmlns:a16="http://schemas.microsoft.com/office/drawing/2014/main" id="{78612184-5B56-47A5-BDF5-426FAE9A4BF5}"/>
                </a:ext>
              </a:extLst>
            </p:cNvPr>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31" name="Freeform 5">
              <a:extLst>
                <a:ext uri="{FF2B5EF4-FFF2-40B4-BE49-F238E27FC236}">
                  <a16:creationId xmlns:a16="http://schemas.microsoft.com/office/drawing/2014/main" id="{FAD7C23C-9FFE-4B07-B97B-DA306C709FD9}"/>
                </a:ext>
              </a:extLst>
            </p:cNvPr>
            <p:cNvSpPr/>
            <p:nvPr/>
          </p:nvSpPr>
          <p:spPr>
            <a:xfrm>
              <a:off x="2676179" y="1090613"/>
              <a:ext cx="1190813"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206344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 – L</a:t>
            </a:r>
            <a:r>
              <a:rPr lang="vi-VN" altLang="en-US" sz="3200" b="1">
                <a:solidFill>
                  <a:schemeClr val="bg1"/>
                </a:solidFill>
                <a:latin typeface="Arial" panose="020B0604020202020204" pitchFamily="34" charset="0"/>
              </a:rPr>
              <a:t>Ư</a:t>
            </a:r>
            <a:r>
              <a:rPr lang="en-US" altLang="en-US" sz="3200" b="1">
                <a:solidFill>
                  <a:schemeClr val="bg1"/>
                </a:solidFill>
                <a:latin typeface="Arial" panose="020B0604020202020204" pitchFamily="34" charset="0"/>
              </a:rPr>
              <a:t>U ĐỒ KIỂM TRA HỢP LỆ</a:t>
            </a:r>
          </a:p>
        </p:txBody>
      </p:sp>
      <p:pic>
        <p:nvPicPr>
          <p:cNvPr id="4" name="Picture 3">
            <a:extLst>
              <a:ext uri="{FF2B5EF4-FFF2-40B4-BE49-F238E27FC236}">
                <a16:creationId xmlns:a16="http://schemas.microsoft.com/office/drawing/2014/main" id="{9EA377D2-388F-427D-8291-2342088CDDC1}"/>
              </a:ext>
            </a:extLst>
          </p:cNvPr>
          <p:cNvPicPr/>
          <p:nvPr/>
        </p:nvPicPr>
        <p:blipFill>
          <a:blip r:embed="rId2"/>
          <a:stretch>
            <a:fillRect/>
          </a:stretch>
        </p:blipFill>
        <p:spPr>
          <a:xfrm>
            <a:off x="0" y="583820"/>
            <a:ext cx="12192450" cy="6274180"/>
          </a:xfrm>
          <a:prstGeom prst="rect">
            <a:avLst/>
          </a:prstGeom>
        </p:spPr>
      </p:pic>
    </p:spTree>
    <p:extLst>
      <p:ext uri="{BB962C8B-B14F-4D97-AF65-F5344CB8AC3E}">
        <p14:creationId xmlns:p14="http://schemas.microsoft.com/office/powerpoint/2010/main" val="2380228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6</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431744"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389701" y="2552701"/>
            <a:ext cx="3499925"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296794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2970873" y="3762376"/>
            <a:ext cx="2918754"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Trình bày các khuyết điểm mà thuật toán trên ch</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a giải quyết đ</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ợc</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Các tiến bộ trong ph</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ơng pháp cải tiến mà h</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ớng lập trình mới đ</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a ra</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418684">
            <a:off x="2173926" y="4471682"/>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PH</a:t>
            </a:r>
            <a:r>
              <a:rPr lang="vi-VN" altLang="en-US" b="1">
                <a:solidFill>
                  <a:srgbClr val="FFFFFF"/>
                </a:solidFill>
                <a:latin typeface="Arial" panose="020B0604020202020204" pitchFamily="34" charset="0"/>
              </a:rPr>
              <a:t>Ư</a:t>
            </a:r>
            <a:r>
              <a:rPr lang="en-US" altLang="en-US" b="1">
                <a:solidFill>
                  <a:srgbClr val="FFFFFF"/>
                </a:solidFill>
                <a:latin typeface="Arial" panose="020B0604020202020204" pitchFamily="34" charset="0"/>
              </a:rPr>
              <a:t>ƠNG PHÁP CẢI TIẾN</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225735">
            <a:off x="1798759" y="3515347"/>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KHUYẾT ĐIỂM THUẬT TOÁN</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526612" y="1417762"/>
            <a:ext cx="3270447"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CẢI TIẾN BÀI TOÁN</a:t>
            </a:r>
          </a:p>
        </p:txBody>
      </p:sp>
    </p:spTree>
    <p:extLst>
      <p:ext uri="{BB962C8B-B14F-4D97-AF65-F5344CB8AC3E}">
        <p14:creationId xmlns:p14="http://schemas.microsoft.com/office/powerpoint/2010/main" val="2822339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37979" cy="1732017"/>
            <a:chOff x="6850019" y="637106"/>
            <a:chExt cx="6237979"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11307" y="91051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2420994" y="1207339"/>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KHUYẾT ĐIỂM THUẬT TOÁN</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6</a:t>
            </a:r>
          </a:p>
        </p:txBody>
      </p:sp>
      <p:sp>
        <p:nvSpPr>
          <p:cNvPr id="14" name="Rectangle 13">
            <a:extLst>
              <a:ext uri="{FF2B5EF4-FFF2-40B4-BE49-F238E27FC236}">
                <a16:creationId xmlns:a16="http://schemas.microsoft.com/office/drawing/2014/main" id="{962CECC7-9D06-48D6-9282-49F4D7E53B52}"/>
              </a:ext>
            </a:extLst>
          </p:cNvPr>
          <p:cNvSpPr/>
          <p:nvPr/>
        </p:nvSpPr>
        <p:spPr>
          <a:xfrm>
            <a:off x="1077936" y="2320722"/>
            <a:ext cx="11495219" cy="477054"/>
          </a:xfrm>
          <a:prstGeom prst="rect">
            <a:avLst/>
          </a:prstGeom>
        </p:spPr>
        <p:txBody>
          <a:bodyPr wrap="square">
            <a:spAutoFit/>
          </a:bodyPr>
          <a:lstStyle/>
          <a:p>
            <a:pPr lvl="0"/>
            <a:r>
              <a:rPr lang="en-US" sz="2500" b="1">
                <a:solidFill>
                  <a:srgbClr val="FFC000"/>
                </a:solidFill>
                <a:latin typeface="Arial" panose="020B0604020202020204" pitchFamily="34" charset="0"/>
                <a:cs typeface="Arial" panose="020B0604020202020204" pitchFamily="34" charset="0"/>
              </a:rPr>
              <a:t>Vấn đề 1:</a:t>
            </a:r>
            <a:r>
              <a:rPr lang="en-US" sz="2500" b="1">
                <a:solidFill>
                  <a:schemeClr val="bg1"/>
                </a:solidFill>
                <a:latin typeface="Arial" panose="020B0604020202020204" pitchFamily="34" charset="0"/>
                <a:cs typeface="Arial" panose="020B0604020202020204" pitchFamily="34" charset="0"/>
              </a:rPr>
              <a:t> Không giải quyết được vấn đề ma trận vô nghiệm</a:t>
            </a:r>
            <a:endParaRPr lang="en-US" sz="250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A34FE31-B921-415A-A949-3DF8EC2338DA}"/>
              </a:ext>
            </a:extLst>
          </p:cNvPr>
          <p:cNvSpPr/>
          <p:nvPr/>
        </p:nvSpPr>
        <p:spPr>
          <a:xfrm>
            <a:off x="1077936" y="3003385"/>
            <a:ext cx="11495219" cy="477054"/>
          </a:xfrm>
          <a:prstGeom prst="rect">
            <a:avLst/>
          </a:prstGeom>
        </p:spPr>
        <p:txBody>
          <a:bodyPr wrap="square">
            <a:spAutoFit/>
          </a:bodyPr>
          <a:lstStyle/>
          <a:p>
            <a:r>
              <a:rPr lang="en-US" sz="2500" b="1">
                <a:solidFill>
                  <a:srgbClr val="FFC000"/>
                </a:solidFill>
                <a:latin typeface="Arial" panose="020B0604020202020204" pitchFamily="34" charset="0"/>
                <a:cs typeface="Arial" panose="020B0604020202020204" pitchFamily="34" charset="0"/>
              </a:rPr>
              <a:t>Vấn đề 2: </a:t>
            </a:r>
            <a:r>
              <a:rPr lang="en-US" sz="2500" b="1">
                <a:solidFill>
                  <a:schemeClr val="bg1"/>
                </a:solidFill>
                <a:latin typeface="Arial" panose="020B0604020202020204" pitchFamily="34" charset="0"/>
                <a:cs typeface="Arial" panose="020B0604020202020204" pitchFamily="34" charset="0"/>
              </a:rPr>
              <a:t>Không kiểm tra được điểm biên và miền giá trị</a:t>
            </a:r>
          </a:p>
        </p:txBody>
      </p:sp>
      <p:sp>
        <p:nvSpPr>
          <p:cNvPr id="3" name="Rectangle 2">
            <a:extLst>
              <a:ext uri="{FF2B5EF4-FFF2-40B4-BE49-F238E27FC236}">
                <a16:creationId xmlns:a16="http://schemas.microsoft.com/office/drawing/2014/main" id="{49A95866-DFF4-4A58-83A6-F9CA442F88D5}"/>
              </a:ext>
            </a:extLst>
          </p:cNvPr>
          <p:cNvSpPr/>
          <p:nvPr/>
        </p:nvSpPr>
        <p:spPr>
          <a:xfrm>
            <a:off x="1077936" y="3700262"/>
            <a:ext cx="11108856" cy="861774"/>
          </a:xfrm>
          <a:prstGeom prst="rect">
            <a:avLst/>
          </a:prstGeom>
        </p:spPr>
        <p:txBody>
          <a:bodyPr wrap="square">
            <a:spAutoFit/>
          </a:bodyPr>
          <a:lstStyle/>
          <a:p>
            <a:r>
              <a:rPr lang="en-US" sz="2500" b="1">
                <a:solidFill>
                  <a:srgbClr val="FFC000"/>
                </a:solidFill>
                <a:latin typeface="Arial" panose="020B0604020202020204" pitchFamily="34" charset="0"/>
                <a:cs typeface="Arial" panose="020B0604020202020204" pitchFamily="34" charset="0"/>
              </a:rPr>
              <a:t>Vấn đề 3:</a:t>
            </a:r>
            <a:r>
              <a:rPr lang="en-US" sz="2500" b="1">
                <a:solidFill>
                  <a:schemeClr val="bg1"/>
                </a:solidFill>
                <a:latin typeface="Arial" panose="020B0604020202020204" pitchFamily="34" charset="0"/>
                <a:cs typeface="Arial" panose="020B0604020202020204" pitchFamily="34" charset="0"/>
              </a:rPr>
              <a:t> Thuật toán trên không thể giải được một Sudoku lớn hơn hoặc có phân vùng Block khác với hệ 9x9</a:t>
            </a:r>
          </a:p>
        </p:txBody>
      </p:sp>
      <p:sp>
        <p:nvSpPr>
          <p:cNvPr id="4" name="Rectangle 3">
            <a:extLst>
              <a:ext uri="{FF2B5EF4-FFF2-40B4-BE49-F238E27FC236}">
                <a16:creationId xmlns:a16="http://schemas.microsoft.com/office/drawing/2014/main" id="{D6C82201-FBAD-407B-8431-5FC9FD50AD24}"/>
              </a:ext>
            </a:extLst>
          </p:cNvPr>
          <p:cNvSpPr/>
          <p:nvPr/>
        </p:nvSpPr>
        <p:spPr>
          <a:xfrm>
            <a:off x="1077936" y="4686323"/>
            <a:ext cx="6402715" cy="477054"/>
          </a:xfrm>
          <a:prstGeom prst="rect">
            <a:avLst/>
          </a:prstGeom>
        </p:spPr>
        <p:txBody>
          <a:bodyPr wrap="none">
            <a:spAutoFit/>
          </a:bodyPr>
          <a:lstStyle/>
          <a:p>
            <a:pPr marR="0" lvl="0">
              <a:spcBef>
                <a:spcPts val="0"/>
              </a:spcBef>
              <a:spcAft>
                <a:spcPts val="600"/>
              </a:spcAft>
            </a:pPr>
            <a:r>
              <a:rPr lang="en-US" sz="2500" b="1">
                <a:solidFill>
                  <a:srgbClr val="FFC000"/>
                </a:solidFill>
                <a:latin typeface="Arial" panose="020B0604020202020204" pitchFamily="34" charset="0"/>
                <a:cs typeface="Arial" panose="020B0604020202020204" pitchFamily="34" charset="0"/>
              </a:rPr>
              <a:t>Vấn đề 4:</a:t>
            </a:r>
            <a:r>
              <a:rPr lang="en-US" sz="2500" b="1">
                <a:solidFill>
                  <a:schemeClr val="bg1"/>
                </a:solidFill>
                <a:latin typeface="Arial" panose="020B0604020202020204" pitchFamily="34" charset="0"/>
                <a:cs typeface="Arial" panose="020B0604020202020204" pitchFamily="34" charset="0"/>
              </a:rPr>
              <a:t> Cách giải nghiệm kém đa dạng</a:t>
            </a:r>
          </a:p>
        </p:txBody>
      </p:sp>
      <p:sp>
        <p:nvSpPr>
          <p:cNvPr id="5" name="Rectangle 4">
            <a:extLst>
              <a:ext uri="{FF2B5EF4-FFF2-40B4-BE49-F238E27FC236}">
                <a16:creationId xmlns:a16="http://schemas.microsoft.com/office/drawing/2014/main" id="{6F073549-DE4F-49AE-A7A1-E508089FB3A3}"/>
              </a:ext>
            </a:extLst>
          </p:cNvPr>
          <p:cNvSpPr/>
          <p:nvPr/>
        </p:nvSpPr>
        <p:spPr>
          <a:xfrm>
            <a:off x="1077936" y="5371773"/>
            <a:ext cx="10806629" cy="861774"/>
          </a:xfrm>
          <a:prstGeom prst="rect">
            <a:avLst/>
          </a:prstGeom>
        </p:spPr>
        <p:txBody>
          <a:bodyPr wrap="square">
            <a:spAutoFit/>
          </a:bodyPr>
          <a:lstStyle/>
          <a:p>
            <a:pPr>
              <a:spcAft>
                <a:spcPts val="600"/>
              </a:spcAft>
            </a:pPr>
            <a:r>
              <a:rPr lang="en-US" sz="2500" b="1">
                <a:solidFill>
                  <a:srgbClr val="FFC000"/>
                </a:solidFill>
                <a:latin typeface="Arial" panose="020B0604020202020204" pitchFamily="34" charset="0"/>
                <a:cs typeface="Arial" panose="020B0604020202020204" pitchFamily="34" charset="0"/>
              </a:rPr>
              <a:t>Vấn đề 5:</a:t>
            </a:r>
            <a:r>
              <a:rPr lang="en-US" sz="2500" b="1">
                <a:solidFill>
                  <a:schemeClr val="bg1"/>
                </a:solidFill>
                <a:latin typeface="Arial" panose="020B0604020202020204" pitchFamily="34" charset="0"/>
                <a:cs typeface="Arial" panose="020B0604020202020204" pitchFamily="34" charset="0"/>
              </a:rPr>
              <a:t> Phương pháp giải thuật theo hướng lập trình cấu trúc, gây khó khăn cho việc hình dung giải thuật và tối ưu hóa cách giải.</a:t>
            </a:r>
          </a:p>
        </p:txBody>
      </p:sp>
      <p:cxnSp>
        <p:nvCxnSpPr>
          <p:cNvPr id="15" name="Straight Connector 14">
            <a:extLst>
              <a:ext uri="{FF2B5EF4-FFF2-40B4-BE49-F238E27FC236}">
                <a16:creationId xmlns:a16="http://schemas.microsoft.com/office/drawing/2014/main" id="{42E5F709-DE27-4F56-804F-674529DB2F6C}"/>
              </a:ext>
            </a:extLst>
          </p:cNvPr>
          <p:cNvCxnSpPr>
            <a:cxnSpLocks/>
          </p:cNvCxnSpPr>
          <p:nvPr/>
        </p:nvCxnSpPr>
        <p:spPr>
          <a:xfrm>
            <a:off x="682586" y="2374145"/>
            <a:ext cx="40509" cy="3916418"/>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321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41818" y="618482"/>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21534" y="90733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2393793" y="1105783"/>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PH</a:t>
            </a:r>
            <a:r>
              <a:rPr lang="vi-VN" altLang="en-US" sz="2400" b="1">
                <a:solidFill>
                  <a:srgbClr val="FFFFFF"/>
                </a:solidFill>
                <a:latin typeface="Arial" panose="020B0604020202020204" pitchFamily="34" charset="0"/>
              </a:rPr>
              <a:t>Ư</a:t>
            </a:r>
            <a:r>
              <a:rPr lang="en-US" altLang="en-US" sz="2400" b="1">
                <a:solidFill>
                  <a:srgbClr val="FFFFFF"/>
                </a:solidFill>
                <a:latin typeface="Arial" panose="020B0604020202020204" pitchFamily="34" charset="0"/>
              </a:rPr>
              <a:t>ƠNG PHÁP CẢI TIẾN</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6</a:t>
            </a:r>
          </a:p>
        </p:txBody>
      </p:sp>
      <p:sp>
        <p:nvSpPr>
          <p:cNvPr id="14" name="Rectangle 13">
            <a:extLst>
              <a:ext uri="{FF2B5EF4-FFF2-40B4-BE49-F238E27FC236}">
                <a16:creationId xmlns:a16="http://schemas.microsoft.com/office/drawing/2014/main" id="{962CECC7-9D06-48D6-9282-49F4D7E53B52}"/>
              </a:ext>
            </a:extLst>
          </p:cNvPr>
          <p:cNvSpPr/>
          <p:nvPr/>
        </p:nvSpPr>
        <p:spPr>
          <a:xfrm>
            <a:off x="916240" y="5233498"/>
            <a:ext cx="11108856" cy="861774"/>
          </a:xfrm>
          <a:prstGeom prst="rect">
            <a:avLst/>
          </a:prstGeom>
        </p:spPr>
        <p:txBody>
          <a:bodyPr wrap="square">
            <a:spAutoFit/>
          </a:bodyPr>
          <a:lstStyle/>
          <a:p>
            <a:pPr marL="285750" lvl="0" indent="-285750">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Đề xuất chuyển từ hướng lập trình cấu trúc sang lập trình hướng đối tượng (</a:t>
            </a:r>
            <a:r>
              <a:rPr lang="en-US" sz="2400" b="1">
                <a:solidFill>
                  <a:srgbClr val="FFC000"/>
                </a:solidFill>
                <a:latin typeface="Arial" panose="020B0604020202020204" pitchFamily="34" charset="0"/>
                <a:cs typeface="Arial" panose="020B0604020202020204" pitchFamily="34" charset="0"/>
              </a:rPr>
              <a:t>vấn đề 5</a:t>
            </a:r>
            <a:r>
              <a:rPr lang="en-US" sz="2400" b="1">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A34FE31-B921-415A-A949-3DF8EC2338DA}"/>
              </a:ext>
            </a:extLst>
          </p:cNvPr>
          <p:cNvSpPr/>
          <p:nvPr/>
        </p:nvSpPr>
        <p:spPr>
          <a:xfrm>
            <a:off x="916239" y="3377006"/>
            <a:ext cx="11495219" cy="461665"/>
          </a:xfrm>
          <a:prstGeom prst="rect">
            <a:avLst/>
          </a:prstGeom>
        </p:spPr>
        <p:txBody>
          <a:bodyPr wrap="square">
            <a:spAutoFit/>
          </a:bodyPr>
          <a:lstStyle/>
          <a:p>
            <a:pPr marL="342900" lvl="0" indent="-342900">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Giải quyết vấn đề l</a:t>
            </a:r>
            <a:r>
              <a:rPr lang="vi-VN" sz="2400" b="1">
                <a:solidFill>
                  <a:schemeClr val="bg1"/>
                </a:solidFill>
                <a:latin typeface="Arial" panose="020B0604020202020204" pitchFamily="34" charset="0"/>
                <a:cs typeface="Arial" panose="020B0604020202020204" pitchFamily="34" charset="0"/>
              </a:rPr>
              <a:t>ư</a:t>
            </a:r>
            <a:r>
              <a:rPr lang="en-US" sz="2400" b="1">
                <a:solidFill>
                  <a:schemeClr val="bg1"/>
                </a:solidFill>
                <a:latin typeface="Arial" panose="020B0604020202020204" pitchFamily="34" charset="0"/>
                <a:cs typeface="Arial" panose="020B0604020202020204" pitchFamily="34" charset="0"/>
              </a:rPr>
              <a:t>u ma trận n x n và kiểm tra phân vùng (</a:t>
            </a:r>
            <a:r>
              <a:rPr lang="en-US" sz="2400" b="1">
                <a:solidFill>
                  <a:srgbClr val="FFC000"/>
                </a:solidFill>
                <a:latin typeface="Arial" panose="020B0604020202020204" pitchFamily="34" charset="0"/>
                <a:cs typeface="Arial" panose="020B0604020202020204" pitchFamily="34" charset="0"/>
              </a:rPr>
              <a:t>vấn đề 3</a:t>
            </a:r>
            <a:r>
              <a:rPr lang="en-US" sz="2400" b="1">
                <a:solidFill>
                  <a:schemeClr val="bg1"/>
                </a:solidFill>
                <a:latin typeface="Arial" panose="020B0604020202020204" pitchFamily="34" charset="0"/>
                <a:cs typeface="Arial" panose="020B0604020202020204" pitchFamily="34" charset="0"/>
              </a:rPr>
              <a:t>)</a:t>
            </a:r>
          </a:p>
        </p:txBody>
      </p:sp>
      <p:sp>
        <p:nvSpPr>
          <p:cNvPr id="3" name="Rectangle 2">
            <a:extLst>
              <a:ext uri="{FF2B5EF4-FFF2-40B4-BE49-F238E27FC236}">
                <a16:creationId xmlns:a16="http://schemas.microsoft.com/office/drawing/2014/main" id="{49A95866-DFF4-4A58-83A6-F9CA442F88D5}"/>
              </a:ext>
            </a:extLst>
          </p:cNvPr>
          <p:cNvSpPr/>
          <p:nvPr/>
        </p:nvSpPr>
        <p:spPr>
          <a:xfrm>
            <a:off x="916239" y="2850283"/>
            <a:ext cx="11108856" cy="477054"/>
          </a:xfrm>
          <a:prstGeom prst="rect">
            <a:avLst/>
          </a:prstGeom>
        </p:spPr>
        <p:txBody>
          <a:bodyPr wrap="square">
            <a:spAutoFit/>
          </a:bodyPr>
          <a:lstStyle/>
          <a:p>
            <a:pPr marL="342900" indent="-342900">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Tạo hàm kiểm tra điểm biên và miền giá trị (</a:t>
            </a:r>
            <a:r>
              <a:rPr lang="en-US" sz="2400" b="1">
                <a:solidFill>
                  <a:srgbClr val="FFC000"/>
                </a:solidFill>
                <a:latin typeface="Arial" panose="020B0604020202020204" pitchFamily="34" charset="0"/>
                <a:cs typeface="Arial" panose="020B0604020202020204" pitchFamily="34" charset="0"/>
              </a:rPr>
              <a:t>vấn đề 2</a:t>
            </a:r>
            <a:r>
              <a:rPr lang="en-US" sz="2400" b="1">
                <a:solidFill>
                  <a:schemeClr val="bg1"/>
                </a:solidFill>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D6C82201-FBAD-407B-8431-5FC9FD50AD24}"/>
              </a:ext>
            </a:extLst>
          </p:cNvPr>
          <p:cNvSpPr/>
          <p:nvPr/>
        </p:nvSpPr>
        <p:spPr>
          <a:xfrm>
            <a:off x="916239" y="3953621"/>
            <a:ext cx="11150457" cy="1246495"/>
          </a:xfrm>
          <a:prstGeom prst="rect">
            <a:avLst/>
          </a:prstGeom>
        </p:spPr>
        <p:txBody>
          <a:bodyPr wrap="square">
            <a:spAutoFit/>
          </a:bodyPr>
          <a:lstStyle/>
          <a:p>
            <a:pPr marL="342900" marR="0" lvl="0" indent="-342900">
              <a:spcBef>
                <a:spcPts val="0"/>
              </a:spcBef>
              <a:spcAft>
                <a:spcPts val="600"/>
              </a:spcAft>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Tạo hàm giải ngẫu nhiên tăng tính đa dạng bằng cách tạo mảng và trộn giá trị mảng, và xuất ngẫu nhiên nghiệm trong các nghiệm của ma trận Sudoku nhiều nghiệm (</a:t>
            </a:r>
            <a:r>
              <a:rPr lang="en-US" sz="2400" b="1">
                <a:solidFill>
                  <a:srgbClr val="FFC000"/>
                </a:solidFill>
                <a:latin typeface="Arial" panose="020B0604020202020204" pitchFamily="34" charset="0"/>
                <a:cs typeface="Arial" panose="020B0604020202020204" pitchFamily="34" charset="0"/>
              </a:rPr>
              <a:t>vấn đề 4</a:t>
            </a:r>
            <a:r>
              <a:rPr lang="en-US" sz="2400" b="1">
                <a:solidFill>
                  <a:schemeClr val="bg1"/>
                </a:solidFill>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6F073549-DE4F-49AE-A7A1-E508089FB3A3}"/>
              </a:ext>
            </a:extLst>
          </p:cNvPr>
          <p:cNvSpPr/>
          <p:nvPr/>
        </p:nvSpPr>
        <p:spPr>
          <a:xfrm>
            <a:off x="916239" y="2282050"/>
            <a:ext cx="10806629" cy="477054"/>
          </a:xfrm>
          <a:prstGeom prst="rect">
            <a:avLst/>
          </a:prstGeom>
        </p:spPr>
        <p:txBody>
          <a:bodyPr wrap="square">
            <a:spAutoFit/>
          </a:bodyPr>
          <a:lstStyle/>
          <a:p>
            <a:pPr marL="342900" lvl="0" indent="-342900">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Xử lý vô nghiệm cho ma trận n x n bằng các tạo hàm (</a:t>
            </a:r>
            <a:r>
              <a:rPr lang="en-US" sz="2400" b="1">
                <a:solidFill>
                  <a:srgbClr val="FFC000"/>
                </a:solidFill>
                <a:latin typeface="Arial" panose="020B0604020202020204" pitchFamily="34" charset="0"/>
                <a:cs typeface="Arial" panose="020B0604020202020204" pitchFamily="34" charset="0"/>
              </a:rPr>
              <a:t>vấn đề 1</a:t>
            </a:r>
            <a:r>
              <a:rPr lang="en-US" sz="2400" b="1">
                <a:solidFill>
                  <a:schemeClr val="bg1"/>
                </a:solidFill>
                <a:latin typeface="Arial" panose="020B0604020202020204" pitchFamily="34" charset="0"/>
                <a:cs typeface="Arial" panose="020B0604020202020204" pitchFamily="34" charset="0"/>
              </a:rPr>
              <a:t>)</a:t>
            </a:r>
          </a:p>
        </p:txBody>
      </p:sp>
      <p:cxnSp>
        <p:nvCxnSpPr>
          <p:cNvPr id="17" name="Straight Connector 16">
            <a:extLst>
              <a:ext uri="{FF2B5EF4-FFF2-40B4-BE49-F238E27FC236}">
                <a16:creationId xmlns:a16="http://schemas.microsoft.com/office/drawing/2014/main" id="{F41FD614-93B4-446A-8A3B-0EA68E600870}"/>
              </a:ext>
            </a:extLst>
          </p:cNvPr>
          <p:cNvCxnSpPr>
            <a:cxnSpLocks/>
          </p:cNvCxnSpPr>
          <p:nvPr/>
        </p:nvCxnSpPr>
        <p:spPr>
          <a:xfrm>
            <a:off x="691370" y="2282050"/>
            <a:ext cx="40509" cy="3916418"/>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18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7</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304958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3049589" y="255270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857626"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856039" y="3762376"/>
            <a:ext cx="203358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4518966" y="5588001"/>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4367413" y="4992689"/>
            <a:ext cx="1517452"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Trình bài bố cục và liệt kê chức năng</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Mô tả các chức năng nổi bật mang tính cái tiến mới hơn</a:t>
            </a: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10425" y="5026025"/>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Giảng viên góp ý về phần mềm và quá trình báo cáo</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22215">
            <a:off x="2687056" y="439716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CHỨC NĂNG</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2237314" y="340546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GIAO DIỆN</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601149" y="1417762"/>
            <a:ext cx="3121368"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DEMO PHẦN MỀM</a:t>
            </a:r>
          </a:p>
        </p:txBody>
      </p:sp>
      <p:sp>
        <p:nvSpPr>
          <p:cNvPr id="30" name="Rectangle 25">
            <a:extLst>
              <a:ext uri="{FF2B5EF4-FFF2-40B4-BE49-F238E27FC236}">
                <a16:creationId xmlns:a16="http://schemas.microsoft.com/office/drawing/2014/main" id="{244BE3D1-E701-45EC-93C7-112CCFDF5017}"/>
              </a:ext>
            </a:extLst>
          </p:cNvPr>
          <p:cNvSpPr>
            <a:spLocks noChangeArrowheads="1"/>
          </p:cNvSpPr>
          <p:nvPr/>
        </p:nvSpPr>
        <p:spPr bwMode="auto">
          <a:xfrm rot="20252884">
            <a:off x="2840138" y="5499382"/>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GÓP Ý</a:t>
            </a:r>
          </a:p>
        </p:txBody>
      </p:sp>
    </p:spTree>
    <p:extLst>
      <p:ext uri="{BB962C8B-B14F-4D97-AF65-F5344CB8AC3E}">
        <p14:creationId xmlns:p14="http://schemas.microsoft.com/office/powerpoint/2010/main" val="3026191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41818" y="618482"/>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21534" y="90733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2393793" y="1105783"/>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GIAO DIỆN</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pic>
        <p:nvPicPr>
          <p:cNvPr id="16" name="Picture 15">
            <a:extLst>
              <a:ext uri="{FF2B5EF4-FFF2-40B4-BE49-F238E27FC236}">
                <a16:creationId xmlns:a16="http://schemas.microsoft.com/office/drawing/2014/main" id="{48C2042D-07FC-4F68-B05F-6A615E047251}"/>
              </a:ext>
            </a:extLst>
          </p:cNvPr>
          <p:cNvPicPr/>
          <p:nvPr/>
        </p:nvPicPr>
        <p:blipFill>
          <a:blip r:embed="rId2"/>
          <a:stretch>
            <a:fillRect/>
          </a:stretch>
        </p:blipFill>
        <p:spPr>
          <a:xfrm>
            <a:off x="1581608" y="2203245"/>
            <a:ext cx="4307854" cy="2802372"/>
          </a:xfrm>
          <a:prstGeom prst="rect">
            <a:avLst/>
          </a:prstGeom>
        </p:spPr>
      </p:pic>
      <p:pic>
        <p:nvPicPr>
          <p:cNvPr id="25" name="Picture 24">
            <a:extLst>
              <a:ext uri="{FF2B5EF4-FFF2-40B4-BE49-F238E27FC236}">
                <a16:creationId xmlns:a16="http://schemas.microsoft.com/office/drawing/2014/main" id="{C4BA041C-9718-4A2F-B74F-0188B48CFEE0}"/>
              </a:ext>
            </a:extLst>
          </p:cNvPr>
          <p:cNvPicPr/>
          <p:nvPr/>
        </p:nvPicPr>
        <p:blipFill>
          <a:blip r:embed="rId3"/>
          <a:stretch>
            <a:fillRect/>
          </a:stretch>
        </p:blipFill>
        <p:spPr>
          <a:xfrm>
            <a:off x="6477786" y="2087338"/>
            <a:ext cx="5311140" cy="2711450"/>
          </a:xfrm>
          <a:prstGeom prst="rect">
            <a:avLst/>
          </a:prstGeom>
        </p:spPr>
      </p:pic>
      <p:pic>
        <p:nvPicPr>
          <p:cNvPr id="26" name="Picture 25">
            <a:extLst>
              <a:ext uri="{FF2B5EF4-FFF2-40B4-BE49-F238E27FC236}">
                <a16:creationId xmlns:a16="http://schemas.microsoft.com/office/drawing/2014/main" id="{746D44A3-DAFC-448E-A580-38B321DB6D38}"/>
              </a:ext>
            </a:extLst>
          </p:cNvPr>
          <p:cNvPicPr/>
          <p:nvPr/>
        </p:nvPicPr>
        <p:blipFill>
          <a:blip r:embed="rId4"/>
          <a:stretch>
            <a:fillRect/>
          </a:stretch>
        </p:blipFill>
        <p:spPr>
          <a:xfrm>
            <a:off x="5160047" y="3902218"/>
            <a:ext cx="3973309" cy="2773265"/>
          </a:xfrm>
          <a:prstGeom prst="rect">
            <a:avLst/>
          </a:prstGeom>
        </p:spPr>
      </p:pic>
    </p:spTree>
    <p:extLst>
      <p:ext uri="{BB962C8B-B14F-4D97-AF65-F5344CB8AC3E}">
        <p14:creationId xmlns:p14="http://schemas.microsoft.com/office/powerpoint/2010/main" val="1162117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41818" y="618482"/>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21534" y="90733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2393793" y="1105783"/>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CHỨC NĂNG</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pic>
        <p:nvPicPr>
          <p:cNvPr id="11" name="Picture 10">
            <a:extLst>
              <a:ext uri="{FF2B5EF4-FFF2-40B4-BE49-F238E27FC236}">
                <a16:creationId xmlns:a16="http://schemas.microsoft.com/office/drawing/2014/main" id="{4A585AF2-B137-4E8A-ABFF-88F5D18D8A76}"/>
              </a:ext>
            </a:extLst>
          </p:cNvPr>
          <p:cNvPicPr/>
          <p:nvPr/>
        </p:nvPicPr>
        <p:blipFill>
          <a:blip r:embed="rId2"/>
          <a:stretch>
            <a:fillRect/>
          </a:stretch>
        </p:blipFill>
        <p:spPr>
          <a:xfrm>
            <a:off x="1099061" y="2028858"/>
            <a:ext cx="2867025" cy="1772285"/>
          </a:xfrm>
          <a:prstGeom prst="rect">
            <a:avLst/>
          </a:prstGeom>
        </p:spPr>
      </p:pic>
      <p:pic>
        <p:nvPicPr>
          <p:cNvPr id="12" name="Picture 11">
            <a:extLst>
              <a:ext uri="{FF2B5EF4-FFF2-40B4-BE49-F238E27FC236}">
                <a16:creationId xmlns:a16="http://schemas.microsoft.com/office/drawing/2014/main" id="{2A00D64E-554F-4605-BEF3-5EDF1677E20E}"/>
              </a:ext>
            </a:extLst>
          </p:cNvPr>
          <p:cNvPicPr/>
          <p:nvPr/>
        </p:nvPicPr>
        <p:blipFill>
          <a:blip r:embed="rId3"/>
          <a:stretch>
            <a:fillRect/>
          </a:stretch>
        </p:blipFill>
        <p:spPr>
          <a:xfrm>
            <a:off x="3625667" y="2272884"/>
            <a:ext cx="2828290" cy="1799590"/>
          </a:xfrm>
          <a:prstGeom prst="rect">
            <a:avLst/>
          </a:prstGeom>
        </p:spPr>
      </p:pic>
      <p:pic>
        <p:nvPicPr>
          <p:cNvPr id="14" name="Picture 13">
            <a:extLst>
              <a:ext uri="{FF2B5EF4-FFF2-40B4-BE49-F238E27FC236}">
                <a16:creationId xmlns:a16="http://schemas.microsoft.com/office/drawing/2014/main" id="{3A57A8AB-C44B-4750-8BA7-A04AA6F50994}"/>
              </a:ext>
            </a:extLst>
          </p:cNvPr>
          <p:cNvPicPr/>
          <p:nvPr/>
        </p:nvPicPr>
        <p:blipFill>
          <a:blip r:embed="rId4"/>
          <a:stretch>
            <a:fillRect/>
          </a:stretch>
        </p:blipFill>
        <p:spPr>
          <a:xfrm>
            <a:off x="6068956" y="2556999"/>
            <a:ext cx="2775585" cy="1808480"/>
          </a:xfrm>
          <a:prstGeom prst="rect">
            <a:avLst/>
          </a:prstGeom>
        </p:spPr>
      </p:pic>
      <p:pic>
        <p:nvPicPr>
          <p:cNvPr id="26" name="Picture 25">
            <a:extLst>
              <a:ext uri="{FF2B5EF4-FFF2-40B4-BE49-F238E27FC236}">
                <a16:creationId xmlns:a16="http://schemas.microsoft.com/office/drawing/2014/main" id="{BBD2CBE2-FCA0-43B7-BFB4-50A8E1B4C17C}"/>
              </a:ext>
            </a:extLst>
          </p:cNvPr>
          <p:cNvPicPr/>
          <p:nvPr/>
        </p:nvPicPr>
        <p:blipFill>
          <a:blip r:embed="rId5"/>
          <a:stretch>
            <a:fillRect/>
          </a:stretch>
        </p:blipFill>
        <p:spPr>
          <a:xfrm>
            <a:off x="8556827" y="2831812"/>
            <a:ext cx="2740192" cy="1671442"/>
          </a:xfrm>
          <a:prstGeom prst="rect">
            <a:avLst/>
          </a:prstGeom>
        </p:spPr>
      </p:pic>
      <p:pic>
        <p:nvPicPr>
          <p:cNvPr id="27" name="Picture 26">
            <a:extLst>
              <a:ext uri="{FF2B5EF4-FFF2-40B4-BE49-F238E27FC236}">
                <a16:creationId xmlns:a16="http://schemas.microsoft.com/office/drawing/2014/main" id="{1C7BD32C-3B56-429C-B00D-92F7B6304994}"/>
              </a:ext>
            </a:extLst>
          </p:cNvPr>
          <p:cNvPicPr/>
          <p:nvPr/>
        </p:nvPicPr>
        <p:blipFill>
          <a:blip r:embed="rId6"/>
          <a:stretch>
            <a:fillRect/>
          </a:stretch>
        </p:blipFill>
        <p:spPr>
          <a:xfrm>
            <a:off x="1244450" y="4246223"/>
            <a:ext cx="2834640" cy="1786255"/>
          </a:xfrm>
          <a:prstGeom prst="rect">
            <a:avLst/>
          </a:prstGeom>
        </p:spPr>
      </p:pic>
      <p:pic>
        <p:nvPicPr>
          <p:cNvPr id="28" name="Picture 27">
            <a:extLst>
              <a:ext uri="{FF2B5EF4-FFF2-40B4-BE49-F238E27FC236}">
                <a16:creationId xmlns:a16="http://schemas.microsoft.com/office/drawing/2014/main" id="{B51D755C-8F45-4BEE-A07C-6334C51F101F}"/>
              </a:ext>
            </a:extLst>
          </p:cNvPr>
          <p:cNvPicPr/>
          <p:nvPr/>
        </p:nvPicPr>
        <p:blipFill>
          <a:blip r:embed="rId7"/>
          <a:stretch>
            <a:fillRect/>
          </a:stretch>
        </p:blipFill>
        <p:spPr>
          <a:xfrm>
            <a:off x="3658875" y="4475092"/>
            <a:ext cx="2759075" cy="1777365"/>
          </a:xfrm>
          <a:prstGeom prst="rect">
            <a:avLst/>
          </a:prstGeom>
        </p:spPr>
      </p:pic>
      <p:pic>
        <p:nvPicPr>
          <p:cNvPr id="29" name="Picture 28">
            <a:extLst>
              <a:ext uri="{FF2B5EF4-FFF2-40B4-BE49-F238E27FC236}">
                <a16:creationId xmlns:a16="http://schemas.microsoft.com/office/drawing/2014/main" id="{7E7EDBB1-9285-4980-AB06-FEB606493AA9}"/>
              </a:ext>
            </a:extLst>
          </p:cNvPr>
          <p:cNvPicPr/>
          <p:nvPr/>
        </p:nvPicPr>
        <p:blipFill>
          <a:blip r:embed="rId8"/>
          <a:stretch>
            <a:fillRect/>
          </a:stretch>
        </p:blipFill>
        <p:spPr>
          <a:xfrm>
            <a:off x="6132705" y="4750641"/>
            <a:ext cx="2828865" cy="1697013"/>
          </a:xfrm>
          <a:prstGeom prst="rect">
            <a:avLst/>
          </a:prstGeom>
        </p:spPr>
      </p:pic>
      <p:pic>
        <p:nvPicPr>
          <p:cNvPr id="30" name="Picture 29">
            <a:extLst>
              <a:ext uri="{FF2B5EF4-FFF2-40B4-BE49-F238E27FC236}">
                <a16:creationId xmlns:a16="http://schemas.microsoft.com/office/drawing/2014/main" id="{7376A254-4097-4FDB-AB64-834BBB5D3C84}"/>
              </a:ext>
            </a:extLst>
          </p:cNvPr>
          <p:cNvPicPr/>
          <p:nvPr/>
        </p:nvPicPr>
        <p:blipFill>
          <a:blip r:embed="rId9"/>
          <a:stretch>
            <a:fillRect/>
          </a:stretch>
        </p:blipFill>
        <p:spPr>
          <a:xfrm>
            <a:off x="8758927" y="4918137"/>
            <a:ext cx="2623788" cy="1805066"/>
          </a:xfrm>
          <a:prstGeom prst="rect">
            <a:avLst/>
          </a:prstGeom>
        </p:spPr>
      </p:pic>
    </p:spTree>
    <p:extLst>
      <p:ext uri="{BB962C8B-B14F-4D97-AF65-F5344CB8AC3E}">
        <p14:creationId xmlns:p14="http://schemas.microsoft.com/office/powerpoint/2010/main" val="2179741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2229424" y="1382503"/>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21534" y="90733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3881399" y="1869804"/>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GÓP Ý</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2403845" y="1746694"/>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pic>
        <p:nvPicPr>
          <p:cNvPr id="33794" name="Picture 2" descr="Kết quả hình ảnh cho question png">
            <a:extLst>
              <a:ext uri="{FF2B5EF4-FFF2-40B4-BE49-F238E27FC236}">
                <a16:creationId xmlns:a16="http://schemas.microsoft.com/office/drawing/2014/main" id="{6373370A-E50E-41F3-B125-22592CB04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239" y="2643088"/>
            <a:ext cx="4730743" cy="259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331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7524183" y="6925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5278666" y="34838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8</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4687320" y="385068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4687321" y="242987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7521008" y="242987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8724332" y="242987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8724332" y="367288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8724332" y="486985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7567046" y="250924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8848157" y="2479084"/>
            <a:ext cx="26670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1600" b="1">
                <a:solidFill>
                  <a:schemeClr val="bg1"/>
                </a:solidFill>
                <a:latin typeface="Arial" panose="020B0604020202020204" pitchFamily="34" charset="0"/>
              </a:rPr>
              <a:t>http://noibai.forumotion.com/t199-topic</a:t>
            </a:r>
            <a:endParaRPr lang="en-US" sz="1400" b="1">
              <a:solidFill>
                <a:schemeClr val="bg1"/>
              </a:solidFill>
              <a:latin typeface="Arial" panose="020B0604020202020204" pitchFamily="34" charset="0"/>
            </a:endParaRPr>
          </a:p>
          <a:p>
            <a:pPr eaLnBrk="1" hangingPunct="1"/>
            <a:endParaRPr lang="en-US" altLang="en-US" sz="1400" b="1">
              <a:solidFill>
                <a:schemeClr val="bg1"/>
              </a:solidFill>
              <a:latin typeface="Arial" panose="020B0604020202020204" pitchFamily="34" charset="0"/>
            </a:endParaRP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8848157" y="3687170"/>
            <a:ext cx="2667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1600" b="1">
                <a:solidFill>
                  <a:schemeClr val="bg1"/>
                </a:solidFill>
                <a:latin typeface="Arial" panose="020B0604020202020204" pitchFamily="34" charset="0"/>
              </a:rPr>
              <a:t>http://www.giaithuatlaptrinh.com/?tag=sudoku</a:t>
            </a: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8848157" y="4903195"/>
            <a:ext cx="2667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r>
              <a:rPr lang="en-US" sz="1600" b="1">
                <a:solidFill>
                  <a:schemeClr val="bg1"/>
                </a:solidFill>
                <a:latin typeface="Arial" panose="020B0604020202020204" pitchFamily="34" charset="0"/>
              </a:rPr>
              <a:t>https://vi.wikipedia.org/wiki/Sudoku</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3875046" y="32826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NGUỒN THAM KHẢO</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5662076" y="1294932"/>
            <a:ext cx="2274982"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KẾT THÚC</a:t>
            </a:r>
          </a:p>
        </p:txBody>
      </p:sp>
      <p:grpSp>
        <p:nvGrpSpPr>
          <p:cNvPr id="50" name="Group 28">
            <a:extLst>
              <a:ext uri="{FF2B5EF4-FFF2-40B4-BE49-F238E27FC236}">
                <a16:creationId xmlns:a16="http://schemas.microsoft.com/office/drawing/2014/main" id="{048069DC-5843-4EF9-84AF-BFE8973D13A4}"/>
              </a:ext>
            </a:extLst>
          </p:cNvPr>
          <p:cNvGrpSpPr>
            <a:grpSpLocks/>
          </p:cNvGrpSpPr>
          <p:nvPr/>
        </p:nvGrpSpPr>
        <p:grpSpPr bwMode="auto">
          <a:xfrm>
            <a:off x="421498" y="762921"/>
            <a:ext cx="4270375" cy="1984375"/>
            <a:chOff x="2075625" y="1090613"/>
            <a:chExt cx="4615686" cy="2144142"/>
          </a:xfrm>
        </p:grpSpPr>
        <p:sp>
          <p:nvSpPr>
            <p:cNvPr id="51" name="Rectangle 50">
              <a:extLst>
                <a:ext uri="{FF2B5EF4-FFF2-40B4-BE49-F238E27FC236}">
                  <a16:creationId xmlns:a16="http://schemas.microsoft.com/office/drawing/2014/main" id="{62319D6D-821A-45D4-8054-0AB2140EB7FD}"/>
                </a:ext>
              </a:extLst>
            </p:cNvPr>
            <p:cNvSpPr/>
            <p:nvPr/>
          </p:nvSpPr>
          <p:spPr>
            <a:xfrm>
              <a:off x="2676179" y="1562324"/>
              <a:ext cx="4015132"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 name="Freeform 27">
              <a:extLst>
                <a:ext uri="{FF2B5EF4-FFF2-40B4-BE49-F238E27FC236}">
                  <a16:creationId xmlns:a16="http://schemas.microsoft.com/office/drawing/2014/main" id="{F205D2FF-49CB-4E0A-9435-B6ABD147C1FE}"/>
                </a:ext>
              </a:extLst>
            </p:cNvPr>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3" name="Freeform 5">
              <a:extLst>
                <a:ext uri="{FF2B5EF4-FFF2-40B4-BE49-F238E27FC236}">
                  <a16:creationId xmlns:a16="http://schemas.microsoft.com/office/drawing/2014/main" id="{EC77DAC6-1500-4E4E-A439-82DC059D89AD}"/>
                </a:ext>
              </a:extLst>
            </p:cNvPr>
            <p:cNvSpPr/>
            <p:nvPr/>
          </p:nvSpPr>
          <p:spPr>
            <a:xfrm>
              <a:off x="2676179" y="1090613"/>
              <a:ext cx="1190813"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54" name="Freeform 8">
            <a:extLst>
              <a:ext uri="{FF2B5EF4-FFF2-40B4-BE49-F238E27FC236}">
                <a16:creationId xmlns:a16="http://schemas.microsoft.com/office/drawing/2014/main" id="{96DF8CCC-51B2-4F16-B563-030FC519AF15}"/>
              </a:ext>
            </a:extLst>
          </p:cNvPr>
          <p:cNvSpPr/>
          <p:nvPr/>
        </p:nvSpPr>
        <p:spPr>
          <a:xfrm>
            <a:off x="-6215" y="1596811"/>
            <a:ext cx="1348226" cy="1312862"/>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5789C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Rectangle 36">
            <a:extLst>
              <a:ext uri="{FF2B5EF4-FFF2-40B4-BE49-F238E27FC236}">
                <a16:creationId xmlns:a16="http://schemas.microsoft.com/office/drawing/2014/main" id="{3F904D78-4CF1-421D-80AB-18335C4EB3FB}"/>
              </a:ext>
            </a:extLst>
          </p:cNvPr>
          <p:cNvSpPr>
            <a:spLocks noChangeArrowheads="1"/>
          </p:cNvSpPr>
          <p:nvPr/>
        </p:nvSpPr>
        <p:spPr bwMode="auto">
          <a:xfrm>
            <a:off x="2054617" y="1236834"/>
            <a:ext cx="25987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r" eaLnBrk="1" hangingPunct="1"/>
            <a:r>
              <a:rPr lang="en-US" altLang="en-US" sz="1600" b="1">
                <a:solidFill>
                  <a:schemeClr val="bg1"/>
                </a:solidFill>
                <a:latin typeface="Arial" panose="020B0604020202020204" pitchFamily="34" charset="0"/>
              </a:rPr>
              <a:t>Chân thành cảm </a:t>
            </a:r>
            <a:r>
              <a:rPr lang="vi-VN" altLang="en-US" sz="1600" b="1">
                <a:solidFill>
                  <a:schemeClr val="bg1"/>
                </a:solidFill>
                <a:latin typeface="Arial" panose="020B0604020202020204" pitchFamily="34" charset="0"/>
              </a:rPr>
              <a:t>ơ</a:t>
            </a:r>
            <a:r>
              <a:rPr lang="en-US" altLang="en-US" sz="1600" b="1">
                <a:solidFill>
                  <a:schemeClr val="bg1"/>
                </a:solidFill>
                <a:latin typeface="Arial" panose="020B0604020202020204" pitchFamily="34" charset="0"/>
              </a:rPr>
              <a:t>n khóa học thiết kế Powerpoint trên youtube</a:t>
            </a:r>
          </a:p>
        </p:txBody>
      </p:sp>
      <p:sp>
        <p:nvSpPr>
          <p:cNvPr id="60" name="Rectangle 38">
            <a:extLst>
              <a:ext uri="{FF2B5EF4-FFF2-40B4-BE49-F238E27FC236}">
                <a16:creationId xmlns:a16="http://schemas.microsoft.com/office/drawing/2014/main" id="{EBBC6DD1-1D5D-4921-B83F-BAA043036207}"/>
              </a:ext>
            </a:extLst>
          </p:cNvPr>
          <p:cNvSpPr>
            <a:spLocks noChangeArrowheads="1"/>
          </p:cNvSpPr>
          <p:nvPr/>
        </p:nvSpPr>
        <p:spPr bwMode="auto">
          <a:xfrm>
            <a:off x="758989" y="2078676"/>
            <a:ext cx="52234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sz="3200">
                <a:solidFill>
                  <a:schemeClr val="bg1"/>
                </a:solidFill>
              </a:rPr>
              <a:t>Life And Me</a:t>
            </a:r>
            <a:endParaRPr lang="en-US" altLang="en-US" sz="1600" b="1">
              <a:solidFill>
                <a:schemeClr val="bg1"/>
              </a:solidFill>
              <a:latin typeface="Arial" panose="020B0604020202020204" pitchFamily="34" charset="0"/>
            </a:endParaRPr>
          </a:p>
          <a:p>
            <a:pPr algn="ctr" eaLnBrk="1" hangingPunct="1"/>
            <a:r>
              <a:rPr lang="en-US" altLang="en-US" sz="1600" b="1">
                <a:solidFill>
                  <a:schemeClr val="bg1"/>
                </a:solidFill>
                <a:latin typeface="Arial" panose="020B0604020202020204" pitchFamily="34" charset="0"/>
              </a:rPr>
              <a:t>https://www.youtube.com/watch?v=JwdpTR3BPGU</a:t>
            </a:r>
          </a:p>
        </p:txBody>
      </p:sp>
      <p:pic>
        <p:nvPicPr>
          <p:cNvPr id="4098" name="Picture 2" descr="Kết quả hình ảnh cho logo youtube png">
            <a:extLst>
              <a:ext uri="{FF2B5EF4-FFF2-40B4-BE49-F238E27FC236}">
                <a16:creationId xmlns:a16="http://schemas.microsoft.com/office/drawing/2014/main" id="{A15B4BB3-ED78-4FFC-B4A7-DE25DA685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66872">
            <a:off x="1065170" y="1095684"/>
            <a:ext cx="844119" cy="4777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yt3.ggpht.com/-Qfd14T422r0/AAAAAAAAAAI/AAAAAAAAAAA/6bcbBc2ATdA/s288-c-k-no-mo-rj-c0xffffff/photo.jpg">
            <a:extLst>
              <a:ext uri="{FF2B5EF4-FFF2-40B4-BE49-F238E27FC236}">
                <a16:creationId xmlns:a16="http://schemas.microsoft.com/office/drawing/2014/main" id="{EBB4CB7D-1AE1-4C40-813F-58EB258DEB06}"/>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20207478" flipH="1">
            <a:off x="178463" y="1870552"/>
            <a:ext cx="724386" cy="72438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1" name="Rectangle 25">
            <a:extLst>
              <a:ext uri="{FF2B5EF4-FFF2-40B4-BE49-F238E27FC236}">
                <a16:creationId xmlns:a16="http://schemas.microsoft.com/office/drawing/2014/main" id="{984242BE-E477-463E-8DFA-115E3FF7BA34}"/>
              </a:ext>
            </a:extLst>
          </p:cNvPr>
          <p:cNvSpPr>
            <a:spLocks noChangeArrowheads="1"/>
          </p:cNvSpPr>
          <p:nvPr/>
        </p:nvSpPr>
        <p:spPr bwMode="auto">
          <a:xfrm>
            <a:off x="1078513" y="5051597"/>
            <a:ext cx="4572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rgbClr val="FFC000"/>
                </a:solidFill>
                <a:latin typeface="Arial" panose="020B0604020202020204" pitchFamily="34" charset="0"/>
              </a:rPr>
              <a:t>CẢM </a:t>
            </a:r>
            <a:r>
              <a:rPr lang="vi-VN" altLang="en-US" sz="3200" b="1">
                <a:solidFill>
                  <a:srgbClr val="FFC000"/>
                </a:solidFill>
                <a:latin typeface="Arial" panose="020B0604020202020204" pitchFamily="34" charset="0"/>
              </a:rPr>
              <a:t>Ơ</a:t>
            </a:r>
            <a:r>
              <a:rPr lang="en-US" altLang="en-US" sz="3200" b="1">
                <a:solidFill>
                  <a:srgbClr val="FFC000"/>
                </a:solidFill>
                <a:latin typeface="Arial" panose="020B0604020202020204" pitchFamily="34" charset="0"/>
              </a:rPr>
              <a:t>N MỌI NG</a:t>
            </a:r>
            <a:r>
              <a:rPr lang="vi-VN" altLang="en-US" sz="3200" b="1">
                <a:solidFill>
                  <a:srgbClr val="FFC000"/>
                </a:solidFill>
                <a:latin typeface="Arial" panose="020B0604020202020204" pitchFamily="34" charset="0"/>
              </a:rPr>
              <a:t>Ư</a:t>
            </a:r>
            <a:r>
              <a:rPr lang="en-US" altLang="en-US" sz="3200" b="1">
                <a:solidFill>
                  <a:srgbClr val="FFC000"/>
                </a:solidFill>
                <a:latin typeface="Arial" panose="020B0604020202020204" pitchFamily="34" charset="0"/>
              </a:rPr>
              <a:t>ỜI ĐA CHÚ Ý THEO DÕI</a:t>
            </a:r>
          </a:p>
        </p:txBody>
      </p:sp>
    </p:spTree>
    <p:extLst>
      <p:ext uri="{BB962C8B-B14F-4D97-AF65-F5344CB8AC3E}">
        <p14:creationId xmlns:p14="http://schemas.microsoft.com/office/powerpoint/2010/main" val="280495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7EAD2DDB-442B-4E1F-A21D-79CCD367A319}"/>
              </a:ext>
            </a:extLst>
          </p:cNvPr>
          <p:cNvSpPr/>
          <p:nvPr/>
        </p:nvSpPr>
        <p:spPr>
          <a:xfrm rot="349079">
            <a:off x="4205072" y="5666101"/>
            <a:ext cx="3062852" cy="1772688"/>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Freeform 18">
            <a:extLst>
              <a:ext uri="{FF2B5EF4-FFF2-40B4-BE49-F238E27FC236}">
                <a16:creationId xmlns:a16="http://schemas.microsoft.com/office/drawing/2014/main" id="{7EFE6D61-EB29-4FCF-8F80-06AC765B7FB4}"/>
              </a:ext>
            </a:extLst>
          </p:cNvPr>
          <p:cNvSpPr/>
          <p:nvPr/>
        </p:nvSpPr>
        <p:spPr>
          <a:xfrm rot="21250921" flipH="1">
            <a:off x="3311922" y="5834851"/>
            <a:ext cx="2254474" cy="1336570"/>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933284 h 1709138"/>
              <a:gd name="connsiteX1" fmla="*/ 2410691 w 2410691"/>
              <a:gd name="connsiteY1" fmla="*/ 1709138 h 1709138"/>
              <a:gd name="connsiteX2" fmla="*/ 2192050 w 2410691"/>
              <a:gd name="connsiteY2" fmla="*/ 701220 h 1709138"/>
              <a:gd name="connsiteX3" fmla="*/ 1548133 w 2410691"/>
              <a:gd name="connsiteY3" fmla="*/ 60014 h 1709138"/>
              <a:gd name="connsiteX4" fmla="*/ 0 w 2410691"/>
              <a:gd name="connsiteY4" fmla="*/ 933284 h 1709138"/>
              <a:gd name="connsiteX0" fmla="*/ 0 w 2410691"/>
              <a:gd name="connsiteY0" fmla="*/ 980088 h 1755942"/>
              <a:gd name="connsiteX1" fmla="*/ 2410691 w 2410691"/>
              <a:gd name="connsiteY1" fmla="*/ 1755942 h 1755942"/>
              <a:gd name="connsiteX2" fmla="*/ 2192050 w 2410691"/>
              <a:gd name="connsiteY2" fmla="*/ 748024 h 1755942"/>
              <a:gd name="connsiteX3" fmla="*/ 1543412 w 2410691"/>
              <a:gd name="connsiteY3" fmla="*/ 48049 h 1755942"/>
              <a:gd name="connsiteX4" fmla="*/ 0 w 2410691"/>
              <a:gd name="connsiteY4" fmla="*/ 980088 h 1755942"/>
              <a:gd name="connsiteX0" fmla="*/ 0 w 2410691"/>
              <a:gd name="connsiteY0" fmla="*/ 1037439 h 1813293"/>
              <a:gd name="connsiteX1" fmla="*/ 2410691 w 2410691"/>
              <a:gd name="connsiteY1" fmla="*/ 1813293 h 1813293"/>
              <a:gd name="connsiteX2" fmla="*/ 2192050 w 2410691"/>
              <a:gd name="connsiteY2" fmla="*/ 805375 h 1813293"/>
              <a:gd name="connsiteX3" fmla="*/ 1543412 w 2410691"/>
              <a:gd name="connsiteY3" fmla="*/ 105400 h 1813293"/>
              <a:gd name="connsiteX4" fmla="*/ 0 w 2410691"/>
              <a:gd name="connsiteY4" fmla="*/ 1037439 h 1813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813293">
                <a:moveTo>
                  <a:pt x="0" y="1037439"/>
                </a:moveTo>
                <a:cubicBezTo>
                  <a:pt x="910244" y="1059837"/>
                  <a:pt x="1812867" y="1402275"/>
                  <a:pt x="2410691" y="1813293"/>
                </a:cubicBezTo>
                <a:lnTo>
                  <a:pt x="2192050" y="805375"/>
                </a:lnTo>
                <a:cubicBezTo>
                  <a:pt x="2107623" y="601165"/>
                  <a:pt x="1946926" y="331518"/>
                  <a:pt x="1543412" y="105400"/>
                </a:cubicBezTo>
                <a:cubicBezTo>
                  <a:pt x="1061696" y="-114351"/>
                  <a:pt x="505833" y="-71881"/>
                  <a:pt x="0" y="1037439"/>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Freeform 4">
            <a:extLst>
              <a:ext uri="{FF2B5EF4-FFF2-40B4-BE49-F238E27FC236}">
                <a16:creationId xmlns:a16="http://schemas.microsoft.com/office/drawing/2014/main" id="{14D5C27C-14EE-4777-AAA6-B46F4D0B6010}"/>
              </a:ext>
            </a:extLst>
          </p:cNvPr>
          <p:cNvSpPr/>
          <p:nvPr/>
        </p:nvSpPr>
        <p:spPr>
          <a:xfrm>
            <a:off x="4718051" y="192902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9">
            <a:extLst>
              <a:ext uri="{FF2B5EF4-FFF2-40B4-BE49-F238E27FC236}">
                <a16:creationId xmlns:a16="http://schemas.microsoft.com/office/drawing/2014/main" id="{C3DEC579-227F-4D25-87A1-2DE006A9E395}"/>
              </a:ext>
            </a:extLst>
          </p:cNvPr>
          <p:cNvSpPr/>
          <p:nvPr/>
        </p:nvSpPr>
        <p:spPr>
          <a:xfrm>
            <a:off x="4727576" y="2956140"/>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7E7BB708-1F92-44AE-A95E-96FACD4B4DBB}"/>
              </a:ext>
            </a:extLst>
          </p:cNvPr>
          <p:cNvSpPr/>
          <p:nvPr/>
        </p:nvSpPr>
        <p:spPr>
          <a:xfrm>
            <a:off x="4727576" y="3981665"/>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5" name="Group 7">
            <a:extLst>
              <a:ext uri="{FF2B5EF4-FFF2-40B4-BE49-F238E27FC236}">
                <a16:creationId xmlns:a16="http://schemas.microsoft.com/office/drawing/2014/main" id="{871362B2-1858-4FDC-A90B-6552F808358B}"/>
              </a:ext>
            </a:extLst>
          </p:cNvPr>
          <p:cNvGrpSpPr>
            <a:grpSpLocks/>
          </p:cNvGrpSpPr>
          <p:nvPr/>
        </p:nvGrpSpPr>
        <p:grpSpPr bwMode="auto">
          <a:xfrm>
            <a:off x="5757864" y="1930615"/>
            <a:ext cx="554037" cy="4614862"/>
            <a:chOff x="3185160" y="1851503"/>
            <a:chExt cx="1027271" cy="4615972"/>
          </a:xfrm>
        </p:grpSpPr>
        <p:sp>
          <p:nvSpPr>
            <p:cNvPr id="4" name="Freeform 3">
              <a:extLst>
                <a:ext uri="{FF2B5EF4-FFF2-40B4-BE49-F238E27FC236}">
                  <a16:creationId xmlns:a16="http://schemas.microsoft.com/office/drawing/2014/main" id="{845C0404-5B4F-4AF2-87B1-BD2FBDF07B8E}"/>
                </a:ext>
              </a:extLst>
            </p:cNvPr>
            <p:cNvSpPr/>
            <p:nvPr/>
          </p:nvSpPr>
          <p:spPr>
            <a:xfrm>
              <a:off x="3185160" y="1851503"/>
              <a:ext cx="1024328" cy="1537070"/>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555 w 1013460"/>
                <a:gd name="connsiteY0" fmla="*/ 0 h 1536858"/>
                <a:gd name="connsiteX1" fmla="*/ 0 w 1013460"/>
                <a:gd name="connsiteY1" fmla="*/ 1026794 h 1536858"/>
                <a:gd name="connsiteX2" fmla="*/ 1013460 w 1013460"/>
                <a:gd name="connsiteY2" fmla="*/ 1536858 h 1536858"/>
                <a:gd name="connsiteX3" fmla="*/ 1013460 w 1013460"/>
                <a:gd name="connsiteY3" fmla="*/ 515301 h 1536858"/>
                <a:gd name="connsiteX4" fmla="*/ 555 w 1013460"/>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460" h="1536858">
                  <a:moveTo>
                    <a:pt x="555" y="0"/>
                  </a:moveTo>
                  <a:lnTo>
                    <a:pt x="0" y="1026794"/>
                  </a:lnTo>
                  <a:lnTo>
                    <a:pt x="1013460" y="1536858"/>
                  </a:lnTo>
                  <a:lnTo>
                    <a:pt x="1013460" y="515301"/>
                  </a:lnTo>
                  <a:lnTo>
                    <a:pt x="555" y="0"/>
                  </a:lnTo>
                  <a:close/>
                </a:path>
              </a:pathLst>
            </a:custGeom>
            <a:solidFill>
              <a:srgbClr val="0E90C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8">
              <a:extLst>
                <a:ext uri="{FF2B5EF4-FFF2-40B4-BE49-F238E27FC236}">
                  <a16:creationId xmlns:a16="http://schemas.microsoft.com/office/drawing/2014/main" id="{6C384A04-53A8-42C1-895D-F7735CFF3E41}"/>
                </a:ext>
              </a:extLst>
            </p:cNvPr>
            <p:cNvSpPr/>
            <p:nvPr/>
          </p:nvSpPr>
          <p:spPr>
            <a:xfrm>
              <a:off x="3185160" y="2880450"/>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3636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reeform 11">
              <a:extLst>
                <a:ext uri="{FF2B5EF4-FFF2-40B4-BE49-F238E27FC236}">
                  <a16:creationId xmlns:a16="http://schemas.microsoft.com/office/drawing/2014/main" id="{ACE59085-9753-4C9B-BBD4-75CE93DC9FC5}"/>
                </a:ext>
              </a:extLst>
            </p:cNvPr>
            <p:cNvSpPr/>
            <p:nvPr/>
          </p:nvSpPr>
          <p:spPr>
            <a:xfrm>
              <a:off x="3185160" y="3904634"/>
              <a:ext cx="1027271" cy="1535482"/>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91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Freeform 14">
              <a:extLst>
                <a:ext uri="{FF2B5EF4-FFF2-40B4-BE49-F238E27FC236}">
                  <a16:creationId xmlns:a16="http://schemas.microsoft.com/office/drawing/2014/main" id="{41EF3467-1976-446F-9DE2-5DAC66BE6FAA}"/>
                </a:ext>
              </a:extLst>
            </p:cNvPr>
            <p:cNvSpPr/>
            <p:nvPr/>
          </p:nvSpPr>
          <p:spPr>
            <a:xfrm>
              <a:off x="3185160" y="4931994"/>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003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Freeform 15">
            <a:extLst>
              <a:ext uri="{FF2B5EF4-FFF2-40B4-BE49-F238E27FC236}">
                <a16:creationId xmlns:a16="http://schemas.microsoft.com/office/drawing/2014/main" id="{778FAD86-C36E-4EB0-9AC8-74DE57AE4C31}"/>
              </a:ext>
            </a:extLst>
          </p:cNvPr>
          <p:cNvSpPr/>
          <p:nvPr/>
        </p:nvSpPr>
        <p:spPr>
          <a:xfrm>
            <a:off x="4727576" y="500877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7" name="Group 24">
            <a:extLst>
              <a:ext uri="{FF2B5EF4-FFF2-40B4-BE49-F238E27FC236}">
                <a16:creationId xmlns:a16="http://schemas.microsoft.com/office/drawing/2014/main" id="{37EDCE26-28EC-473E-B81B-91C61623270E}"/>
              </a:ext>
            </a:extLst>
          </p:cNvPr>
          <p:cNvGrpSpPr>
            <a:grpSpLocks/>
          </p:cNvGrpSpPr>
          <p:nvPr/>
        </p:nvGrpSpPr>
        <p:grpSpPr bwMode="auto">
          <a:xfrm>
            <a:off x="6310313" y="916203"/>
            <a:ext cx="4857750" cy="5630863"/>
            <a:chOff x="4210049" y="838200"/>
            <a:chExt cx="3330576" cy="5630229"/>
          </a:xfrm>
        </p:grpSpPr>
        <p:sp>
          <p:nvSpPr>
            <p:cNvPr id="6" name="Freeform 5">
              <a:extLst>
                <a:ext uri="{FF2B5EF4-FFF2-40B4-BE49-F238E27FC236}">
                  <a16:creationId xmlns:a16="http://schemas.microsoft.com/office/drawing/2014/main" id="{8FEAD347-3BB3-4B7F-AAEC-BB56A352668B}"/>
                </a:ext>
              </a:extLst>
            </p:cNvPr>
            <p:cNvSpPr/>
            <p:nvPr/>
          </p:nvSpPr>
          <p:spPr>
            <a:xfrm>
              <a:off x="4210049" y="838200"/>
              <a:ext cx="3330576" cy="2550826"/>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524000 h 2551113"/>
                <a:gd name="connsiteX1" fmla="*/ 0 w 3330575"/>
                <a:gd name="connsiteY1" fmla="*/ 2551113 h 2551113"/>
                <a:gd name="connsiteX2" fmla="*/ 3070225 w 3330575"/>
                <a:gd name="connsiteY2" fmla="*/ 1028700 h 2551113"/>
                <a:gd name="connsiteX3" fmla="*/ 3330575 w 3330575"/>
                <a:gd name="connsiteY3" fmla="*/ 374650 h 2551113"/>
                <a:gd name="connsiteX4" fmla="*/ 3070225 w 3330575"/>
                <a:gd name="connsiteY4" fmla="*/ 0 h 2551113"/>
                <a:gd name="connsiteX5" fmla="*/ 0 w 3330575"/>
                <a:gd name="connsiteY5" fmla="*/ 1524000 h 255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0575" h="2551113">
                  <a:moveTo>
                    <a:pt x="0" y="1524000"/>
                  </a:moveTo>
                  <a:lnTo>
                    <a:pt x="0" y="2551113"/>
                  </a:lnTo>
                  <a:lnTo>
                    <a:pt x="3070225" y="1028700"/>
                  </a:lnTo>
                  <a:lnTo>
                    <a:pt x="3330575" y="374650"/>
                  </a:lnTo>
                  <a:lnTo>
                    <a:pt x="3070225" y="0"/>
                  </a:lnTo>
                  <a:lnTo>
                    <a:pt x="0" y="1524000"/>
                  </a:lnTo>
                  <a:close/>
                </a:path>
              </a:pathLst>
            </a:custGeom>
            <a:solidFill>
              <a:srgbClr val="3DBEF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0EFDAAD0-E84E-4AC3-842E-68A0B0EA2D03}"/>
                </a:ext>
              </a:extLst>
            </p:cNvPr>
            <p:cNvSpPr/>
            <p:nvPr/>
          </p:nvSpPr>
          <p:spPr>
            <a:xfrm>
              <a:off x="4210049" y="2112819"/>
              <a:ext cx="2801602" cy="2303203"/>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938" h="2303463">
                  <a:moveTo>
                    <a:pt x="0" y="1276350"/>
                  </a:moveTo>
                  <a:lnTo>
                    <a:pt x="0" y="2303463"/>
                  </a:lnTo>
                  <a:lnTo>
                    <a:pt x="2565400" y="1023938"/>
                  </a:lnTo>
                  <a:lnTo>
                    <a:pt x="2801938" y="369887"/>
                  </a:lnTo>
                  <a:lnTo>
                    <a:pt x="2574925" y="0"/>
                  </a:lnTo>
                  <a:lnTo>
                    <a:pt x="0" y="1276350"/>
                  </a:lnTo>
                  <a:close/>
                </a:path>
              </a:pathLst>
            </a:custGeom>
            <a:solidFill>
              <a:srgbClr val="696969"/>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13">
              <a:extLst>
                <a:ext uri="{FF2B5EF4-FFF2-40B4-BE49-F238E27FC236}">
                  <a16:creationId xmlns:a16="http://schemas.microsoft.com/office/drawing/2014/main" id="{90E7A0FA-6A8B-4094-8952-B24D705992F1}"/>
                </a:ext>
              </a:extLst>
            </p:cNvPr>
            <p:cNvSpPr/>
            <p:nvPr/>
          </p:nvSpPr>
          <p:spPr>
            <a:xfrm>
              <a:off x="4210049" y="3395375"/>
              <a:ext cx="2292220" cy="2046057"/>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1019175 h 2046288"/>
                <a:gd name="connsiteX1" fmla="*/ 0 w 2801938"/>
                <a:gd name="connsiteY1" fmla="*/ 2046288 h 2046288"/>
                <a:gd name="connsiteX2" fmla="*/ 2565400 w 2801938"/>
                <a:gd name="connsiteY2" fmla="*/ 766763 h 2046288"/>
                <a:gd name="connsiteX3" fmla="*/ 2801938 w 2801938"/>
                <a:gd name="connsiteY3" fmla="*/ 112712 h 2046288"/>
                <a:gd name="connsiteX4" fmla="*/ 2051050 w 2801938"/>
                <a:gd name="connsiteY4" fmla="*/ 0 h 2046288"/>
                <a:gd name="connsiteX5" fmla="*/ 0 w 2801938"/>
                <a:gd name="connsiteY5" fmla="*/ 1019175 h 2046288"/>
                <a:gd name="connsiteX0" fmla="*/ 0 w 2565400"/>
                <a:gd name="connsiteY0" fmla="*/ 1019175 h 2046288"/>
                <a:gd name="connsiteX1" fmla="*/ 0 w 2565400"/>
                <a:gd name="connsiteY1" fmla="*/ 2046288 h 2046288"/>
                <a:gd name="connsiteX2" fmla="*/ 2565400 w 2565400"/>
                <a:gd name="connsiteY2" fmla="*/ 766763 h 2046288"/>
                <a:gd name="connsiteX3" fmla="*/ 2292351 w 2565400"/>
                <a:gd name="connsiteY3" fmla="*/ 355599 h 2046288"/>
                <a:gd name="connsiteX4" fmla="*/ 2051050 w 2565400"/>
                <a:gd name="connsiteY4" fmla="*/ 0 h 2046288"/>
                <a:gd name="connsiteX5" fmla="*/ 0 w 2565400"/>
                <a:gd name="connsiteY5" fmla="*/ 1019175 h 2046288"/>
                <a:gd name="connsiteX0" fmla="*/ 0 w 2292351"/>
                <a:gd name="connsiteY0" fmla="*/ 1019175 h 2046288"/>
                <a:gd name="connsiteX1" fmla="*/ 0 w 2292351"/>
                <a:gd name="connsiteY1" fmla="*/ 2046288 h 2046288"/>
                <a:gd name="connsiteX2" fmla="*/ 2046287 w 2292351"/>
                <a:gd name="connsiteY2" fmla="*/ 1033463 h 2046288"/>
                <a:gd name="connsiteX3" fmla="*/ 2292351 w 2292351"/>
                <a:gd name="connsiteY3" fmla="*/ 355599 h 2046288"/>
                <a:gd name="connsiteX4" fmla="*/ 2051050 w 2292351"/>
                <a:gd name="connsiteY4" fmla="*/ 0 h 2046288"/>
                <a:gd name="connsiteX5" fmla="*/ 0 w 2292351"/>
                <a:gd name="connsiteY5" fmla="*/ 1019175 h 20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51" h="2046288">
                  <a:moveTo>
                    <a:pt x="0" y="1019175"/>
                  </a:moveTo>
                  <a:lnTo>
                    <a:pt x="0" y="2046288"/>
                  </a:lnTo>
                  <a:lnTo>
                    <a:pt x="2046287" y="1033463"/>
                  </a:lnTo>
                  <a:lnTo>
                    <a:pt x="2292351" y="355599"/>
                  </a:lnTo>
                  <a:lnTo>
                    <a:pt x="2051050" y="0"/>
                  </a:lnTo>
                  <a:lnTo>
                    <a:pt x="0" y="1019175"/>
                  </a:lnTo>
                  <a:close/>
                </a:path>
              </a:pathLst>
            </a:custGeom>
            <a:solidFill>
              <a:srgbClr val="FFB74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Freeform 16">
              <a:extLst>
                <a:ext uri="{FF2B5EF4-FFF2-40B4-BE49-F238E27FC236}">
                  <a16:creationId xmlns:a16="http://schemas.microsoft.com/office/drawing/2014/main" id="{396AD58A-BD87-482F-802F-1FCFF563A810}"/>
                </a:ext>
              </a:extLst>
            </p:cNvPr>
            <p:cNvSpPr/>
            <p:nvPr/>
          </p:nvSpPr>
          <p:spPr>
            <a:xfrm>
              <a:off x="4210049" y="4679517"/>
              <a:ext cx="1792633" cy="1788912"/>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906463 h 1933576"/>
                <a:gd name="connsiteX1" fmla="*/ 0 w 2801938"/>
                <a:gd name="connsiteY1" fmla="*/ 1933576 h 1933576"/>
                <a:gd name="connsiteX2" fmla="*/ 2565400 w 2801938"/>
                <a:gd name="connsiteY2" fmla="*/ 654051 h 1933576"/>
                <a:gd name="connsiteX3" fmla="*/ 2801938 w 2801938"/>
                <a:gd name="connsiteY3" fmla="*/ 0 h 1933576"/>
                <a:gd name="connsiteX4" fmla="*/ 1541463 w 2801938"/>
                <a:gd name="connsiteY4" fmla="*/ 144463 h 1933576"/>
                <a:gd name="connsiteX5" fmla="*/ 0 w 2801938"/>
                <a:gd name="connsiteY5" fmla="*/ 906463 h 1933576"/>
                <a:gd name="connsiteX0" fmla="*/ 0 w 2565400"/>
                <a:gd name="connsiteY0" fmla="*/ 762000 h 1789113"/>
                <a:gd name="connsiteX1" fmla="*/ 0 w 2565400"/>
                <a:gd name="connsiteY1" fmla="*/ 1789113 h 1789113"/>
                <a:gd name="connsiteX2" fmla="*/ 2565400 w 2565400"/>
                <a:gd name="connsiteY2" fmla="*/ 509588 h 1789113"/>
                <a:gd name="connsiteX3" fmla="*/ 1792288 w 2565400"/>
                <a:gd name="connsiteY3" fmla="*/ 374649 h 1789113"/>
                <a:gd name="connsiteX4" fmla="*/ 1541463 w 2565400"/>
                <a:gd name="connsiteY4" fmla="*/ 0 h 1789113"/>
                <a:gd name="connsiteX5" fmla="*/ 0 w 2565400"/>
                <a:gd name="connsiteY5" fmla="*/ 762000 h 1789113"/>
                <a:gd name="connsiteX0" fmla="*/ 0 w 1792288"/>
                <a:gd name="connsiteY0" fmla="*/ 762000 h 1789113"/>
                <a:gd name="connsiteX1" fmla="*/ 0 w 1792288"/>
                <a:gd name="connsiteY1" fmla="*/ 1789113 h 1789113"/>
                <a:gd name="connsiteX2" fmla="*/ 1531938 w 1792288"/>
                <a:gd name="connsiteY2" fmla="*/ 1028701 h 1789113"/>
                <a:gd name="connsiteX3" fmla="*/ 1792288 w 1792288"/>
                <a:gd name="connsiteY3" fmla="*/ 374649 h 1789113"/>
                <a:gd name="connsiteX4" fmla="*/ 1541463 w 1792288"/>
                <a:gd name="connsiteY4" fmla="*/ 0 h 1789113"/>
                <a:gd name="connsiteX5" fmla="*/ 0 w 1792288"/>
                <a:gd name="connsiteY5" fmla="*/ 762000 h 178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2288" h="1789113">
                  <a:moveTo>
                    <a:pt x="0" y="762000"/>
                  </a:moveTo>
                  <a:lnTo>
                    <a:pt x="0" y="1789113"/>
                  </a:lnTo>
                  <a:lnTo>
                    <a:pt x="1531938" y="1028701"/>
                  </a:lnTo>
                  <a:lnTo>
                    <a:pt x="1792288" y="374649"/>
                  </a:lnTo>
                  <a:lnTo>
                    <a:pt x="1541463" y="0"/>
                  </a:lnTo>
                  <a:lnTo>
                    <a:pt x="0" y="762000"/>
                  </a:lnTo>
                  <a:close/>
                </a:path>
              </a:pathLst>
            </a:custGeom>
            <a:solidFill>
              <a:srgbClr val="FF436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58" name="TextBox 19">
            <a:extLst>
              <a:ext uri="{FF2B5EF4-FFF2-40B4-BE49-F238E27FC236}">
                <a16:creationId xmlns:a16="http://schemas.microsoft.com/office/drawing/2014/main" id="{3D8D4D6C-4E4A-417E-A354-729A144E085C}"/>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6159" name="TextBox 20">
            <a:extLst>
              <a:ext uri="{FF2B5EF4-FFF2-40B4-BE49-F238E27FC236}">
                <a16:creationId xmlns:a16="http://schemas.microsoft.com/office/drawing/2014/main" id="{3BD291D3-FC0B-4920-87AE-8BD22EC95AB4}"/>
              </a:ext>
            </a:extLst>
          </p:cNvPr>
          <p:cNvSpPr txBox="1">
            <a:spLocks noChangeArrowheads="1"/>
          </p:cNvSpPr>
          <p:nvPr/>
        </p:nvSpPr>
        <p:spPr bwMode="auto">
          <a:xfrm>
            <a:off x="5033964" y="204650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5</a:t>
            </a:r>
          </a:p>
        </p:txBody>
      </p:sp>
      <p:sp>
        <p:nvSpPr>
          <p:cNvPr id="6160" name="TextBox 21">
            <a:extLst>
              <a:ext uri="{FF2B5EF4-FFF2-40B4-BE49-F238E27FC236}">
                <a16:creationId xmlns:a16="http://schemas.microsoft.com/office/drawing/2014/main" id="{796B5FC4-5D5D-4E2C-9833-C4CA6279BEBD}"/>
              </a:ext>
            </a:extLst>
          </p:cNvPr>
          <p:cNvSpPr txBox="1">
            <a:spLocks noChangeArrowheads="1"/>
          </p:cNvSpPr>
          <p:nvPr/>
        </p:nvSpPr>
        <p:spPr bwMode="auto">
          <a:xfrm>
            <a:off x="5043489" y="309425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6</a:t>
            </a:r>
          </a:p>
        </p:txBody>
      </p:sp>
      <p:sp>
        <p:nvSpPr>
          <p:cNvPr id="6161" name="TextBox 22">
            <a:extLst>
              <a:ext uri="{FF2B5EF4-FFF2-40B4-BE49-F238E27FC236}">
                <a16:creationId xmlns:a16="http://schemas.microsoft.com/office/drawing/2014/main" id="{B6ECACE3-08D3-4127-8330-6696892589D2}"/>
              </a:ext>
            </a:extLst>
          </p:cNvPr>
          <p:cNvSpPr txBox="1">
            <a:spLocks noChangeArrowheads="1"/>
          </p:cNvSpPr>
          <p:nvPr/>
        </p:nvSpPr>
        <p:spPr bwMode="auto">
          <a:xfrm>
            <a:off x="5043489" y="4140416"/>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sp>
        <p:nvSpPr>
          <p:cNvPr id="6162" name="TextBox 23">
            <a:extLst>
              <a:ext uri="{FF2B5EF4-FFF2-40B4-BE49-F238E27FC236}">
                <a16:creationId xmlns:a16="http://schemas.microsoft.com/office/drawing/2014/main" id="{AD915879-861A-4D7B-9EDD-2634BC45015C}"/>
              </a:ext>
            </a:extLst>
          </p:cNvPr>
          <p:cNvSpPr txBox="1">
            <a:spLocks noChangeArrowheads="1"/>
          </p:cNvSpPr>
          <p:nvPr/>
        </p:nvSpPr>
        <p:spPr bwMode="auto">
          <a:xfrm>
            <a:off x="5043489" y="516752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8</a:t>
            </a:r>
          </a:p>
        </p:txBody>
      </p:sp>
      <p:sp>
        <p:nvSpPr>
          <p:cNvPr id="6163" name="Rectangle 25">
            <a:extLst>
              <a:ext uri="{FF2B5EF4-FFF2-40B4-BE49-F238E27FC236}">
                <a16:creationId xmlns:a16="http://schemas.microsoft.com/office/drawing/2014/main" id="{A57FBC24-39DD-4131-ADE5-BDCAB8079CCB}"/>
              </a:ext>
            </a:extLst>
          </p:cNvPr>
          <p:cNvSpPr>
            <a:spLocks noChangeArrowheads="1"/>
          </p:cNvSpPr>
          <p:nvPr/>
        </p:nvSpPr>
        <p:spPr bwMode="auto">
          <a:xfrm rot="20472071">
            <a:off x="5736515" y="223199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MÔ TẢ THUẬT TOÁN</a:t>
            </a:r>
          </a:p>
        </p:txBody>
      </p:sp>
      <p:sp>
        <p:nvSpPr>
          <p:cNvPr id="6165" name="Rectangle 29">
            <a:extLst>
              <a:ext uri="{FF2B5EF4-FFF2-40B4-BE49-F238E27FC236}">
                <a16:creationId xmlns:a16="http://schemas.microsoft.com/office/drawing/2014/main" id="{12EC1CE2-0406-449F-BAAF-C3459991E2F3}"/>
              </a:ext>
            </a:extLst>
          </p:cNvPr>
          <p:cNvSpPr>
            <a:spLocks noChangeArrowheads="1"/>
          </p:cNvSpPr>
          <p:nvPr/>
        </p:nvSpPr>
        <p:spPr bwMode="auto">
          <a:xfrm rot="20472071">
            <a:off x="6381698" y="3248696"/>
            <a:ext cx="29987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CẢI TIẾN BÀI TOÁN</a:t>
            </a:r>
          </a:p>
        </p:txBody>
      </p:sp>
      <p:sp>
        <p:nvSpPr>
          <p:cNvPr id="6166" name="Rectangle 30">
            <a:extLst>
              <a:ext uri="{FF2B5EF4-FFF2-40B4-BE49-F238E27FC236}">
                <a16:creationId xmlns:a16="http://schemas.microsoft.com/office/drawing/2014/main" id="{A5F502AB-3391-4610-8806-D3BEF358EC4B}"/>
              </a:ext>
            </a:extLst>
          </p:cNvPr>
          <p:cNvSpPr>
            <a:spLocks noChangeArrowheads="1"/>
          </p:cNvSpPr>
          <p:nvPr/>
        </p:nvSpPr>
        <p:spPr bwMode="auto">
          <a:xfrm rot="20472071">
            <a:off x="6651859" y="4284063"/>
            <a:ext cx="2366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DEMO PHẦN MỀM</a:t>
            </a:r>
          </a:p>
        </p:txBody>
      </p:sp>
      <p:grpSp>
        <p:nvGrpSpPr>
          <p:cNvPr id="28" name="Group 28">
            <a:extLst>
              <a:ext uri="{FF2B5EF4-FFF2-40B4-BE49-F238E27FC236}">
                <a16:creationId xmlns:a16="http://schemas.microsoft.com/office/drawing/2014/main" id="{523ADB60-9530-4BA4-83F1-B6DB20FE1BBC}"/>
              </a:ext>
            </a:extLst>
          </p:cNvPr>
          <p:cNvGrpSpPr>
            <a:grpSpLocks/>
          </p:cNvGrpSpPr>
          <p:nvPr/>
        </p:nvGrpSpPr>
        <p:grpSpPr bwMode="auto">
          <a:xfrm>
            <a:off x="472236" y="1538719"/>
            <a:ext cx="4270375" cy="1984375"/>
            <a:chOff x="2075625" y="1090613"/>
            <a:chExt cx="4615686" cy="2144142"/>
          </a:xfrm>
        </p:grpSpPr>
        <p:sp>
          <p:nvSpPr>
            <p:cNvPr id="29" name="Rectangle 28">
              <a:extLst>
                <a:ext uri="{FF2B5EF4-FFF2-40B4-BE49-F238E27FC236}">
                  <a16:creationId xmlns:a16="http://schemas.microsoft.com/office/drawing/2014/main" id="{54C15C24-16EF-48A9-BBC8-C1596811C7C0}"/>
                </a:ext>
              </a:extLst>
            </p:cNvPr>
            <p:cNvSpPr/>
            <p:nvPr/>
          </p:nvSpPr>
          <p:spPr>
            <a:xfrm>
              <a:off x="2676179" y="1562324"/>
              <a:ext cx="4015132"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t>	</a:t>
              </a:r>
              <a:r>
                <a:rPr lang="en-US" sz="2400" b="1"/>
                <a:t>TÓM TẮT NỘI DUNG</a:t>
              </a:r>
              <a:endParaRPr lang="en-US" b="1"/>
            </a:p>
          </p:txBody>
        </p:sp>
        <p:sp>
          <p:nvSpPr>
            <p:cNvPr id="30" name="Freeform 27">
              <a:extLst>
                <a:ext uri="{FF2B5EF4-FFF2-40B4-BE49-F238E27FC236}">
                  <a16:creationId xmlns:a16="http://schemas.microsoft.com/office/drawing/2014/main" id="{78612184-5B56-47A5-BDF5-426FAE9A4BF5}"/>
                </a:ext>
              </a:extLst>
            </p:cNvPr>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31" name="Freeform 5">
              <a:extLst>
                <a:ext uri="{FF2B5EF4-FFF2-40B4-BE49-F238E27FC236}">
                  <a16:creationId xmlns:a16="http://schemas.microsoft.com/office/drawing/2014/main" id="{FAD7C23C-9FFE-4B07-B97B-DA306C709FD9}"/>
                </a:ext>
              </a:extLst>
            </p:cNvPr>
            <p:cNvSpPr/>
            <p:nvPr/>
          </p:nvSpPr>
          <p:spPr>
            <a:xfrm>
              <a:off x="2676179" y="1090613"/>
              <a:ext cx="1190813"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3" name="Rectangle 30">
            <a:extLst>
              <a:ext uri="{FF2B5EF4-FFF2-40B4-BE49-F238E27FC236}">
                <a16:creationId xmlns:a16="http://schemas.microsoft.com/office/drawing/2014/main" id="{A1E8DABF-455F-45E8-9EAE-95E71BE14B02}"/>
              </a:ext>
            </a:extLst>
          </p:cNvPr>
          <p:cNvSpPr>
            <a:spLocks noChangeArrowheads="1"/>
          </p:cNvSpPr>
          <p:nvPr/>
        </p:nvSpPr>
        <p:spPr bwMode="auto">
          <a:xfrm rot="20472071">
            <a:off x="6330626" y="5450356"/>
            <a:ext cx="2366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KẾT THÚC</a:t>
            </a:r>
          </a:p>
        </p:txBody>
      </p:sp>
    </p:spTree>
    <p:extLst>
      <p:ext uri="{BB962C8B-B14F-4D97-AF65-F5344CB8AC3E}">
        <p14:creationId xmlns:p14="http://schemas.microsoft.com/office/powerpoint/2010/main" val="199184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1</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304958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3049589" y="255270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857626"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856039" y="3762376"/>
            <a:ext cx="203358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4518966" y="5588001"/>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4367413" y="4992689"/>
            <a:ext cx="1517452"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Khái quát quá trình xuất hiện và phát triển cảu Sudoku</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Mô tả sự đa dạng và giới thiệu về các dị bảng của Sudoku</a:t>
            </a: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10425" y="5026025"/>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S</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 ảnh h</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ởng của trò ch</a:t>
            </a:r>
            <a:r>
              <a:rPr lang="vi-VN" altLang="en-US" sz="1400" b="1">
                <a:solidFill>
                  <a:schemeClr val="bg1"/>
                </a:solidFill>
                <a:latin typeface="Arial" panose="020B0604020202020204" pitchFamily="34" charset="0"/>
              </a:rPr>
              <a:t>ơ</a:t>
            </a:r>
            <a:r>
              <a:rPr lang="en-US" altLang="en-US" sz="1400" b="1">
                <a:solidFill>
                  <a:schemeClr val="bg1"/>
                </a:solidFill>
                <a:latin typeface="Arial" panose="020B0604020202020204" pitchFamily="34" charset="0"/>
              </a:rPr>
              <a:t>i Sudoku trong lĩnh vực lập trình</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22215">
            <a:off x="2687056" y="439716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CÁC DỊ BẢNG</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2237314" y="340546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LỊCH SỬ</a:t>
            </a:r>
          </a:p>
        </p:txBody>
      </p:sp>
      <p:sp>
        <p:nvSpPr>
          <p:cNvPr id="43" name="Rectangle 25">
            <a:extLst>
              <a:ext uri="{FF2B5EF4-FFF2-40B4-BE49-F238E27FC236}">
                <a16:creationId xmlns:a16="http://schemas.microsoft.com/office/drawing/2014/main" id="{B661A561-ACA7-464B-9B7C-911C2DB6B024}"/>
              </a:ext>
            </a:extLst>
          </p:cNvPr>
          <p:cNvSpPr>
            <a:spLocks noChangeArrowheads="1"/>
          </p:cNvSpPr>
          <p:nvPr/>
        </p:nvSpPr>
        <p:spPr bwMode="auto">
          <a:xfrm rot="20133842">
            <a:off x="2887056" y="5356848"/>
            <a:ext cx="45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1600" b="1">
                <a:solidFill>
                  <a:srgbClr val="FFFFFF"/>
                </a:solidFill>
                <a:latin typeface="Arial" panose="020B0604020202020204" pitchFamily="34" charset="0"/>
              </a:rPr>
              <a:t>SUDOKU VỚI </a:t>
            </a:r>
          </a:p>
          <a:p>
            <a:pPr algn="ctr" eaLnBrk="1" hangingPunct="1"/>
            <a:r>
              <a:rPr lang="en-US" altLang="en-US" sz="1600" b="1">
                <a:solidFill>
                  <a:srgbClr val="FFFFFF"/>
                </a:solidFill>
                <a:latin typeface="Arial" panose="020B0604020202020204" pitchFamily="34" charset="0"/>
              </a:rPr>
              <a:t>LẬP TRÌNH</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432830" y="1417762"/>
            <a:ext cx="3457998"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S</a:t>
            </a:r>
            <a:r>
              <a:rPr lang="vi-VN" b="1">
                <a:cs typeface="Arial" panose="020B0604020202020204" pitchFamily="34" charset="0"/>
              </a:rPr>
              <a:t>Ơ</a:t>
            </a:r>
            <a:r>
              <a:rPr lang="en-US" b="1">
                <a:latin typeface="Arial" panose="020B0604020202020204" pitchFamily="34" charset="0"/>
                <a:cs typeface="Arial" panose="020B0604020202020204" pitchFamily="34" charset="0"/>
              </a:rPr>
              <a:t> LỰC VỀ SUDOKU</a:t>
            </a:r>
          </a:p>
        </p:txBody>
      </p:sp>
    </p:spTree>
    <p:extLst>
      <p:ext uri="{BB962C8B-B14F-4D97-AF65-F5344CB8AC3E}">
        <p14:creationId xmlns:p14="http://schemas.microsoft.com/office/powerpoint/2010/main" val="196537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16" name="Rectangle 59">
            <a:extLst>
              <a:ext uri="{FF2B5EF4-FFF2-40B4-BE49-F238E27FC236}">
                <a16:creationId xmlns:a16="http://schemas.microsoft.com/office/drawing/2014/main" id="{208BEFA0-FCF6-49FC-8DC9-D4D4B88EBF75}"/>
              </a:ext>
            </a:extLst>
          </p:cNvPr>
          <p:cNvSpPr>
            <a:spLocks noChangeArrowheads="1"/>
          </p:cNvSpPr>
          <p:nvPr/>
        </p:nvSpPr>
        <p:spPr bwMode="auto">
          <a:xfrm>
            <a:off x="732145" y="2120115"/>
            <a:ext cx="11089964"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342900" indent="-342900" eaLnBrk="1" hangingPunct="1">
              <a:lnSpc>
                <a:spcPct val="150000"/>
              </a:lnSpc>
              <a:buFont typeface="Wingdings" panose="05000000000000000000" pitchFamily="2" charset="2"/>
              <a:buChar char="Ø"/>
            </a:pPr>
            <a:r>
              <a:rPr lang="en-US" sz="2500" b="1">
                <a:solidFill>
                  <a:schemeClr val="bg1"/>
                </a:solidFill>
              </a:rPr>
              <a:t>Sudoku được hình thành ở Nhật Bản vào năm 990</a:t>
            </a:r>
          </a:p>
          <a:p>
            <a:pPr marL="342900" indent="-342900" eaLnBrk="1" hangingPunct="1">
              <a:lnSpc>
                <a:spcPct val="150000"/>
              </a:lnSpc>
              <a:buFont typeface="Wingdings" panose="05000000000000000000" pitchFamily="2" charset="2"/>
              <a:buChar char="Ø"/>
            </a:pPr>
            <a:r>
              <a:rPr lang="en-US" sz="2500" b="1">
                <a:solidFill>
                  <a:schemeClr val="bg1"/>
                </a:solidFill>
              </a:rPr>
              <a:t>Năm 1776 leonhard euler bắt đầu nghiên cứu và phát triển các luật chơi mà ngày nay ta gọi là luật chơi sudoku</a:t>
            </a:r>
          </a:p>
          <a:p>
            <a:pPr marL="342900" indent="-342900" eaLnBrk="1" hangingPunct="1">
              <a:lnSpc>
                <a:spcPct val="150000"/>
              </a:lnSpc>
              <a:buFont typeface="Wingdings" panose="05000000000000000000" pitchFamily="2" charset="2"/>
              <a:buChar char="Ø"/>
            </a:pPr>
            <a:r>
              <a:rPr lang="en-US" sz="2500" b="1">
                <a:solidFill>
                  <a:schemeClr val="bg1"/>
                </a:solidFill>
              </a:rPr>
              <a:t>Năm 1970 xuất bản trong tạp chí ở New York (Hoa Kỳ)</a:t>
            </a:r>
          </a:p>
          <a:p>
            <a:pPr marL="342900" indent="-342900" eaLnBrk="1" hangingPunct="1">
              <a:lnSpc>
                <a:spcPct val="150000"/>
              </a:lnSpc>
              <a:buFont typeface="Wingdings" panose="05000000000000000000" pitchFamily="2" charset="2"/>
              <a:buChar char="Ø"/>
            </a:pPr>
            <a:r>
              <a:rPr lang="en-US" sz="2500" b="1">
                <a:solidFill>
                  <a:schemeClr val="bg1"/>
                </a:solidFill>
              </a:rPr>
              <a:t>Năm 2004 báo The Times cho đăng Sudoku. Từ đó, Sudoku bắt đầu lan rộng sang Mỹ, Canada, Úc, Pháp, Nam Phi và nhiều quốc gia khác.</a:t>
            </a:r>
          </a:p>
          <a:p>
            <a:pPr marL="342900" indent="-342900" eaLnBrk="1" hangingPunct="1">
              <a:lnSpc>
                <a:spcPct val="150000"/>
              </a:lnSpc>
              <a:buFont typeface="Wingdings" panose="05000000000000000000" pitchFamily="2" charset="2"/>
              <a:buChar char="Ø"/>
            </a:pPr>
            <a:r>
              <a:rPr lang="en-US" sz="2500" b="1">
                <a:solidFill>
                  <a:schemeClr val="bg1"/>
                </a:solidFill>
              </a:rPr>
              <a:t>Sự phát triển của Sudoko cũng được so sánh gần giống với sự phát triển của môn thể thao huyền thoại Rubik.</a:t>
            </a:r>
          </a:p>
          <a:p>
            <a:pPr eaLnBrk="1" hangingPunct="1"/>
            <a:r>
              <a:rPr lang="en-US" altLang="en-US" sz="2000" b="1">
                <a:solidFill>
                  <a:schemeClr val="bg1"/>
                </a:solidFill>
                <a:latin typeface="Arial" panose="020B0604020202020204" pitchFamily="34" charset="0"/>
              </a:rPr>
              <a:t> </a:t>
            </a:r>
          </a:p>
        </p:txBody>
      </p:sp>
      <p:grpSp>
        <p:nvGrpSpPr>
          <p:cNvPr id="26" name="Group 25">
            <a:extLst>
              <a:ext uri="{FF2B5EF4-FFF2-40B4-BE49-F238E27FC236}">
                <a16:creationId xmlns:a16="http://schemas.microsoft.com/office/drawing/2014/main" id="{F0B3F1AD-DE6D-4207-9157-23D80D66789D}"/>
              </a:ext>
            </a:extLst>
          </p:cNvPr>
          <p:cNvGrpSpPr/>
          <p:nvPr/>
        </p:nvGrpSpPr>
        <p:grpSpPr>
          <a:xfrm>
            <a:off x="723095" y="583818"/>
            <a:ext cx="4641014" cy="1732017"/>
            <a:chOff x="6850019" y="637106"/>
            <a:chExt cx="4641014" cy="1732017"/>
          </a:xfrm>
        </p:grpSpPr>
        <p:sp>
          <p:nvSpPr>
            <p:cNvPr id="19" name="Freeform 24">
              <a:extLst>
                <a:ext uri="{FF2B5EF4-FFF2-40B4-BE49-F238E27FC236}">
                  <a16:creationId xmlns:a16="http://schemas.microsoft.com/office/drawing/2014/main" id="{74DF7A92-DD1C-49A3-8254-CE85C1C4A4B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a:extLst>
                <a:ext uri="{FF2B5EF4-FFF2-40B4-BE49-F238E27FC236}">
                  <a16:creationId xmlns:a16="http://schemas.microsoft.com/office/drawing/2014/main" id="{614FA057-CA7F-4B7A-A490-8EAEB3F596FB}"/>
                </a:ext>
              </a:extLst>
            </p:cNvPr>
            <p:cNvSpPr/>
            <p:nvPr/>
          </p:nvSpPr>
          <p:spPr>
            <a:xfrm rot="10963947" flipH="1" flipV="1">
              <a:off x="8322448" y="964541"/>
              <a:ext cx="3168585"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Freeform 27">
              <a:extLst>
                <a:ext uri="{FF2B5EF4-FFF2-40B4-BE49-F238E27FC236}">
                  <a16:creationId xmlns:a16="http://schemas.microsoft.com/office/drawing/2014/main" id="{3A302F3D-E3F0-40F2-B498-3AC7D95ACF88}"/>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Freeform 45">
              <a:extLst>
                <a:ext uri="{FF2B5EF4-FFF2-40B4-BE49-F238E27FC236}">
                  <a16:creationId xmlns:a16="http://schemas.microsoft.com/office/drawing/2014/main" id="{1B283418-B78B-4799-9363-E9877F2A48B3}"/>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7" name="Rectangle 25">
            <a:extLst>
              <a:ext uri="{FF2B5EF4-FFF2-40B4-BE49-F238E27FC236}">
                <a16:creationId xmlns:a16="http://schemas.microsoft.com/office/drawing/2014/main" id="{7BA711BB-B41D-4A4B-B574-699ACA9B73E3}"/>
              </a:ext>
            </a:extLst>
          </p:cNvPr>
          <p:cNvSpPr>
            <a:spLocks noChangeArrowheads="1"/>
          </p:cNvSpPr>
          <p:nvPr/>
        </p:nvSpPr>
        <p:spPr bwMode="auto">
          <a:xfrm rot="176425">
            <a:off x="1482665" y="1110475"/>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LỊCH SỬ</a:t>
            </a:r>
          </a:p>
        </p:txBody>
      </p:sp>
      <p:sp>
        <p:nvSpPr>
          <p:cNvPr id="28" name="TextBox 20">
            <a:extLst>
              <a:ext uri="{FF2B5EF4-FFF2-40B4-BE49-F238E27FC236}">
                <a16:creationId xmlns:a16="http://schemas.microsoft.com/office/drawing/2014/main" id="{BDE7E485-9182-40BC-9A65-2643325709F9}"/>
              </a:ext>
            </a:extLst>
          </p:cNvPr>
          <p:cNvSpPr txBox="1">
            <a:spLocks noChangeArrowheads="1"/>
          </p:cNvSpPr>
          <p:nvPr/>
        </p:nvSpPr>
        <p:spPr bwMode="auto">
          <a:xfrm>
            <a:off x="922979" y="887185"/>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Tree>
    <p:extLst>
      <p:ext uri="{BB962C8B-B14F-4D97-AF65-F5344CB8AC3E}">
        <p14:creationId xmlns:p14="http://schemas.microsoft.com/office/powerpoint/2010/main" val="415090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16" name="Rectangle 59">
            <a:extLst>
              <a:ext uri="{FF2B5EF4-FFF2-40B4-BE49-F238E27FC236}">
                <a16:creationId xmlns:a16="http://schemas.microsoft.com/office/drawing/2014/main" id="{208BEFA0-FCF6-49FC-8DC9-D4D4B88EBF75}"/>
              </a:ext>
            </a:extLst>
          </p:cNvPr>
          <p:cNvSpPr>
            <a:spLocks noChangeArrowheads="1"/>
          </p:cNvSpPr>
          <p:nvPr/>
        </p:nvSpPr>
        <p:spPr bwMode="auto">
          <a:xfrm>
            <a:off x="480312" y="2484126"/>
            <a:ext cx="11089964"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2500" b="1">
                <a:solidFill>
                  <a:schemeClr val="bg1"/>
                </a:solidFill>
              </a:rPr>
              <a:t>Sudoku còn nhiều dị bảng và khả năng giải chúng cũng như khả năng phân khối là vô cùng đa dạng:</a:t>
            </a:r>
          </a:p>
          <a:p>
            <a:pPr eaLnBrk="1" hangingPunct="1"/>
            <a:r>
              <a:rPr lang="en-US" altLang="en-US" sz="2500" b="1">
                <a:solidFill>
                  <a:schemeClr val="bg1"/>
                </a:solidFill>
                <a:latin typeface="Arial" panose="020B0604020202020204" pitchFamily="34" charset="0"/>
              </a:rPr>
              <a:t> </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4641014" cy="1732017"/>
            <a:chOff x="6850019" y="637106"/>
            <a:chExt cx="4641014"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448" y="964541"/>
              <a:ext cx="3168585"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440881" y="114369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CÁC DỊ BẢNG</a:t>
            </a:r>
          </a:p>
        </p:txBody>
      </p:sp>
      <p:sp>
        <p:nvSpPr>
          <p:cNvPr id="7" name="TextBox 6">
            <a:extLst>
              <a:ext uri="{FF2B5EF4-FFF2-40B4-BE49-F238E27FC236}">
                <a16:creationId xmlns:a16="http://schemas.microsoft.com/office/drawing/2014/main" id="{55E47570-00C6-4664-BFC9-63D4936E2DA3}"/>
              </a:ext>
            </a:extLst>
          </p:cNvPr>
          <p:cNvSpPr txBox="1"/>
          <p:nvPr/>
        </p:nvSpPr>
        <p:spPr>
          <a:xfrm>
            <a:off x="899764" y="3403562"/>
            <a:ext cx="3122971" cy="2400657"/>
          </a:xfrm>
          <a:prstGeom prst="rect">
            <a:avLst/>
          </a:prstGeom>
          <a:noFill/>
        </p:spPr>
        <p:txBody>
          <a:bodyPr wrap="none" rtlCol="0">
            <a:spAutoFit/>
          </a:bodyPr>
          <a:lstStyle/>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3x3 (tromino)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4x4 (tetromino)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5x5 (pentomino)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6x6 (hexomino)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7x7 (heptomino)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8x8 (octomino)</a:t>
            </a:r>
          </a:p>
        </p:txBody>
      </p:sp>
      <p:sp>
        <p:nvSpPr>
          <p:cNvPr id="25" name="TextBox 24">
            <a:extLst>
              <a:ext uri="{FF2B5EF4-FFF2-40B4-BE49-F238E27FC236}">
                <a16:creationId xmlns:a16="http://schemas.microsoft.com/office/drawing/2014/main" id="{9353C7BD-40F9-4D7D-96DD-89E5239592E1}"/>
              </a:ext>
            </a:extLst>
          </p:cNvPr>
          <p:cNvSpPr txBox="1"/>
          <p:nvPr/>
        </p:nvSpPr>
        <p:spPr>
          <a:xfrm>
            <a:off x="4857745" y="3418552"/>
            <a:ext cx="3744936" cy="2400657"/>
          </a:xfrm>
          <a:prstGeom prst="rect">
            <a:avLst/>
          </a:prstGeom>
          <a:noFill/>
        </p:spPr>
        <p:txBody>
          <a:bodyPr wrap="none" rtlCol="0">
            <a:spAutoFit/>
          </a:bodyPr>
          <a:lstStyle/>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9x9 (nonomino)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10x10 (decomino)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11x11 (undecomino)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12x12(dodecomino)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16x16</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25x25</a:t>
            </a:r>
          </a:p>
        </p:txBody>
      </p:sp>
      <p:sp>
        <p:nvSpPr>
          <p:cNvPr id="26" name="TextBox 25">
            <a:extLst>
              <a:ext uri="{FF2B5EF4-FFF2-40B4-BE49-F238E27FC236}">
                <a16:creationId xmlns:a16="http://schemas.microsoft.com/office/drawing/2014/main" id="{70A1A7BF-2CD2-4B73-B220-A765A3DBC2F8}"/>
              </a:ext>
            </a:extLst>
          </p:cNvPr>
          <p:cNvSpPr txBox="1"/>
          <p:nvPr/>
        </p:nvSpPr>
        <p:spPr>
          <a:xfrm>
            <a:off x="9416627" y="3418552"/>
            <a:ext cx="1891865" cy="2015936"/>
          </a:xfrm>
          <a:prstGeom prst="rect">
            <a:avLst/>
          </a:prstGeom>
          <a:noFill/>
        </p:spPr>
        <p:txBody>
          <a:bodyPr wrap="none" rtlCol="0">
            <a:spAutoFit/>
          </a:bodyPr>
          <a:lstStyle/>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36x36</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49x49</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64x64</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81x81</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100x100</a:t>
            </a: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Tree>
    <p:extLst>
      <p:ext uri="{BB962C8B-B14F-4D97-AF65-F5344CB8AC3E}">
        <p14:creationId xmlns:p14="http://schemas.microsoft.com/office/powerpoint/2010/main" val="626764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SUDOKU V</a:t>
            </a:r>
            <a:r>
              <a:rPr lang="vi-VN" altLang="en-US" sz="2800" b="1">
                <a:solidFill>
                  <a:srgbClr val="FFFFFF"/>
                </a:solidFill>
                <a:latin typeface="Arial" panose="020B0604020202020204" pitchFamily="34" charset="0"/>
              </a:rPr>
              <a:t>Ơ</a:t>
            </a:r>
            <a:r>
              <a:rPr lang="en-US" altLang="en-US" sz="2800" b="1">
                <a:solidFill>
                  <a:srgbClr val="FFFFFF"/>
                </a:solidFill>
                <a:latin typeface="Arial" panose="020B0604020202020204" pitchFamily="34" charset="0"/>
              </a:rPr>
              <a:t>́I LẬP TRÌNH</a:t>
            </a:r>
          </a:p>
        </p:txBody>
      </p:sp>
      <p:sp>
        <p:nvSpPr>
          <p:cNvPr id="28" name="Rectangle 27">
            <a:extLst>
              <a:ext uri="{FF2B5EF4-FFF2-40B4-BE49-F238E27FC236}">
                <a16:creationId xmlns:a16="http://schemas.microsoft.com/office/drawing/2014/main" id="{CFA2CB56-8890-4BAB-8E85-AA98EC8F7876}"/>
              </a:ext>
            </a:extLst>
          </p:cNvPr>
          <p:cNvSpPr/>
          <p:nvPr/>
        </p:nvSpPr>
        <p:spPr>
          <a:xfrm>
            <a:off x="354793" y="2413522"/>
            <a:ext cx="11495219" cy="1246495"/>
          </a:xfrm>
          <a:prstGeom prst="rect">
            <a:avLst/>
          </a:prstGeom>
        </p:spPr>
        <p:txBody>
          <a:bodyPr wrap="square">
            <a:spAutoFit/>
          </a:bodyPr>
          <a:lstStyle/>
          <a:p>
            <a:pPr marL="800100" marR="0" indent="-342900">
              <a:spcBef>
                <a:spcPts val="0"/>
              </a:spcBef>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Ma trận Sudoku luôn được thực hiện giải với các giải thuật mới và ngày càng phổ biến. Sudoku cũng là đề bài cho nhiều người hứng thú với lập trình.</a:t>
            </a:r>
          </a:p>
        </p:txBody>
      </p:sp>
      <p:sp>
        <p:nvSpPr>
          <p:cNvPr id="29" name="Rectangle 28">
            <a:extLst>
              <a:ext uri="{FF2B5EF4-FFF2-40B4-BE49-F238E27FC236}">
                <a16:creationId xmlns:a16="http://schemas.microsoft.com/office/drawing/2014/main" id="{6FD4B990-9CCF-4489-B935-3A2EB5E36342}"/>
              </a:ext>
            </a:extLst>
          </p:cNvPr>
          <p:cNvSpPr/>
          <p:nvPr/>
        </p:nvSpPr>
        <p:spPr>
          <a:xfrm>
            <a:off x="723094" y="3773360"/>
            <a:ext cx="10774361" cy="861774"/>
          </a:xfrm>
          <a:prstGeom prst="rect">
            <a:avLst/>
          </a:prstGeom>
        </p:spPr>
        <p:txBody>
          <a:bodyPr wrap="square">
            <a:spAutoFit/>
          </a:bodyPr>
          <a:lstStyle/>
          <a:p>
            <a:pPr marL="342900" indent="-342900">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Sudoku được lập tình bởi hầu hết nhiều ngôn ngữ như: C, C++, Java, C#, Các ngôn ngữ web,…</a:t>
            </a:r>
          </a:p>
        </p:txBody>
      </p:sp>
      <p:sp>
        <p:nvSpPr>
          <p:cNvPr id="30" name="Rectangle 29">
            <a:extLst>
              <a:ext uri="{FF2B5EF4-FFF2-40B4-BE49-F238E27FC236}">
                <a16:creationId xmlns:a16="http://schemas.microsoft.com/office/drawing/2014/main" id="{06877EE0-7079-4D1D-A3EF-B88FD9100586}"/>
              </a:ext>
            </a:extLst>
          </p:cNvPr>
          <p:cNvSpPr/>
          <p:nvPr/>
        </p:nvSpPr>
        <p:spPr>
          <a:xfrm>
            <a:off x="354793" y="4748477"/>
            <a:ext cx="11142662" cy="861774"/>
          </a:xfrm>
          <a:prstGeom prst="rect">
            <a:avLst/>
          </a:prstGeom>
        </p:spPr>
        <p:txBody>
          <a:bodyPr wrap="square">
            <a:spAutoFit/>
          </a:bodyPr>
          <a:lstStyle/>
          <a:p>
            <a:pPr marL="800100" marR="0" indent="-342900">
              <a:spcBef>
                <a:spcPts val="0"/>
              </a:spcBef>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Quá trình tìm ra giải thuật tối ưu nhất có thể để giải Sudoku cũng là một bài toán phổ biến trong ngành lập trình.</a:t>
            </a:r>
          </a:p>
        </p:txBody>
      </p:sp>
      <p:sp>
        <p:nvSpPr>
          <p:cNvPr id="32" name="TextBox 20">
            <a:extLst>
              <a:ext uri="{FF2B5EF4-FFF2-40B4-BE49-F238E27FC236}">
                <a16:creationId xmlns:a16="http://schemas.microsoft.com/office/drawing/2014/main" id="{ADF198CC-7A4E-4ABD-A3BD-6A8D3B88BFF6}"/>
              </a:ext>
            </a:extLst>
          </p:cNvPr>
          <p:cNvSpPr txBox="1">
            <a:spLocks noChangeArrowheads="1"/>
          </p:cNvSpPr>
          <p:nvPr/>
        </p:nvSpPr>
        <p:spPr bwMode="auto">
          <a:xfrm>
            <a:off x="951089" y="88690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Tree>
    <p:extLst>
      <p:ext uri="{BB962C8B-B14F-4D97-AF65-F5344CB8AC3E}">
        <p14:creationId xmlns:p14="http://schemas.microsoft.com/office/powerpoint/2010/main" val="426552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2</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431744"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389701" y="2552701"/>
            <a:ext cx="3499925"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296794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2970873" y="3762376"/>
            <a:ext cx="2918754"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Mô tả cấu trúc một ma trận Sudoku</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Mô tả về bài toán đi tìm ẩn số trong Sudoku</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418684">
            <a:off x="2066538" y="45290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TÌM ẨN SỐ SUDOKU</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225735">
            <a:off x="1798759" y="3515347"/>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CẤU TRÚC MA TRẬN SUDOKU</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116237" y="1417762"/>
            <a:ext cx="4091185"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MÔ TẢ BÀI TOÁN SUDOKU</a:t>
            </a:r>
          </a:p>
        </p:txBody>
      </p:sp>
    </p:spTree>
    <p:extLst>
      <p:ext uri="{BB962C8B-B14F-4D97-AF65-F5344CB8AC3E}">
        <p14:creationId xmlns:p14="http://schemas.microsoft.com/office/powerpoint/2010/main" val="102657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7166569" cy="1732017"/>
            <a:chOff x="6850019" y="637106"/>
            <a:chExt cx="7166569"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011" y="1024774"/>
              <a:ext cx="5695577"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2406471" y="1237259"/>
            <a:ext cx="5502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CẤU TRÚC MA TRẬN SUDOKU</a:t>
            </a:r>
          </a:p>
        </p:txBody>
      </p:sp>
      <p:sp>
        <p:nvSpPr>
          <p:cNvPr id="28" name="Rectangle 27">
            <a:extLst>
              <a:ext uri="{FF2B5EF4-FFF2-40B4-BE49-F238E27FC236}">
                <a16:creationId xmlns:a16="http://schemas.microsoft.com/office/drawing/2014/main" id="{CFA2CB56-8890-4BAB-8E85-AA98EC8F7876}"/>
              </a:ext>
            </a:extLst>
          </p:cNvPr>
          <p:cNvSpPr/>
          <p:nvPr/>
        </p:nvSpPr>
        <p:spPr>
          <a:xfrm>
            <a:off x="354793" y="2413522"/>
            <a:ext cx="11495219" cy="861774"/>
          </a:xfrm>
          <a:prstGeom prst="rect">
            <a:avLst/>
          </a:prstGeom>
        </p:spPr>
        <p:txBody>
          <a:bodyPr wrap="square">
            <a:spAutoFit/>
          </a:bodyPr>
          <a:lstStyle/>
          <a:p>
            <a:pPr marL="742950" marR="0" indent="-285750">
              <a:spcBef>
                <a:spcPts val="0"/>
              </a:spcBef>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Quy luật phân chia một Sudoku cũng có tính chất chung. Quy tắt này gọi là quy tắt độc nhấ</a:t>
            </a:r>
          </a:p>
        </p:txBody>
      </p:sp>
      <p:sp>
        <p:nvSpPr>
          <p:cNvPr id="29" name="Rectangle 28">
            <a:extLst>
              <a:ext uri="{FF2B5EF4-FFF2-40B4-BE49-F238E27FC236}">
                <a16:creationId xmlns:a16="http://schemas.microsoft.com/office/drawing/2014/main" id="{6FD4B990-9CCF-4489-B935-3A2EB5E36342}"/>
              </a:ext>
            </a:extLst>
          </p:cNvPr>
          <p:cNvSpPr/>
          <p:nvPr/>
        </p:nvSpPr>
        <p:spPr>
          <a:xfrm>
            <a:off x="650381" y="3505185"/>
            <a:ext cx="3244289" cy="2785378"/>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Quy tắc hàng ngang (Row): Trên mỗi hàng của Sudoku n là các số ngẫu nhiên trong khoảng 1 đến n không lặp lại</a:t>
            </a:r>
          </a:p>
        </p:txBody>
      </p:sp>
      <p:sp>
        <p:nvSpPr>
          <p:cNvPr id="14" name="Rectangle 13">
            <a:extLst>
              <a:ext uri="{FF2B5EF4-FFF2-40B4-BE49-F238E27FC236}">
                <a16:creationId xmlns:a16="http://schemas.microsoft.com/office/drawing/2014/main" id="{825F0012-08F8-4476-B483-C188D4A1F091}"/>
              </a:ext>
            </a:extLst>
          </p:cNvPr>
          <p:cNvSpPr/>
          <p:nvPr/>
        </p:nvSpPr>
        <p:spPr>
          <a:xfrm>
            <a:off x="4568415" y="3505185"/>
            <a:ext cx="3067974" cy="2785378"/>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Quy tắc cột dọc (Colum): Trên mỗi cột của Sudoku n là các số ngẫu nhiên trong khoảng 1 đến n không lặp lại</a:t>
            </a:r>
          </a:p>
        </p:txBody>
      </p:sp>
      <p:sp>
        <p:nvSpPr>
          <p:cNvPr id="3" name="Rectangle 2">
            <a:extLst>
              <a:ext uri="{FF2B5EF4-FFF2-40B4-BE49-F238E27FC236}">
                <a16:creationId xmlns:a16="http://schemas.microsoft.com/office/drawing/2014/main" id="{5FA90870-0C2B-4DEC-9C45-B0938E28648B}"/>
              </a:ext>
            </a:extLst>
          </p:cNvPr>
          <p:cNvSpPr/>
          <p:nvPr/>
        </p:nvSpPr>
        <p:spPr>
          <a:xfrm>
            <a:off x="8310134" y="3505185"/>
            <a:ext cx="3629811" cy="3170099"/>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Quy tắc khối (Block): Sudoku cấp n được chia làm n khối, một khối là tập hợp n ô, chức các số ngẫu nhiên trong khoảng 1 đến n không lặp lại</a:t>
            </a:r>
          </a:p>
          <a:p>
            <a:endParaRPr lang="en-US" sz="2500" b="1">
              <a:solidFill>
                <a:schemeClr val="bg1"/>
              </a:solidFill>
              <a:latin typeface="Arial" panose="020B0604020202020204"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DEBD342E-6F56-4D5B-B61D-BC462744FC0C}"/>
              </a:ext>
            </a:extLst>
          </p:cNvPr>
          <p:cNvCxnSpPr>
            <a:cxnSpLocks/>
          </p:cNvCxnSpPr>
          <p:nvPr/>
        </p:nvCxnSpPr>
        <p:spPr>
          <a:xfrm>
            <a:off x="449705" y="3492708"/>
            <a:ext cx="0" cy="2797855"/>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CDA690-7FB1-4B00-8389-B3DC570E5917}"/>
              </a:ext>
            </a:extLst>
          </p:cNvPr>
          <p:cNvCxnSpPr>
            <a:cxnSpLocks/>
          </p:cNvCxnSpPr>
          <p:nvPr/>
        </p:nvCxnSpPr>
        <p:spPr>
          <a:xfrm>
            <a:off x="4411760" y="3542266"/>
            <a:ext cx="3668" cy="2797855"/>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BCE784-5F6A-4D0F-95AC-4C7CCAABBAA7}"/>
              </a:ext>
            </a:extLst>
          </p:cNvPr>
          <p:cNvCxnSpPr>
            <a:cxnSpLocks/>
          </p:cNvCxnSpPr>
          <p:nvPr/>
        </p:nvCxnSpPr>
        <p:spPr>
          <a:xfrm>
            <a:off x="8157147" y="3572696"/>
            <a:ext cx="0" cy="2767425"/>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Tree>
    <p:extLst>
      <p:ext uri="{BB962C8B-B14F-4D97-AF65-F5344CB8AC3E}">
        <p14:creationId xmlns:p14="http://schemas.microsoft.com/office/powerpoint/2010/main" val="2781980357"/>
      </p:ext>
    </p:extLst>
  </p:cSld>
  <p:clrMapOvr>
    <a:masterClrMapping/>
  </p:clrMapOvr>
</p:sld>
</file>

<file path=ppt/theme/theme1.xml><?xml version="1.0" encoding="utf-8"?>
<a:theme xmlns:a="http://schemas.openxmlformats.org/drawingml/2006/main" name="2_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1749</Words>
  <Application>Microsoft Office PowerPoint</Application>
  <PresentationFormat>Widescreen</PresentationFormat>
  <Paragraphs>260</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Century Gothic</vt:lpstr>
      <vt:lpstr>Palatino Linotype</vt:lpstr>
      <vt:lpstr>Tahoma</vt:lpstr>
      <vt:lpstr>Verdana</vt:lpstr>
      <vt:lpstr>Wingdings</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Luân Lê</dc:creator>
  <cp:lastModifiedBy>Minh Luân Lê</cp:lastModifiedBy>
  <cp:revision>39</cp:revision>
  <dcterms:created xsi:type="dcterms:W3CDTF">2017-11-02T09:07:12Z</dcterms:created>
  <dcterms:modified xsi:type="dcterms:W3CDTF">2017-11-02T13:19:36Z</dcterms:modified>
</cp:coreProperties>
</file>