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78" y="9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29B32C-FE95-4098-8E1E-74844AC56DB4}" type="datetimeFigureOut">
              <a:rPr lang="en-SG" smtClean="0"/>
              <a:t>1/12/2019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C0FEA19-3AFC-4D7F-841D-DC06D1A4A237}" type="slidenum">
              <a:rPr lang="en-SG" smtClean="0"/>
              <a:t>‹#›</a:t>
            </a:fld>
            <a:endParaRPr lang="en-SG"/>
          </a:p>
        </p:txBody>
      </p:sp>
    </p:spTree>
    <p:extLst>
      <p:ext uri="{BB962C8B-B14F-4D97-AF65-F5344CB8AC3E}">
        <p14:creationId xmlns:p14="http://schemas.microsoft.com/office/powerpoint/2010/main" val="10598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29B32C-FE95-4098-8E1E-74844AC56DB4}" type="datetimeFigureOut">
              <a:rPr lang="en-SG" smtClean="0"/>
              <a:t>1/12/2019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C0FEA19-3AFC-4D7F-841D-DC06D1A4A237}" type="slidenum">
              <a:rPr lang="en-SG" smtClean="0"/>
              <a:t>‹#›</a:t>
            </a:fld>
            <a:endParaRPr lang="en-SG"/>
          </a:p>
        </p:txBody>
      </p:sp>
    </p:spTree>
    <p:extLst>
      <p:ext uri="{BB962C8B-B14F-4D97-AF65-F5344CB8AC3E}">
        <p14:creationId xmlns:p14="http://schemas.microsoft.com/office/powerpoint/2010/main" val="3412938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29B32C-FE95-4098-8E1E-74844AC56DB4}" type="datetimeFigureOut">
              <a:rPr lang="en-SG" smtClean="0"/>
              <a:t>1/12/2019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C0FEA19-3AFC-4D7F-841D-DC06D1A4A237}" type="slidenum">
              <a:rPr lang="en-SG" smtClean="0"/>
              <a:t>‹#›</a:t>
            </a:fld>
            <a:endParaRPr lang="en-SG"/>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11765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29B32C-FE95-4098-8E1E-74844AC56DB4}" type="datetimeFigureOut">
              <a:rPr lang="en-SG" smtClean="0"/>
              <a:t>1/12/2019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C0FEA19-3AFC-4D7F-841D-DC06D1A4A237}" type="slidenum">
              <a:rPr lang="en-SG" smtClean="0"/>
              <a:t>‹#›</a:t>
            </a:fld>
            <a:endParaRPr lang="en-SG"/>
          </a:p>
        </p:txBody>
      </p:sp>
    </p:spTree>
    <p:extLst>
      <p:ext uri="{BB962C8B-B14F-4D97-AF65-F5344CB8AC3E}">
        <p14:creationId xmlns:p14="http://schemas.microsoft.com/office/powerpoint/2010/main" val="2872497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29B32C-FE95-4098-8E1E-74844AC56DB4}" type="datetimeFigureOut">
              <a:rPr lang="en-SG" smtClean="0"/>
              <a:t>1/12/2019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C0FEA19-3AFC-4D7F-841D-DC06D1A4A237}" type="slidenum">
              <a:rPr lang="en-SG" smtClean="0"/>
              <a:t>‹#›</a:t>
            </a:fld>
            <a:endParaRPr lang="en-SG"/>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51396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29B32C-FE95-4098-8E1E-74844AC56DB4}" type="datetimeFigureOut">
              <a:rPr lang="en-SG" smtClean="0"/>
              <a:t>1/12/2019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C0FEA19-3AFC-4D7F-841D-DC06D1A4A237}" type="slidenum">
              <a:rPr lang="en-SG" smtClean="0"/>
              <a:t>‹#›</a:t>
            </a:fld>
            <a:endParaRPr lang="en-SG"/>
          </a:p>
        </p:txBody>
      </p:sp>
    </p:spTree>
    <p:extLst>
      <p:ext uri="{BB962C8B-B14F-4D97-AF65-F5344CB8AC3E}">
        <p14:creationId xmlns:p14="http://schemas.microsoft.com/office/powerpoint/2010/main" val="34974855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29B32C-FE95-4098-8E1E-74844AC56DB4}" type="datetimeFigureOut">
              <a:rPr lang="en-SG" smtClean="0"/>
              <a:t>1/12/2019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C0FEA19-3AFC-4D7F-841D-DC06D1A4A237}" type="slidenum">
              <a:rPr lang="en-SG" smtClean="0"/>
              <a:t>‹#›</a:t>
            </a:fld>
            <a:endParaRPr lang="en-SG"/>
          </a:p>
        </p:txBody>
      </p:sp>
    </p:spTree>
    <p:extLst>
      <p:ext uri="{BB962C8B-B14F-4D97-AF65-F5344CB8AC3E}">
        <p14:creationId xmlns:p14="http://schemas.microsoft.com/office/powerpoint/2010/main" val="30596004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29B32C-FE95-4098-8E1E-74844AC56DB4}" type="datetimeFigureOut">
              <a:rPr lang="en-SG" smtClean="0"/>
              <a:t>1/12/2019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C0FEA19-3AFC-4D7F-841D-DC06D1A4A237}" type="slidenum">
              <a:rPr lang="en-SG" smtClean="0"/>
              <a:t>‹#›</a:t>
            </a:fld>
            <a:endParaRPr lang="en-SG"/>
          </a:p>
        </p:txBody>
      </p:sp>
    </p:spTree>
    <p:extLst>
      <p:ext uri="{BB962C8B-B14F-4D97-AF65-F5344CB8AC3E}">
        <p14:creationId xmlns:p14="http://schemas.microsoft.com/office/powerpoint/2010/main" val="2940620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29B32C-FE95-4098-8E1E-74844AC56DB4}" type="datetimeFigureOut">
              <a:rPr lang="en-SG" smtClean="0"/>
              <a:t>1/12/2019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C0FEA19-3AFC-4D7F-841D-DC06D1A4A237}" type="slidenum">
              <a:rPr lang="en-SG" smtClean="0"/>
              <a:t>‹#›</a:t>
            </a:fld>
            <a:endParaRPr lang="en-SG"/>
          </a:p>
        </p:txBody>
      </p:sp>
    </p:spTree>
    <p:extLst>
      <p:ext uri="{BB962C8B-B14F-4D97-AF65-F5344CB8AC3E}">
        <p14:creationId xmlns:p14="http://schemas.microsoft.com/office/powerpoint/2010/main" val="3947550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29B32C-FE95-4098-8E1E-74844AC56DB4}" type="datetimeFigureOut">
              <a:rPr lang="en-SG" smtClean="0"/>
              <a:t>1/12/2019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C0FEA19-3AFC-4D7F-841D-DC06D1A4A237}" type="slidenum">
              <a:rPr lang="en-SG" smtClean="0"/>
              <a:t>‹#›</a:t>
            </a:fld>
            <a:endParaRPr lang="en-SG"/>
          </a:p>
        </p:txBody>
      </p:sp>
    </p:spTree>
    <p:extLst>
      <p:ext uri="{BB962C8B-B14F-4D97-AF65-F5344CB8AC3E}">
        <p14:creationId xmlns:p14="http://schemas.microsoft.com/office/powerpoint/2010/main" val="1137986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29B32C-FE95-4098-8E1E-74844AC56DB4}" type="datetimeFigureOut">
              <a:rPr lang="en-SG" smtClean="0"/>
              <a:t>1/12/2019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CC0FEA19-3AFC-4D7F-841D-DC06D1A4A237}" type="slidenum">
              <a:rPr lang="en-SG" smtClean="0"/>
              <a:t>‹#›</a:t>
            </a:fld>
            <a:endParaRPr lang="en-SG"/>
          </a:p>
        </p:txBody>
      </p:sp>
    </p:spTree>
    <p:extLst>
      <p:ext uri="{BB962C8B-B14F-4D97-AF65-F5344CB8AC3E}">
        <p14:creationId xmlns:p14="http://schemas.microsoft.com/office/powerpoint/2010/main" val="2999078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29B32C-FE95-4098-8E1E-74844AC56DB4}" type="datetimeFigureOut">
              <a:rPr lang="en-SG" smtClean="0"/>
              <a:t>1/12/2019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CC0FEA19-3AFC-4D7F-841D-DC06D1A4A237}" type="slidenum">
              <a:rPr lang="en-SG" smtClean="0"/>
              <a:t>‹#›</a:t>
            </a:fld>
            <a:endParaRPr lang="en-SG"/>
          </a:p>
        </p:txBody>
      </p:sp>
    </p:spTree>
    <p:extLst>
      <p:ext uri="{BB962C8B-B14F-4D97-AF65-F5344CB8AC3E}">
        <p14:creationId xmlns:p14="http://schemas.microsoft.com/office/powerpoint/2010/main" val="3379018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29B32C-FE95-4098-8E1E-74844AC56DB4}" type="datetimeFigureOut">
              <a:rPr lang="en-SG" smtClean="0"/>
              <a:t>1/12/2019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CC0FEA19-3AFC-4D7F-841D-DC06D1A4A237}" type="slidenum">
              <a:rPr lang="en-SG" smtClean="0"/>
              <a:t>‹#›</a:t>
            </a:fld>
            <a:endParaRPr lang="en-SG"/>
          </a:p>
        </p:txBody>
      </p:sp>
    </p:spTree>
    <p:extLst>
      <p:ext uri="{BB962C8B-B14F-4D97-AF65-F5344CB8AC3E}">
        <p14:creationId xmlns:p14="http://schemas.microsoft.com/office/powerpoint/2010/main" val="2375357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29B32C-FE95-4098-8E1E-74844AC56DB4}" type="datetimeFigureOut">
              <a:rPr lang="en-SG" smtClean="0"/>
              <a:t>1/12/2019</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CC0FEA19-3AFC-4D7F-841D-DC06D1A4A237}" type="slidenum">
              <a:rPr lang="en-SG" smtClean="0"/>
              <a:t>‹#›</a:t>
            </a:fld>
            <a:endParaRPr lang="en-SG"/>
          </a:p>
        </p:txBody>
      </p:sp>
    </p:spTree>
    <p:extLst>
      <p:ext uri="{BB962C8B-B14F-4D97-AF65-F5344CB8AC3E}">
        <p14:creationId xmlns:p14="http://schemas.microsoft.com/office/powerpoint/2010/main" val="1905828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29B32C-FE95-4098-8E1E-74844AC56DB4}" type="datetimeFigureOut">
              <a:rPr lang="en-SG" smtClean="0"/>
              <a:t>1/12/2019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CC0FEA19-3AFC-4D7F-841D-DC06D1A4A237}" type="slidenum">
              <a:rPr lang="en-SG" smtClean="0"/>
              <a:t>‹#›</a:t>
            </a:fld>
            <a:endParaRPr lang="en-SG"/>
          </a:p>
        </p:txBody>
      </p:sp>
    </p:spTree>
    <p:extLst>
      <p:ext uri="{BB962C8B-B14F-4D97-AF65-F5344CB8AC3E}">
        <p14:creationId xmlns:p14="http://schemas.microsoft.com/office/powerpoint/2010/main" val="815356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29B32C-FE95-4098-8E1E-74844AC56DB4}" type="datetimeFigureOut">
              <a:rPr lang="en-SG" smtClean="0"/>
              <a:t>1/12/2019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CC0FEA19-3AFC-4D7F-841D-DC06D1A4A237}" type="slidenum">
              <a:rPr lang="en-SG" smtClean="0"/>
              <a:t>‹#›</a:t>
            </a:fld>
            <a:endParaRPr lang="en-SG"/>
          </a:p>
        </p:txBody>
      </p:sp>
    </p:spTree>
    <p:extLst>
      <p:ext uri="{BB962C8B-B14F-4D97-AF65-F5344CB8AC3E}">
        <p14:creationId xmlns:p14="http://schemas.microsoft.com/office/powerpoint/2010/main" val="2631888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D29B32C-FE95-4098-8E1E-74844AC56DB4}" type="datetimeFigureOut">
              <a:rPr lang="en-SG" smtClean="0"/>
              <a:t>1/12/2019</a:t>
            </a:fld>
            <a:endParaRPr lang="en-SG"/>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C0FEA19-3AFC-4D7F-841D-DC06D1A4A237}" type="slidenum">
              <a:rPr lang="en-SG" smtClean="0"/>
              <a:t>‹#›</a:t>
            </a:fld>
            <a:endParaRPr lang="en-SG"/>
          </a:p>
        </p:txBody>
      </p:sp>
    </p:spTree>
    <p:extLst>
      <p:ext uri="{BB962C8B-B14F-4D97-AF65-F5344CB8AC3E}">
        <p14:creationId xmlns:p14="http://schemas.microsoft.com/office/powerpoint/2010/main" val="881385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CAAB6-A73D-4784-A8AC-2A89A7166855}"/>
              </a:ext>
            </a:extLst>
          </p:cNvPr>
          <p:cNvSpPr>
            <a:spLocks noGrp="1"/>
          </p:cNvSpPr>
          <p:nvPr>
            <p:ph type="ctrTitle"/>
          </p:nvPr>
        </p:nvSpPr>
        <p:spPr/>
        <p:txBody>
          <a:bodyPr/>
          <a:lstStyle/>
          <a:p>
            <a:r>
              <a:rPr lang="en-SG" dirty="0"/>
              <a:t>Machine Learning CA1</a:t>
            </a:r>
          </a:p>
        </p:txBody>
      </p:sp>
      <p:sp>
        <p:nvSpPr>
          <p:cNvPr id="3" name="Subtitle 2">
            <a:extLst>
              <a:ext uri="{FF2B5EF4-FFF2-40B4-BE49-F238E27FC236}">
                <a16:creationId xmlns:a16="http://schemas.microsoft.com/office/drawing/2014/main" id="{8C22AC32-3814-49B0-98E9-EE4B48CB3D81}"/>
              </a:ext>
            </a:extLst>
          </p:cNvPr>
          <p:cNvSpPr>
            <a:spLocks noGrp="1"/>
          </p:cNvSpPr>
          <p:nvPr>
            <p:ph type="subTitle" idx="1"/>
          </p:nvPr>
        </p:nvSpPr>
        <p:spPr/>
        <p:txBody>
          <a:bodyPr/>
          <a:lstStyle/>
          <a:p>
            <a:r>
              <a:rPr lang="en-SG" dirty="0"/>
              <a:t>Timothy Ng Tik Ti P7362270</a:t>
            </a:r>
          </a:p>
        </p:txBody>
      </p:sp>
    </p:spTree>
    <p:extLst>
      <p:ext uri="{BB962C8B-B14F-4D97-AF65-F5344CB8AC3E}">
        <p14:creationId xmlns:p14="http://schemas.microsoft.com/office/powerpoint/2010/main" val="1638115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F3663-9B7E-4C78-B362-8F7DF094BE22}"/>
              </a:ext>
            </a:extLst>
          </p:cNvPr>
          <p:cNvSpPr>
            <a:spLocks noGrp="1"/>
          </p:cNvSpPr>
          <p:nvPr>
            <p:ph type="title"/>
          </p:nvPr>
        </p:nvSpPr>
        <p:spPr>
          <a:xfrm>
            <a:off x="677334" y="609600"/>
            <a:ext cx="8596668" cy="1320800"/>
          </a:xfrm>
        </p:spPr>
        <p:txBody>
          <a:bodyPr/>
          <a:lstStyle/>
          <a:p>
            <a:r>
              <a:rPr lang="en-SG" dirty="0"/>
              <a:t>Housing Dataset – Model Evaluation</a:t>
            </a:r>
          </a:p>
        </p:txBody>
      </p:sp>
      <p:sp>
        <p:nvSpPr>
          <p:cNvPr id="3" name="Content Placeholder 2">
            <a:extLst>
              <a:ext uri="{FF2B5EF4-FFF2-40B4-BE49-F238E27FC236}">
                <a16:creationId xmlns:a16="http://schemas.microsoft.com/office/drawing/2014/main" id="{8C7F68FB-7A08-4244-8E7C-863A494B0417}"/>
              </a:ext>
            </a:extLst>
          </p:cNvPr>
          <p:cNvSpPr>
            <a:spLocks noGrp="1"/>
          </p:cNvSpPr>
          <p:nvPr>
            <p:ph idx="1"/>
          </p:nvPr>
        </p:nvSpPr>
        <p:spPr>
          <a:xfrm>
            <a:off x="677334" y="2160589"/>
            <a:ext cx="3294591" cy="3880773"/>
          </a:xfrm>
        </p:spPr>
        <p:txBody>
          <a:bodyPr>
            <a:normAutofit fontScale="92500" lnSpcReduction="10000"/>
          </a:bodyPr>
          <a:lstStyle/>
          <a:p>
            <a:r>
              <a:rPr lang="en-SG" dirty="0"/>
              <a:t>To evaluate which model is more suitable, we utilized R2 score on our test data</a:t>
            </a:r>
          </a:p>
          <a:p>
            <a:r>
              <a:rPr lang="en-SG" dirty="0"/>
              <a:t>Results are practically similar, with both models sporting 0.66 for train data</a:t>
            </a:r>
          </a:p>
          <a:p>
            <a:r>
              <a:rPr lang="en-SG" dirty="0"/>
              <a:t>Pegging it against our stupid baseline where all the prices are the same, both our models scored higher for R2. This shows that our models made more sense in predicting than our stupid baseline</a:t>
            </a:r>
          </a:p>
          <a:p>
            <a:endParaRPr lang="en-SG" dirty="0"/>
          </a:p>
          <a:p>
            <a:pPr marL="0" indent="0">
              <a:buNone/>
            </a:pPr>
            <a:endParaRPr lang="en-SG" dirty="0"/>
          </a:p>
        </p:txBody>
      </p:sp>
      <p:sp>
        <p:nvSpPr>
          <p:cNvPr id="6" name="Rectangle 5">
            <a:extLst>
              <a:ext uri="{FF2B5EF4-FFF2-40B4-BE49-F238E27FC236}">
                <a16:creationId xmlns:a16="http://schemas.microsoft.com/office/drawing/2014/main" id="{05DB4610-7406-4498-BBF3-AB84751F445A}"/>
              </a:ext>
            </a:extLst>
          </p:cNvPr>
          <p:cNvSpPr/>
          <p:nvPr/>
        </p:nvSpPr>
        <p:spPr>
          <a:xfrm>
            <a:off x="4975667" y="4393422"/>
            <a:ext cx="6096000" cy="461665"/>
          </a:xfrm>
          <a:prstGeom prst="rect">
            <a:avLst/>
          </a:prstGeom>
        </p:spPr>
        <p:txBody>
          <a:bodyPr>
            <a:spAutoFit/>
          </a:bodyPr>
          <a:lstStyle/>
          <a:p>
            <a:r>
              <a:rPr lang="en-SG" sz="1200" dirty="0"/>
              <a:t>Fig 9: Similarities for R2 score for linear regression (Top)</a:t>
            </a:r>
          </a:p>
          <a:p>
            <a:r>
              <a:rPr lang="en-SG" sz="1200" dirty="0"/>
              <a:t>ss lasso (Middle), pegging against stupid baseline (Bottom)</a:t>
            </a:r>
          </a:p>
        </p:txBody>
      </p:sp>
      <p:pic>
        <p:nvPicPr>
          <p:cNvPr id="7" name="Picture 6">
            <a:extLst>
              <a:ext uri="{FF2B5EF4-FFF2-40B4-BE49-F238E27FC236}">
                <a16:creationId xmlns:a16="http://schemas.microsoft.com/office/drawing/2014/main" id="{78EAAEFB-9F93-4FAD-87F7-24FD226A2F75}"/>
              </a:ext>
            </a:extLst>
          </p:cNvPr>
          <p:cNvPicPr>
            <a:picLocks noChangeAspect="1"/>
          </p:cNvPicPr>
          <p:nvPr/>
        </p:nvPicPr>
        <p:blipFill>
          <a:blip r:embed="rId2"/>
          <a:stretch>
            <a:fillRect/>
          </a:stretch>
        </p:blipFill>
        <p:spPr>
          <a:xfrm>
            <a:off x="4975668" y="2738305"/>
            <a:ext cx="3981450" cy="628650"/>
          </a:xfrm>
          <a:prstGeom prst="rect">
            <a:avLst/>
          </a:prstGeom>
        </p:spPr>
      </p:pic>
      <p:pic>
        <p:nvPicPr>
          <p:cNvPr id="8" name="Picture 7">
            <a:extLst>
              <a:ext uri="{FF2B5EF4-FFF2-40B4-BE49-F238E27FC236}">
                <a16:creationId xmlns:a16="http://schemas.microsoft.com/office/drawing/2014/main" id="{3E51DCC5-6726-452D-8EFB-F24F4441E998}"/>
              </a:ext>
            </a:extLst>
          </p:cNvPr>
          <p:cNvPicPr>
            <a:picLocks noChangeAspect="1"/>
          </p:cNvPicPr>
          <p:nvPr/>
        </p:nvPicPr>
        <p:blipFill>
          <a:blip r:embed="rId3"/>
          <a:stretch>
            <a:fillRect/>
          </a:stretch>
        </p:blipFill>
        <p:spPr>
          <a:xfrm>
            <a:off x="4975668" y="3366955"/>
            <a:ext cx="3981450" cy="628650"/>
          </a:xfrm>
          <a:prstGeom prst="rect">
            <a:avLst/>
          </a:prstGeom>
        </p:spPr>
      </p:pic>
      <p:pic>
        <p:nvPicPr>
          <p:cNvPr id="9" name="Picture 8">
            <a:extLst>
              <a:ext uri="{FF2B5EF4-FFF2-40B4-BE49-F238E27FC236}">
                <a16:creationId xmlns:a16="http://schemas.microsoft.com/office/drawing/2014/main" id="{1FEFD0F0-6240-4E45-A1E9-B28932AA1E8C}"/>
              </a:ext>
            </a:extLst>
          </p:cNvPr>
          <p:cNvPicPr>
            <a:picLocks noChangeAspect="1"/>
          </p:cNvPicPr>
          <p:nvPr/>
        </p:nvPicPr>
        <p:blipFill>
          <a:blip r:embed="rId4"/>
          <a:stretch>
            <a:fillRect/>
          </a:stretch>
        </p:blipFill>
        <p:spPr>
          <a:xfrm>
            <a:off x="4975667" y="3995605"/>
            <a:ext cx="3981451" cy="379784"/>
          </a:xfrm>
          <a:prstGeom prst="rect">
            <a:avLst/>
          </a:prstGeom>
        </p:spPr>
      </p:pic>
    </p:spTree>
    <p:extLst>
      <p:ext uri="{BB962C8B-B14F-4D97-AF65-F5344CB8AC3E}">
        <p14:creationId xmlns:p14="http://schemas.microsoft.com/office/powerpoint/2010/main" val="2381383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197F2-0676-4E6B-BE60-A8F530B92BBB}"/>
              </a:ext>
            </a:extLst>
          </p:cNvPr>
          <p:cNvSpPr>
            <a:spLocks noGrp="1"/>
          </p:cNvSpPr>
          <p:nvPr>
            <p:ph type="title"/>
          </p:nvPr>
        </p:nvSpPr>
        <p:spPr/>
        <p:txBody>
          <a:bodyPr/>
          <a:lstStyle/>
          <a:p>
            <a:r>
              <a:rPr lang="en-SG" dirty="0"/>
              <a:t>Titanic Dataset – Data Exploration</a:t>
            </a:r>
          </a:p>
        </p:txBody>
      </p:sp>
      <p:sp>
        <p:nvSpPr>
          <p:cNvPr id="3" name="Content Placeholder 2">
            <a:extLst>
              <a:ext uri="{FF2B5EF4-FFF2-40B4-BE49-F238E27FC236}">
                <a16:creationId xmlns:a16="http://schemas.microsoft.com/office/drawing/2014/main" id="{8F08708F-C467-4D66-A432-D9B652563362}"/>
              </a:ext>
            </a:extLst>
          </p:cNvPr>
          <p:cNvSpPr>
            <a:spLocks noGrp="1"/>
          </p:cNvSpPr>
          <p:nvPr>
            <p:ph idx="1"/>
          </p:nvPr>
        </p:nvSpPr>
        <p:spPr>
          <a:xfrm>
            <a:off x="1005947" y="1660526"/>
            <a:ext cx="8757178" cy="3880773"/>
          </a:xfrm>
        </p:spPr>
        <p:txBody>
          <a:bodyPr/>
          <a:lstStyle/>
          <a:p>
            <a:r>
              <a:rPr lang="en-SG" dirty="0"/>
              <a:t>Used describe and count to determine the data frame features and missing data</a:t>
            </a:r>
          </a:p>
          <a:p>
            <a:r>
              <a:rPr lang="en-SG" dirty="0"/>
              <a:t>Used </a:t>
            </a:r>
            <a:r>
              <a:rPr lang="en-SG" dirty="0" err="1"/>
              <a:t>corr</a:t>
            </a:r>
            <a:r>
              <a:rPr lang="en-SG" dirty="0"/>
              <a:t> to find out correlation amongst different features to make sure model doesn’t use features that highly correlated</a:t>
            </a:r>
          </a:p>
          <a:p>
            <a:r>
              <a:rPr lang="en-SG" dirty="0"/>
              <a:t>Perform preliminary data analysis across features Age, Sex, and </a:t>
            </a:r>
            <a:r>
              <a:rPr lang="en-SG" dirty="0" err="1"/>
              <a:t>Pclass’s</a:t>
            </a:r>
            <a:r>
              <a:rPr lang="en-SG" dirty="0"/>
              <a:t> effect on Survived label</a:t>
            </a:r>
          </a:p>
        </p:txBody>
      </p:sp>
      <p:pic>
        <p:nvPicPr>
          <p:cNvPr id="4" name="Picture 3">
            <a:extLst>
              <a:ext uri="{FF2B5EF4-FFF2-40B4-BE49-F238E27FC236}">
                <a16:creationId xmlns:a16="http://schemas.microsoft.com/office/drawing/2014/main" id="{DC0E4B3C-FD72-4065-932F-4BF890BD61B5}"/>
              </a:ext>
            </a:extLst>
          </p:cNvPr>
          <p:cNvPicPr>
            <a:picLocks noChangeAspect="1"/>
          </p:cNvPicPr>
          <p:nvPr/>
        </p:nvPicPr>
        <p:blipFill>
          <a:blip r:embed="rId2"/>
          <a:stretch>
            <a:fillRect/>
          </a:stretch>
        </p:blipFill>
        <p:spPr>
          <a:xfrm>
            <a:off x="2428875" y="3729832"/>
            <a:ext cx="5831090" cy="2395538"/>
          </a:xfrm>
          <a:prstGeom prst="rect">
            <a:avLst/>
          </a:prstGeom>
        </p:spPr>
      </p:pic>
      <p:sp>
        <p:nvSpPr>
          <p:cNvPr id="5" name="TextBox 4">
            <a:extLst>
              <a:ext uri="{FF2B5EF4-FFF2-40B4-BE49-F238E27FC236}">
                <a16:creationId xmlns:a16="http://schemas.microsoft.com/office/drawing/2014/main" id="{A62A05F8-6738-458B-9E32-DF4ECCEF1E4A}"/>
              </a:ext>
            </a:extLst>
          </p:cNvPr>
          <p:cNvSpPr txBox="1"/>
          <p:nvPr/>
        </p:nvSpPr>
        <p:spPr>
          <a:xfrm>
            <a:off x="2889301" y="6125370"/>
            <a:ext cx="4990469" cy="276999"/>
          </a:xfrm>
          <a:prstGeom prst="rect">
            <a:avLst/>
          </a:prstGeom>
          <a:noFill/>
        </p:spPr>
        <p:txBody>
          <a:bodyPr wrap="none" rtlCol="0">
            <a:spAutoFit/>
          </a:bodyPr>
          <a:lstStyle/>
          <a:p>
            <a:r>
              <a:rPr lang="en-SG" sz="1200" dirty="0"/>
              <a:t>Fig 1: Bar chart showing survived and death having similar distribution</a:t>
            </a:r>
          </a:p>
        </p:txBody>
      </p:sp>
    </p:spTree>
    <p:extLst>
      <p:ext uri="{BB962C8B-B14F-4D97-AF65-F5344CB8AC3E}">
        <p14:creationId xmlns:p14="http://schemas.microsoft.com/office/powerpoint/2010/main" val="682831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EC64F-DB0D-47EF-96F9-C7E67DB89A7D}"/>
              </a:ext>
            </a:extLst>
          </p:cNvPr>
          <p:cNvSpPr>
            <a:spLocks noGrp="1"/>
          </p:cNvSpPr>
          <p:nvPr>
            <p:ph type="title"/>
          </p:nvPr>
        </p:nvSpPr>
        <p:spPr/>
        <p:txBody>
          <a:bodyPr/>
          <a:lstStyle/>
          <a:p>
            <a:r>
              <a:rPr lang="en-SG" dirty="0"/>
              <a:t>Titanic Dataset – Feature Engineering</a:t>
            </a:r>
          </a:p>
        </p:txBody>
      </p:sp>
      <p:sp>
        <p:nvSpPr>
          <p:cNvPr id="3" name="Content Placeholder 2">
            <a:extLst>
              <a:ext uri="{FF2B5EF4-FFF2-40B4-BE49-F238E27FC236}">
                <a16:creationId xmlns:a16="http://schemas.microsoft.com/office/drawing/2014/main" id="{A706BE50-63D1-407E-932E-E77F8A28E906}"/>
              </a:ext>
            </a:extLst>
          </p:cNvPr>
          <p:cNvSpPr>
            <a:spLocks noGrp="1"/>
          </p:cNvSpPr>
          <p:nvPr>
            <p:ph idx="1"/>
          </p:nvPr>
        </p:nvSpPr>
        <p:spPr>
          <a:xfrm>
            <a:off x="677334" y="2160589"/>
            <a:ext cx="3737504" cy="3880773"/>
          </a:xfrm>
        </p:spPr>
        <p:txBody>
          <a:bodyPr/>
          <a:lstStyle/>
          <a:p>
            <a:r>
              <a:rPr lang="en-SG" dirty="0"/>
              <a:t>Replaced null values as well as dropped columns that doesn’t make sense affecting survival rate, such as </a:t>
            </a:r>
            <a:r>
              <a:rPr lang="en-SG" dirty="0" err="1"/>
              <a:t>PassengerId</a:t>
            </a:r>
            <a:r>
              <a:rPr lang="en-SG" dirty="0"/>
              <a:t>, Name</a:t>
            </a:r>
          </a:p>
          <a:p>
            <a:r>
              <a:rPr lang="en-SG" dirty="0"/>
              <a:t>As </a:t>
            </a:r>
            <a:r>
              <a:rPr lang="en-SG" dirty="0" err="1"/>
              <a:t>sklearn</a:t>
            </a:r>
            <a:r>
              <a:rPr lang="en-SG" dirty="0"/>
              <a:t> require all inputs to be numeric, converted categorial variables into numbers encoding the categories as well</a:t>
            </a:r>
          </a:p>
        </p:txBody>
      </p:sp>
      <p:pic>
        <p:nvPicPr>
          <p:cNvPr id="4" name="Picture 3">
            <a:extLst>
              <a:ext uri="{FF2B5EF4-FFF2-40B4-BE49-F238E27FC236}">
                <a16:creationId xmlns:a16="http://schemas.microsoft.com/office/drawing/2014/main" id="{79B6F203-7F40-4C6B-A8DC-28C95D59DC1B}"/>
              </a:ext>
            </a:extLst>
          </p:cNvPr>
          <p:cNvPicPr>
            <a:picLocks noChangeAspect="1"/>
          </p:cNvPicPr>
          <p:nvPr/>
        </p:nvPicPr>
        <p:blipFill>
          <a:blip r:embed="rId2"/>
          <a:stretch>
            <a:fillRect/>
          </a:stretch>
        </p:blipFill>
        <p:spPr>
          <a:xfrm>
            <a:off x="4543425" y="2160589"/>
            <a:ext cx="4965700" cy="2914650"/>
          </a:xfrm>
          <a:prstGeom prst="rect">
            <a:avLst/>
          </a:prstGeom>
        </p:spPr>
      </p:pic>
      <p:sp>
        <p:nvSpPr>
          <p:cNvPr id="5" name="Rectangle 4">
            <a:extLst>
              <a:ext uri="{FF2B5EF4-FFF2-40B4-BE49-F238E27FC236}">
                <a16:creationId xmlns:a16="http://schemas.microsoft.com/office/drawing/2014/main" id="{366318EA-01F3-4399-B876-AC12616639C8}"/>
              </a:ext>
            </a:extLst>
          </p:cNvPr>
          <p:cNvSpPr/>
          <p:nvPr/>
        </p:nvSpPr>
        <p:spPr>
          <a:xfrm>
            <a:off x="5548312" y="5075239"/>
            <a:ext cx="6096000" cy="276999"/>
          </a:xfrm>
          <a:prstGeom prst="rect">
            <a:avLst/>
          </a:prstGeom>
        </p:spPr>
        <p:txBody>
          <a:bodyPr>
            <a:spAutoFit/>
          </a:bodyPr>
          <a:lstStyle/>
          <a:p>
            <a:r>
              <a:rPr lang="en-SG" sz="1200" dirty="0"/>
              <a:t>Fig 2: Code encoding categorial features</a:t>
            </a:r>
          </a:p>
        </p:txBody>
      </p:sp>
    </p:spTree>
    <p:extLst>
      <p:ext uri="{BB962C8B-B14F-4D97-AF65-F5344CB8AC3E}">
        <p14:creationId xmlns:p14="http://schemas.microsoft.com/office/powerpoint/2010/main" val="1533560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B4531-0235-47A7-99EA-54ED7D90E6DC}"/>
              </a:ext>
            </a:extLst>
          </p:cNvPr>
          <p:cNvSpPr>
            <a:spLocks noGrp="1"/>
          </p:cNvSpPr>
          <p:nvPr>
            <p:ph type="title"/>
          </p:nvPr>
        </p:nvSpPr>
        <p:spPr/>
        <p:txBody>
          <a:bodyPr/>
          <a:lstStyle/>
          <a:p>
            <a:r>
              <a:rPr lang="en-SG" dirty="0"/>
              <a:t>Titanic Dataset – Model Training</a:t>
            </a:r>
          </a:p>
        </p:txBody>
      </p:sp>
      <p:sp>
        <p:nvSpPr>
          <p:cNvPr id="3" name="Content Placeholder 2">
            <a:extLst>
              <a:ext uri="{FF2B5EF4-FFF2-40B4-BE49-F238E27FC236}">
                <a16:creationId xmlns:a16="http://schemas.microsoft.com/office/drawing/2014/main" id="{99991577-4284-49CE-87CE-3A97754C6309}"/>
              </a:ext>
            </a:extLst>
          </p:cNvPr>
          <p:cNvSpPr>
            <a:spLocks noGrp="1"/>
          </p:cNvSpPr>
          <p:nvPr>
            <p:ph idx="1"/>
          </p:nvPr>
        </p:nvSpPr>
        <p:spPr>
          <a:xfrm>
            <a:off x="677334" y="2160589"/>
            <a:ext cx="3537479" cy="3880773"/>
          </a:xfrm>
        </p:spPr>
        <p:txBody>
          <a:bodyPr/>
          <a:lstStyle/>
          <a:p>
            <a:r>
              <a:rPr lang="en-SG" dirty="0"/>
              <a:t>As it’s a classification problem, we utilized logistic regression and support vector machine model </a:t>
            </a:r>
          </a:p>
          <a:p>
            <a:r>
              <a:rPr lang="en-SG" dirty="0"/>
              <a:t>In order to determine the most suitable hyperparameter, </a:t>
            </a:r>
            <a:r>
              <a:rPr lang="en-SG" dirty="0" err="1"/>
              <a:t>GridSearchCV</a:t>
            </a:r>
            <a:r>
              <a:rPr lang="en-SG" dirty="0"/>
              <a:t> function was </a:t>
            </a:r>
            <a:r>
              <a:rPr lang="en-SG" dirty="0" err="1"/>
              <a:t>utlilized</a:t>
            </a:r>
            <a:r>
              <a:rPr lang="en-SG" dirty="0"/>
              <a:t> for both model</a:t>
            </a:r>
          </a:p>
        </p:txBody>
      </p:sp>
      <p:pic>
        <p:nvPicPr>
          <p:cNvPr id="4" name="Picture 3">
            <a:extLst>
              <a:ext uri="{FF2B5EF4-FFF2-40B4-BE49-F238E27FC236}">
                <a16:creationId xmlns:a16="http://schemas.microsoft.com/office/drawing/2014/main" id="{61414A2C-AFB6-48E6-ADEC-DE1511A3BC70}"/>
              </a:ext>
            </a:extLst>
          </p:cNvPr>
          <p:cNvPicPr>
            <a:picLocks noChangeAspect="1"/>
          </p:cNvPicPr>
          <p:nvPr/>
        </p:nvPicPr>
        <p:blipFill>
          <a:blip r:embed="rId2"/>
          <a:stretch>
            <a:fillRect/>
          </a:stretch>
        </p:blipFill>
        <p:spPr>
          <a:xfrm>
            <a:off x="4214813" y="2160589"/>
            <a:ext cx="5551195" cy="2225674"/>
          </a:xfrm>
          <a:prstGeom prst="rect">
            <a:avLst/>
          </a:prstGeom>
        </p:spPr>
      </p:pic>
      <p:sp>
        <p:nvSpPr>
          <p:cNvPr id="5" name="Rectangle 4">
            <a:extLst>
              <a:ext uri="{FF2B5EF4-FFF2-40B4-BE49-F238E27FC236}">
                <a16:creationId xmlns:a16="http://schemas.microsoft.com/office/drawing/2014/main" id="{B23C13BA-A3DD-47C1-BC57-5166B0866956}"/>
              </a:ext>
            </a:extLst>
          </p:cNvPr>
          <p:cNvSpPr/>
          <p:nvPr/>
        </p:nvSpPr>
        <p:spPr>
          <a:xfrm>
            <a:off x="4975668" y="4385619"/>
            <a:ext cx="4145687" cy="461665"/>
          </a:xfrm>
          <a:prstGeom prst="rect">
            <a:avLst/>
          </a:prstGeom>
        </p:spPr>
        <p:txBody>
          <a:bodyPr wrap="none">
            <a:spAutoFit/>
          </a:bodyPr>
          <a:lstStyle/>
          <a:p>
            <a:r>
              <a:rPr lang="en-SG" sz="1200" dirty="0"/>
              <a:t>Fig 3: Code for choosing and implementing most suitable </a:t>
            </a:r>
            <a:br>
              <a:rPr lang="en-SG" sz="1200" dirty="0"/>
            </a:br>
            <a:r>
              <a:rPr lang="en-SG" sz="1200" dirty="0"/>
              <a:t>hyperparameters for SVC model</a:t>
            </a:r>
          </a:p>
        </p:txBody>
      </p:sp>
    </p:spTree>
    <p:extLst>
      <p:ext uri="{BB962C8B-B14F-4D97-AF65-F5344CB8AC3E}">
        <p14:creationId xmlns:p14="http://schemas.microsoft.com/office/powerpoint/2010/main" val="522538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F3663-9B7E-4C78-B362-8F7DF094BE22}"/>
              </a:ext>
            </a:extLst>
          </p:cNvPr>
          <p:cNvSpPr>
            <a:spLocks noGrp="1"/>
          </p:cNvSpPr>
          <p:nvPr>
            <p:ph type="title"/>
          </p:nvPr>
        </p:nvSpPr>
        <p:spPr/>
        <p:txBody>
          <a:bodyPr/>
          <a:lstStyle/>
          <a:p>
            <a:r>
              <a:rPr lang="en-SG" dirty="0"/>
              <a:t>Titanic Dataset – Model Evaluation</a:t>
            </a:r>
          </a:p>
        </p:txBody>
      </p:sp>
      <p:sp>
        <p:nvSpPr>
          <p:cNvPr id="3" name="Content Placeholder 2">
            <a:extLst>
              <a:ext uri="{FF2B5EF4-FFF2-40B4-BE49-F238E27FC236}">
                <a16:creationId xmlns:a16="http://schemas.microsoft.com/office/drawing/2014/main" id="{8C7F68FB-7A08-4244-8E7C-863A494B0417}"/>
              </a:ext>
            </a:extLst>
          </p:cNvPr>
          <p:cNvSpPr>
            <a:spLocks noGrp="1"/>
          </p:cNvSpPr>
          <p:nvPr>
            <p:ph idx="1"/>
          </p:nvPr>
        </p:nvSpPr>
        <p:spPr>
          <a:xfrm>
            <a:off x="677334" y="2160589"/>
            <a:ext cx="3294591" cy="3880773"/>
          </a:xfrm>
        </p:spPr>
        <p:txBody>
          <a:bodyPr/>
          <a:lstStyle/>
          <a:p>
            <a:r>
              <a:rPr lang="en-SG" dirty="0"/>
              <a:t>To evaluate which model is more suitable, we utilized confusion matrix and accuracy score on our test.csv dataset</a:t>
            </a:r>
          </a:p>
          <a:p>
            <a:r>
              <a:rPr lang="en-SG" dirty="0"/>
              <a:t>Results are close, with logistic regression giving a slight edge with higher accuracy of 0.759</a:t>
            </a:r>
          </a:p>
          <a:p>
            <a:pPr marL="0" indent="0">
              <a:buNone/>
            </a:pPr>
            <a:endParaRPr lang="en-SG" dirty="0"/>
          </a:p>
        </p:txBody>
      </p:sp>
      <p:pic>
        <p:nvPicPr>
          <p:cNvPr id="4" name="Picture 3">
            <a:extLst>
              <a:ext uri="{FF2B5EF4-FFF2-40B4-BE49-F238E27FC236}">
                <a16:creationId xmlns:a16="http://schemas.microsoft.com/office/drawing/2014/main" id="{36470A9C-631A-47BE-ACB2-ADCC0F27634D}"/>
              </a:ext>
            </a:extLst>
          </p:cNvPr>
          <p:cNvPicPr>
            <a:picLocks noChangeAspect="1"/>
          </p:cNvPicPr>
          <p:nvPr/>
        </p:nvPicPr>
        <p:blipFill>
          <a:blip r:embed="rId2"/>
          <a:stretch>
            <a:fillRect/>
          </a:stretch>
        </p:blipFill>
        <p:spPr>
          <a:xfrm>
            <a:off x="4695825" y="1555751"/>
            <a:ext cx="4254498" cy="3746498"/>
          </a:xfrm>
          <a:prstGeom prst="rect">
            <a:avLst/>
          </a:prstGeom>
        </p:spPr>
      </p:pic>
      <p:pic>
        <p:nvPicPr>
          <p:cNvPr id="5" name="Picture 4">
            <a:extLst>
              <a:ext uri="{FF2B5EF4-FFF2-40B4-BE49-F238E27FC236}">
                <a16:creationId xmlns:a16="http://schemas.microsoft.com/office/drawing/2014/main" id="{662E25BE-6686-454A-A6B3-0E7FDC34B850}"/>
              </a:ext>
            </a:extLst>
          </p:cNvPr>
          <p:cNvPicPr>
            <a:picLocks noChangeAspect="1"/>
          </p:cNvPicPr>
          <p:nvPr/>
        </p:nvPicPr>
        <p:blipFill>
          <a:blip r:embed="rId3"/>
          <a:stretch>
            <a:fillRect/>
          </a:stretch>
        </p:blipFill>
        <p:spPr>
          <a:xfrm>
            <a:off x="4695825" y="5064124"/>
            <a:ext cx="2219325" cy="238125"/>
          </a:xfrm>
          <a:prstGeom prst="rect">
            <a:avLst/>
          </a:prstGeom>
        </p:spPr>
      </p:pic>
      <p:sp>
        <p:nvSpPr>
          <p:cNvPr id="6" name="Rectangle 5">
            <a:extLst>
              <a:ext uri="{FF2B5EF4-FFF2-40B4-BE49-F238E27FC236}">
                <a16:creationId xmlns:a16="http://schemas.microsoft.com/office/drawing/2014/main" id="{05DB4610-7406-4498-BBF3-AB84751F445A}"/>
              </a:ext>
            </a:extLst>
          </p:cNvPr>
          <p:cNvSpPr/>
          <p:nvPr/>
        </p:nvSpPr>
        <p:spPr>
          <a:xfrm>
            <a:off x="4975668" y="5302249"/>
            <a:ext cx="6096000" cy="461665"/>
          </a:xfrm>
          <a:prstGeom prst="rect">
            <a:avLst/>
          </a:prstGeom>
        </p:spPr>
        <p:txBody>
          <a:bodyPr>
            <a:spAutoFit/>
          </a:bodyPr>
          <a:lstStyle/>
          <a:p>
            <a:r>
              <a:rPr lang="en-SG" sz="1200" dirty="0"/>
              <a:t>Fig 4: Confusion matrix and accuracy score for logistic</a:t>
            </a:r>
            <a:br>
              <a:rPr lang="en-SG" sz="1200" dirty="0"/>
            </a:br>
            <a:r>
              <a:rPr lang="en-SG" sz="1200" dirty="0"/>
              <a:t>regression model</a:t>
            </a:r>
          </a:p>
        </p:txBody>
      </p:sp>
    </p:spTree>
    <p:extLst>
      <p:ext uri="{BB962C8B-B14F-4D97-AF65-F5344CB8AC3E}">
        <p14:creationId xmlns:p14="http://schemas.microsoft.com/office/powerpoint/2010/main" val="1178795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099E1-0E15-4C88-A200-DBEB9FB927A0}"/>
              </a:ext>
            </a:extLst>
          </p:cNvPr>
          <p:cNvSpPr>
            <a:spLocks noGrp="1"/>
          </p:cNvSpPr>
          <p:nvPr>
            <p:ph type="title"/>
          </p:nvPr>
        </p:nvSpPr>
        <p:spPr/>
        <p:txBody>
          <a:bodyPr/>
          <a:lstStyle/>
          <a:p>
            <a:r>
              <a:rPr lang="en-SG" dirty="0"/>
              <a:t>Titanic Dataset – Kaggle Submission</a:t>
            </a:r>
          </a:p>
        </p:txBody>
      </p:sp>
      <p:sp>
        <p:nvSpPr>
          <p:cNvPr id="3" name="Content Placeholder 2">
            <a:extLst>
              <a:ext uri="{FF2B5EF4-FFF2-40B4-BE49-F238E27FC236}">
                <a16:creationId xmlns:a16="http://schemas.microsoft.com/office/drawing/2014/main" id="{00365734-7FD4-4EA1-9304-48CF7E3A83DA}"/>
              </a:ext>
            </a:extLst>
          </p:cNvPr>
          <p:cNvSpPr>
            <a:spLocks noGrp="1"/>
          </p:cNvSpPr>
          <p:nvPr>
            <p:ph idx="1"/>
          </p:nvPr>
        </p:nvSpPr>
        <p:spPr>
          <a:xfrm>
            <a:off x="991659" y="1488613"/>
            <a:ext cx="8596668" cy="3880773"/>
          </a:xfrm>
        </p:spPr>
        <p:txBody>
          <a:bodyPr/>
          <a:lstStyle/>
          <a:p>
            <a:r>
              <a:rPr lang="en-SG" dirty="0"/>
              <a:t>As logistic regression was more accurate, we have chosen it for our Kaggle submission</a:t>
            </a:r>
          </a:p>
          <a:p>
            <a:r>
              <a:rPr lang="en-SG" dirty="0"/>
              <a:t>Pegging it against our stupid baseline where everyone dies, our logistic regression scored higher. This shows that our logistic regression made more sense in predicting actual survivor rates than our stupid baseline</a:t>
            </a:r>
          </a:p>
          <a:p>
            <a:r>
              <a:rPr lang="en-SG" dirty="0"/>
              <a:t>However, the score was 0.77, which means there is error for the system. One potential reason for this is that there are potentially other factors affecting the survival rate other than the features input into the system. We could do further testing with hyperparameters, and further testing with other features to come up with a more robust system</a:t>
            </a:r>
          </a:p>
        </p:txBody>
      </p:sp>
      <p:pic>
        <p:nvPicPr>
          <p:cNvPr id="7" name="Picture 6">
            <a:extLst>
              <a:ext uri="{FF2B5EF4-FFF2-40B4-BE49-F238E27FC236}">
                <a16:creationId xmlns:a16="http://schemas.microsoft.com/office/drawing/2014/main" id="{B5F8DEE7-130F-4290-8181-29D0997E76FF}"/>
              </a:ext>
            </a:extLst>
          </p:cNvPr>
          <p:cNvPicPr>
            <a:picLocks noChangeAspect="1"/>
          </p:cNvPicPr>
          <p:nvPr/>
        </p:nvPicPr>
        <p:blipFill>
          <a:blip r:embed="rId2"/>
          <a:stretch>
            <a:fillRect/>
          </a:stretch>
        </p:blipFill>
        <p:spPr>
          <a:xfrm>
            <a:off x="1793891" y="5218113"/>
            <a:ext cx="6992203" cy="539749"/>
          </a:xfrm>
          <a:prstGeom prst="rect">
            <a:avLst/>
          </a:prstGeom>
        </p:spPr>
      </p:pic>
      <p:pic>
        <p:nvPicPr>
          <p:cNvPr id="9" name="Picture 8">
            <a:extLst>
              <a:ext uri="{FF2B5EF4-FFF2-40B4-BE49-F238E27FC236}">
                <a16:creationId xmlns:a16="http://schemas.microsoft.com/office/drawing/2014/main" id="{A949F7BC-8FC2-4BF4-80B7-AC5C49F4C5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3891" y="4745873"/>
            <a:ext cx="6992203" cy="472240"/>
          </a:xfrm>
          <a:prstGeom prst="rect">
            <a:avLst/>
          </a:prstGeom>
        </p:spPr>
      </p:pic>
      <p:sp>
        <p:nvSpPr>
          <p:cNvPr id="10" name="Rectangle 9">
            <a:extLst>
              <a:ext uri="{FF2B5EF4-FFF2-40B4-BE49-F238E27FC236}">
                <a16:creationId xmlns:a16="http://schemas.microsoft.com/office/drawing/2014/main" id="{04CC694F-C503-43E3-94C6-C82716204F7B}"/>
              </a:ext>
            </a:extLst>
          </p:cNvPr>
          <p:cNvSpPr/>
          <p:nvPr/>
        </p:nvSpPr>
        <p:spPr>
          <a:xfrm>
            <a:off x="2690094" y="5757862"/>
            <a:ext cx="6096000" cy="276999"/>
          </a:xfrm>
          <a:prstGeom prst="rect">
            <a:avLst/>
          </a:prstGeom>
        </p:spPr>
        <p:txBody>
          <a:bodyPr>
            <a:spAutoFit/>
          </a:bodyPr>
          <a:lstStyle/>
          <a:p>
            <a:r>
              <a:rPr lang="en-SG" sz="1200" dirty="0"/>
              <a:t>Fig 5: Kaggle Score of stupid baseline vs logistic regression prediction</a:t>
            </a:r>
          </a:p>
        </p:txBody>
      </p:sp>
    </p:spTree>
    <p:extLst>
      <p:ext uri="{BB962C8B-B14F-4D97-AF65-F5344CB8AC3E}">
        <p14:creationId xmlns:p14="http://schemas.microsoft.com/office/powerpoint/2010/main" val="4130687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197F2-0676-4E6B-BE60-A8F530B92BBB}"/>
              </a:ext>
            </a:extLst>
          </p:cNvPr>
          <p:cNvSpPr>
            <a:spLocks noGrp="1"/>
          </p:cNvSpPr>
          <p:nvPr>
            <p:ph type="title"/>
          </p:nvPr>
        </p:nvSpPr>
        <p:spPr/>
        <p:txBody>
          <a:bodyPr/>
          <a:lstStyle/>
          <a:p>
            <a:r>
              <a:rPr lang="en-SG" dirty="0"/>
              <a:t>Housing Dataset – Data Exploration</a:t>
            </a:r>
          </a:p>
        </p:txBody>
      </p:sp>
      <p:sp>
        <p:nvSpPr>
          <p:cNvPr id="3" name="Content Placeholder 2">
            <a:extLst>
              <a:ext uri="{FF2B5EF4-FFF2-40B4-BE49-F238E27FC236}">
                <a16:creationId xmlns:a16="http://schemas.microsoft.com/office/drawing/2014/main" id="{8F08708F-C467-4D66-A432-D9B652563362}"/>
              </a:ext>
            </a:extLst>
          </p:cNvPr>
          <p:cNvSpPr>
            <a:spLocks noGrp="1"/>
          </p:cNvSpPr>
          <p:nvPr>
            <p:ph idx="1"/>
          </p:nvPr>
        </p:nvSpPr>
        <p:spPr>
          <a:xfrm>
            <a:off x="1005947" y="1660526"/>
            <a:ext cx="2894541" cy="3880773"/>
          </a:xfrm>
        </p:spPr>
        <p:txBody>
          <a:bodyPr/>
          <a:lstStyle/>
          <a:p>
            <a:r>
              <a:rPr lang="en-SG" dirty="0"/>
              <a:t>Used info, </a:t>
            </a:r>
            <a:r>
              <a:rPr lang="en-SG" dirty="0" err="1"/>
              <a:t>isnull</a:t>
            </a:r>
            <a:r>
              <a:rPr lang="en-SG" dirty="0"/>
              <a:t> and describe to determine the data frame features and missing data</a:t>
            </a:r>
          </a:p>
          <a:p>
            <a:r>
              <a:rPr lang="en-SG" dirty="0"/>
              <a:t>Used </a:t>
            </a:r>
            <a:r>
              <a:rPr lang="en-SG" dirty="0" err="1"/>
              <a:t>corr</a:t>
            </a:r>
            <a:r>
              <a:rPr lang="en-SG" dirty="0"/>
              <a:t> and heatmap to find out correlation amongst different features to make sure model doesn’t use features that highly correlated</a:t>
            </a:r>
          </a:p>
        </p:txBody>
      </p:sp>
      <p:sp>
        <p:nvSpPr>
          <p:cNvPr id="5" name="TextBox 4">
            <a:extLst>
              <a:ext uri="{FF2B5EF4-FFF2-40B4-BE49-F238E27FC236}">
                <a16:creationId xmlns:a16="http://schemas.microsoft.com/office/drawing/2014/main" id="{A62A05F8-6738-458B-9E32-DF4ECCEF1E4A}"/>
              </a:ext>
            </a:extLst>
          </p:cNvPr>
          <p:cNvSpPr txBox="1"/>
          <p:nvPr/>
        </p:nvSpPr>
        <p:spPr>
          <a:xfrm>
            <a:off x="4479836" y="5682457"/>
            <a:ext cx="4548040" cy="276999"/>
          </a:xfrm>
          <a:prstGeom prst="rect">
            <a:avLst/>
          </a:prstGeom>
          <a:noFill/>
        </p:spPr>
        <p:txBody>
          <a:bodyPr wrap="none" rtlCol="0">
            <a:spAutoFit/>
          </a:bodyPr>
          <a:lstStyle/>
          <a:p>
            <a:r>
              <a:rPr lang="en-SG" sz="1200" dirty="0"/>
              <a:t>Fig 6: Heatmap showing correlation amongst features and label</a:t>
            </a:r>
          </a:p>
        </p:txBody>
      </p:sp>
      <p:pic>
        <p:nvPicPr>
          <p:cNvPr id="6" name="Picture 5">
            <a:extLst>
              <a:ext uri="{FF2B5EF4-FFF2-40B4-BE49-F238E27FC236}">
                <a16:creationId xmlns:a16="http://schemas.microsoft.com/office/drawing/2014/main" id="{871F771B-9188-40A5-927C-3BDCD6F3376A}"/>
              </a:ext>
            </a:extLst>
          </p:cNvPr>
          <p:cNvPicPr>
            <a:picLocks noChangeAspect="1"/>
          </p:cNvPicPr>
          <p:nvPr/>
        </p:nvPicPr>
        <p:blipFill>
          <a:blip r:embed="rId2"/>
          <a:stretch>
            <a:fillRect/>
          </a:stretch>
        </p:blipFill>
        <p:spPr>
          <a:xfrm>
            <a:off x="4614862" y="1632173"/>
            <a:ext cx="4277989" cy="3937477"/>
          </a:xfrm>
          <a:prstGeom prst="rect">
            <a:avLst/>
          </a:prstGeom>
        </p:spPr>
      </p:pic>
    </p:spTree>
    <p:extLst>
      <p:ext uri="{BB962C8B-B14F-4D97-AF65-F5344CB8AC3E}">
        <p14:creationId xmlns:p14="http://schemas.microsoft.com/office/powerpoint/2010/main" val="3361824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EC64F-DB0D-47EF-96F9-C7E67DB89A7D}"/>
              </a:ext>
            </a:extLst>
          </p:cNvPr>
          <p:cNvSpPr>
            <a:spLocks noGrp="1"/>
          </p:cNvSpPr>
          <p:nvPr>
            <p:ph type="title"/>
          </p:nvPr>
        </p:nvSpPr>
        <p:spPr/>
        <p:txBody>
          <a:bodyPr/>
          <a:lstStyle/>
          <a:p>
            <a:r>
              <a:rPr lang="en-SG" dirty="0"/>
              <a:t>Housing Dataset – Feature Engineering</a:t>
            </a:r>
          </a:p>
        </p:txBody>
      </p:sp>
      <p:sp>
        <p:nvSpPr>
          <p:cNvPr id="3" name="Content Placeholder 2">
            <a:extLst>
              <a:ext uri="{FF2B5EF4-FFF2-40B4-BE49-F238E27FC236}">
                <a16:creationId xmlns:a16="http://schemas.microsoft.com/office/drawing/2014/main" id="{A706BE50-63D1-407E-932E-E77F8A28E906}"/>
              </a:ext>
            </a:extLst>
          </p:cNvPr>
          <p:cNvSpPr>
            <a:spLocks noGrp="1"/>
          </p:cNvSpPr>
          <p:nvPr>
            <p:ph idx="1"/>
          </p:nvPr>
        </p:nvSpPr>
        <p:spPr>
          <a:xfrm>
            <a:off x="677334" y="2160589"/>
            <a:ext cx="3737504" cy="3880773"/>
          </a:xfrm>
        </p:spPr>
        <p:txBody>
          <a:bodyPr/>
          <a:lstStyle/>
          <a:p>
            <a:r>
              <a:rPr lang="en-SG" dirty="0"/>
              <a:t>Replaced null values as well as dropped columns that doesn’t make sense affecting price, such as id, date. We dropped input columns that are related to each other too</a:t>
            </a:r>
          </a:p>
          <a:p>
            <a:r>
              <a:rPr lang="en-SG" dirty="0"/>
              <a:t>Additionally, we dropped features with very low correlation with price too, such as </a:t>
            </a:r>
            <a:r>
              <a:rPr lang="en-SG" dirty="0" err="1"/>
              <a:t>yr_renovated</a:t>
            </a:r>
            <a:r>
              <a:rPr lang="en-SG" dirty="0"/>
              <a:t>, </a:t>
            </a:r>
            <a:r>
              <a:rPr lang="en-SG" dirty="0" err="1"/>
              <a:t>zipcode</a:t>
            </a:r>
            <a:endParaRPr lang="en-SG" dirty="0"/>
          </a:p>
        </p:txBody>
      </p:sp>
      <p:sp>
        <p:nvSpPr>
          <p:cNvPr id="5" name="Rectangle 4">
            <a:extLst>
              <a:ext uri="{FF2B5EF4-FFF2-40B4-BE49-F238E27FC236}">
                <a16:creationId xmlns:a16="http://schemas.microsoft.com/office/drawing/2014/main" id="{366318EA-01F3-4399-B876-AC12616639C8}"/>
              </a:ext>
            </a:extLst>
          </p:cNvPr>
          <p:cNvSpPr/>
          <p:nvPr/>
        </p:nvSpPr>
        <p:spPr>
          <a:xfrm>
            <a:off x="5661554" y="4636776"/>
            <a:ext cx="6096000" cy="276999"/>
          </a:xfrm>
          <a:prstGeom prst="rect">
            <a:avLst/>
          </a:prstGeom>
        </p:spPr>
        <p:txBody>
          <a:bodyPr>
            <a:spAutoFit/>
          </a:bodyPr>
          <a:lstStyle/>
          <a:p>
            <a:r>
              <a:rPr lang="en-SG" sz="1200" dirty="0"/>
              <a:t>Fig 7: Remaining features and price label</a:t>
            </a:r>
          </a:p>
        </p:txBody>
      </p:sp>
      <p:pic>
        <p:nvPicPr>
          <p:cNvPr id="6" name="Picture 5">
            <a:extLst>
              <a:ext uri="{FF2B5EF4-FFF2-40B4-BE49-F238E27FC236}">
                <a16:creationId xmlns:a16="http://schemas.microsoft.com/office/drawing/2014/main" id="{894524D6-B5AD-41E4-8D50-58BB1670EE10}"/>
              </a:ext>
            </a:extLst>
          </p:cNvPr>
          <p:cNvPicPr>
            <a:picLocks noChangeAspect="1"/>
          </p:cNvPicPr>
          <p:nvPr/>
        </p:nvPicPr>
        <p:blipFill>
          <a:blip r:embed="rId2"/>
          <a:stretch>
            <a:fillRect/>
          </a:stretch>
        </p:blipFill>
        <p:spPr>
          <a:xfrm>
            <a:off x="4414837" y="2229312"/>
            <a:ext cx="5671769" cy="2385551"/>
          </a:xfrm>
          <a:prstGeom prst="rect">
            <a:avLst/>
          </a:prstGeom>
        </p:spPr>
      </p:pic>
    </p:spTree>
    <p:extLst>
      <p:ext uri="{BB962C8B-B14F-4D97-AF65-F5344CB8AC3E}">
        <p14:creationId xmlns:p14="http://schemas.microsoft.com/office/powerpoint/2010/main" val="1430663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B4531-0235-47A7-99EA-54ED7D90E6DC}"/>
              </a:ext>
            </a:extLst>
          </p:cNvPr>
          <p:cNvSpPr>
            <a:spLocks noGrp="1"/>
          </p:cNvSpPr>
          <p:nvPr>
            <p:ph type="title"/>
          </p:nvPr>
        </p:nvSpPr>
        <p:spPr/>
        <p:txBody>
          <a:bodyPr/>
          <a:lstStyle/>
          <a:p>
            <a:r>
              <a:rPr lang="en-SG" dirty="0"/>
              <a:t>Housing Dataset – Model Training</a:t>
            </a:r>
          </a:p>
        </p:txBody>
      </p:sp>
      <p:sp>
        <p:nvSpPr>
          <p:cNvPr id="3" name="Content Placeholder 2">
            <a:extLst>
              <a:ext uri="{FF2B5EF4-FFF2-40B4-BE49-F238E27FC236}">
                <a16:creationId xmlns:a16="http://schemas.microsoft.com/office/drawing/2014/main" id="{99991577-4284-49CE-87CE-3A97754C6309}"/>
              </a:ext>
            </a:extLst>
          </p:cNvPr>
          <p:cNvSpPr>
            <a:spLocks noGrp="1"/>
          </p:cNvSpPr>
          <p:nvPr>
            <p:ph idx="1"/>
          </p:nvPr>
        </p:nvSpPr>
        <p:spPr>
          <a:xfrm>
            <a:off x="677334" y="2160589"/>
            <a:ext cx="3537479" cy="3880773"/>
          </a:xfrm>
        </p:spPr>
        <p:txBody>
          <a:bodyPr/>
          <a:lstStyle/>
          <a:p>
            <a:r>
              <a:rPr lang="en-SG" dirty="0"/>
              <a:t>As it’s a regression problem, we utilized linear regression and lasso model </a:t>
            </a:r>
          </a:p>
          <a:p>
            <a:r>
              <a:rPr lang="en-SG" dirty="0"/>
              <a:t>In order to determine the most suitable hyperparameter, </a:t>
            </a:r>
            <a:r>
              <a:rPr lang="en-SG" dirty="0" err="1"/>
              <a:t>GridSearchCV</a:t>
            </a:r>
            <a:r>
              <a:rPr lang="en-SG" dirty="0"/>
              <a:t> function was </a:t>
            </a:r>
            <a:r>
              <a:rPr lang="en-SG" dirty="0" err="1"/>
              <a:t>utlilized</a:t>
            </a:r>
            <a:r>
              <a:rPr lang="en-SG" dirty="0"/>
              <a:t> for both model</a:t>
            </a:r>
          </a:p>
        </p:txBody>
      </p:sp>
      <p:sp>
        <p:nvSpPr>
          <p:cNvPr id="5" name="Rectangle 4">
            <a:extLst>
              <a:ext uri="{FF2B5EF4-FFF2-40B4-BE49-F238E27FC236}">
                <a16:creationId xmlns:a16="http://schemas.microsoft.com/office/drawing/2014/main" id="{B23C13BA-A3DD-47C1-BC57-5166B0866956}"/>
              </a:ext>
            </a:extLst>
          </p:cNvPr>
          <p:cNvSpPr/>
          <p:nvPr/>
        </p:nvSpPr>
        <p:spPr>
          <a:xfrm>
            <a:off x="5089968" y="4927601"/>
            <a:ext cx="4145687" cy="461665"/>
          </a:xfrm>
          <a:prstGeom prst="rect">
            <a:avLst/>
          </a:prstGeom>
        </p:spPr>
        <p:txBody>
          <a:bodyPr wrap="none">
            <a:spAutoFit/>
          </a:bodyPr>
          <a:lstStyle/>
          <a:p>
            <a:r>
              <a:rPr lang="en-SG" sz="1200" dirty="0"/>
              <a:t>Fig 8: Code for choosing and implementing most suitable </a:t>
            </a:r>
            <a:br>
              <a:rPr lang="en-SG" sz="1200" dirty="0"/>
            </a:br>
            <a:r>
              <a:rPr lang="en-SG" sz="1200" dirty="0"/>
              <a:t>hyperparameters for lasso model</a:t>
            </a:r>
          </a:p>
        </p:txBody>
      </p:sp>
      <p:pic>
        <p:nvPicPr>
          <p:cNvPr id="6" name="Picture 5">
            <a:extLst>
              <a:ext uri="{FF2B5EF4-FFF2-40B4-BE49-F238E27FC236}">
                <a16:creationId xmlns:a16="http://schemas.microsoft.com/office/drawing/2014/main" id="{A9F96EE0-C1DC-4416-88E0-4E575111FAE6}"/>
              </a:ext>
            </a:extLst>
          </p:cNvPr>
          <p:cNvPicPr>
            <a:picLocks noChangeAspect="1"/>
          </p:cNvPicPr>
          <p:nvPr/>
        </p:nvPicPr>
        <p:blipFill>
          <a:blip r:embed="rId2"/>
          <a:stretch>
            <a:fillRect/>
          </a:stretch>
        </p:blipFill>
        <p:spPr>
          <a:xfrm>
            <a:off x="4519613" y="1927226"/>
            <a:ext cx="5010150" cy="3000375"/>
          </a:xfrm>
          <a:prstGeom prst="rect">
            <a:avLst/>
          </a:prstGeom>
        </p:spPr>
      </p:pic>
    </p:spTree>
    <p:extLst>
      <p:ext uri="{BB962C8B-B14F-4D97-AF65-F5344CB8AC3E}">
        <p14:creationId xmlns:p14="http://schemas.microsoft.com/office/powerpoint/2010/main" val="13927961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38</TotalTime>
  <Words>620</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Machine Learning CA1</vt:lpstr>
      <vt:lpstr>Titanic Dataset – Data Exploration</vt:lpstr>
      <vt:lpstr>Titanic Dataset – Feature Engineering</vt:lpstr>
      <vt:lpstr>Titanic Dataset – Model Training</vt:lpstr>
      <vt:lpstr>Titanic Dataset – Model Evaluation</vt:lpstr>
      <vt:lpstr>Titanic Dataset – Kaggle Submission</vt:lpstr>
      <vt:lpstr>Housing Dataset – Data Exploration</vt:lpstr>
      <vt:lpstr>Housing Dataset – Feature Engineering</vt:lpstr>
      <vt:lpstr>Housing Dataset – Model Training</vt:lpstr>
      <vt:lpstr>Housing Dataset – Model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CA1</dc:title>
  <dc:creator>Tiikyyy �</dc:creator>
  <cp:lastModifiedBy>Tiikyyy �</cp:lastModifiedBy>
  <cp:revision>15</cp:revision>
  <dcterms:created xsi:type="dcterms:W3CDTF">2019-12-01T13:35:46Z</dcterms:created>
  <dcterms:modified xsi:type="dcterms:W3CDTF">2019-12-01T14:14:20Z</dcterms:modified>
</cp:coreProperties>
</file>