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9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76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49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39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48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60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6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5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98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0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5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8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3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8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B32C-FE95-4098-8E1E-74844AC56DB4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EA19-3AFC-4D7F-841D-DC06D1A4A2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3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AAB6-A73D-4784-A8AC-2A89A7166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Machine Learning CA2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2AC32-3814-49B0-98E9-EE4B48CB3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Timothy Ng Tik Ti P7362270</a:t>
            </a:r>
          </a:p>
        </p:txBody>
      </p:sp>
    </p:spTree>
    <p:extLst>
      <p:ext uri="{BB962C8B-B14F-4D97-AF65-F5344CB8AC3E}">
        <p14:creationId xmlns:p14="http://schemas.microsoft.com/office/powerpoint/2010/main" val="16381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7F2-0676-4E6B-BE60-A8F530B9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Unsupervised Learning (K-means) – Data Exploration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08F-C467-4D66-A432-D9B65256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947" y="1789445"/>
            <a:ext cx="8757178" cy="3880773"/>
          </a:xfrm>
        </p:spPr>
        <p:txBody>
          <a:bodyPr/>
          <a:lstStyle/>
          <a:p>
            <a:r>
              <a:rPr lang="en-SG" dirty="0"/>
              <a:t>Used print on the loaded dataset to figure out the structure of the data</a:t>
            </a:r>
          </a:p>
          <a:p>
            <a:r>
              <a:rPr lang="en-SG" dirty="0"/>
              <a:t>After which, we performed feature scaling to prevent larger features from dominating others during the modelling (</a:t>
            </a:r>
            <a:r>
              <a:rPr lang="en-SG" dirty="0" err="1"/>
              <a:t>eg.</a:t>
            </a:r>
            <a:r>
              <a:rPr lang="en-SG" dirty="0"/>
              <a:t> Sepal length vs petal width)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05F8-6738-458B-9E32-DF4ECCEF1E4A}"/>
              </a:ext>
            </a:extLst>
          </p:cNvPr>
          <p:cNvSpPr txBox="1"/>
          <p:nvPr/>
        </p:nvSpPr>
        <p:spPr>
          <a:xfrm>
            <a:off x="3609147" y="5670218"/>
            <a:ext cx="3238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Fig 1: Code for Feature Scaling using </a:t>
            </a:r>
            <a:r>
              <a:rPr lang="en-SG" sz="1200" dirty="0" err="1"/>
              <a:t>sklearn</a:t>
            </a:r>
            <a:endParaRPr lang="en-SG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535B8-DB93-404D-9940-E831222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01" y="3784601"/>
            <a:ext cx="5358295" cy="18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64F-DB0D-47EF-96F9-C7E67DB8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Unsupervised Learning (K-means) – Model Fitting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BE50-63D1-407E-932E-E77F8A28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37504" cy="3880773"/>
          </a:xfrm>
        </p:spPr>
        <p:txBody>
          <a:bodyPr/>
          <a:lstStyle/>
          <a:p>
            <a:r>
              <a:rPr lang="en-SG" dirty="0"/>
              <a:t>Fitted model to 3 centroid centres and visualized the result using matplotlib</a:t>
            </a:r>
          </a:p>
          <a:p>
            <a:r>
              <a:rPr lang="en-SG" dirty="0"/>
              <a:t>The results seem fine, however as there is overlap in between the yellow and green species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318EA-01F3-4399-B876-AC12616639C8}"/>
              </a:ext>
            </a:extLst>
          </p:cNvPr>
          <p:cNvSpPr/>
          <p:nvPr/>
        </p:nvSpPr>
        <p:spPr>
          <a:xfrm>
            <a:off x="4975668" y="496848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2: Scatter Plot showing the predicted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987AE-CBA6-40B5-B708-DBB7C2E5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09787"/>
            <a:ext cx="4048700" cy="28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4531-0235-47A7-99EA-54ED7D90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Unsupervised Learning (K-means) –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577-4284-49CE-87CE-3A97754C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37479" cy="3880773"/>
          </a:xfrm>
        </p:spPr>
        <p:txBody>
          <a:bodyPr/>
          <a:lstStyle/>
          <a:p>
            <a:r>
              <a:rPr lang="en-SG" dirty="0"/>
              <a:t>We utilized silhouette score to determine which k is the most suitable</a:t>
            </a:r>
          </a:p>
          <a:p>
            <a:r>
              <a:rPr lang="en-US" dirty="0"/>
              <a:t>As the silhouette coefficient is the highest at k = 2, as such it is the best value of k for </a:t>
            </a:r>
            <a:r>
              <a:rPr lang="en-US" dirty="0" err="1"/>
              <a:t>kmeans</a:t>
            </a:r>
            <a:r>
              <a:rPr lang="en-US" dirty="0"/>
              <a:t> clustering method of iris dataset. However, as we have prior knowledge, the best k should be 3, but in this case our data is better separated with 2 clusters unfortunately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C13BA-A3DD-47C1-BC57-5166B0866956}"/>
              </a:ext>
            </a:extLst>
          </p:cNvPr>
          <p:cNvSpPr/>
          <p:nvPr/>
        </p:nvSpPr>
        <p:spPr>
          <a:xfrm>
            <a:off x="5150766" y="4100975"/>
            <a:ext cx="3451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/>
              <a:t>Fig 3: Silhouette scores for k values from 2 to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4728D-CD03-433A-BEC1-7FA3460E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23" y="3238659"/>
            <a:ext cx="5133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3663-9B7E-4C78-B362-8F7DF094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Unsupervised Learning (Gaussian Mixture Modelling) –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68FB-7A08-4244-8E7C-863A494B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01037" cy="3880773"/>
          </a:xfrm>
        </p:spPr>
        <p:txBody>
          <a:bodyPr>
            <a:normAutofit lnSpcReduction="10000"/>
          </a:bodyPr>
          <a:lstStyle/>
          <a:p>
            <a:r>
              <a:rPr lang="en-SG" dirty="0"/>
              <a:t>We utilized Gaussian Mixture Modelling as well with similar steps for our dataset</a:t>
            </a:r>
          </a:p>
          <a:p>
            <a:r>
              <a:rPr lang="en-SG" dirty="0"/>
              <a:t>The silhouette scores are similar as 2 clusters still provided the best silhouette score, so both models aren’t too accurate in classifying</a:t>
            </a:r>
          </a:p>
          <a:p>
            <a:r>
              <a:rPr lang="en-SG" dirty="0"/>
              <a:t>However, in between the two model, Gaussian Mixture Modelling performed better with higher </a:t>
            </a:r>
            <a:r>
              <a:rPr lang="en-SG" dirty="0" err="1"/>
              <a:t>adjusted_rand_score</a:t>
            </a:r>
            <a:r>
              <a:rPr lang="en-SG" dirty="0"/>
              <a:t>, showing closer fit with our target labels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B4610-7406-4498-BBF3-AB84751F445A}"/>
              </a:ext>
            </a:extLst>
          </p:cNvPr>
          <p:cNvSpPr/>
          <p:nvPr/>
        </p:nvSpPr>
        <p:spPr>
          <a:xfrm>
            <a:off x="5230443" y="34290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4: Silhouette score of Gaussian Mixture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386E9-8B48-47D0-B252-79DCC2E3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02" y="2661603"/>
            <a:ext cx="5128459" cy="767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9AF3F-7C2F-40C1-9FD4-E08E76C3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53" y="4127217"/>
            <a:ext cx="3621727" cy="524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92A358-FE92-4AC8-97BB-C3E49FC54D1E}"/>
              </a:ext>
            </a:extLst>
          </p:cNvPr>
          <p:cNvSpPr/>
          <p:nvPr/>
        </p:nvSpPr>
        <p:spPr>
          <a:xfrm>
            <a:off x="5983480" y="465195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5: Score of K-means vs GMM</a:t>
            </a:r>
          </a:p>
        </p:txBody>
      </p:sp>
    </p:spTree>
    <p:extLst>
      <p:ext uri="{BB962C8B-B14F-4D97-AF65-F5344CB8AC3E}">
        <p14:creationId xmlns:p14="http://schemas.microsoft.com/office/powerpoint/2010/main" val="117879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99E1-0E15-4C88-A200-DBEB9FB9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55" y="162739"/>
            <a:ext cx="8596668" cy="1320800"/>
          </a:xfrm>
        </p:spPr>
        <p:txBody>
          <a:bodyPr/>
          <a:lstStyle/>
          <a:p>
            <a:r>
              <a:rPr lang="en-SG" dirty="0"/>
              <a:t>Deep Learning (CNN) – Data Exploration and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5734-7FD4-4EA1-9304-48CF7E3A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58" y="1680314"/>
            <a:ext cx="3385789" cy="3880773"/>
          </a:xfrm>
        </p:spPr>
        <p:txBody>
          <a:bodyPr/>
          <a:lstStyle/>
          <a:p>
            <a:r>
              <a:rPr lang="en-SG" dirty="0"/>
              <a:t>Imported the MNIST data, and explored the data using plot</a:t>
            </a:r>
          </a:p>
          <a:p>
            <a:r>
              <a:rPr lang="en-SG" dirty="0"/>
              <a:t>After which, we reshaped the training and test greyscale data so it can be processed by </a:t>
            </a:r>
            <a:r>
              <a:rPr lang="en-SG" dirty="0" err="1"/>
              <a:t>Keras</a:t>
            </a:r>
            <a:r>
              <a:rPr lang="en-SG" dirty="0"/>
              <a:t> API, and subsequently normalized the data from 0-255 to 0-1</a:t>
            </a:r>
          </a:p>
          <a:p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C694F-C503-43E3-94C6-C82716204F7B}"/>
              </a:ext>
            </a:extLst>
          </p:cNvPr>
          <p:cNvSpPr/>
          <p:nvPr/>
        </p:nvSpPr>
        <p:spPr>
          <a:xfrm>
            <a:off x="5648526" y="480489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6: Plot of a random image and tallied with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D8C0-967D-4051-9AC7-3C91AB1E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314"/>
            <a:ext cx="2775626" cy="29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7F2-0676-4E6B-BE60-A8F530B9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21" y="311373"/>
            <a:ext cx="8596668" cy="1320800"/>
          </a:xfrm>
        </p:spPr>
        <p:txBody>
          <a:bodyPr/>
          <a:lstStyle/>
          <a:p>
            <a:r>
              <a:rPr lang="en-SG" dirty="0"/>
              <a:t>Deep Learning (CNN) – 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08F-C467-4D66-A432-D9B65256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947" y="1660526"/>
            <a:ext cx="3702240" cy="3880773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We selected Convolutional Neural Network as its used for image processing primarily</a:t>
            </a:r>
          </a:p>
          <a:p>
            <a:r>
              <a:rPr lang="en-SG" dirty="0"/>
              <a:t>Used a flatten layer to 1D array, and 2 fully connected layers with 128 neurons. </a:t>
            </a:r>
            <a:r>
              <a:rPr lang="en-SG" dirty="0" err="1"/>
              <a:t>Relu</a:t>
            </a:r>
            <a:r>
              <a:rPr lang="en-SG" dirty="0"/>
              <a:t> activation function was used</a:t>
            </a:r>
          </a:p>
          <a:p>
            <a:r>
              <a:rPr lang="en-SG" dirty="0"/>
              <a:t>Dropout layer was used to prevent overfitting, and then 10 neurons with </a:t>
            </a:r>
            <a:r>
              <a:rPr lang="en-SG" dirty="0" err="1"/>
              <a:t>softmax</a:t>
            </a:r>
            <a:r>
              <a:rPr lang="en-SG" dirty="0"/>
              <a:t> function to output probability of each class if needed</a:t>
            </a:r>
          </a:p>
          <a:p>
            <a:r>
              <a:rPr lang="en-SG" dirty="0"/>
              <a:t>The model is trained with ADAM optimizer and trained with accuracy metric over 10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05F8-6738-458B-9E32-DF4ECCEF1E4A}"/>
              </a:ext>
            </a:extLst>
          </p:cNvPr>
          <p:cNvSpPr txBox="1"/>
          <p:nvPr/>
        </p:nvSpPr>
        <p:spPr>
          <a:xfrm>
            <a:off x="5419559" y="4884152"/>
            <a:ext cx="366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Fig 7: Model have 0.9922 accuracy after 10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D9BF4-46D9-45DE-AD02-60D07F39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49" y="2317671"/>
            <a:ext cx="4876800" cy="25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64F-DB0D-47EF-96F9-C7E67DB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79" y="256768"/>
            <a:ext cx="8596668" cy="1320800"/>
          </a:xfrm>
        </p:spPr>
        <p:txBody>
          <a:bodyPr/>
          <a:lstStyle/>
          <a:p>
            <a:r>
              <a:rPr lang="en-SG" dirty="0"/>
              <a:t>Deep Learning (CNN) –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BE50-63D1-407E-932E-E77F8A28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26" y="1136990"/>
            <a:ext cx="8816862" cy="991173"/>
          </a:xfrm>
        </p:spPr>
        <p:txBody>
          <a:bodyPr/>
          <a:lstStyle/>
          <a:p>
            <a:r>
              <a:rPr lang="en-SG" dirty="0"/>
              <a:t>The model is evaluated using </a:t>
            </a:r>
            <a:r>
              <a:rPr lang="en-SG" dirty="0" err="1"/>
              <a:t>model.evaluate</a:t>
            </a:r>
            <a:r>
              <a:rPr lang="en-SG" dirty="0"/>
              <a:t> and the test data, and the accuracy is 0.97, which is decent. Subsequently we tested the model with random </a:t>
            </a:r>
            <a:r>
              <a:rPr lang="en-SG" dirty="0" err="1"/>
              <a:t>X_test</a:t>
            </a:r>
            <a:r>
              <a:rPr lang="en-SG" dirty="0"/>
              <a:t>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318EA-01F3-4399-B876-AC12616639C8}"/>
              </a:ext>
            </a:extLst>
          </p:cNvPr>
          <p:cNvSpPr/>
          <p:nvPr/>
        </p:nvSpPr>
        <p:spPr>
          <a:xfrm>
            <a:off x="3468695" y="312980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8: Code for evaluating loss and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8ABEA-FE87-41EC-B653-744BC827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59" y="2245383"/>
            <a:ext cx="5427197" cy="926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C10D4-D3F5-4A0E-AB53-4FC0482B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95" y="3406803"/>
            <a:ext cx="3512192" cy="2873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96CCBB-C57B-4608-B765-8B9CEE86C678}"/>
              </a:ext>
            </a:extLst>
          </p:cNvPr>
          <p:cNvSpPr/>
          <p:nvPr/>
        </p:nvSpPr>
        <p:spPr>
          <a:xfrm>
            <a:off x="3553532" y="627983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Fig 9: Testing model with random </a:t>
            </a:r>
            <a:r>
              <a:rPr lang="en-SG" sz="1200" dirty="0" err="1"/>
              <a:t>X_test</a:t>
            </a:r>
            <a:r>
              <a:rPr lang="en-SG" sz="12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430663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509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Machine Learning CA2</vt:lpstr>
      <vt:lpstr>Unsupervised Learning (K-means) – Data Exploration and Engineering</vt:lpstr>
      <vt:lpstr>Unsupervised Learning (K-means) – Model Fitting and Visualization</vt:lpstr>
      <vt:lpstr>Unsupervised Learning (K-means) – Model Evaluation</vt:lpstr>
      <vt:lpstr>Unsupervised Learning (Gaussian Mixture Modelling) – Model Evaluation</vt:lpstr>
      <vt:lpstr>Deep Learning (CNN) – Data Exploration and Engineering </vt:lpstr>
      <vt:lpstr>Deep Learning (CNN) – Model Fitting</vt:lpstr>
      <vt:lpstr>Deep Learning (CNN) – 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CA1</dc:title>
  <dc:creator>Tiikyyy �</dc:creator>
  <cp:lastModifiedBy>Tiikyyy �</cp:lastModifiedBy>
  <cp:revision>32</cp:revision>
  <dcterms:created xsi:type="dcterms:W3CDTF">2019-12-01T13:35:46Z</dcterms:created>
  <dcterms:modified xsi:type="dcterms:W3CDTF">2020-02-16T03:51:56Z</dcterms:modified>
</cp:coreProperties>
</file>