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1AC4DC9-EF76-4272-A71F-848F53C73ED4}" type="datetimeFigureOut">
              <a:rPr lang="en-SG" smtClean="0"/>
              <a:t>26/6/2019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2B5B1BE-E182-465F-B447-00C928128404}" type="slidenum">
              <a:rPr lang="en-SG" smtClean="0"/>
              <a:t>‹#›</a:t>
            </a:fld>
            <a:endParaRPr lang="en-SG"/>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444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AC4DC9-EF76-4272-A71F-848F53C73ED4}" type="datetimeFigureOut">
              <a:rPr lang="en-SG" smtClean="0"/>
              <a:t>26/6/2019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2B5B1BE-E182-465F-B447-00C928128404}" type="slidenum">
              <a:rPr lang="en-SG" smtClean="0"/>
              <a:t>‹#›</a:t>
            </a:fld>
            <a:endParaRPr lang="en-SG"/>
          </a:p>
        </p:txBody>
      </p:sp>
    </p:spTree>
    <p:extLst>
      <p:ext uri="{BB962C8B-B14F-4D97-AF65-F5344CB8AC3E}">
        <p14:creationId xmlns:p14="http://schemas.microsoft.com/office/powerpoint/2010/main" val="3592828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AC4DC9-EF76-4272-A71F-848F53C73ED4}" type="datetimeFigureOut">
              <a:rPr lang="en-SG" smtClean="0"/>
              <a:t>26/6/2019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2B5B1BE-E182-465F-B447-00C928128404}" type="slidenum">
              <a:rPr lang="en-SG" smtClean="0"/>
              <a:t>‹#›</a:t>
            </a:fld>
            <a:endParaRPr lang="en-SG"/>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703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AC4DC9-EF76-4272-A71F-848F53C73ED4}" type="datetimeFigureOut">
              <a:rPr lang="en-SG" smtClean="0"/>
              <a:t>26/6/2019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2B5B1BE-E182-465F-B447-00C928128404}" type="slidenum">
              <a:rPr lang="en-SG" smtClean="0"/>
              <a:t>‹#›</a:t>
            </a:fld>
            <a:endParaRPr lang="en-SG"/>
          </a:p>
        </p:txBody>
      </p:sp>
    </p:spTree>
    <p:extLst>
      <p:ext uri="{BB962C8B-B14F-4D97-AF65-F5344CB8AC3E}">
        <p14:creationId xmlns:p14="http://schemas.microsoft.com/office/powerpoint/2010/main" val="352510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AC4DC9-EF76-4272-A71F-848F53C73ED4}" type="datetimeFigureOut">
              <a:rPr lang="en-SG" smtClean="0"/>
              <a:t>26/6/2019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2B5B1BE-E182-465F-B447-00C928128404}" type="slidenum">
              <a:rPr lang="en-SG" smtClean="0"/>
              <a:t>‹#›</a:t>
            </a:fld>
            <a:endParaRPr lang="en-SG"/>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5830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AC4DC9-EF76-4272-A71F-848F53C73ED4}" type="datetimeFigureOut">
              <a:rPr lang="en-SG" smtClean="0"/>
              <a:t>26/6/2019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2B5B1BE-E182-465F-B447-00C928128404}" type="slidenum">
              <a:rPr lang="en-SG" smtClean="0"/>
              <a:t>‹#›</a:t>
            </a:fld>
            <a:endParaRPr lang="en-SG"/>
          </a:p>
        </p:txBody>
      </p:sp>
    </p:spTree>
    <p:extLst>
      <p:ext uri="{BB962C8B-B14F-4D97-AF65-F5344CB8AC3E}">
        <p14:creationId xmlns:p14="http://schemas.microsoft.com/office/powerpoint/2010/main" val="1198774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AC4DC9-EF76-4272-A71F-848F53C73ED4}" type="datetimeFigureOut">
              <a:rPr lang="en-SG" smtClean="0"/>
              <a:t>26/6/2019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22B5B1BE-E182-465F-B447-00C928128404}" type="slidenum">
              <a:rPr lang="en-SG" smtClean="0"/>
              <a:t>‹#›</a:t>
            </a:fld>
            <a:endParaRPr lang="en-SG"/>
          </a:p>
        </p:txBody>
      </p:sp>
    </p:spTree>
    <p:extLst>
      <p:ext uri="{BB962C8B-B14F-4D97-AF65-F5344CB8AC3E}">
        <p14:creationId xmlns:p14="http://schemas.microsoft.com/office/powerpoint/2010/main" val="3476792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AC4DC9-EF76-4272-A71F-848F53C73ED4}" type="datetimeFigureOut">
              <a:rPr lang="en-SG" smtClean="0"/>
              <a:t>26/6/2019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22B5B1BE-E182-465F-B447-00C928128404}" type="slidenum">
              <a:rPr lang="en-SG" smtClean="0"/>
              <a:t>‹#›</a:t>
            </a:fld>
            <a:endParaRPr lang="en-SG"/>
          </a:p>
        </p:txBody>
      </p:sp>
    </p:spTree>
    <p:extLst>
      <p:ext uri="{BB962C8B-B14F-4D97-AF65-F5344CB8AC3E}">
        <p14:creationId xmlns:p14="http://schemas.microsoft.com/office/powerpoint/2010/main" val="318269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AC4DC9-EF76-4272-A71F-848F53C73ED4}" type="datetimeFigureOut">
              <a:rPr lang="en-SG" smtClean="0"/>
              <a:t>26/6/2019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22B5B1BE-E182-465F-B447-00C928128404}" type="slidenum">
              <a:rPr lang="en-SG" smtClean="0"/>
              <a:t>‹#›</a:t>
            </a:fld>
            <a:endParaRPr lang="en-SG"/>
          </a:p>
        </p:txBody>
      </p:sp>
    </p:spTree>
    <p:extLst>
      <p:ext uri="{BB962C8B-B14F-4D97-AF65-F5344CB8AC3E}">
        <p14:creationId xmlns:p14="http://schemas.microsoft.com/office/powerpoint/2010/main" val="1110346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AC4DC9-EF76-4272-A71F-848F53C73ED4}" type="datetimeFigureOut">
              <a:rPr lang="en-SG" smtClean="0"/>
              <a:t>26/6/2019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2B5B1BE-E182-465F-B447-00C928128404}" type="slidenum">
              <a:rPr lang="en-SG" smtClean="0"/>
              <a:t>‹#›</a:t>
            </a:fld>
            <a:endParaRPr lang="en-SG"/>
          </a:p>
        </p:txBody>
      </p:sp>
    </p:spTree>
    <p:extLst>
      <p:ext uri="{BB962C8B-B14F-4D97-AF65-F5344CB8AC3E}">
        <p14:creationId xmlns:p14="http://schemas.microsoft.com/office/powerpoint/2010/main" val="1267913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AC4DC9-EF76-4272-A71F-848F53C73ED4}" type="datetimeFigureOut">
              <a:rPr lang="en-SG" smtClean="0"/>
              <a:t>26/6/2019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2B5B1BE-E182-465F-B447-00C928128404}" type="slidenum">
              <a:rPr lang="en-SG" smtClean="0"/>
              <a:t>‹#›</a:t>
            </a:fld>
            <a:endParaRPr lang="en-SG"/>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271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1AC4DC9-EF76-4272-A71F-848F53C73ED4}" type="datetimeFigureOut">
              <a:rPr lang="en-SG" smtClean="0"/>
              <a:t>26/6/2019</a:t>
            </a:fld>
            <a:endParaRPr lang="en-SG"/>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SG"/>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2B5B1BE-E182-465F-B447-00C928128404}" type="slidenum">
              <a:rPr lang="en-SG" smtClean="0"/>
              <a:t>‹#›</a:t>
            </a:fld>
            <a:endParaRPr lang="en-SG"/>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29567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9A5EB-ADC2-47E1-9C54-16534D5E57A9}"/>
              </a:ext>
            </a:extLst>
          </p:cNvPr>
          <p:cNvSpPr>
            <a:spLocks noGrp="1"/>
          </p:cNvSpPr>
          <p:nvPr>
            <p:ph type="ctrTitle"/>
          </p:nvPr>
        </p:nvSpPr>
        <p:spPr/>
        <p:txBody>
          <a:bodyPr/>
          <a:lstStyle/>
          <a:p>
            <a:r>
              <a:rPr lang="en-SG" dirty="0"/>
              <a:t>IT8701 CA1 Presentation</a:t>
            </a:r>
          </a:p>
        </p:txBody>
      </p:sp>
      <p:sp>
        <p:nvSpPr>
          <p:cNvPr id="3" name="Subtitle 2">
            <a:extLst>
              <a:ext uri="{FF2B5EF4-FFF2-40B4-BE49-F238E27FC236}">
                <a16:creationId xmlns:a16="http://schemas.microsoft.com/office/drawing/2014/main" id="{F7BA8E2F-0274-492F-BE5C-3232B7BD589C}"/>
              </a:ext>
            </a:extLst>
          </p:cNvPr>
          <p:cNvSpPr>
            <a:spLocks noGrp="1"/>
          </p:cNvSpPr>
          <p:nvPr>
            <p:ph type="subTitle" idx="1"/>
          </p:nvPr>
        </p:nvSpPr>
        <p:spPr/>
        <p:txBody>
          <a:bodyPr/>
          <a:lstStyle/>
          <a:p>
            <a:r>
              <a:rPr lang="en-SG" dirty="0"/>
              <a:t>By Timothy Ng Tik Ti</a:t>
            </a:r>
            <a:br>
              <a:rPr lang="en-SG" dirty="0"/>
            </a:br>
            <a:r>
              <a:rPr lang="en-SG" dirty="0"/>
              <a:t>AI03</a:t>
            </a:r>
          </a:p>
        </p:txBody>
      </p:sp>
    </p:spTree>
    <p:extLst>
      <p:ext uri="{BB962C8B-B14F-4D97-AF65-F5344CB8AC3E}">
        <p14:creationId xmlns:p14="http://schemas.microsoft.com/office/powerpoint/2010/main" val="2988579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61E62-EB53-49A9-B953-397B3537C72B}"/>
              </a:ext>
            </a:extLst>
          </p:cNvPr>
          <p:cNvSpPr>
            <a:spLocks noGrp="1"/>
          </p:cNvSpPr>
          <p:nvPr>
            <p:ph type="title"/>
          </p:nvPr>
        </p:nvSpPr>
        <p:spPr/>
        <p:txBody>
          <a:bodyPr>
            <a:normAutofit fontScale="90000"/>
          </a:bodyPr>
          <a:lstStyle/>
          <a:p>
            <a:r>
              <a:rPr lang="en-SG" dirty="0"/>
              <a:t>Finding out Correlation Between house size and resale price in between 2 estates: Plot and Analysis</a:t>
            </a:r>
          </a:p>
        </p:txBody>
      </p:sp>
      <p:sp>
        <p:nvSpPr>
          <p:cNvPr id="3" name="Content Placeholder 2">
            <a:extLst>
              <a:ext uri="{FF2B5EF4-FFF2-40B4-BE49-F238E27FC236}">
                <a16:creationId xmlns:a16="http://schemas.microsoft.com/office/drawing/2014/main" id="{D1E28E31-76D9-4C56-88DD-4F63597703A6}"/>
              </a:ext>
            </a:extLst>
          </p:cNvPr>
          <p:cNvSpPr>
            <a:spLocks noGrp="1"/>
          </p:cNvSpPr>
          <p:nvPr>
            <p:ph idx="1"/>
          </p:nvPr>
        </p:nvSpPr>
        <p:spPr>
          <a:xfrm>
            <a:off x="5833730" y="2286000"/>
            <a:ext cx="4910471" cy="4023360"/>
          </a:xfrm>
        </p:spPr>
        <p:txBody>
          <a:bodyPr/>
          <a:lstStyle/>
          <a:p>
            <a:r>
              <a:rPr lang="en-SG" dirty="0"/>
              <a:t>Both towns showed relatively positive correlation, with Bedok being a lot more spread out than Yishun</a:t>
            </a:r>
          </a:p>
          <a:p>
            <a:r>
              <a:rPr lang="en-SG" dirty="0"/>
              <a:t>This means that prices in Yishun fluctuates less across all house sizes and prices in Bedok seems more volatile for a given size</a:t>
            </a:r>
          </a:p>
          <a:p>
            <a:r>
              <a:rPr lang="en-SG" dirty="0"/>
              <a:t>Might be due to many factors (maybe location, proximity to school programs in certain years, population age group, ethnicity)</a:t>
            </a:r>
          </a:p>
        </p:txBody>
      </p:sp>
      <p:pic>
        <p:nvPicPr>
          <p:cNvPr id="5" name="Picture 4">
            <a:extLst>
              <a:ext uri="{FF2B5EF4-FFF2-40B4-BE49-F238E27FC236}">
                <a16:creationId xmlns:a16="http://schemas.microsoft.com/office/drawing/2014/main" id="{FB9B9D46-A354-45BF-B3F9-834D12368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307" y="2451034"/>
            <a:ext cx="5268423" cy="3205486"/>
          </a:xfrm>
          <a:prstGeom prst="rect">
            <a:avLst/>
          </a:prstGeom>
        </p:spPr>
      </p:pic>
    </p:spTree>
    <p:extLst>
      <p:ext uri="{BB962C8B-B14F-4D97-AF65-F5344CB8AC3E}">
        <p14:creationId xmlns:p14="http://schemas.microsoft.com/office/powerpoint/2010/main" val="898800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FEC0C-E03F-49CA-9473-975CA645D3F6}"/>
              </a:ext>
            </a:extLst>
          </p:cNvPr>
          <p:cNvSpPr>
            <a:spLocks noGrp="1"/>
          </p:cNvSpPr>
          <p:nvPr>
            <p:ph type="title"/>
          </p:nvPr>
        </p:nvSpPr>
        <p:spPr/>
        <p:txBody>
          <a:bodyPr/>
          <a:lstStyle/>
          <a:p>
            <a:r>
              <a:rPr lang="en-SG" dirty="0"/>
              <a:t>Finding Average Resale Price across town</a:t>
            </a:r>
          </a:p>
        </p:txBody>
      </p:sp>
      <p:sp>
        <p:nvSpPr>
          <p:cNvPr id="3" name="Content Placeholder 2">
            <a:extLst>
              <a:ext uri="{FF2B5EF4-FFF2-40B4-BE49-F238E27FC236}">
                <a16:creationId xmlns:a16="http://schemas.microsoft.com/office/drawing/2014/main" id="{9816705E-32AC-4D4A-A524-B7CDE2B95916}"/>
              </a:ext>
            </a:extLst>
          </p:cNvPr>
          <p:cNvSpPr>
            <a:spLocks noGrp="1"/>
          </p:cNvSpPr>
          <p:nvPr>
            <p:ph idx="1"/>
          </p:nvPr>
        </p:nvSpPr>
        <p:spPr/>
        <p:txBody>
          <a:bodyPr/>
          <a:lstStyle/>
          <a:p>
            <a:r>
              <a:rPr lang="en-SG" dirty="0"/>
              <a:t>ASSUMPTIONS</a:t>
            </a:r>
          </a:p>
          <a:p>
            <a:r>
              <a:rPr lang="en-SG" dirty="0"/>
              <a:t>Assuming time period doesn’t affect the result of this as much due to large sample size, and that it’s representative of fluctuation in prices in today context</a:t>
            </a:r>
          </a:p>
          <a:p>
            <a:r>
              <a:rPr lang="en-SG" dirty="0"/>
              <a:t>Data from: </a:t>
            </a:r>
            <a:br>
              <a:rPr lang="en-SG" dirty="0"/>
            </a:br>
            <a:r>
              <a:rPr lang="en-SG" dirty="0"/>
              <a:t>https://data.gov.sg/dataset/resale-flat-prices</a:t>
            </a:r>
          </a:p>
          <a:p>
            <a:endParaRPr lang="en-SG" dirty="0"/>
          </a:p>
        </p:txBody>
      </p:sp>
    </p:spTree>
    <p:extLst>
      <p:ext uri="{BB962C8B-B14F-4D97-AF65-F5344CB8AC3E}">
        <p14:creationId xmlns:p14="http://schemas.microsoft.com/office/powerpoint/2010/main" val="1746962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62927-7D3B-40C0-B484-B2066ACC75FE}"/>
              </a:ext>
            </a:extLst>
          </p:cNvPr>
          <p:cNvSpPr>
            <a:spLocks noGrp="1"/>
          </p:cNvSpPr>
          <p:nvPr>
            <p:ph type="title"/>
          </p:nvPr>
        </p:nvSpPr>
        <p:spPr/>
        <p:txBody>
          <a:bodyPr/>
          <a:lstStyle/>
          <a:p>
            <a:r>
              <a:rPr lang="en-SG" dirty="0"/>
              <a:t>Finding Average Resale Price across town: Python code</a:t>
            </a:r>
          </a:p>
        </p:txBody>
      </p:sp>
      <p:pic>
        <p:nvPicPr>
          <p:cNvPr id="4" name="Content Placeholder 3">
            <a:extLst>
              <a:ext uri="{FF2B5EF4-FFF2-40B4-BE49-F238E27FC236}">
                <a16:creationId xmlns:a16="http://schemas.microsoft.com/office/drawing/2014/main" id="{FC2228AD-BBC5-4E22-BCCF-8001EF78B21B}"/>
              </a:ext>
            </a:extLst>
          </p:cNvPr>
          <p:cNvPicPr>
            <a:picLocks noGrp="1" noChangeAspect="1"/>
          </p:cNvPicPr>
          <p:nvPr>
            <p:ph idx="1"/>
          </p:nvPr>
        </p:nvPicPr>
        <p:blipFill>
          <a:blip r:embed="rId2"/>
          <a:stretch>
            <a:fillRect/>
          </a:stretch>
        </p:blipFill>
        <p:spPr>
          <a:xfrm>
            <a:off x="3743721" y="2286000"/>
            <a:ext cx="4280695" cy="4022725"/>
          </a:xfrm>
          <a:prstGeom prst="rect">
            <a:avLst/>
          </a:prstGeom>
        </p:spPr>
      </p:pic>
    </p:spTree>
    <p:extLst>
      <p:ext uri="{BB962C8B-B14F-4D97-AF65-F5344CB8AC3E}">
        <p14:creationId xmlns:p14="http://schemas.microsoft.com/office/powerpoint/2010/main" val="1851488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5FC2D-A537-42F1-BB2B-7002F7E4BEA8}"/>
              </a:ext>
            </a:extLst>
          </p:cNvPr>
          <p:cNvSpPr>
            <a:spLocks noGrp="1"/>
          </p:cNvSpPr>
          <p:nvPr>
            <p:ph type="title"/>
          </p:nvPr>
        </p:nvSpPr>
        <p:spPr/>
        <p:txBody>
          <a:bodyPr/>
          <a:lstStyle/>
          <a:p>
            <a:r>
              <a:rPr lang="en-SG" dirty="0"/>
              <a:t>Finding Average Resale Price across town: Plot and Analysis</a:t>
            </a:r>
          </a:p>
        </p:txBody>
      </p:sp>
      <p:sp>
        <p:nvSpPr>
          <p:cNvPr id="3" name="Content Placeholder 2">
            <a:extLst>
              <a:ext uri="{FF2B5EF4-FFF2-40B4-BE49-F238E27FC236}">
                <a16:creationId xmlns:a16="http://schemas.microsoft.com/office/drawing/2014/main" id="{74621C15-D6F2-4735-B0E4-77FD95CC8D83}"/>
              </a:ext>
            </a:extLst>
          </p:cNvPr>
          <p:cNvSpPr>
            <a:spLocks noGrp="1"/>
          </p:cNvSpPr>
          <p:nvPr>
            <p:ph idx="1"/>
          </p:nvPr>
        </p:nvSpPr>
        <p:spPr>
          <a:xfrm>
            <a:off x="6549656" y="2286000"/>
            <a:ext cx="4194545" cy="4023360"/>
          </a:xfrm>
        </p:spPr>
        <p:txBody>
          <a:bodyPr/>
          <a:lstStyle/>
          <a:p>
            <a:r>
              <a:rPr lang="en-SG" dirty="0"/>
              <a:t>Average resale prices are highest in Bukit </a:t>
            </a:r>
            <a:r>
              <a:rPr lang="en-SG" dirty="0" err="1"/>
              <a:t>Timah</a:t>
            </a:r>
            <a:r>
              <a:rPr lang="en-SG" dirty="0"/>
              <a:t>, meanwhile lowest in Yishun</a:t>
            </a:r>
          </a:p>
          <a:p>
            <a:endParaRPr lang="en-SG" dirty="0"/>
          </a:p>
          <a:p>
            <a:r>
              <a:rPr lang="en-SG" dirty="0"/>
              <a:t>Possibly due to many factors (demographic around location, development around the area, etc)</a:t>
            </a:r>
          </a:p>
        </p:txBody>
      </p:sp>
      <p:pic>
        <p:nvPicPr>
          <p:cNvPr id="5" name="Picture 4">
            <a:extLst>
              <a:ext uri="{FF2B5EF4-FFF2-40B4-BE49-F238E27FC236}">
                <a16:creationId xmlns:a16="http://schemas.microsoft.com/office/drawing/2014/main" id="{5DD359DE-9AAA-4BFC-80E6-369B0BE5E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18" y="2018611"/>
            <a:ext cx="4487755" cy="4254173"/>
          </a:xfrm>
          <a:prstGeom prst="rect">
            <a:avLst/>
          </a:prstGeom>
        </p:spPr>
      </p:pic>
    </p:spTree>
    <p:extLst>
      <p:ext uri="{BB962C8B-B14F-4D97-AF65-F5344CB8AC3E}">
        <p14:creationId xmlns:p14="http://schemas.microsoft.com/office/powerpoint/2010/main" val="263559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BBA13-DBE6-4474-BF58-019E2C061C6D}"/>
              </a:ext>
            </a:extLst>
          </p:cNvPr>
          <p:cNvSpPr>
            <a:spLocks noGrp="1"/>
          </p:cNvSpPr>
          <p:nvPr>
            <p:ph type="title"/>
          </p:nvPr>
        </p:nvSpPr>
        <p:spPr/>
        <p:txBody>
          <a:bodyPr/>
          <a:lstStyle/>
          <a:p>
            <a:r>
              <a:rPr lang="en-SG" dirty="0"/>
              <a:t>Wanting to find out if more people are getting married or not </a:t>
            </a:r>
          </a:p>
        </p:txBody>
      </p:sp>
      <p:sp>
        <p:nvSpPr>
          <p:cNvPr id="3" name="Content Placeholder 2">
            <a:extLst>
              <a:ext uri="{FF2B5EF4-FFF2-40B4-BE49-F238E27FC236}">
                <a16:creationId xmlns:a16="http://schemas.microsoft.com/office/drawing/2014/main" id="{04E0CFE1-9D16-463A-94C3-E05526C0D48C}"/>
              </a:ext>
            </a:extLst>
          </p:cNvPr>
          <p:cNvSpPr>
            <a:spLocks noGrp="1"/>
          </p:cNvSpPr>
          <p:nvPr>
            <p:ph idx="1"/>
          </p:nvPr>
        </p:nvSpPr>
        <p:spPr/>
        <p:txBody>
          <a:bodyPr/>
          <a:lstStyle/>
          <a:p>
            <a:r>
              <a:rPr lang="en-SG" dirty="0"/>
              <a:t>ASSUMPTIONS</a:t>
            </a:r>
          </a:p>
          <a:p>
            <a:r>
              <a:rPr lang="en-SG" dirty="0"/>
              <a:t>Assuming correlation is tied directly to people applying family grant scheme or singles grant scheme</a:t>
            </a:r>
          </a:p>
          <a:p>
            <a:r>
              <a:rPr lang="en-SG" dirty="0"/>
              <a:t>Assuming the numbers applying for family grant scheme with parents/non-spouse and numbers applying for singles grant scheme while being married to be negligible</a:t>
            </a:r>
          </a:p>
          <a:p>
            <a:r>
              <a:rPr lang="en-SG" dirty="0"/>
              <a:t>Data from: </a:t>
            </a:r>
            <a:br>
              <a:rPr lang="en-SG" dirty="0"/>
            </a:br>
            <a:r>
              <a:rPr lang="en-SG" dirty="0"/>
              <a:t>https://data.gov.sg/dataset/households-that-benefitted-from-cpf-housing-grant</a:t>
            </a:r>
          </a:p>
        </p:txBody>
      </p:sp>
    </p:spTree>
    <p:extLst>
      <p:ext uri="{BB962C8B-B14F-4D97-AF65-F5344CB8AC3E}">
        <p14:creationId xmlns:p14="http://schemas.microsoft.com/office/powerpoint/2010/main" val="406975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61617-6DC3-4D2B-A720-A3B723864620}"/>
              </a:ext>
            </a:extLst>
          </p:cNvPr>
          <p:cNvSpPr>
            <a:spLocks noGrp="1"/>
          </p:cNvSpPr>
          <p:nvPr>
            <p:ph type="title"/>
          </p:nvPr>
        </p:nvSpPr>
        <p:spPr/>
        <p:txBody>
          <a:bodyPr/>
          <a:lstStyle/>
          <a:p>
            <a:r>
              <a:rPr lang="en-SG" dirty="0"/>
              <a:t>Wanting to find out if more people are getting married or not: Python Code</a:t>
            </a:r>
          </a:p>
        </p:txBody>
      </p:sp>
      <p:pic>
        <p:nvPicPr>
          <p:cNvPr id="4" name="Content Placeholder 3">
            <a:extLst>
              <a:ext uri="{FF2B5EF4-FFF2-40B4-BE49-F238E27FC236}">
                <a16:creationId xmlns:a16="http://schemas.microsoft.com/office/drawing/2014/main" id="{C7659BA2-90DC-4F4D-B57A-6924E4C5507E}"/>
              </a:ext>
            </a:extLst>
          </p:cNvPr>
          <p:cNvPicPr>
            <a:picLocks noGrp="1" noChangeAspect="1"/>
          </p:cNvPicPr>
          <p:nvPr>
            <p:ph idx="1"/>
          </p:nvPr>
        </p:nvPicPr>
        <p:blipFill>
          <a:blip r:embed="rId2"/>
          <a:stretch>
            <a:fillRect/>
          </a:stretch>
        </p:blipFill>
        <p:spPr>
          <a:xfrm>
            <a:off x="3708386" y="2286000"/>
            <a:ext cx="4351365" cy="4022725"/>
          </a:xfrm>
          <a:prstGeom prst="rect">
            <a:avLst/>
          </a:prstGeom>
        </p:spPr>
      </p:pic>
    </p:spTree>
    <p:extLst>
      <p:ext uri="{BB962C8B-B14F-4D97-AF65-F5344CB8AC3E}">
        <p14:creationId xmlns:p14="http://schemas.microsoft.com/office/powerpoint/2010/main" val="3201452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87E6-F2EC-45C0-84A5-D9E8E8D964B5}"/>
              </a:ext>
            </a:extLst>
          </p:cNvPr>
          <p:cNvSpPr>
            <a:spLocks noGrp="1"/>
          </p:cNvSpPr>
          <p:nvPr>
            <p:ph type="title"/>
          </p:nvPr>
        </p:nvSpPr>
        <p:spPr/>
        <p:txBody>
          <a:bodyPr/>
          <a:lstStyle/>
          <a:p>
            <a:r>
              <a:rPr lang="en-SG" dirty="0"/>
              <a:t>Wanting to find out if more people are getting married or not: Plot and Analysis</a:t>
            </a:r>
          </a:p>
        </p:txBody>
      </p:sp>
      <p:sp>
        <p:nvSpPr>
          <p:cNvPr id="3" name="Content Placeholder 2">
            <a:extLst>
              <a:ext uri="{FF2B5EF4-FFF2-40B4-BE49-F238E27FC236}">
                <a16:creationId xmlns:a16="http://schemas.microsoft.com/office/drawing/2014/main" id="{1AD5F2FE-6092-4485-9228-51595A155643}"/>
              </a:ext>
            </a:extLst>
          </p:cNvPr>
          <p:cNvSpPr>
            <a:spLocks noGrp="1"/>
          </p:cNvSpPr>
          <p:nvPr>
            <p:ph idx="1"/>
          </p:nvPr>
        </p:nvSpPr>
        <p:spPr>
          <a:xfrm>
            <a:off x="5366722" y="2084832"/>
            <a:ext cx="6024291" cy="4119052"/>
          </a:xfrm>
        </p:spPr>
        <p:txBody>
          <a:bodyPr/>
          <a:lstStyle/>
          <a:p>
            <a:r>
              <a:rPr lang="en-SG" dirty="0"/>
              <a:t>The line plot shows that singles grant scheme has been steadily increasing, while family grant scheme was decreasing with increasing singles </a:t>
            </a:r>
            <a:r>
              <a:rPr lang="en-SG" dirty="0" err="1"/>
              <a:t>til</a:t>
            </a:r>
            <a:r>
              <a:rPr lang="en-SG" dirty="0"/>
              <a:t> 2014, then suddenly increases along with singles grant scheme. </a:t>
            </a:r>
          </a:p>
          <a:p>
            <a:r>
              <a:rPr lang="en-SG" dirty="0"/>
              <a:t>Signals potential policy implemented around 2014, causing an increase in population, such that even with increasing singles, family scheme increased as well too. It’s potentially either the family scheme became more attractive, or that an massive influx of families entered </a:t>
            </a:r>
            <a:r>
              <a:rPr lang="en-SG" dirty="0" err="1"/>
              <a:t>singapore</a:t>
            </a:r>
            <a:endParaRPr lang="en-SG" dirty="0"/>
          </a:p>
        </p:txBody>
      </p:sp>
      <p:pic>
        <p:nvPicPr>
          <p:cNvPr id="7" name="Picture 6">
            <a:extLst>
              <a:ext uri="{FF2B5EF4-FFF2-40B4-BE49-F238E27FC236}">
                <a16:creationId xmlns:a16="http://schemas.microsoft.com/office/drawing/2014/main" id="{5D51BE55-B4EB-42C2-953D-2A273F683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2312984"/>
            <a:ext cx="3962604" cy="3873699"/>
          </a:xfrm>
          <a:prstGeom prst="rect">
            <a:avLst/>
          </a:prstGeom>
        </p:spPr>
      </p:pic>
    </p:spTree>
    <p:extLst>
      <p:ext uri="{BB962C8B-B14F-4D97-AF65-F5344CB8AC3E}">
        <p14:creationId xmlns:p14="http://schemas.microsoft.com/office/powerpoint/2010/main" val="1943879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E4A5B-D4B0-4B27-9679-4B22A1D55F02}"/>
              </a:ext>
            </a:extLst>
          </p:cNvPr>
          <p:cNvSpPr>
            <a:spLocks noGrp="1"/>
          </p:cNvSpPr>
          <p:nvPr>
            <p:ph type="title"/>
          </p:nvPr>
        </p:nvSpPr>
        <p:spPr/>
        <p:txBody>
          <a:bodyPr/>
          <a:lstStyle/>
          <a:p>
            <a:r>
              <a:rPr lang="en-SG" dirty="0"/>
              <a:t>To find out how rental varies with room type</a:t>
            </a:r>
          </a:p>
        </p:txBody>
      </p:sp>
      <p:sp>
        <p:nvSpPr>
          <p:cNvPr id="3" name="Content Placeholder 2">
            <a:extLst>
              <a:ext uri="{FF2B5EF4-FFF2-40B4-BE49-F238E27FC236}">
                <a16:creationId xmlns:a16="http://schemas.microsoft.com/office/drawing/2014/main" id="{18ED294E-5733-4930-92EE-CA977BC8FBFF}"/>
              </a:ext>
            </a:extLst>
          </p:cNvPr>
          <p:cNvSpPr>
            <a:spLocks noGrp="1"/>
          </p:cNvSpPr>
          <p:nvPr>
            <p:ph idx="1"/>
          </p:nvPr>
        </p:nvSpPr>
        <p:spPr/>
        <p:txBody>
          <a:bodyPr/>
          <a:lstStyle/>
          <a:p>
            <a:r>
              <a:rPr lang="en-SG" dirty="0"/>
              <a:t>ASSUMPTIONS</a:t>
            </a:r>
          </a:p>
          <a:p>
            <a:r>
              <a:rPr lang="en-SG" dirty="0"/>
              <a:t>Assuming time period doesn’t affect the result of this as much due to large sample size, and that it’s representative of fluctuation in prices in today context</a:t>
            </a:r>
          </a:p>
          <a:p>
            <a:r>
              <a:rPr lang="en-SG" dirty="0"/>
              <a:t>Assuming location doesn’t affect prices the result of this as much due to large sample size, and that since almost every location has all the room type, that it doesn’t matter too much to our hypothesis that we are trying to draw</a:t>
            </a:r>
          </a:p>
          <a:p>
            <a:r>
              <a:rPr lang="en-SG" dirty="0"/>
              <a:t>Data from:</a:t>
            </a:r>
            <a:br>
              <a:rPr lang="en-SG" dirty="0"/>
            </a:br>
            <a:r>
              <a:rPr lang="en-SG" dirty="0"/>
              <a:t>https://data.gov.sg/dataset/median-rent-by-town-and-flat-type?resource_id=6b1ec2ff-7c38-4ce9-9bbb-af865b4d78cb</a:t>
            </a:r>
          </a:p>
        </p:txBody>
      </p:sp>
    </p:spTree>
    <p:extLst>
      <p:ext uri="{BB962C8B-B14F-4D97-AF65-F5344CB8AC3E}">
        <p14:creationId xmlns:p14="http://schemas.microsoft.com/office/powerpoint/2010/main" val="3647518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EF539-3BAE-4FB4-A594-AA8445A84AC1}"/>
              </a:ext>
            </a:extLst>
          </p:cNvPr>
          <p:cNvSpPr>
            <a:spLocks noGrp="1"/>
          </p:cNvSpPr>
          <p:nvPr>
            <p:ph type="title"/>
          </p:nvPr>
        </p:nvSpPr>
        <p:spPr/>
        <p:txBody>
          <a:bodyPr/>
          <a:lstStyle/>
          <a:p>
            <a:r>
              <a:rPr lang="en-SG" dirty="0"/>
              <a:t>To find out how rental varies with room type: Python Code</a:t>
            </a:r>
          </a:p>
        </p:txBody>
      </p:sp>
      <p:pic>
        <p:nvPicPr>
          <p:cNvPr id="4" name="Content Placeholder 3">
            <a:extLst>
              <a:ext uri="{FF2B5EF4-FFF2-40B4-BE49-F238E27FC236}">
                <a16:creationId xmlns:a16="http://schemas.microsoft.com/office/drawing/2014/main" id="{62354311-3B89-4E45-AF8B-0C2D2DB87AC5}"/>
              </a:ext>
            </a:extLst>
          </p:cNvPr>
          <p:cNvPicPr>
            <a:picLocks noGrp="1" noChangeAspect="1"/>
          </p:cNvPicPr>
          <p:nvPr>
            <p:ph idx="1"/>
          </p:nvPr>
        </p:nvPicPr>
        <p:blipFill>
          <a:blip r:embed="rId2"/>
          <a:stretch>
            <a:fillRect/>
          </a:stretch>
        </p:blipFill>
        <p:spPr>
          <a:xfrm>
            <a:off x="3831498" y="2286000"/>
            <a:ext cx="4105141" cy="4022725"/>
          </a:xfrm>
          <a:prstGeom prst="rect">
            <a:avLst/>
          </a:prstGeom>
        </p:spPr>
      </p:pic>
    </p:spTree>
    <p:extLst>
      <p:ext uri="{BB962C8B-B14F-4D97-AF65-F5344CB8AC3E}">
        <p14:creationId xmlns:p14="http://schemas.microsoft.com/office/powerpoint/2010/main" val="1095424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95697-6F18-43B8-81F8-775476029820}"/>
              </a:ext>
            </a:extLst>
          </p:cNvPr>
          <p:cNvSpPr>
            <a:spLocks noGrp="1"/>
          </p:cNvSpPr>
          <p:nvPr>
            <p:ph type="title"/>
          </p:nvPr>
        </p:nvSpPr>
        <p:spPr/>
        <p:txBody>
          <a:bodyPr/>
          <a:lstStyle/>
          <a:p>
            <a:r>
              <a:rPr lang="en-SG" dirty="0"/>
              <a:t>To find out how rental varies with room type: Plot and analysis</a:t>
            </a:r>
          </a:p>
        </p:txBody>
      </p:sp>
      <p:sp>
        <p:nvSpPr>
          <p:cNvPr id="3" name="Content Placeholder 2">
            <a:extLst>
              <a:ext uri="{FF2B5EF4-FFF2-40B4-BE49-F238E27FC236}">
                <a16:creationId xmlns:a16="http://schemas.microsoft.com/office/drawing/2014/main" id="{B0E8955D-08A2-42AE-922F-55883DC84DB2}"/>
              </a:ext>
            </a:extLst>
          </p:cNvPr>
          <p:cNvSpPr>
            <a:spLocks noGrp="1"/>
          </p:cNvSpPr>
          <p:nvPr>
            <p:ph idx="1"/>
          </p:nvPr>
        </p:nvSpPr>
        <p:spPr>
          <a:xfrm>
            <a:off x="6301934" y="2084832"/>
            <a:ext cx="4442267" cy="4224528"/>
          </a:xfrm>
        </p:spPr>
        <p:txBody>
          <a:bodyPr>
            <a:normAutofit lnSpcReduction="10000"/>
          </a:bodyPr>
          <a:lstStyle/>
          <a:p>
            <a:r>
              <a:rPr lang="en-SG" dirty="0"/>
              <a:t>As expected, the prices at different points (</a:t>
            </a:r>
            <a:r>
              <a:rPr lang="en-SG" dirty="0" err="1"/>
              <a:t>ie</a:t>
            </a:r>
            <a:r>
              <a:rPr lang="en-SG" dirty="0"/>
              <a:t>. Q1, median, Q3, min, max) generally increases from 2-rm to exec type. The median rental increases consistently</a:t>
            </a:r>
          </a:p>
          <a:p>
            <a:r>
              <a:rPr lang="en-SG" dirty="0"/>
              <a:t>The rental prices are generally more consistent for 2-rm and exec type, compared to the rest, with smaller spread</a:t>
            </a:r>
          </a:p>
          <a:p>
            <a:r>
              <a:rPr lang="en-SG" dirty="0"/>
              <a:t>This more consistent spread might be due their demand for rental are less compared to the rest, so there’s not much free play on the prices at the moment</a:t>
            </a:r>
          </a:p>
        </p:txBody>
      </p:sp>
      <p:pic>
        <p:nvPicPr>
          <p:cNvPr id="5" name="Picture 4">
            <a:extLst>
              <a:ext uri="{FF2B5EF4-FFF2-40B4-BE49-F238E27FC236}">
                <a16:creationId xmlns:a16="http://schemas.microsoft.com/office/drawing/2014/main" id="{049D1850-58ED-4507-8599-D36013C69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930" y="1899488"/>
            <a:ext cx="4442267" cy="4279203"/>
          </a:xfrm>
          <a:prstGeom prst="rect">
            <a:avLst/>
          </a:prstGeom>
        </p:spPr>
      </p:pic>
    </p:spTree>
    <p:extLst>
      <p:ext uri="{BB962C8B-B14F-4D97-AF65-F5344CB8AC3E}">
        <p14:creationId xmlns:p14="http://schemas.microsoft.com/office/powerpoint/2010/main" val="2919714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CB547-9496-489C-91E5-CEEA41BFEFB5}"/>
              </a:ext>
            </a:extLst>
          </p:cNvPr>
          <p:cNvSpPr>
            <a:spLocks noGrp="1"/>
          </p:cNvSpPr>
          <p:nvPr>
            <p:ph type="title"/>
          </p:nvPr>
        </p:nvSpPr>
        <p:spPr/>
        <p:txBody>
          <a:bodyPr/>
          <a:lstStyle/>
          <a:p>
            <a:r>
              <a:rPr lang="en-SG" dirty="0"/>
              <a:t>Finding out Correlation Between house size and resale price in between 2 estates</a:t>
            </a:r>
          </a:p>
        </p:txBody>
      </p:sp>
      <p:sp>
        <p:nvSpPr>
          <p:cNvPr id="3" name="Content Placeholder 2">
            <a:extLst>
              <a:ext uri="{FF2B5EF4-FFF2-40B4-BE49-F238E27FC236}">
                <a16:creationId xmlns:a16="http://schemas.microsoft.com/office/drawing/2014/main" id="{C0CAF65F-9A40-4821-B6AD-CBA4F37DEEEE}"/>
              </a:ext>
            </a:extLst>
          </p:cNvPr>
          <p:cNvSpPr>
            <a:spLocks noGrp="1"/>
          </p:cNvSpPr>
          <p:nvPr>
            <p:ph idx="1"/>
          </p:nvPr>
        </p:nvSpPr>
        <p:spPr/>
        <p:txBody>
          <a:bodyPr/>
          <a:lstStyle/>
          <a:p>
            <a:r>
              <a:rPr lang="en-SG" dirty="0"/>
              <a:t>ASSUMPTIONS</a:t>
            </a:r>
          </a:p>
          <a:p>
            <a:r>
              <a:rPr lang="en-SG" dirty="0"/>
              <a:t>Used Bedok and Yishun as reference in this exercise</a:t>
            </a:r>
          </a:p>
          <a:p>
            <a:r>
              <a:rPr lang="en-SG" dirty="0"/>
              <a:t>Data from</a:t>
            </a:r>
            <a:r>
              <a:rPr lang="en-SG"/>
              <a:t>: </a:t>
            </a:r>
            <a:br>
              <a:rPr lang="en-SG"/>
            </a:br>
            <a:r>
              <a:rPr lang="en-SG"/>
              <a:t>https://data.gov.sg/dataset/resale-flat-prices</a:t>
            </a:r>
          </a:p>
        </p:txBody>
      </p:sp>
    </p:spTree>
    <p:extLst>
      <p:ext uri="{BB962C8B-B14F-4D97-AF65-F5344CB8AC3E}">
        <p14:creationId xmlns:p14="http://schemas.microsoft.com/office/powerpoint/2010/main" val="1048730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D324C-4331-4C65-BBFE-A714F92254DA}"/>
              </a:ext>
            </a:extLst>
          </p:cNvPr>
          <p:cNvSpPr>
            <a:spLocks noGrp="1"/>
          </p:cNvSpPr>
          <p:nvPr>
            <p:ph type="title"/>
          </p:nvPr>
        </p:nvSpPr>
        <p:spPr/>
        <p:txBody>
          <a:bodyPr>
            <a:normAutofit fontScale="90000"/>
          </a:bodyPr>
          <a:lstStyle/>
          <a:p>
            <a:r>
              <a:rPr lang="en-SG" dirty="0"/>
              <a:t>Finding out Correlation Between house size and resale price in between 2 estates: python code</a:t>
            </a:r>
          </a:p>
        </p:txBody>
      </p:sp>
      <p:pic>
        <p:nvPicPr>
          <p:cNvPr id="4" name="Content Placeholder 3">
            <a:extLst>
              <a:ext uri="{FF2B5EF4-FFF2-40B4-BE49-F238E27FC236}">
                <a16:creationId xmlns:a16="http://schemas.microsoft.com/office/drawing/2014/main" id="{65BA7388-2BFA-483D-9505-B038C8180327}"/>
              </a:ext>
            </a:extLst>
          </p:cNvPr>
          <p:cNvPicPr>
            <a:picLocks noGrp="1" noChangeAspect="1"/>
          </p:cNvPicPr>
          <p:nvPr>
            <p:ph idx="1"/>
          </p:nvPr>
        </p:nvPicPr>
        <p:blipFill>
          <a:blip r:embed="rId2"/>
          <a:stretch>
            <a:fillRect/>
          </a:stretch>
        </p:blipFill>
        <p:spPr>
          <a:xfrm>
            <a:off x="3066077" y="2286000"/>
            <a:ext cx="5635983" cy="4022725"/>
          </a:xfrm>
          <a:prstGeom prst="rect">
            <a:avLst/>
          </a:prstGeom>
        </p:spPr>
      </p:pic>
    </p:spTree>
    <p:extLst>
      <p:ext uri="{BB962C8B-B14F-4D97-AF65-F5344CB8AC3E}">
        <p14:creationId xmlns:p14="http://schemas.microsoft.com/office/powerpoint/2010/main" val="32270549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39</TotalTime>
  <Words>580</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Tw Cen MT</vt:lpstr>
      <vt:lpstr>Tw Cen MT Condensed</vt:lpstr>
      <vt:lpstr>Wingdings 3</vt:lpstr>
      <vt:lpstr>Integral</vt:lpstr>
      <vt:lpstr>IT8701 CA1 Presentation</vt:lpstr>
      <vt:lpstr>Wanting to find out if more people are getting married or not </vt:lpstr>
      <vt:lpstr>Wanting to find out if more people are getting married or not: Python Code</vt:lpstr>
      <vt:lpstr>Wanting to find out if more people are getting married or not: Plot and Analysis</vt:lpstr>
      <vt:lpstr>To find out how rental varies with room type</vt:lpstr>
      <vt:lpstr>To find out how rental varies with room type: Python Code</vt:lpstr>
      <vt:lpstr>To find out how rental varies with room type: Plot and analysis</vt:lpstr>
      <vt:lpstr>Finding out Correlation Between house size and resale price in between 2 estates</vt:lpstr>
      <vt:lpstr>Finding out Correlation Between house size and resale price in between 2 estates: python code</vt:lpstr>
      <vt:lpstr>Finding out Correlation Between house size and resale price in between 2 estates: Plot and Analysis</vt:lpstr>
      <vt:lpstr>Finding Average Resale Price across town</vt:lpstr>
      <vt:lpstr>Finding Average Resale Price across town: Python code</vt:lpstr>
      <vt:lpstr>Finding Average Resale Price across town: Plot and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IT8701 CA1 Presentation</dc:title>
  <dc:creator>Tiikyyy �</dc:creator>
  <cp:lastModifiedBy>Tiikyyy �</cp:lastModifiedBy>
  <cp:revision>19</cp:revision>
  <dcterms:created xsi:type="dcterms:W3CDTF">2019-06-25T19:16:55Z</dcterms:created>
  <dcterms:modified xsi:type="dcterms:W3CDTF">2019-06-26T03:13:04Z</dcterms:modified>
</cp:coreProperties>
</file>