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1" r:id="rId3"/>
  </p:sldMasterIdLst>
  <p:notesMasterIdLst>
    <p:notesMasterId r:id="rId5"/>
  </p:notesMasterIdLst>
  <p:sldIdLst>
    <p:sldId id="266" r:id="rId4"/>
    <p:sldId id="257" r:id="rId6"/>
    <p:sldId id="258" r:id="rId7"/>
    <p:sldId id="259" r:id="rId8"/>
    <p:sldId id="260" r:id="rId9"/>
    <p:sldId id="261" r:id="rId10"/>
    <p:sldId id="262" r:id="rId11"/>
    <p:sldId id="276" r:id="rId12"/>
    <p:sldId id="267" r:id="rId13"/>
    <p:sldId id="268" r:id="rId14"/>
    <p:sldId id="269" r:id="rId15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 idx="2"/>
          </p:nvPr>
        </p:nvSpPr>
        <p:spPr>
          <a:xfrm>
            <a:off x="381338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1">
    <p:bg>
      <p:bgPr>
        <a:solidFill>
          <a:srgbClr val="FFFFFF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-12125" y="7539"/>
            <a:ext cx="9144000" cy="11385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36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body" idx="1"/>
          </p:nvPr>
        </p:nvSpPr>
        <p:spPr>
          <a:xfrm>
            <a:off x="466725" y="1243275"/>
            <a:ext cx="8090100" cy="327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54" name="Shape 54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 descr="logo_lockup_google_developers_horizontal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883806" y="228887"/>
            <a:ext cx="22602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82894" y="4611399"/>
            <a:ext cx="1301354" cy="43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Blue">
    <p:bg>
      <p:bgPr>
        <a:solidFill>
          <a:srgbClr val="4285F4"/>
        </a:solidFill>
        <a:effectLst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3450347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 panose="02010600030101010101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rPr>
              <a:t>Proprietary + Confidential</a:t>
            </a:r>
            <a:endParaRPr lang="en-GB" sz="600" b="0" i="0" u="none" strike="noStrike" cap="none">
              <a:solidFill>
                <a:srgbClr val="FFFFFF"/>
              </a:solidFill>
              <a:latin typeface="Roboto" panose="02010600030101010101"/>
              <a:ea typeface="Roboto" panose="02010600030101010101"/>
              <a:cs typeface="Roboto" panose="02010600030101010101"/>
              <a:sym typeface="Roboto" panose="02010600030101010101"/>
            </a:endParaRPr>
          </a:p>
        </p:txBody>
      </p:sp>
      <p:sp>
        <p:nvSpPr>
          <p:cNvPr id="64" name="Shape 64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3600" b="0" i="0" u="none" strike="noStrike" cap="none">
                <a:solidFill>
                  <a:srgbClr val="FFFFFF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66" name="Shape 6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437175" y="4162275"/>
            <a:ext cx="1901574" cy="6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Layout 1">
    <p:bg>
      <p:bgPr>
        <a:solidFill>
          <a:srgbClr val="FFFFFF"/>
        </a:solidFill>
        <a:effectLst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1740188"/>
            <a:ext cx="9144000" cy="11385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36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type="body" idx="1"/>
          </p:nvPr>
        </p:nvSpPr>
        <p:spPr>
          <a:xfrm>
            <a:off x="466725" y="1243275"/>
            <a:ext cx="8090100" cy="327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71" name="Shape 71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4349657"/>
            <a:ext cx="1414200" cy="9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1">
    <p:bg>
      <p:bgPr>
        <a:solidFill>
          <a:srgbClr val="FFFFFF"/>
        </a:solidFill>
        <a:effectLst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12125" y="7539"/>
            <a:ext cx="9144000" cy="11385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36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type="body" idx="1"/>
          </p:nvPr>
        </p:nvSpPr>
        <p:spPr>
          <a:xfrm>
            <a:off x="466725" y="1243275"/>
            <a:ext cx="8090100" cy="327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77" name="Shape 77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 descr="logo_lockup_google_developers_horizontal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883806" y="228887"/>
            <a:ext cx="22602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82894" y="4611399"/>
            <a:ext cx="1301354" cy="43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Gray Foot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 flipH="1">
            <a:off x="63499" y="4617750"/>
            <a:ext cx="9106200" cy="5484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 flipH="1">
            <a:off x="-12450" y="4686832"/>
            <a:ext cx="4769700" cy="474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83" name="Shape 8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84" name="Shape 84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Blu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Roboto" panose="02010600030101010101"/>
              <a:buNone/>
              <a:defRPr sz="3600">
                <a:solidFill>
                  <a:schemeClr val="accent2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Roboto" panose="02010600030101010101"/>
              <a:buNone/>
              <a:defRPr sz="3600">
                <a:solidFill>
                  <a:schemeClr val="accent2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Roboto" panose="02010600030101010101"/>
              <a:buNone/>
              <a:defRPr sz="3600">
                <a:solidFill>
                  <a:schemeClr val="accent2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Roboto" panose="02010600030101010101"/>
              <a:buNone/>
              <a:defRPr sz="3600">
                <a:solidFill>
                  <a:schemeClr val="accent2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Roboto" panose="02010600030101010101"/>
              <a:buNone/>
              <a:defRPr sz="3600">
                <a:solidFill>
                  <a:schemeClr val="accent2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Roboto" panose="02010600030101010101"/>
              <a:buNone/>
              <a:defRPr sz="3600">
                <a:solidFill>
                  <a:schemeClr val="accent2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Roboto" panose="02010600030101010101"/>
              <a:buNone/>
              <a:defRPr sz="3600">
                <a:solidFill>
                  <a:schemeClr val="accent2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Roboto" panose="02010600030101010101"/>
              <a:buNone/>
              <a:defRPr sz="3600">
                <a:solidFill>
                  <a:schemeClr val="accent2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9pPr>
          </a:lstStyle>
          <a:p/>
        </p:txBody>
      </p:sp>
      <p:pic>
        <p:nvPicPr>
          <p:cNvPr id="88" name="Shape 88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Yellow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92" name="Shape 92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Gree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96" name="Shape 96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99" name="Shape 99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y Footer - Title &amp; 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 flipH="1">
            <a:off x="25697" y="4617750"/>
            <a:ext cx="9144000" cy="5484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02" name="Shape 102"/>
          <p:cNvSpPr/>
          <p:nvPr/>
        </p:nvSpPr>
        <p:spPr>
          <a:xfrm flipH="1">
            <a:off x="-12450" y="4686832"/>
            <a:ext cx="4769700" cy="474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103" name="Shape 10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type="body" idx="1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●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marL="457200" marR="0" lvl="1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○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2pPr>
            <a:lvl3pPr marL="914400" marR="0" lvl="2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■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3pPr>
            <a:lvl4pPr marL="1371600" marR="0" lvl="3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●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4pPr>
            <a:lvl5pPr marL="1828800" marR="0" lvl="4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○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5pPr>
            <a:lvl6pPr marL="2286000" marR="0" lvl="5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■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6pPr>
            <a:lvl7pPr marL="2743200" marR="0" lvl="6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●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7pPr>
            <a:lvl8pPr marL="3200400" marR="0" lvl="7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○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8pPr>
            <a:lvl9pPr marL="3657600" marR="0" lvl="8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■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9pPr>
          </a:lstStyle>
          <a:p/>
        </p:txBody>
      </p:sp>
      <p:pic>
        <p:nvPicPr>
          <p:cNvPr id="105" name="Shape 105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Blue &amp; 3 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9pPr>
          </a:lstStyle>
          <a:p/>
        </p:txBody>
      </p:sp>
      <p:sp>
        <p:nvSpPr>
          <p:cNvPr id="110" name="Shape 110"/>
          <p:cNvSpPr txBox="1"/>
          <p:nvPr>
            <p:ph type="body" idx="2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9pPr>
          </a:lstStyle>
          <a:p/>
        </p:txBody>
      </p:sp>
      <p:sp>
        <p:nvSpPr>
          <p:cNvPr id="111" name="Shape 111"/>
          <p:cNvSpPr txBox="1"/>
          <p:nvPr>
            <p:ph type="body" idx="3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9pPr>
          </a:lstStyle>
          <a:p/>
        </p:txBody>
      </p:sp>
      <p:pic>
        <p:nvPicPr>
          <p:cNvPr id="112" name="Shape 112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Red &amp; 1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9pPr>
          </a:lstStyle>
          <a:p/>
        </p:txBody>
      </p:sp>
      <p:pic>
        <p:nvPicPr>
          <p:cNvPr id="117" name="Shape 117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Yellow &amp; 1 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9pPr>
          </a:lstStyle>
          <a:p/>
        </p:txBody>
      </p:sp>
      <p:pic>
        <p:nvPicPr>
          <p:cNvPr id="122" name="Shape 122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Green &amp; 1 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9pPr>
          </a:lstStyle>
          <a:p/>
        </p:txBody>
      </p:sp>
      <p:pic>
        <p:nvPicPr>
          <p:cNvPr id="127" name="Shape 127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36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type="body" idx="1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" name="Shape 6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GB" sz="10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6.xml"/><Relationship Id="rId2" Type="http://schemas.openxmlformats.org/officeDocument/2006/relationships/hyperlink" Target="http://i.youku.com/i/UMzI1MjQ0MDgw/videos?spm=a2hzp.8253876.0.0" TargetMode="External"/><Relationship Id="rId1" Type="http://schemas.openxmlformats.org/officeDocument/2006/relationships/hyperlink" Target="https://my.oschina.net/mumu/blo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angular.cn/docs/ts/latest/guide/router.html&#13;" TargetMode="Externa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my.oschina.net/mumu/blog/830696&#13;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2.png"/><Relationship Id="rId1" Type="http://schemas.openxmlformats.org/officeDocument/2006/relationships/hyperlink" Target="http://git.oschina.net/mumu-osc/NiceFis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4010567" y="785859"/>
            <a:ext cx="4893000" cy="1115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en-GB" sz="225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Angular2.0视频教程</a:t>
            </a:r>
            <a:endParaRPr lang="en-GB" sz="225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Shape 62"/>
          <p:cNvSpPr txBox="1"/>
          <p:nvPr>
            <p:ph type="subTitle" idx="1"/>
          </p:nvPr>
        </p:nvSpPr>
        <p:spPr>
          <a:xfrm>
            <a:off x="4010567" y="2008592"/>
            <a:ext cx="4893000" cy="44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zh-CN" altLang="en-US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第五节：路由与懒加载</a:t>
            </a:r>
            <a:endParaRPr lang="zh-CN" sz="16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4010567" y="2548759"/>
            <a:ext cx="4893000" cy="4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 panose="020B0604020202020204"/>
              <a:buNone/>
            </a:pPr>
            <a:r>
              <a:rPr lang="en-US" altLang="en-GB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by </a:t>
            </a:r>
            <a:r>
              <a:rPr lang="en-GB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大漠穷秋 2017-01</a:t>
            </a:r>
            <a:endParaRPr lang="en-GB" sz="16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4" name="Shape 6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3204568"/>
            <a:ext cx="9144001" cy="194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2"/>
          <a:srcRect l="28742" t="9185" r="28822" b="6497"/>
          <a:stretch>
            <a:fillRect/>
          </a:stretch>
        </p:blipFill>
        <p:spPr>
          <a:xfrm>
            <a:off x="1585436" y="1077278"/>
            <a:ext cx="2195989" cy="218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Angular中文社区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87150" y="1357675"/>
            <a:ext cx="2969699" cy="296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393791" y="1283604"/>
            <a:ext cx="83307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-GB" sz="30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en-GB" sz="300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" name="Shape 133"/>
          <p:cNvSpPr txBox="1"/>
          <p:nvPr/>
        </p:nvSpPr>
        <p:spPr>
          <a:xfrm>
            <a:off x="393791" y="2257894"/>
            <a:ext cx="8330700" cy="5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https://my.oschina.net/mumu/blog</a:t>
            </a:r>
            <a:endParaRPr lang="en-GB" sz="180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hlinkClick r:id="rId1" action="ppaction://hlinkfile"/>
            </a:endParaRPr>
          </a:p>
        </p:txBody>
      </p:sp>
      <p:sp>
        <p:nvSpPr>
          <p:cNvPr id="2" name="Shape 133"/>
          <p:cNvSpPr txBox="1"/>
          <p:nvPr/>
        </p:nvSpPr>
        <p:spPr>
          <a:xfrm>
            <a:off x="393791" y="3036563"/>
            <a:ext cx="8330700" cy="5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zh-CN" altLang="en-GB" sz="180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请订阅：</a:t>
            </a:r>
            <a:r>
              <a:rPr lang="zh-CN" altLang="en-GB" sz="180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我的优酷频道</a:t>
            </a:r>
            <a:endParaRPr lang="zh-CN" altLang="en-GB" sz="180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30151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Font typeface="Arial" panose="020B0604020202020204"/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内容提要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Shape 71"/>
          <p:cNvSpPr txBox="1"/>
          <p:nvPr>
            <p:ph type="body" idx="1"/>
          </p:nvPr>
        </p:nvSpPr>
        <p:spPr>
          <a:xfrm>
            <a:off x="311785" y="1111885"/>
            <a:ext cx="8520430" cy="326517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algn="l" rtl="0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GB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基本用法</a:t>
            </a:r>
            <a:r>
              <a:rPr lang="en-US" altLang="en-GB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---</a:t>
            </a:r>
            <a:r>
              <a:rPr lang="zh-CN" altLang="en-US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传递参数</a:t>
            </a:r>
            <a:endParaRPr lang="zh-CN" altLang="en-US" sz="2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lvl="0" indent="-342900" algn="l" rtl="0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altLang="zh-CN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GB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层嵌套</a:t>
            </a:r>
            <a:r>
              <a:rPr lang="zh-CN" altLang="en-GB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的路由</a:t>
            </a:r>
            <a:endParaRPr lang="zh-CN" altLang="en-GB" sz="2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lvl="0" indent="-342900" algn="l" rtl="0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GB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  <a:r>
              <a:rPr lang="zh-CN" altLang="en-GB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懒加载</a:t>
            </a:r>
            <a:endParaRPr lang="zh-CN" altLang="en-GB" sz="2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lvl="0" indent="-342900" algn="l" rtl="0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GB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路由守卫</a:t>
            </a:r>
            <a:endParaRPr lang="en-GB" sz="2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lvl="0" indent="-342900" algn="l" rtl="0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GB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为了支持</a:t>
            </a:r>
            <a:r>
              <a:rPr lang="en-US" altLang="zh-CN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PushState</a:t>
            </a:r>
            <a:r>
              <a:rPr lang="zh-CN" altLang="en-US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需要对</a:t>
            </a:r>
            <a:r>
              <a:rPr lang="zh-CN" altLang="en-GB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服务端进行一些配置</a:t>
            </a:r>
            <a:endParaRPr lang="zh-CN" altLang="en-GB" sz="2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0151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Font typeface="Arial" panose="020B0604020202020204"/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基本用法</a:t>
            </a:r>
            <a:r>
              <a:rPr lang="en-US" alt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---3</a:t>
            </a:r>
            <a:r>
              <a:rPr lang="zh-CN" altLang="en-US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个小细节配合完成</a:t>
            </a:r>
            <a:endParaRPr lang="zh-CN" altLang="en-US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55630" y="1108925"/>
            <a:ext cx="4580074" cy="33885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type="body" idx="1"/>
          </p:nvPr>
        </p:nvSpPr>
        <p:spPr>
          <a:xfrm>
            <a:off x="5288400" y="1353400"/>
            <a:ext cx="3543900" cy="30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GB" sz="1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{path:’***’,component:’***’}</a:t>
            </a:r>
            <a:endParaRPr lang="en-GB" sz="1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GB" sz="1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&lt;router-outlet&gt;</a:t>
            </a:r>
            <a:endParaRPr lang="en-GB" sz="1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GB" sz="1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&lt;a routerLink=”***”&gt;</a:t>
            </a:r>
            <a:endParaRPr lang="en-GB" sz="1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0151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Font typeface="Arial" panose="020B0604020202020204"/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基本用法---传递参数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57885" y="1600200"/>
            <a:ext cx="7428230" cy="2177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0151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Font typeface="Arial" panose="020B0604020202020204"/>
              <a:buNone/>
            </a:pPr>
            <a:r>
              <a:rPr lang="en-US" alt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层嵌套</a:t>
            </a:r>
            <a:r>
              <a:rPr lang="zh-CN" alt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的路由</a:t>
            </a:r>
            <a:endParaRPr lang="zh-CN" alt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932305" y="1179830"/>
            <a:ext cx="5280025" cy="3414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0151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Font typeface="Arial" panose="020B0604020202020204"/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  <a:r>
              <a:rPr lang="zh-CN" alt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懒加载</a:t>
            </a:r>
            <a:endParaRPr lang="zh-CN" alt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6" name="Shape 9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81362" y="1025570"/>
            <a:ext cx="498127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0151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Font typeface="Arial" panose="020B0604020202020204"/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路由守卫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50621" y="1002520"/>
            <a:ext cx="6644023" cy="350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文本框 0"/>
          <p:cNvSpPr txBox="1"/>
          <p:nvPr/>
        </p:nvSpPr>
        <p:spPr>
          <a:xfrm>
            <a:off x="311785" y="4640580"/>
            <a:ext cx="8520430" cy="3194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2" action="ppaction://hlinkfile"/>
              </a:rPr>
              <a:t>https://angular.cn/docs/ts/latest/guide/router.html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hlinkClick r:id="rId2" action="ppaction://hlinkfi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0151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Font typeface="Arial" panose="020B0604020202020204"/>
              <a:buNone/>
            </a:pPr>
            <a:r>
              <a:rPr lang="zh-CN" alt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服务端配置</a:t>
            </a:r>
            <a:endParaRPr lang="zh-CN" alt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311150" y="2312670"/>
            <a:ext cx="8520430" cy="352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https://my.oschina.net/mumu/blog/830696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hlinkClick r:id="rId1" action="ppaction://hlinkfi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所有实例代码都在这里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406650" y="4450125"/>
            <a:ext cx="8330700" cy="5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u="sng">
                <a:solidFill>
                  <a:schemeClr val="hlink"/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http://git.oschina.net/mumu-osc/NiceFish</a:t>
            </a:r>
            <a:endParaRPr lang="en-GB" sz="1350" u="sng">
              <a:solidFill>
                <a:schemeClr val="hlink"/>
              </a:solidFill>
              <a:latin typeface="微软雅黑" panose="020B0503020204020204" charset="-122"/>
              <a:ea typeface="微软雅黑" panose="020B0503020204020204" charset="-122"/>
              <a:hlinkClick r:id="rId1"/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433700" y="941525"/>
            <a:ext cx="4276608" cy="33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WPS 演示</Application>
  <PresentationFormat/>
  <Paragraphs>46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Arial</vt:lpstr>
      <vt:lpstr>Roboto</vt:lpstr>
      <vt:lpstr>微软雅黑</vt:lpstr>
      <vt:lpstr>Wingdings</vt:lpstr>
      <vt:lpstr>simple-light-2</vt:lpstr>
      <vt:lpstr>Global Master</vt:lpstr>
      <vt:lpstr>Angular2.0视频教程</vt:lpstr>
      <vt:lpstr>内容提要</vt:lpstr>
      <vt:lpstr>基本用法---3个小细节配合完成</vt:lpstr>
      <vt:lpstr>基本用法---传递参数</vt:lpstr>
      <vt:lpstr>N层嵌套的路由</vt:lpstr>
      <vt:lpstr>模块懒加载</vt:lpstr>
      <vt:lpstr>路由守卫</vt:lpstr>
      <vt:lpstr>服务端配置</vt:lpstr>
      <vt:lpstr>所有实例代码都在这里</vt:lpstr>
      <vt:lpstr>Angular中文社区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Angular基础教程</dc:title>
  <dc:creator/>
  <cp:lastModifiedBy>zhangxf10</cp:lastModifiedBy>
  <cp:revision>54</cp:revision>
  <dcterms:created xsi:type="dcterms:W3CDTF">2017-02-14T03:19:00Z</dcterms:created>
  <dcterms:modified xsi:type="dcterms:W3CDTF">2017-02-25T12:30:31Z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