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07" r:id="rId1"/>
  </p:sldMasterIdLst>
  <p:notesMasterIdLst>
    <p:notesMasterId r:id="rId30"/>
  </p:notesMasterIdLst>
  <p:sldIdLst>
    <p:sldId id="256" r:id="rId2"/>
    <p:sldId id="257" r:id="rId3"/>
    <p:sldId id="327" r:id="rId4"/>
    <p:sldId id="259" r:id="rId5"/>
    <p:sldId id="322" r:id="rId6"/>
    <p:sldId id="323" r:id="rId7"/>
    <p:sldId id="324" r:id="rId8"/>
    <p:sldId id="326" r:id="rId9"/>
    <p:sldId id="265" r:id="rId10"/>
    <p:sldId id="320" r:id="rId11"/>
    <p:sldId id="321" r:id="rId12"/>
    <p:sldId id="270" r:id="rId13"/>
    <p:sldId id="328" r:id="rId14"/>
    <p:sldId id="329" r:id="rId15"/>
    <p:sldId id="330" r:id="rId16"/>
    <p:sldId id="331" r:id="rId17"/>
    <p:sldId id="332" r:id="rId18"/>
    <p:sldId id="333" r:id="rId19"/>
    <p:sldId id="336" r:id="rId20"/>
    <p:sldId id="334" r:id="rId21"/>
    <p:sldId id="337" r:id="rId22"/>
    <p:sldId id="335" r:id="rId23"/>
    <p:sldId id="338" r:id="rId24"/>
    <p:sldId id="339" r:id="rId25"/>
    <p:sldId id="340" r:id="rId26"/>
    <p:sldId id="341" r:id="rId27"/>
    <p:sldId id="342"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Project name and members" id="{2D182C0F-8E44-4D41-85B6-E260C21A3915}">
          <p14:sldIdLst>
            <p14:sldId id="256"/>
          </p14:sldIdLst>
        </p14:section>
        <p14:section name="2. Introduction and functions description" id="{CA5F2450-84F5-475C-A76A-6BD8EB7E255F}">
          <p14:sldIdLst>
            <p14:sldId id="257"/>
            <p14:sldId id="327"/>
            <p14:sldId id="259"/>
            <p14:sldId id="322"/>
            <p14:sldId id="323"/>
            <p14:sldId id="324"/>
            <p14:sldId id="326"/>
          </p14:sldIdLst>
        </p14:section>
        <p14:section name="3. Data Design" id="{4FA9BA5E-DDDD-4D04-A653-56A0C2C4F908}">
          <p14:sldIdLst>
            <p14:sldId id="265"/>
          </p14:sldIdLst>
        </p14:section>
        <p14:section name="4. List of stored procedures and functions" id="{A986E1F6-11CE-4FD9-B236-D2B0E6614EA2}">
          <p14:sldIdLst>
            <p14:sldId id="320"/>
            <p14:sldId id="321"/>
          </p14:sldIdLst>
        </p14:section>
        <p14:section name="5. GUI" id="{1040FD97-8A53-405B-AB8C-5236A14EECC8}">
          <p14:sldIdLst>
            <p14:sldId id="270"/>
            <p14:sldId id="328"/>
            <p14:sldId id="329"/>
            <p14:sldId id="330"/>
            <p14:sldId id="331"/>
            <p14:sldId id="332"/>
            <p14:sldId id="333"/>
            <p14:sldId id="336"/>
            <p14:sldId id="334"/>
            <p14:sldId id="337"/>
            <p14:sldId id="335"/>
            <p14:sldId id="338"/>
            <p14:sldId id="339"/>
            <p14:sldId id="340"/>
            <p14:sldId id="341"/>
            <p14:sldId id="342"/>
            <p14:sldId id="3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3" clrIdx="0">
    <p:extLst>
      <p:ext uri="{19B8F6BF-5375-455C-9EA6-DF929625EA0E}">
        <p15:presenceInfo xmlns:p15="http://schemas.microsoft.com/office/powerpoint/2012/main" userId="f15b2d7d89aef0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115" autoAdjust="0"/>
  </p:normalViewPr>
  <p:slideViewPr>
    <p:cSldViewPr snapToGrid="0">
      <p:cViewPr varScale="1">
        <p:scale>
          <a:sx n="77" d="100"/>
          <a:sy n="77" d="100"/>
        </p:scale>
        <p:origin x="83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50C64-C953-4132-A748-E58B394C6647}"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7D833-DC35-4C3D-8D29-08FFE69A0857}" type="slidenum">
              <a:rPr lang="en-US" smtClean="0"/>
              <a:t>‹#›</a:t>
            </a:fld>
            <a:endParaRPr lang="en-US"/>
          </a:p>
        </p:txBody>
      </p:sp>
    </p:spTree>
    <p:extLst>
      <p:ext uri="{BB962C8B-B14F-4D97-AF65-F5344CB8AC3E}">
        <p14:creationId xmlns:p14="http://schemas.microsoft.com/office/powerpoint/2010/main" val="388286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07E7D833-DC35-4C3D-8D29-08FFE69A0857}" type="slidenum">
              <a:rPr lang="en-US" smtClean="0"/>
              <a:t>10</a:t>
            </a:fld>
            <a:endParaRPr lang="en-US"/>
          </a:p>
        </p:txBody>
      </p:sp>
    </p:spTree>
    <p:extLst>
      <p:ext uri="{BB962C8B-B14F-4D97-AF65-F5344CB8AC3E}">
        <p14:creationId xmlns:p14="http://schemas.microsoft.com/office/powerpoint/2010/main" val="112298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07E7D833-DC35-4C3D-8D29-08FFE69A0857}" type="slidenum">
              <a:rPr lang="en-US" smtClean="0"/>
              <a:t>15</a:t>
            </a:fld>
            <a:endParaRPr lang="en-US"/>
          </a:p>
        </p:txBody>
      </p:sp>
    </p:spTree>
    <p:extLst>
      <p:ext uri="{BB962C8B-B14F-4D97-AF65-F5344CB8AC3E}">
        <p14:creationId xmlns:p14="http://schemas.microsoft.com/office/powerpoint/2010/main" val="213657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07E7D833-DC35-4C3D-8D29-08FFE69A0857}" type="slidenum">
              <a:rPr lang="en-US" smtClean="0"/>
              <a:t>17</a:t>
            </a:fld>
            <a:endParaRPr lang="en-US"/>
          </a:p>
        </p:txBody>
      </p:sp>
    </p:spTree>
    <p:extLst>
      <p:ext uri="{BB962C8B-B14F-4D97-AF65-F5344CB8AC3E}">
        <p14:creationId xmlns:p14="http://schemas.microsoft.com/office/powerpoint/2010/main" val="481723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60" y="2166370"/>
            <a:ext cx="11471565" cy="1739347"/>
          </a:xfrm>
        </p:spPr>
        <p:txBody>
          <a:bodyPr tIns="45720" bIns="45720" anchor="ctr">
            <a:normAutofit/>
          </a:bodyPr>
          <a:lstStyle>
            <a:lvl1pPr algn="ctr">
              <a:lnSpc>
                <a:spcPct val="80000"/>
              </a:lnSpc>
              <a:defRPr sz="6000" spc="151"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6"/>
            <a:ext cx="9144000" cy="1309255"/>
          </a:xfrm>
        </p:spPr>
        <p:txBody>
          <a:bodyPr>
            <a:normAutofit/>
          </a:bodyPr>
          <a:lstStyle>
            <a:lvl1pPr marL="0" indent="0" algn="ctr">
              <a:buNone/>
              <a:defRPr sz="2000"/>
            </a:lvl1pPr>
            <a:lvl2pPr marL="457189" indent="0" algn="ctr">
              <a:buNone/>
              <a:defRPr sz="2000"/>
            </a:lvl2pPr>
            <a:lvl3pPr marL="914377" indent="0" algn="ctr">
              <a:buNone/>
              <a:defRPr sz="20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E39917-8F42-406E-BF99-45E6BE046476}" type="datetime1">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164560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09D72-B6C9-48DB-BE23-130AFED0AA26}" type="datetime1">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293213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7"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3" y="6422860"/>
            <a:ext cx="2743196" cy="365125"/>
          </a:xfrm>
        </p:spPr>
        <p:txBody>
          <a:bodyPr/>
          <a:lstStyle/>
          <a:p>
            <a:fld id="{42FD671F-48AB-4848-BFB8-AC1A08013E98}" type="datetime1">
              <a:rPr lang="en-US" smtClean="0"/>
              <a:t>11/27/2022</a:t>
            </a:fld>
            <a:endParaRPr lang="en-US" dirty="0"/>
          </a:p>
        </p:txBody>
      </p:sp>
      <p:sp>
        <p:nvSpPr>
          <p:cNvPr id="5" name="Footer Placeholder 4"/>
          <p:cNvSpPr>
            <a:spLocks noGrp="1"/>
          </p:cNvSpPr>
          <p:nvPr>
            <p:ph type="ftr" sz="quarter" idx="11"/>
          </p:nvPr>
        </p:nvSpPr>
        <p:spPr>
          <a:xfrm>
            <a:off x="3776136" y="6422860"/>
            <a:ext cx="4279669" cy="365125"/>
          </a:xfrm>
        </p:spPr>
        <p:txBody>
          <a:bodyPr/>
          <a:lstStyle/>
          <a:p>
            <a:endParaRPr lang="en-US" dirty="0"/>
          </a:p>
        </p:txBody>
      </p:sp>
      <p:sp>
        <p:nvSpPr>
          <p:cNvPr id="6" name="Slide Number Placeholder 5"/>
          <p:cNvSpPr>
            <a:spLocks noGrp="1"/>
          </p:cNvSpPr>
          <p:nvPr>
            <p:ph type="sldNum" sz="quarter" idx="12"/>
          </p:nvPr>
        </p:nvSpPr>
        <p:spPr>
          <a:xfrm>
            <a:off x="8073053" y="6422860"/>
            <a:ext cx="879759" cy="365125"/>
          </a:xfrm>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22291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DB3FA-D35E-4D40-86CE-359AE39A6409}" type="datetime1">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45922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1"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40"/>
            <a:ext cx="10515600" cy="1174639"/>
          </a:xfrm>
        </p:spPr>
        <p:txBody>
          <a:bodyPr anchor="t">
            <a:normAutofit/>
          </a:bodyPr>
          <a:lstStyle>
            <a:lvl1pPr marL="0" indent="0" algn="ctr">
              <a:buNone/>
              <a:defRPr sz="2000">
                <a:solidFill>
                  <a:schemeClr val="tx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C2B7F11-2A9E-4BE2-AB12-E10A3E088D45}" type="datetime1">
              <a:rPr lang="en-US" smtClean="0"/>
              <a:t>11/27/2022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B2522E2-8181-4299-A00C-121466594CE5}" type="slidenum">
              <a:rPr lang="en-US" smtClean="0"/>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761" y="302635"/>
            <a:ext cx="1081507" cy="1081240"/>
          </a:xfrm>
          <a:prstGeom prst="rect">
            <a:avLst/>
          </a:prstGeom>
        </p:spPr>
      </p:pic>
    </p:spTree>
    <p:extLst>
      <p:ext uri="{BB962C8B-B14F-4D97-AF65-F5344CB8AC3E}">
        <p14:creationId xmlns:p14="http://schemas.microsoft.com/office/powerpoint/2010/main" val="356704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DFA50-4A85-48ED-BB1E-A48D7A75EB7D}" type="datetime1">
              <a:rPr lang="en-US" smtClean="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34896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1" y="1913470"/>
            <a:ext cx="4754880" cy="743094"/>
          </a:xfrm>
        </p:spPr>
        <p:txBody>
          <a:bodyPr anchor="ctr">
            <a:normAutofit/>
          </a:bodyPr>
          <a:lstStyle>
            <a:lvl1pPr marL="0" indent="0">
              <a:buNone/>
              <a:defRPr sz="21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1"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4AC1F-01C6-4529-B00B-513FB73E8031}" type="datetime1">
              <a:rPr lang="en-US" smtClean="0"/>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14292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8B8EB3-E7AB-4DD9-A52D-D3527DDB3F19}" type="datetime1">
              <a:rPr lang="en-US" smtClean="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60642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8127A-F447-4A5E-8645-B7B52102394F}" type="datetime1">
              <a:rPr lang="en-US" smtClean="0"/>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88720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90"/>
            <a:ext cx="3200400" cy="3432319"/>
          </a:xfrm>
        </p:spPr>
        <p:txBody>
          <a:bodyPr>
            <a:normAutofit/>
          </a:bodyPr>
          <a:lstStyle>
            <a:lvl1pPr marL="0" indent="0">
              <a:lnSpc>
                <a:spcPct val="95000"/>
              </a:lnSpc>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27B41-8ED1-49DC-B5C3-AD99D333C2BE}" type="datetime1">
              <a:rPr lang="en-US" smtClean="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178416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FAF9-4D36-4093-B66B-81558C40984B}" type="datetime1">
              <a:rPr lang="en-US" smtClean="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2522E2-8181-4299-A00C-121466594CE5}" type="slidenum">
              <a:rPr lang="en-US" smtClean="0"/>
              <a:t>‹#›</a:t>
            </a:fld>
            <a:endParaRPr lang="en-US" dirty="0"/>
          </a:p>
        </p:txBody>
      </p:sp>
    </p:spTree>
    <p:extLst>
      <p:ext uri="{BB962C8B-B14F-4D97-AF65-F5344CB8AC3E}">
        <p14:creationId xmlns:p14="http://schemas.microsoft.com/office/powerpoint/2010/main" val="124413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9" y="6422860"/>
            <a:ext cx="3000895" cy="365125"/>
          </a:xfrm>
          <a:prstGeom prst="rect">
            <a:avLst/>
          </a:prstGeom>
        </p:spPr>
        <p:txBody>
          <a:bodyPr vert="horz" lIns="91440" tIns="45720" rIns="45720" bIns="45720" rtlCol="0" anchor="ctr"/>
          <a:lstStyle>
            <a:lvl1pPr algn="l">
              <a:defRPr sz="1051">
                <a:solidFill>
                  <a:schemeClr val="tx1"/>
                </a:solidFill>
              </a:defRPr>
            </a:lvl1pPr>
          </a:lstStyle>
          <a:p>
            <a:fld id="{0587A02D-F1BF-4002-9091-AE50DC047005}" type="datetime1">
              <a:rPr lang="en-US" smtClean="0"/>
              <a:t>11/27/2022</a:t>
            </a:fld>
            <a:endParaRPr lang="en-US" dirty="0"/>
          </a:p>
        </p:txBody>
      </p:sp>
      <p:sp>
        <p:nvSpPr>
          <p:cNvPr id="5" name="Footer Placeholder 4"/>
          <p:cNvSpPr>
            <a:spLocks noGrp="1"/>
          </p:cNvSpPr>
          <p:nvPr>
            <p:ph type="ftr" sz="quarter" idx="3"/>
          </p:nvPr>
        </p:nvSpPr>
        <p:spPr>
          <a:xfrm>
            <a:off x="5596471" y="6422860"/>
            <a:ext cx="5044440" cy="365125"/>
          </a:xfrm>
          <a:prstGeom prst="rect">
            <a:avLst/>
          </a:prstGeom>
        </p:spPr>
        <p:txBody>
          <a:bodyPr vert="horz" lIns="91440" tIns="45720" rIns="91440" bIns="45720" rtlCol="0" anchor="ctr"/>
          <a:lstStyle>
            <a:lvl1pPr algn="r">
              <a:defRPr sz="1051">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60"/>
            <a:ext cx="946264" cy="365125"/>
          </a:xfrm>
          <a:prstGeom prst="rect">
            <a:avLst/>
          </a:prstGeom>
        </p:spPr>
        <p:txBody>
          <a:bodyPr vert="horz" lIns="45720" tIns="45720" rIns="91440" bIns="45720" rtlCol="0" anchor="ctr"/>
          <a:lstStyle>
            <a:lvl1pPr algn="l">
              <a:defRPr sz="1200" b="0">
                <a:solidFill>
                  <a:schemeClr val="tx1"/>
                </a:solidFill>
              </a:defRPr>
            </a:lvl1pPr>
          </a:lstStyle>
          <a:p>
            <a:fld id="{9B2522E2-8181-4299-A00C-121466594CE5}" type="slidenum">
              <a:rPr lang="en-US" smtClean="0"/>
              <a:t>‹#›</a:t>
            </a:fld>
            <a:endParaRPr lang="en-US" dirty="0"/>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20761" y="302635"/>
            <a:ext cx="1081507" cy="1081240"/>
          </a:xfrm>
          <a:prstGeom prst="rect">
            <a:avLst/>
          </a:prstGeom>
        </p:spPr>
      </p:pic>
    </p:spTree>
    <p:extLst>
      <p:ext uri="{BB962C8B-B14F-4D97-AF65-F5344CB8AC3E}">
        <p14:creationId xmlns:p14="http://schemas.microsoft.com/office/powerpoint/2010/main" val="155033347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defTabSz="914377"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75" indent="-182875" algn="l" defTabSz="914377"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70" indent="-182875" algn="l" defTabSz="914377"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64" indent="-182875" algn="l" defTabSz="914377"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58" indent="-182875"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53" indent="-182875"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568" indent="-228594"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763" indent="-228594"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8959" indent="-228594"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155" indent="-228594"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US" b="1" dirty="0" err="1"/>
              <a:t>TowaSHOP</a:t>
            </a:r>
            <a:r>
              <a:rPr lang="en-US" b="1" dirty="0"/>
              <a:t> Project</a:t>
            </a:r>
            <a:br>
              <a:rPr lang="en-US" b="1" dirty="0"/>
            </a:br>
            <a:endParaRPr lang="en-US" dirty="0"/>
          </a:p>
        </p:txBody>
      </p:sp>
      <p:sp>
        <p:nvSpPr>
          <p:cNvPr id="3" name="Subtitle 2"/>
          <p:cNvSpPr>
            <a:spLocks noGrp="1"/>
          </p:cNvSpPr>
          <p:nvPr>
            <p:ph type="subTitle" idx="1"/>
          </p:nvPr>
        </p:nvSpPr>
        <p:spPr>
          <a:xfrm>
            <a:off x="1524000" y="3996256"/>
            <a:ext cx="9144000" cy="1739347"/>
          </a:xfrm>
        </p:spPr>
        <p:txBody>
          <a:bodyPr>
            <a:normAutofit/>
          </a:bodyPr>
          <a:lstStyle/>
          <a:p>
            <a:pPr algn="l"/>
            <a:r>
              <a:rPr lang="en-US" sz="2400" b="1" dirty="0">
                <a:latin typeface="+mj-lt"/>
              </a:rPr>
              <a:t>Group member:	1. </a:t>
            </a:r>
            <a:r>
              <a:rPr lang="en-US" sz="2400" b="1" dirty="0" err="1">
                <a:latin typeface="+mj-lt"/>
              </a:rPr>
              <a:t>Nguyễn</a:t>
            </a:r>
            <a:r>
              <a:rPr lang="en-US" sz="2400" b="1" dirty="0">
                <a:latin typeface="+mj-lt"/>
              </a:rPr>
              <a:t> Thanh </a:t>
            </a:r>
            <a:r>
              <a:rPr lang="en-US" sz="2400" b="1" dirty="0" err="1">
                <a:latin typeface="+mj-lt"/>
              </a:rPr>
              <a:t>Phát</a:t>
            </a:r>
            <a:endParaRPr lang="en-US" sz="2400" b="1" dirty="0">
              <a:latin typeface="+mj-lt"/>
            </a:endParaRPr>
          </a:p>
          <a:p>
            <a:pPr algn="l"/>
            <a:r>
              <a:rPr lang="en-US" sz="2400" b="1" dirty="0">
                <a:latin typeface="+mj-lt"/>
              </a:rPr>
              <a:t>			2. </a:t>
            </a:r>
            <a:r>
              <a:rPr lang="en-US" sz="2400" b="1" dirty="0" err="1">
                <a:latin typeface="+mj-lt"/>
              </a:rPr>
              <a:t>Huỳnh</a:t>
            </a:r>
            <a:r>
              <a:rPr lang="en-US" sz="2400" b="1" dirty="0">
                <a:latin typeface="+mj-lt"/>
              </a:rPr>
              <a:t> Phi </a:t>
            </a:r>
            <a:r>
              <a:rPr lang="en-US" sz="2400" b="1" dirty="0" err="1">
                <a:latin typeface="+mj-lt"/>
              </a:rPr>
              <a:t>Hồng</a:t>
            </a:r>
            <a:endParaRPr lang="en-US" sz="2400" b="1" dirty="0">
              <a:latin typeface="+mj-lt"/>
            </a:endParaRPr>
          </a:p>
          <a:p>
            <a:pPr algn="l"/>
            <a:r>
              <a:rPr lang="en-US" sz="2400" b="1" dirty="0">
                <a:latin typeface="+mj-lt"/>
              </a:rPr>
              <a:t>Instructor: </a:t>
            </a:r>
            <a:r>
              <a:rPr lang="vi-VN" sz="2400" b="1" dirty="0" err="1">
                <a:latin typeface="Calibri" panose="020F0502020204030204" pitchFamily="34" charset="0"/>
                <a:cs typeface="Calibri" panose="020F0502020204030204" pitchFamily="34" charset="0"/>
              </a:rPr>
              <a:t>Ph.D</a:t>
            </a:r>
            <a:r>
              <a:rPr lang="vi-VN"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Trần</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Công</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Án</a:t>
            </a:r>
            <a:endParaRPr lang="en-US" sz="2400" b="1" dirty="0">
              <a:latin typeface="+mj-lt"/>
            </a:endParaRPr>
          </a:p>
          <a:p>
            <a:pPr algn="l"/>
            <a:endParaRPr lang="en-US" b="1" dirty="0">
              <a:latin typeface="+mj-l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60" y="302635"/>
            <a:ext cx="1081507" cy="1081240"/>
          </a:xfrm>
          <a:prstGeom prst="rect">
            <a:avLst/>
          </a:prstGeom>
        </p:spPr>
      </p:pic>
      <p:sp>
        <p:nvSpPr>
          <p:cNvPr id="4" name="Slide Number Placeholder 3"/>
          <p:cNvSpPr>
            <a:spLocks noGrp="1"/>
          </p:cNvSpPr>
          <p:nvPr>
            <p:ph type="sldNum" sz="quarter" idx="12"/>
          </p:nvPr>
        </p:nvSpPr>
        <p:spPr/>
        <p:txBody>
          <a:bodyPr/>
          <a:lstStyle/>
          <a:p>
            <a:fld id="{9B2522E2-8181-4299-A00C-121466594CE5}" type="slidenum">
              <a:rPr lang="en-US" smtClean="0"/>
              <a:t>1</a:t>
            </a:fld>
            <a:endParaRPr lang="en-US" dirty="0"/>
          </a:p>
        </p:txBody>
      </p:sp>
    </p:spTree>
    <p:extLst>
      <p:ext uri="{BB962C8B-B14F-4D97-AF65-F5344CB8AC3E}">
        <p14:creationId xmlns:p14="http://schemas.microsoft.com/office/powerpoint/2010/main" val="1286109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List of stored procedures and functions</a:t>
            </a:r>
            <a:endParaRPr lang="en-US" dirty="0"/>
          </a:p>
        </p:txBody>
      </p:sp>
      <p:sp>
        <p:nvSpPr>
          <p:cNvPr id="2" name="Slide Number Placeholder 1"/>
          <p:cNvSpPr>
            <a:spLocks noGrp="1"/>
          </p:cNvSpPr>
          <p:nvPr>
            <p:ph type="sldNum" sz="quarter" idx="12"/>
          </p:nvPr>
        </p:nvSpPr>
        <p:spPr/>
        <p:txBody>
          <a:bodyPr/>
          <a:lstStyle/>
          <a:p>
            <a:fld id="{9B2522E2-8181-4299-A00C-121466594CE5}" type="slidenum">
              <a:rPr lang="en-US" smtClean="0"/>
              <a:t>10</a:t>
            </a:fld>
            <a:endParaRPr lang="en-US" dirty="0"/>
          </a:p>
        </p:txBody>
      </p:sp>
      <p:sp>
        <p:nvSpPr>
          <p:cNvPr id="3" name="TextBox 2">
            <a:extLst>
              <a:ext uri="{FF2B5EF4-FFF2-40B4-BE49-F238E27FC236}">
                <a16:creationId xmlns:a16="http://schemas.microsoft.com/office/drawing/2014/main" xmlns="" id="{D1DF5FC0-CD25-4824-8D52-7F098BDE7323}"/>
              </a:ext>
            </a:extLst>
          </p:cNvPr>
          <p:cNvSpPr txBox="1"/>
          <p:nvPr/>
        </p:nvSpPr>
        <p:spPr>
          <a:xfrm>
            <a:off x="140677" y="2260147"/>
            <a:ext cx="12050282" cy="4154984"/>
          </a:xfrm>
          <a:prstGeom prst="rect">
            <a:avLst/>
          </a:prstGeom>
          <a:noFill/>
        </p:spPr>
        <p:txBody>
          <a:bodyPr wrap="square" numCol="2" rtlCol="0">
            <a:spAutoFit/>
          </a:bodyPr>
          <a:lstStyle/>
          <a:p>
            <a:pPr marL="0" lvl="1" indent="-285750">
              <a:buFont typeface="Arial" panose="020B0604020202020204" pitchFamily="34" charset="0"/>
              <a:buChar char="•"/>
            </a:pPr>
            <a:r>
              <a:rPr lang="en-US" sz="2400" dirty="0" err="1"/>
              <a:t>spAccountRole_GetAll</a:t>
            </a:r>
            <a:endParaRPr lang="en-US" sz="2400" dirty="0"/>
          </a:p>
          <a:p>
            <a:pPr marL="0" lvl="1" indent="-285750">
              <a:buFont typeface="Arial" panose="020B0604020202020204" pitchFamily="34" charset="0"/>
              <a:buChar char="•"/>
            </a:pPr>
            <a:r>
              <a:rPr lang="en-US" sz="2400" dirty="0" err="1"/>
              <a:t>spAccount_GetByUID</a:t>
            </a:r>
            <a:endParaRPr lang="en-US" sz="2400" dirty="0"/>
          </a:p>
          <a:p>
            <a:pPr marL="0" lvl="1" indent="-285750">
              <a:buFont typeface="Arial" panose="020B0604020202020204" pitchFamily="34" charset="0"/>
              <a:buChar char="•"/>
            </a:pPr>
            <a:r>
              <a:rPr lang="en-US" sz="2400" dirty="0" err="1"/>
              <a:t>spAccount_GetByUsername</a:t>
            </a:r>
            <a:endParaRPr lang="en-US" sz="2400" dirty="0"/>
          </a:p>
          <a:p>
            <a:pPr marL="0" lvl="1" indent="-285750">
              <a:buFont typeface="Arial" panose="020B0604020202020204" pitchFamily="34" charset="0"/>
              <a:buChar char="•"/>
            </a:pPr>
            <a:r>
              <a:rPr lang="en-US" sz="2400" dirty="0" err="1"/>
              <a:t>spCategory_Insert</a:t>
            </a:r>
            <a:endParaRPr lang="en-US" sz="2400" dirty="0"/>
          </a:p>
          <a:p>
            <a:pPr marL="0" lvl="1" indent="-285750">
              <a:buFont typeface="Arial" panose="020B0604020202020204" pitchFamily="34" charset="0"/>
              <a:buChar char="•"/>
            </a:pPr>
            <a:r>
              <a:rPr lang="en-US" sz="2400" dirty="0" err="1"/>
              <a:t>spCategory_Update</a:t>
            </a:r>
            <a:endParaRPr lang="en-US" sz="2400" dirty="0"/>
          </a:p>
          <a:p>
            <a:pPr marL="0" lvl="1" indent="-285750">
              <a:buFont typeface="Arial" panose="020B0604020202020204" pitchFamily="34" charset="0"/>
              <a:buChar char="•"/>
            </a:pPr>
            <a:r>
              <a:rPr lang="en-US" sz="2400" dirty="0" err="1"/>
              <a:t>spCategory_GetByValue</a:t>
            </a:r>
            <a:endParaRPr lang="en-US" sz="2400" dirty="0"/>
          </a:p>
          <a:p>
            <a:pPr marL="0" lvl="1" indent="-285750">
              <a:buFont typeface="Arial" panose="020B0604020202020204" pitchFamily="34" charset="0"/>
              <a:buChar char="•"/>
            </a:pPr>
            <a:r>
              <a:rPr lang="en-US" sz="2400" dirty="0" err="1"/>
              <a:t>spCategory_GetAll</a:t>
            </a:r>
            <a:endParaRPr lang="en-US" sz="2400" dirty="0"/>
          </a:p>
          <a:p>
            <a:pPr marL="0" lvl="1" indent="-285750">
              <a:buFont typeface="Arial" panose="020B0604020202020204" pitchFamily="34" charset="0"/>
              <a:buChar char="•"/>
            </a:pPr>
            <a:r>
              <a:rPr lang="en-US" sz="2400" dirty="0" err="1"/>
              <a:t>spCategory_Delete</a:t>
            </a:r>
            <a:endParaRPr lang="en-US" sz="2400" dirty="0"/>
          </a:p>
          <a:p>
            <a:pPr marL="0" lvl="1" indent="-285750">
              <a:buFont typeface="Arial" panose="020B0604020202020204" pitchFamily="34" charset="0"/>
              <a:buChar char="•"/>
            </a:pPr>
            <a:r>
              <a:rPr lang="en-US" sz="2400" dirty="0" err="1"/>
              <a:t>spCustomerOrder_GetAll</a:t>
            </a:r>
            <a:endParaRPr lang="en-US" sz="2400" dirty="0"/>
          </a:p>
          <a:p>
            <a:pPr marL="0" lvl="1" indent="-285750">
              <a:buFont typeface="Arial" panose="020B0604020202020204" pitchFamily="34" charset="0"/>
              <a:buChar char="•"/>
            </a:pPr>
            <a:r>
              <a:rPr lang="en-US" sz="2400" dirty="0" err="1"/>
              <a:t>spCustomerOrder_GetByValue</a:t>
            </a:r>
            <a:endParaRPr lang="en-US" sz="2400" dirty="0"/>
          </a:p>
          <a:p>
            <a:pPr marL="0" lvl="1" indent="-285750">
              <a:buFont typeface="Arial" panose="020B0604020202020204" pitchFamily="34" charset="0"/>
              <a:buChar char="•"/>
            </a:pPr>
            <a:r>
              <a:rPr lang="en-US" sz="2400" dirty="0" err="1"/>
              <a:t>spCustomerOrder_Insert</a:t>
            </a:r>
            <a:endParaRPr lang="en-US" sz="2400" dirty="0"/>
          </a:p>
          <a:p>
            <a:pPr marL="0" lvl="1" indent="-285750">
              <a:buFont typeface="Arial" panose="020B0604020202020204" pitchFamily="34" charset="0"/>
              <a:buChar char="•"/>
            </a:pPr>
            <a:r>
              <a:rPr lang="en-US" sz="2400" dirty="0" err="1"/>
              <a:t>spCustomerOrder_Update</a:t>
            </a:r>
            <a:endParaRPr lang="en-US" sz="2400" dirty="0"/>
          </a:p>
          <a:p>
            <a:pPr marL="0" lvl="1" indent="-285750">
              <a:buFont typeface="Arial" panose="020B0604020202020204" pitchFamily="34" charset="0"/>
              <a:buChar char="•"/>
            </a:pPr>
            <a:r>
              <a:rPr lang="en-US" sz="2400" dirty="0" err="1"/>
              <a:t>spCustomer_Delete</a:t>
            </a:r>
            <a:endParaRPr lang="en-US" sz="2400" dirty="0"/>
          </a:p>
          <a:p>
            <a:pPr marL="0" lvl="1" indent="-285750">
              <a:buFont typeface="Arial" panose="020B0604020202020204" pitchFamily="34" charset="0"/>
              <a:buChar char="•"/>
            </a:pPr>
            <a:r>
              <a:rPr lang="en-US" sz="2400" dirty="0" err="1"/>
              <a:t>spCustomer_GetAll</a:t>
            </a:r>
            <a:endParaRPr lang="en-US" sz="2400" dirty="0"/>
          </a:p>
          <a:p>
            <a:pPr marL="0" lvl="1" indent="-285750">
              <a:buFont typeface="Arial" panose="020B0604020202020204" pitchFamily="34" charset="0"/>
              <a:buChar char="•"/>
            </a:pPr>
            <a:r>
              <a:rPr lang="en-US" sz="2400" dirty="0" err="1"/>
              <a:t>spCustomer_GetByValue</a:t>
            </a:r>
            <a:endParaRPr lang="en-US" sz="2400" dirty="0"/>
          </a:p>
          <a:p>
            <a:pPr marL="0" lvl="1" indent="-285750">
              <a:buFont typeface="Arial" panose="020B0604020202020204" pitchFamily="34" charset="0"/>
              <a:buChar char="•"/>
            </a:pPr>
            <a:r>
              <a:rPr lang="en-US" sz="2400" dirty="0" err="1"/>
              <a:t>spCustomer_Insert</a:t>
            </a:r>
            <a:endParaRPr lang="en-US" sz="2400" dirty="0"/>
          </a:p>
          <a:p>
            <a:pPr marL="0" lvl="1" indent="-285750">
              <a:buFont typeface="Arial" panose="020B0604020202020204" pitchFamily="34" charset="0"/>
              <a:buChar char="•"/>
            </a:pPr>
            <a:r>
              <a:rPr lang="en-US" sz="2400" dirty="0" err="1"/>
              <a:t>spCustomer_Update</a:t>
            </a:r>
            <a:endParaRPr lang="en-US" sz="2400" dirty="0"/>
          </a:p>
          <a:p>
            <a:pPr marL="0" lvl="1" indent="-285750">
              <a:buFont typeface="Arial" panose="020B0604020202020204" pitchFamily="34" charset="0"/>
              <a:buChar char="•"/>
            </a:pPr>
            <a:r>
              <a:rPr lang="en-US" sz="2400" dirty="0" err="1"/>
              <a:t>spEmployee_Delete</a:t>
            </a:r>
            <a:endParaRPr lang="en-US" sz="2400" dirty="0"/>
          </a:p>
          <a:p>
            <a:pPr marL="0" lvl="1" indent="-285750">
              <a:buFont typeface="Arial" panose="020B0604020202020204" pitchFamily="34" charset="0"/>
              <a:buChar char="•"/>
            </a:pPr>
            <a:r>
              <a:rPr lang="en-US" sz="2400" dirty="0" err="1"/>
              <a:t>spEmployee_GetAll</a:t>
            </a:r>
            <a:endParaRPr lang="en-US" sz="2400" dirty="0"/>
          </a:p>
          <a:p>
            <a:pPr marL="0" lvl="1" indent="-285750">
              <a:buFont typeface="Arial" panose="020B0604020202020204" pitchFamily="34" charset="0"/>
              <a:buChar char="•"/>
            </a:pPr>
            <a:r>
              <a:rPr lang="en-US" sz="2400" dirty="0" err="1"/>
              <a:t>spEmployee_GetByValue</a:t>
            </a:r>
            <a:endParaRPr lang="en-US" sz="2400" dirty="0"/>
          </a:p>
          <a:p>
            <a:pPr marL="0" lvl="1" indent="-285750">
              <a:buFont typeface="Arial" panose="020B0604020202020204" pitchFamily="34" charset="0"/>
              <a:buChar char="•"/>
            </a:pPr>
            <a:r>
              <a:rPr lang="en-US" sz="2400" dirty="0" err="1"/>
              <a:t>spEmployee_Insert</a:t>
            </a:r>
            <a:endParaRPr lang="en-US" sz="2400" dirty="0"/>
          </a:p>
          <a:p>
            <a:pPr marL="0" lvl="1" indent="-285750">
              <a:buFont typeface="Arial" panose="020B0604020202020204" pitchFamily="34" charset="0"/>
              <a:buChar char="•"/>
            </a:pPr>
            <a:r>
              <a:rPr lang="en-US" sz="2400" dirty="0" err="1"/>
              <a:t>spEmployee_Update</a:t>
            </a:r>
            <a:endParaRPr lang="en-US" sz="2400" dirty="0"/>
          </a:p>
        </p:txBody>
      </p:sp>
    </p:spTree>
    <p:extLst>
      <p:ext uri="{BB962C8B-B14F-4D97-AF65-F5344CB8AC3E}">
        <p14:creationId xmlns:p14="http://schemas.microsoft.com/office/powerpoint/2010/main" val="175739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List of stored procedures and functions</a:t>
            </a:r>
            <a:endParaRPr lang="en-US" dirty="0"/>
          </a:p>
        </p:txBody>
      </p:sp>
      <p:sp>
        <p:nvSpPr>
          <p:cNvPr id="2" name="Slide Number Placeholder 1"/>
          <p:cNvSpPr>
            <a:spLocks noGrp="1"/>
          </p:cNvSpPr>
          <p:nvPr>
            <p:ph type="sldNum" sz="quarter" idx="12"/>
          </p:nvPr>
        </p:nvSpPr>
        <p:spPr/>
        <p:txBody>
          <a:bodyPr/>
          <a:lstStyle/>
          <a:p>
            <a:fld id="{9B2522E2-8181-4299-A00C-121466594CE5}" type="slidenum">
              <a:rPr lang="en-US" smtClean="0"/>
              <a:t>11</a:t>
            </a:fld>
            <a:endParaRPr lang="en-US" dirty="0"/>
          </a:p>
        </p:txBody>
      </p:sp>
      <p:sp>
        <p:nvSpPr>
          <p:cNvPr id="3" name="TextBox 2">
            <a:extLst>
              <a:ext uri="{FF2B5EF4-FFF2-40B4-BE49-F238E27FC236}">
                <a16:creationId xmlns:a16="http://schemas.microsoft.com/office/drawing/2014/main" xmlns="" id="{D1DF5FC0-CD25-4824-8D52-7F098BDE7323}"/>
              </a:ext>
            </a:extLst>
          </p:cNvPr>
          <p:cNvSpPr txBox="1"/>
          <p:nvPr/>
        </p:nvSpPr>
        <p:spPr>
          <a:xfrm>
            <a:off x="169316" y="1894338"/>
            <a:ext cx="11851286" cy="4893647"/>
          </a:xfrm>
          <a:prstGeom prst="rect">
            <a:avLst/>
          </a:prstGeom>
          <a:noFill/>
        </p:spPr>
        <p:txBody>
          <a:bodyPr wrap="square" numCol="2" rtlCol="0">
            <a:spAutoFit/>
          </a:bodyPr>
          <a:lstStyle/>
          <a:p>
            <a:pPr marL="0" lvl="1" indent="-285750">
              <a:buFont typeface="Arial" panose="020B0604020202020204" pitchFamily="34" charset="0"/>
              <a:buChar char="•"/>
            </a:pPr>
            <a:r>
              <a:rPr lang="en-US" sz="2400" dirty="0" err="1"/>
              <a:t>spOrderDetails_Delete</a:t>
            </a:r>
            <a:endParaRPr lang="en-US" sz="2400" dirty="0"/>
          </a:p>
          <a:p>
            <a:pPr marL="0" lvl="1" indent="-285750">
              <a:buFont typeface="Arial" panose="020B0604020202020204" pitchFamily="34" charset="0"/>
              <a:buChar char="•"/>
            </a:pPr>
            <a:r>
              <a:rPr lang="en-US" sz="2400" dirty="0" err="1"/>
              <a:t>spOrderDetails_GetAll</a:t>
            </a:r>
            <a:endParaRPr lang="en-US" sz="2400" dirty="0"/>
          </a:p>
          <a:p>
            <a:pPr marL="0" lvl="1" indent="-285750">
              <a:buFont typeface="Arial" panose="020B0604020202020204" pitchFamily="34" charset="0"/>
              <a:buChar char="•"/>
            </a:pPr>
            <a:r>
              <a:rPr lang="en-US" sz="2400" dirty="0" err="1"/>
              <a:t>spOrderDetails_GetByValue</a:t>
            </a:r>
            <a:endParaRPr lang="en-US" sz="2400" dirty="0"/>
          </a:p>
          <a:p>
            <a:pPr marL="0" lvl="1" indent="-285750">
              <a:buFont typeface="Arial" panose="020B0604020202020204" pitchFamily="34" charset="0"/>
              <a:buChar char="•"/>
            </a:pPr>
            <a:r>
              <a:rPr lang="en-US" sz="2400" dirty="0" err="1"/>
              <a:t>spOrderDetails_Insert</a:t>
            </a:r>
            <a:endParaRPr lang="en-US" sz="2400" dirty="0"/>
          </a:p>
          <a:p>
            <a:pPr marL="0" lvl="1" indent="-285750">
              <a:buFont typeface="Arial" panose="020B0604020202020204" pitchFamily="34" charset="0"/>
              <a:buChar char="•"/>
            </a:pPr>
            <a:r>
              <a:rPr lang="en-US" sz="2400" dirty="0" err="1"/>
              <a:t>spOrderDetails_Update</a:t>
            </a:r>
            <a:endParaRPr lang="en-US" sz="2400" dirty="0"/>
          </a:p>
          <a:p>
            <a:pPr marL="0" lvl="1" indent="-285750">
              <a:buFont typeface="Arial" panose="020B0604020202020204" pitchFamily="34" charset="0"/>
              <a:buChar char="•"/>
            </a:pPr>
            <a:r>
              <a:rPr lang="en-US" sz="2400" dirty="0" err="1"/>
              <a:t>spOrder_GetAll</a:t>
            </a:r>
            <a:endParaRPr lang="en-US" sz="2400" dirty="0"/>
          </a:p>
          <a:p>
            <a:pPr marL="0" lvl="1" indent="-285750">
              <a:buFont typeface="Arial" panose="020B0604020202020204" pitchFamily="34" charset="0"/>
              <a:buChar char="•"/>
            </a:pPr>
            <a:r>
              <a:rPr lang="en-US" sz="2400" dirty="0" err="1"/>
              <a:t>spOrder_GetByValue</a:t>
            </a:r>
            <a:endParaRPr lang="en-US" sz="2400" dirty="0"/>
          </a:p>
          <a:p>
            <a:pPr marL="0" lvl="1" indent="-285750">
              <a:buFont typeface="Arial" panose="020B0604020202020204" pitchFamily="34" charset="0"/>
              <a:buChar char="•"/>
            </a:pPr>
            <a:r>
              <a:rPr lang="en-US" sz="2400" dirty="0" err="1"/>
              <a:t>spOrder_Insert</a:t>
            </a:r>
            <a:endParaRPr lang="en-US" sz="2400" dirty="0"/>
          </a:p>
          <a:p>
            <a:pPr marL="0" lvl="1" indent="-285750">
              <a:buFont typeface="Arial" panose="020B0604020202020204" pitchFamily="34" charset="0"/>
              <a:buChar char="•"/>
            </a:pPr>
            <a:r>
              <a:rPr lang="en-US" sz="2400" dirty="0" err="1"/>
              <a:t>spOrder_Update</a:t>
            </a:r>
            <a:endParaRPr lang="en-US" sz="2400" dirty="0"/>
          </a:p>
          <a:p>
            <a:pPr marL="0" lvl="1" indent="-285750">
              <a:buFont typeface="Arial" panose="020B0604020202020204" pitchFamily="34" charset="0"/>
              <a:buChar char="•"/>
            </a:pPr>
            <a:r>
              <a:rPr lang="en-US" sz="2400" dirty="0" err="1"/>
              <a:t>spProduct_Insert</a:t>
            </a:r>
            <a:endParaRPr lang="en-US" sz="2400" dirty="0"/>
          </a:p>
          <a:p>
            <a:pPr marL="0" lvl="1" indent="-285750">
              <a:buFont typeface="Arial" panose="020B0604020202020204" pitchFamily="34" charset="0"/>
              <a:buChar char="•"/>
            </a:pPr>
            <a:r>
              <a:rPr lang="en-US" sz="2400" dirty="0" err="1"/>
              <a:t>spProduct_Update</a:t>
            </a:r>
            <a:endParaRPr lang="en-US" sz="2400" dirty="0"/>
          </a:p>
          <a:p>
            <a:pPr marL="0" lvl="1" indent="-285750">
              <a:buFont typeface="Arial" panose="020B0604020202020204" pitchFamily="34" charset="0"/>
              <a:buChar char="•"/>
            </a:pPr>
            <a:r>
              <a:rPr lang="en-US" sz="2400" dirty="0" err="1"/>
              <a:t>spProduct_GetByValue</a:t>
            </a:r>
            <a:endParaRPr lang="en-US" sz="2400" dirty="0"/>
          </a:p>
          <a:p>
            <a:pPr marL="0" lvl="1" indent="-285750">
              <a:buFont typeface="Arial" panose="020B0604020202020204" pitchFamily="34" charset="0"/>
              <a:buChar char="•"/>
            </a:pPr>
            <a:r>
              <a:rPr lang="en-US" sz="2400" dirty="0" err="1"/>
              <a:t>spProduct_GetAll</a:t>
            </a:r>
            <a:endParaRPr lang="en-US" sz="2400" dirty="0"/>
          </a:p>
          <a:p>
            <a:pPr marL="0" lvl="1" indent="-285750">
              <a:buFont typeface="Arial" panose="020B0604020202020204" pitchFamily="34" charset="0"/>
              <a:buChar char="•"/>
            </a:pPr>
            <a:r>
              <a:rPr lang="en-US" sz="2400" dirty="0" err="1"/>
              <a:t>spProduct_Delete</a:t>
            </a:r>
            <a:endParaRPr lang="en-US" sz="2400" dirty="0"/>
          </a:p>
          <a:p>
            <a:pPr marL="0" lvl="1" indent="-285750">
              <a:buFont typeface="Arial" panose="020B0604020202020204" pitchFamily="34" charset="0"/>
              <a:buChar char="•"/>
            </a:pPr>
            <a:r>
              <a:rPr lang="en-US" sz="2400" dirty="0" err="1"/>
              <a:t>spProduct_UpdateProductOrder</a:t>
            </a:r>
            <a:endParaRPr lang="en-US" sz="2400" dirty="0"/>
          </a:p>
          <a:p>
            <a:pPr marL="0" lvl="1" indent="-285750">
              <a:buFont typeface="Arial" panose="020B0604020202020204" pitchFamily="34" charset="0"/>
              <a:buChar char="•"/>
            </a:pPr>
            <a:r>
              <a:rPr lang="en-US" sz="2400" dirty="0" err="1"/>
              <a:t>spProduct_UpdateProductStock</a:t>
            </a:r>
            <a:endParaRPr lang="en-US" sz="2400" dirty="0"/>
          </a:p>
          <a:p>
            <a:pPr marL="0" lvl="1" indent="-285750">
              <a:buFont typeface="Arial" panose="020B0604020202020204" pitchFamily="34" charset="0"/>
              <a:buChar char="•"/>
            </a:pPr>
            <a:r>
              <a:rPr lang="en-US" sz="2400" dirty="0"/>
              <a:t>spSupplier_Insert</a:t>
            </a:r>
          </a:p>
          <a:p>
            <a:pPr marL="0" lvl="1" indent="-285750">
              <a:buFont typeface="Arial" panose="020B0604020202020204" pitchFamily="34" charset="0"/>
              <a:buChar char="•"/>
            </a:pPr>
            <a:r>
              <a:rPr lang="en-US" sz="2400" dirty="0" err="1"/>
              <a:t>spSupplier_Update</a:t>
            </a:r>
            <a:endParaRPr lang="en-US" sz="2400" dirty="0"/>
          </a:p>
          <a:p>
            <a:pPr marL="0" lvl="1" indent="-285750">
              <a:buFont typeface="Arial" panose="020B0604020202020204" pitchFamily="34" charset="0"/>
              <a:buChar char="•"/>
            </a:pPr>
            <a:r>
              <a:rPr lang="en-US" sz="2400" dirty="0" err="1"/>
              <a:t>spSupplier_GetByValue</a:t>
            </a:r>
            <a:endParaRPr lang="en-US" sz="2400" dirty="0"/>
          </a:p>
          <a:p>
            <a:pPr marL="0" lvl="1" indent="-285750">
              <a:buFont typeface="Arial" panose="020B0604020202020204" pitchFamily="34" charset="0"/>
              <a:buChar char="•"/>
            </a:pPr>
            <a:r>
              <a:rPr lang="en-US" sz="2400" dirty="0" err="1"/>
              <a:t>spSupplier_GetAll</a:t>
            </a:r>
            <a:endParaRPr lang="en-US" sz="2400" dirty="0"/>
          </a:p>
          <a:p>
            <a:pPr marL="0" lvl="1" indent="-285750">
              <a:buFont typeface="Arial" panose="020B0604020202020204" pitchFamily="34" charset="0"/>
              <a:buChar char="•"/>
            </a:pPr>
            <a:r>
              <a:rPr lang="en-US" sz="2400" dirty="0" err="1"/>
              <a:t>spSupplier_Delete</a:t>
            </a:r>
            <a:endParaRPr lang="en-US" sz="2400" dirty="0"/>
          </a:p>
          <a:p>
            <a:pPr marL="0" lvl="1" indent="-285750">
              <a:buFont typeface="Arial" panose="020B0604020202020204" pitchFamily="34" charset="0"/>
              <a:buChar char="•"/>
            </a:pPr>
            <a:r>
              <a:rPr lang="en-US" sz="2400" dirty="0" err="1"/>
              <a:t>spStockOrder_Insert</a:t>
            </a:r>
            <a:endParaRPr lang="en-US" sz="2400" dirty="0"/>
          </a:p>
          <a:p>
            <a:pPr marL="0" lvl="1" indent="-285750">
              <a:buFont typeface="Arial" panose="020B0604020202020204" pitchFamily="34" charset="0"/>
              <a:buChar char="•"/>
            </a:pPr>
            <a:r>
              <a:rPr lang="en-US" sz="2400" dirty="0" err="1"/>
              <a:t>spStockOrder_Update</a:t>
            </a:r>
            <a:endParaRPr lang="en-US" sz="2400" dirty="0"/>
          </a:p>
          <a:p>
            <a:pPr marL="0" lvl="1" indent="-285750">
              <a:buFont typeface="Arial" panose="020B0604020202020204" pitchFamily="34" charset="0"/>
              <a:buChar char="•"/>
            </a:pPr>
            <a:r>
              <a:rPr lang="en-US" sz="2400" dirty="0" err="1"/>
              <a:t>spStockOrder_GetByValue</a:t>
            </a:r>
            <a:endParaRPr lang="en-US" sz="2400" dirty="0"/>
          </a:p>
          <a:p>
            <a:pPr marL="0" lvl="1" indent="-285750">
              <a:buFont typeface="Arial" panose="020B0604020202020204" pitchFamily="34" charset="0"/>
              <a:buChar char="•"/>
            </a:pPr>
            <a:r>
              <a:rPr lang="en-US" sz="2400" dirty="0" err="1"/>
              <a:t>spStockOrder_GetAll</a:t>
            </a:r>
            <a:endParaRPr lang="en-US" sz="2400" dirty="0"/>
          </a:p>
        </p:txBody>
      </p:sp>
    </p:spTree>
    <p:extLst>
      <p:ext uri="{BB962C8B-B14F-4D97-AF65-F5344CB8AC3E}">
        <p14:creationId xmlns:p14="http://schemas.microsoft.com/office/powerpoint/2010/main" val="370940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i="1" dirty="0"/>
              <a:t>Login Form</a:t>
            </a:r>
          </a:p>
        </p:txBody>
      </p:sp>
      <p:sp>
        <p:nvSpPr>
          <p:cNvPr id="4" name="Slide Number Placeholder 3"/>
          <p:cNvSpPr>
            <a:spLocks noGrp="1"/>
          </p:cNvSpPr>
          <p:nvPr>
            <p:ph type="sldNum" sz="quarter" idx="12"/>
          </p:nvPr>
        </p:nvSpPr>
        <p:spPr/>
        <p:txBody>
          <a:bodyPr/>
          <a:lstStyle/>
          <a:p>
            <a:fld id="{9B2522E2-8181-4299-A00C-121466594CE5}" type="slidenum">
              <a:rPr lang="en-US" smtClean="0"/>
              <a:t>12</a:t>
            </a:fld>
            <a:endParaRPr lang="en-US" dirty="0"/>
          </a:p>
        </p:txBody>
      </p:sp>
      <p:pic>
        <p:nvPicPr>
          <p:cNvPr id="6" name="Picture 5">
            <a:extLst>
              <a:ext uri="{FF2B5EF4-FFF2-40B4-BE49-F238E27FC236}">
                <a16:creationId xmlns:a16="http://schemas.microsoft.com/office/drawing/2014/main" xmlns="" id="{732D17A5-0F4A-489B-8A4F-D248F1CE3356}"/>
              </a:ext>
            </a:extLst>
          </p:cNvPr>
          <p:cNvPicPr>
            <a:picLocks noChangeAspect="1"/>
          </p:cNvPicPr>
          <p:nvPr/>
        </p:nvPicPr>
        <p:blipFill>
          <a:blip r:embed="rId2"/>
          <a:stretch>
            <a:fillRect/>
          </a:stretch>
        </p:blipFill>
        <p:spPr>
          <a:xfrm>
            <a:off x="6567519" y="2331351"/>
            <a:ext cx="4682372" cy="3553094"/>
          </a:xfrm>
          <a:prstGeom prst="rect">
            <a:avLst/>
          </a:prstGeom>
        </p:spPr>
      </p:pic>
      <p:sp>
        <p:nvSpPr>
          <p:cNvPr id="7" name="TextBox 6">
            <a:extLst>
              <a:ext uri="{FF2B5EF4-FFF2-40B4-BE49-F238E27FC236}">
                <a16:creationId xmlns:a16="http://schemas.microsoft.com/office/drawing/2014/main" xmlns="" id="{64528949-E1F6-4A24-A764-B0103ABD3A60}"/>
              </a:ext>
            </a:extLst>
          </p:cNvPr>
          <p:cNvSpPr txBox="1"/>
          <p:nvPr/>
        </p:nvSpPr>
        <p:spPr>
          <a:xfrm>
            <a:off x="709008" y="2331351"/>
            <a:ext cx="2867891" cy="2554545"/>
          </a:xfrm>
          <a:prstGeom prst="rect">
            <a:avLst/>
          </a:prstGeom>
          <a:noFill/>
        </p:spPr>
        <p:txBody>
          <a:bodyPr wrap="square" rtlCol="0">
            <a:spAutoFit/>
          </a:bodyPr>
          <a:lstStyle/>
          <a:p>
            <a:r>
              <a:rPr lang="en-US" sz="2000" dirty="0"/>
              <a:t>- Using admin privileged account will direct to Admin View</a:t>
            </a:r>
          </a:p>
          <a:p>
            <a:endParaRPr lang="en-US" sz="2000" dirty="0"/>
          </a:p>
          <a:p>
            <a:r>
              <a:rPr lang="en-US" sz="2000" dirty="0"/>
              <a:t>- Using employee privileged account will direct to Employee View</a:t>
            </a:r>
          </a:p>
          <a:p>
            <a:endParaRPr lang="en-US" sz="2000" dirty="0"/>
          </a:p>
        </p:txBody>
      </p:sp>
    </p:spTree>
    <p:extLst>
      <p:ext uri="{BB962C8B-B14F-4D97-AF65-F5344CB8AC3E}">
        <p14:creationId xmlns:p14="http://schemas.microsoft.com/office/powerpoint/2010/main" val="317531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dashboard form</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13</a:t>
            </a:fld>
            <a:endParaRPr lang="en-US" dirty="0"/>
          </a:p>
        </p:txBody>
      </p:sp>
      <p:grpSp>
        <p:nvGrpSpPr>
          <p:cNvPr id="28" name="Group 27">
            <a:extLst>
              <a:ext uri="{FF2B5EF4-FFF2-40B4-BE49-F238E27FC236}">
                <a16:creationId xmlns:a16="http://schemas.microsoft.com/office/drawing/2014/main" xmlns="" id="{EF1DDFD2-143B-4C0B-BD86-795372C25E99}"/>
              </a:ext>
            </a:extLst>
          </p:cNvPr>
          <p:cNvGrpSpPr/>
          <p:nvPr/>
        </p:nvGrpSpPr>
        <p:grpSpPr>
          <a:xfrm>
            <a:off x="7112753" y="2456000"/>
            <a:ext cx="3214445" cy="1665268"/>
            <a:chOff x="7112753" y="1964623"/>
            <a:chExt cx="4492438" cy="2327342"/>
          </a:xfrm>
        </p:grpSpPr>
        <p:pic>
          <p:nvPicPr>
            <p:cNvPr id="11" name="Picture 10">
              <a:extLst>
                <a:ext uri="{FF2B5EF4-FFF2-40B4-BE49-F238E27FC236}">
                  <a16:creationId xmlns:a16="http://schemas.microsoft.com/office/drawing/2014/main" xmlns="" id="{95632B8D-398C-4AB4-8CA1-23C7BC64BC0E}"/>
                </a:ext>
              </a:extLst>
            </p:cNvPr>
            <p:cNvPicPr>
              <a:picLocks noChangeAspect="1"/>
            </p:cNvPicPr>
            <p:nvPr/>
          </p:nvPicPr>
          <p:blipFill>
            <a:blip r:embed="rId2"/>
            <a:stretch>
              <a:fillRect/>
            </a:stretch>
          </p:blipFill>
          <p:spPr>
            <a:xfrm>
              <a:off x="7112753" y="1964623"/>
              <a:ext cx="2077361" cy="1025014"/>
            </a:xfrm>
            <a:prstGeom prst="rect">
              <a:avLst/>
            </a:prstGeom>
          </p:spPr>
        </p:pic>
        <p:pic>
          <p:nvPicPr>
            <p:cNvPr id="13" name="Picture 12">
              <a:extLst>
                <a:ext uri="{FF2B5EF4-FFF2-40B4-BE49-F238E27FC236}">
                  <a16:creationId xmlns:a16="http://schemas.microsoft.com/office/drawing/2014/main" xmlns="" id="{F7D0D6C5-C658-479B-B229-D4D6B72A0CF8}"/>
                </a:ext>
              </a:extLst>
            </p:cNvPr>
            <p:cNvPicPr>
              <a:picLocks noChangeAspect="1"/>
            </p:cNvPicPr>
            <p:nvPr/>
          </p:nvPicPr>
          <p:blipFill>
            <a:blip r:embed="rId3"/>
            <a:stretch>
              <a:fillRect/>
            </a:stretch>
          </p:blipFill>
          <p:spPr>
            <a:xfrm>
              <a:off x="9462058" y="1964623"/>
              <a:ext cx="1905474" cy="1025014"/>
            </a:xfrm>
            <a:prstGeom prst="rect">
              <a:avLst/>
            </a:prstGeom>
          </p:spPr>
        </p:pic>
        <p:pic>
          <p:nvPicPr>
            <p:cNvPr id="17" name="Picture 16">
              <a:extLst>
                <a:ext uri="{FF2B5EF4-FFF2-40B4-BE49-F238E27FC236}">
                  <a16:creationId xmlns:a16="http://schemas.microsoft.com/office/drawing/2014/main" xmlns="" id="{44B8D657-874E-403A-BC07-EA4B38EEDFDA}"/>
                </a:ext>
              </a:extLst>
            </p:cNvPr>
            <p:cNvPicPr>
              <a:picLocks noChangeAspect="1"/>
            </p:cNvPicPr>
            <p:nvPr/>
          </p:nvPicPr>
          <p:blipFill>
            <a:blip r:embed="rId4"/>
            <a:stretch>
              <a:fillRect/>
            </a:stretch>
          </p:blipFill>
          <p:spPr>
            <a:xfrm>
              <a:off x="7112753" y="3266951"/>
              <a:ext cx="2010603" cy="1025014"/>
            </a:xfrm>
            <a:prstGeom prst="rect">
              <a:avLst/>
            </a:prstGeom>
          </p:spPr>
        </p:pic>
        <p:pic>
          <p:nvPicPr>
            <p:cNvPr id="19" name="Picture 18">
              <a:extLst>
                <a:ext uri="{FF2B5EF4-FFF2-40B4-BE49-F238E27FC236}">
                  <a16:creationId xmlns:a16="http://schemas.microsoft.com/office/drawing/2014/main" xmlns="" id="{083E0BA2-3401-4D2B-BB1F-6DEDBC1D4E31}"/>
                </a:ext>
              </a:extLst>
            </p:cNvPr>
            <p:cNvPicPr>
              <a:picLocks noChangeAspect="1"/>
            </p:cNvPicPr>
            <p:nvPr/>
          </p:nvPicPr>
          <p:blipFill>
            <a:blip r:embed="rId5"/>
            <a:stretch>
              <a:fillRect/>
            </a:stretch>
          </p:blipFill>
          <p:spPr>
            <a:xfrm>
              <a:off x="9395300" y="3266951"/>
              <a:ext cx="2209891" cy="719793"/>
            </a:xfrm>
            <a:prstGeom prst="rect">
              <a:avLst/>
            </a:prstGeom>
          </p:spPr>
        </p:pic>
      </p:grpSp>
      <p:pic>
        <p:nvPicPr>
          <p:cNvPr id="21" name="Picture 20">
            <a:extLst>
              <a:ext uri="{FF2B5EF4-FFF2-40B4-BE49-F238E27FC236}">
                <a16:creationId xmlns:a16="http://schemas.microsoft.com/office/drawing/2014/main" xmlns="" id="{056DC707-723A-4035-869B-773D20B59FAA}"/>
              </a:ext>
            </a:extLst>
          </p:cNvPr>
          <p:cNvPicPr>
            <a:picLocks noChangeAspect="1"/>
          </p:cNvPicPr>
          <p:nvPr/>
        </p:nvPicPr>
        <p:blipFill>
          <a:blip r:embed="rId6"/>
          <a:stretch>
            <a:fillRect/>
          </a:stretch>
        </p:blipFill>
        <p:spPr>
          <a:xfrm>
            <a:off x="832007" y="2597975"/>
            <a:ext cx="5544324" cy="1381318"/>
          </a:xfrm>
          <a:prstGeom prst="rect">
            <a:avLst/>
          </a:prstGeom>
        </p:spPr>
      </p:pic>
      <p:sp>
        <p:nvSpPr>
          <p:cNvPr id="22" name="TextBox 21">
            <a:extLst>
              <a:ext uri="{FF2B5EF4-FFF2-40B4-BE49-F238E27FC236}">
                <a16:creationId xmlns:a16="http://schemas.microsoft.com/office/drawing/2014/main" xmlns="" id="{F0F6F385-773D-4187-8F3D-B5601063A9BA}"/>
              </a:ext>
            </a:extLst>
          </p:cNvPr>
          <p:cNvSpPr txBox="1"/>
          <p:nvPr/>
        </p:nvSpPr>
        <p:spPr>
          <a:xfrm>
            <a:off x="832007" y="1964623"/>
            <a:ext cx="4422026" cy="461665"/>
          </a:xfrm>
          <a:prstGeom prst="rect">
            <a:avLst/>
          </a:prstGeom>
          <a:noFill/>
        </p:spPr>
        <p:txBody>
          <a:bodyPr wrap="square" rtlCol="0">
            <a:spAutoFit/>
          </a:bodyPr>
          <a:lstStyle/>
          <a:p>
            <a:r>
              <a:rPr lang="en-US" sz="2400" b="1" dirty="0"/>
              <a:t>Admin View</a:t>
            </a:r>
            <a:endParaRPr lang="vi-VN" sz="2400" b="1" dirty="0"/>
          </a:p>
        </p:txBody>
      </p:sp>
      <p:pic>
        <p:nvPicPr>
          <p:cNvPr id="24" name="Picture 23">
            <a:extLst>
              <a:ext uri="{FF2B5EF4-FFF2-40B4-BE49-F238E27FC236}">
                <a16:creationId xmlns:a16="http://schemas.microsoft.com/office/drawing/2014/main" xmlns="" id="{98FEB8DE-606B-4EFB-A8BE-62B834CADBEB}"/>
              </a:ext>
            </a:extLst>
          </p:cNvPr>
          <p:cNvPicPr>
            <a:picLocks noChangeAspect="1"/>
          </p:cNvPicPr>
          <p:nvPr/>
        </p:nvPicPr>
        <p:blipFill>
          <a:blip r:embed="rId7"/>
          <a:stretch>
            <a:fillRect/>
          </a:stretch>
        </p:blipFill>
        <p:spPr>
          <a:xfrm>
            <a:off x="832007" y="4784332"/>
            <a:ext cx="4839375" cy="1066949"/>
          </a:xfrm>
          <a:prstGeom prst="rect">
            <a:avLst/>
          </a:prstGeom>
        </p:spPr>
      </p:pic>
      <p:sp>
        <p:nvSpPr>
          <p:cNvPr id="25" name="TextBox 24">
            <a:extLst>
              <a:ext uri="{FF2B5EF4-FFF2-40B4-BE49-F238E27FC236}">
                <a16:creationId xmlns:a16="http://schemas.microsoft.com/office/drawing/2014/main" xmlns="" id="{30A73AEC-490B-46D1-A5C3-DA0A346E1A99}"/>
              </a:ext>
            </a:extLst>
          </p:cNvPr>
          <p:cNvSpPr txBox="1"/>
          <p:nvPr/>
        </p:nvSpPr>
        <p:spPr>
          <a:xfrm>
            <a:off x="832007" y="4207170"/>
            <a:ext cx="4422026" cy="461665"/>
          </a:xfrm>
          <a:prstGeom prst="rect">
            <a:avLst/>
          </a:prstGeom>
          <a:noFill/>
        </p:spPr>
        <p:txBody>
          <a:bodyPr wrap="square" rtlCol="0">
            <a:spAutoFit/>
          </a:bodyPr>
          <a:lstStyle/>
          <a:p>
            <a:r>
              <a:rPr lang="en-US" sz="2400" b="1" dirty="0"/>
              <a:t>Employee View</a:t>
            </a:r>
            <a:endParaRPr lang="vi-VN" sz="2400" b="1" dirty="0"/>
          </a:p>
        </p:txBody>
      </p:sp>
      <p:grpSp>
        <p:nvGrpSpPr>
          <p:cNvPr id="31" name="Group 30">
            <a:extLst>
              <a:ext uri="{FF2B5EF4-FFF2-40B4-BE49-F238E27FC236}">
                <a16:creationId xmlns:a16="http://schemas.microsoft.com/office/drawing/2014/main" xmlns="" id="{B63D2585-F57A-4A43-BCA7-02B7B2A06F09}"/>
              </a:ext>
            </a:extLst>
          </p:cNvPr>
          <p:cNvGrpSpPr/>
          <p:nvPr/>
        </p:nvGrpSpPr>
        <p:grpSpPr>
          <a:xfrm>
            <a:off x="7006754" y="4955805"/>
            <a:ext cx="3184800" cy="724001"/>
            <a:chOff x="7080547" y="4668835"/>
            <a:chExt cx="3184800" cy="724001"/>
          </a:xfrm>
        </p:grpSpPr>
        <p:pic>
          <p:nvPicPr>
            <p:cNvPr id="27" name="Picture 26">
              <a:extLst>
                <a:ext uri="{FF2B5EF4-FFF2-40B4-BE49-F238E27FC236}">
                  <a16:creationId xmlns:a16="http://schemas.microsoft.com/office/drawing/2014/main" xmlns="" id="{0A1AE51D-C967-4F9C-8160-36DD29076209}"/>
                </a:ext>
              </a:extLst>
            </p:cNvPr>
            <p:cNvPicPr>
              <a:picLocks noChangeAspect="1"/>
            </p:cNvPicPr>
            <p:nvPr/>
          </p:nvPicPr>
          <p:blipFill>
            <a:blip r:embed="rId8"/>
            <a:stretch>
              <a:fillRect/>
            </a:stretch>
          </p:blipFill>
          <p:spPr>
            <a:xfrm>
              <a:off x="7080547" y="4668835"/>
              <a:ext cx="1503045" cy="515029"/>
            </a:xfrm>
            <a:prstGeom prst="rect">
              <a:avLst/>
            </a:prstGeom>
          </p:spPr>
        </p:pic>
        <p:pic>
          <p:nvPicPr>
            <p:cNvPr id="30" name="Picture 29">
              <a:extLst>
                <a:ext uri="{FF2B5EF4-FFF2-40B4-BE49-F238E27FC236}">
                  <a16:creationId xmlns:a16="http://schemas.microsoft.com/office/drawing/2014/main" xmlns="" id="{7617CBBB-D1A7-4FB7-AF57-597A67140489}"/>
                </a:ext>
              </a:extLst>
            </p:cNvPr>
            <p:cNvPicPr>
              <a:picLocks noChangeAspect="1"/>
            </p:cNvPicPr>
            <p:nvPr/>
          </p:nvPicPr>
          <p:blipFill>
            <a:blip r:embed="rId9"/>
            <a:stretch>
              <a:fillRect/>
            </a:stretch>
          </p:blipFill>
          <p:spPr>
            <a:xfrm>
              <a:off x="8807819" y="4668835"/>
              <a:ext cx="1457528" cy="724001"/>
            </a:xfrm>
            <a:prstGeom prst="rect">
              <a:avLst/>
            </a:prstGeom>
          </p:spPr>
        </p:pic>
      </p:grpSp>
    </p:spTree>
    <p:extLst>
      <p:ext uri="{BB962C8B-B14F-4D97-AF65-F5344CB8AC3E}">
        <p14:creationId xmlns:p14="http://schemas.microsoft.com/office/powerpoint/2010/main" val="5889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Product list</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14</a:t>
            </a:fld>
            <a:endParaRPr lang="en-US" dirty="0"/>
          </a:p>
        </p:txBody>
      </p:sp>
      <p:pic>
        <p:nvPicPr>
          <p:cNvPr id="8" name="Picture 7">
            <a:extLst>
              <a:ext uri="{FF2B5EF4-FFF2-40B4-BE49-F238E27FC236}">
                <a16:creationId xmlns:a16="http://schemas.microsoft.com/office/drawing/2014/main" xmlns="" id="{92EF9023-6FE3-4A91-A61D-8C9694C19925}"/>
              </a:ext>
            </a:extLst>
          </p:cNvPr>
          <p:cNvPicPr>
            <a:picLocks noChangeAspect="1"/>
          </p:cNvPicPr>
          <p:nvPr/>
        </p:nvPicPr>
        <p:blipFill>
          <a:blip r:embed="rId2"/>
          <a:stretch>
            <a:fillRect/>
          </a:stretch>
        </p:blipFill>
        <p:spPr>
          <a:xfrm>
            <a:off x="2298716" y="2450381"/>
            <a:ext cx="7592485" cy="3972479"/>
          </a:xfrm>
          <a:prstGeom prst="rect">
            <a:avLst/>
          </a:prstGeom>
        </p:spPr>
      </p:pic>
    </p:spTree>
    <p:extLst>
      <p:ext uri="{BB962C8B-B14F-4D97-AF65-F5344CB8AC3E}">
        <p14:creationId xmlns:p14="http://schemas.microsoft.com/office/powerpoint/2010/main" val="417782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add/Edit product</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15</a:t>
            </a:fld>
            <a:endParaRPr lang="en-US" dirty="0"/>
          </a:p>
        </p:txBody>
      </p:sp>
      <p:pic>
        <p:nvPicPr>
          <p:cNvPr id="5" name="Picture 4">
            <a:extLst>
              <a:ext uri="{FF2B5EF4-FFF2-40B4-BE49-F238E27FC236}">
                <a16:creationId xmlns:a16="http://schemas.microsoft.com/office/drawing/2014/main" xmlns="" id="{911AAA48-A600-492B-B167-D5EAF93C0FA3}"/>
              </a:ext>
            </a:extLst>
          </p:cNvPr>
          <p:cNvPicPr>
            <a:picLocks noChangeAspect="1"/>
          </p:cNvPicPr>
          <p:nvPr/>
        </p:nvPicPr>
        <p:blipFill>
          <a:blip r:embed="rId3"/>
          <a:stretch>
            <a:fillRect/>
          </a:stretch>
        </p:blipFill>
        <p:spPr>
          <a:xfrm>
            <a:off x="1439831" y="2032267"/>
            <a:ext cx="9310255" cy="4390593"/>
          </a:xfrm>
          <a:prstGeom prst="rect">
            <a:avLst/>
          </a:prstGeom>
        </p:spPr>
      </p:pic>
    </p:spTree>
    <p:extLst>
      <p:ext uri="{BB962C8B-B14F-4D97-AF65-F5344CB8AC3E}">
        <p14:creationId xmlns:p14="http://schemas.microsoft.com/office/powerpoint/2010/main" val="317727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Category list</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16</a:t>
            </a:fld>
            <a:endParaRPr lang="en-US" dirty="0"/>
          </a:p>
        </p:txBody>
      </p:sp>
      <p:pic>
        <p:nvPicPr>
          <p:cNvPr id="5" name="Picture 4">
            <a:extLst>
              <a:ext uri="{FF2B5EF4-FFF2-40B4-BE49-F238E27FC236}">
                <a16:creationId xmlns:a16="http://schemas.microsoft.com/office/drawing/2014/main" xmlns="" id="{A86EEA0E-46B1-4D38-9E31-2C82A935FB66}"/>
              </a:ext>
            </a:extLst>
          </p:cNvPr>
          <p:cNvPicPr>
            <a:picLocks noChangeAspect="1"/>
          </p:cNvPicPr>
          <p:nvPr/>
        </p:nvPicPr>
        <p:blipFill>
          <a:blip r:embed="rId2"/>
          <a:stretch>
            <a:fillRect/>
          </a:stretch>
        </p:blipFill>
        <p:spPr>
          <a:xfrm>
            <a:off x="2422559" y="1918468"/>
            <a:ext cx="7344800" cy="4686954"/>
          </a:xfrm>
          <a:prstGeom prst="rect">
            <a:avLst/>
          </a:prstGeom>
        </p:spPr>
      </p:pic>
    </p:spTree>
    <p:extLst>
      <p:ext uri="{BB962C8B-B14F-4D97-AF65-F5344CB8AC3E}">
        <p14:creationId xmlns:p14="http://schemas.microsoft.com/office/powerpoint/2010/main" val="87818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add/Edit Category</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17</a:t>
            </a:fld>
            <a:endParaRPr lang="en-US" dirty="0"/>
          </a:p>
        </p:txBody>
      </p:sp>
      <p:pic>
        <p:nvPicPr>
          <p:cNvPr id="6" name="Picture 5">
            <a:extLst>
              <a:ext uri="{FF2B5EF4-FFF2-40B4-BE49-F238E27FC236}">
                <a16:creationId xmlns:a16="http://schemas.microsoft.com/office/drawing/2014/main" xmlns="" id="{70B2BF8D-11FB-49CD-B2FE-58E3478B72C2}"/>
              </a:ext>
            </a:extLst>
          </p:cNvPr>
          <p:cNvPicPr>
            <a:picLocks noChangeAspect="1"/>
          </p:cNvPicPr>
          <p:nvPr/>
        </p:nvPicPr>
        <p:blipFill>
          <a:blip r:embed="rId3"/>
          <a:stretch>
            <a:fillRect/>
          </a:stretch>
        </p:blipFill>
        <p:spPr>
          <a:xfrm>
            <a:off x="1703321" y="1986715"/>
            <a:ext cx="8783276" cy="4801270"/>
          </a:xfrm>
          <a:prstGeom prst="rect">
            <a:avLst/>
          </a:prstGeom>
        </p:spPr>
      </p:pic>
    </p:spTree>
    <p:extLst>
      <p:ext uri="{BB962C8B-B14F-4D97-AF65-F5344CB8AC3E}">
        <p14:creationId xmlns:p14="http://schemas.microsoft.com/office/powerpoint/2010/main" val="27189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Supplier list</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18</a:t>
            </a:fld>
            <a:endParaRPr lang="en-US" dirty="0"/>
          </a:p>
        </p:txBody>
      </p:sp>
      <p:pic>
        <p:nvPicPr>
          <p:cNvPr id="6" name="Picture 5">
            <a:extLst>
              <a:ext uri="{FF2B5EF4-FFF2-40B4-BE49-F238E27FC236}">
                <a16:creationId xmlns:a16="http://schemas.microsoft.com/office/drawing/2014/main" xmlns="" id="{5A2B2B9A-FFE2-48F9-97AA-FFFB839A4EAE}"/>
              </a:ext>
            </a:extLst>
          </p:cNvPr>
          <p:cNvPicPr>
            <a:picLocks noChangeAspect="1"/>
          </p:cNvPicPr>
          <p:nvPr/>
        </p:nvPicPr>
        <p:blipFill>
          <a:blip r:embed="rId2"/>
          <a:stretch>
            <a:fillRect/>
          </a:stretch>
        </p:blipFill>
        <p:spPr>
          <a:xfrm>
            <a:off x="2403506" y="2270942"/>
            <a:ext cx="7382905" cy="4334480"/>
          </a:xfrm>
          <a:prstGeom prst="rect">
            <a:avLst/>
          </a:prstGeom>
        </p:spPr>
      </p:pic>
    </p:spTree>
    <p:extLst>
      <p:ext uri="{BB962C8B-B14F-4D97-AF65-F5344CB8AC3E}">
        <p14:creationId xmlns:p14="http://schemas.microsoft.com/office/powerpoint/2010/main" val="330446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Add/edit supplier</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19</a:t>
            </a:fld>
            <a:endParaRPr lang="en-US" dirty="0"/>
          </a:p>
        </p:txBody>
      </p:sp>
      <p:pic>
        <p:nvPicPr>
          <p:cNvPr id="8" name="Picture 7">
            <a:extLst>
              <a:ext uri="{FF2B5EF4-FFF2-40B4-BE49-F238E27FC236}">
                <a16:creationId xmlns:a16="http://schemas.microsoft.com/office/drawing/2014/main" xmlns="" id="{EC262509-F5B0-432C-B0D9-D4C6E86FEE5F}"/>
              </a:ext>
            </a:extLst>
          </p:cNvPr>
          <p:cNvPicPr>
            <a:picLocks noChangeAspect="1"/>
          </p:cNvPicPr>
          <p:nvPr/>
        </p:nvPicPr>
        <p:blipFill>
          <a:blip r:embed="rId2"/>
          <a:stretch>
            <a:fillRect/>
          </a:stretch>
        </p:blipFill>
        <p:spPr>
          <a:xfrm>
            <a:off x="2249109" y="1963509"/>
            <a:ext cx="7691699" cy="4610315"/>
          </a:xfrm>
          <a:prstGeom prst="rect">
            <a:avLst/>
          </a:prstGeom>
        </p:spPr>
      </p:pic>
    </p:spTree>
    <p:extLst>
      <p:ext uri="{BB962C8B-B14F-4D97-AF65-F5344CB8AC3E}">
        <p14:creationId xmlns:p14="http://schemas.microsoft.com/office/powerpoint/2010/main" val="402283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5" name="TextBox 4"/>
          <p:cNvSpPr txBox="1"/>
          <p:nvPr/>
        </p:nvSpPr>
        <p:spPr>
          <a:xfrm>
            <a:off x="677335" y="1918901"/>
            <a:ext cx="6299199" cy="707886"/>
          </a:xfrm>
          <a:prstGeom prst="rect">
            <a:avLst/>
          </a:prstGeom>
          <a:noFill/>
        </p:spPr>
        <p:txBody>
          <a:bodyPr wrap="square" rtlCol="0">
            <a:spAutoFit/>
          </a:bodyPr>
          <a:lstStyle/>
          <a:p>
            <a:r>
              <a:rPr lang="en-US" sz="4000" b="1" i="1" dirty="0" err="1"/>
              <a:t>Towashop</a:t>
            </a:r>
            <a:endParaRPr lang="en-US" sz="4000" b="1" i="1" dirty="0"/>
          </a:p>
        </p:txBody>
      </p:sp>
      <p:sp>
        <p:nvSpPr>
          <p:cNvPr id="6" name="TextBox 5"/>
          <p:cNvSpPr txBox="1"/>
          <p:nvPr/>
        </p:nvSpPr>
        <p:spPr>
          <a:xfrm>
            <a:off x="1202920" y="4684917"/>
            <a:ext cx="908473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Managing inventory</a:t>
            </a:r>
          </a:p>
          <a:p>
            <a:pPr marL="342900" indent="-342900">
              <a:buFont typeface="Arial" panose="020B0604020202020204" pitchFamily="34" charset="0"/>
              <a:buChar char="•"/>
            </a:pPr>
            <a:r>
              <a:rPr lang="en-US" sz="2000" dirty="0"/>
              <a:t>Performing and managing transactions: calculating orders and updating the state of the orders</a:t>
            </a:r>
          </a:p>
          <a:p>
            <a:pPr marL="342900" indent="-342900">
              <a:buFont typeface="Arial" panose="020B0604020202020204" pitchFamily="34" charset="0"/>
              <a:buChar char="•"/>
            </a:pPr>
            <a:r>
              <a:rPr lang="en-US" sz="2000" dirty="0"/>
              <a:t>Managing customers’ and suppliers’ information. </a:t>
            </a:r>
          </a:p>
          <a:p>
            <a:pPr marL="342900" indent="-342900">
              <a:buFont typeface="Arial" panose="020B0604020202020204" pitchFamily="34" charset="0"/>
              <a:buChar char="•"/>
            </a:pPr>
            <a:r>
              <a:rPr lang="en-US" sz="2000" dirty="0"/>
              <a:t>Search and filter</a:t>
            </a:r>
          </a:p>
          <a:p>
            <a:pPr marL="342900" indent="-342900">
              <a:buFont typeface="Arial" panose="020B0604020202020204" pitchFamily="34" charset="0"/>
              <a:buChar char="•"/>
            </a:pPr>
            <a:r>
              <a:rPr lang="en-US" sz="2000" dirty="0"/>
              <a:t>Authorized access depending on privilege</a:t>
            </a:r>
          </a:p>
        </p:txBody>
      </p:sp>
      <p:sp>
        <p:nvSpPr>
          <p:cNvPr id="8" name="TextBox 7"/>
          <p:cNvSpPr txBox="1"/>
          <p:nvPr/>
        </p:nvSpPr>
        <p:spPr>
          <a:xfrm>
            <a:off x="1202921" y="2706585"/>
            <a:ext cx="9784078" cy="1938992"/>
          </a:xfrm>
          <a:prstGeom prst="rect">
            <a:avLst/>
          </a:prstGeom>
          <a:noFill/>
        </p:spPr>
        <p:txBody>
          <a:bodyPr wrap="square" rtlCol="0">
            <a:spAutoFit/>
          </a:bodyPr>
          <a:lstStyle/>
          <a:p>
            <a:r>
              <a:rPr lang="en-US" sz="2000" dirty="0"/>
              <a:t>Is a grocery automation application that helps business in performing transactions, managing storage, calculating orders and updating product information. Essentially, it computerizes the process of retailing.</a:t>
            </a:r>
            <a:br>
              <a:rPr lang="en-US" sz="2000" dirty="0"/>
            </a:br>
            <a:endParaRPr lang="en-US" sz="2000" dirty="0"/>
          </a:p>
          <a:p>
            <a:r>
              <a:rPr lang="en-US" sz="2000" dirty="0"/>
              <a:t>The application architecture is built upon MVP(model-view-presenter) model.</a:t>
            </a:r>
            <a:br>
              <a:rPr lang="en-US" sz="2000" dirty="0"/>
            </a:br>
            <a:endParaRPr lang="en-US" sz="2000" dirty="0"/>
          </a:p>
        </p:txBody>
      </p:sp>
      <p:sp>
        <p:nvSpPr>
          <p:cNvPr id="9" name="TextBox 8"/>
          <p:cNvSpPr txBox="1"/>
          <p:nvPr/>
        </p:nvSpPr>
        <p:spPr>
          <a:xfrm>
            <a:off x="677335" y="4231214"/>
            <a:ext cx="6299199" cy="523220"/>
          </a:xfrm>
          <a:prstGeom prst="rect">
            <a:avLst/>
          </a:prstGeom>
          <a:noFill/>
        </p:spPr>
        <p:txBody>
          <a:bodyPr wrap="square" rtlCol="0">
            <a:spAutoFit/>
          </a:bodyPr>
          <a:lstStyle/>
          <a:p>
            <a:r>
              <a:rPr lang="en-US" sz="2800" b="1" i="1" dirty="0"/>
              <a:t>Current functions:</a:t>
            </a:r>
          </a:p>
        </p:txBody>
      </p:sp>
      <p:sp>
        <p:nvSpPr>
          <p:cNvPr id="3" name="Slide Number Placeholder 2"/>
          <p:cNvSpPr>
            <a:spLocks noGrp="1"/>
          </p:cNvSpPr>
          <p:nvPr>
            <p:ph type="sldNum" sz="quarter" idx="12"/>
          </p:nvPr>
        </p:nvSpPr>
        <p:spPr/>
        <p:txBody>
          <a:bodyPr/>
          <a:lstStyle/>
          <a:p>
            <a:fld id="{9B2522E2-8181-4299-A00C-121466594CE5}" type="slidenum">
              <a:rPr lang="en-US" smtClean="0"/>
              <a:t>2</a:t>
            </a:fld>
            <a:endParaRPr lang="en-US" dirty="0"/>
          </a:p>
        </p:txBody>
      </p:sp>
    </p:spTree>
    <p:extLst>
      <p:ext uri="{BB962C8B-B14F-4D97-AF65-F5344CB8AC3E}">
        <p14:creationId xmlns:p14="http://schemas.microsoft.com/office/powerpoint/2010/main" val="3593656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Customer list</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20</a:t>
            </a:fld>
            <a:endParaRPr lang="en-US" dirty="0"/>
          </a:p>
        </p:txBody>
      </p:sp>
      <p:pic>
        <p:nvPicPr>
          <p:cNvPr id="5" name="Picture 4">
            <a:extLst>
              <a:ext uri="{FF2B5EF4-FFF2-40B4-BE49-F238E27FC236}">
                <a16:creationId xmlns:a16="http://schemas.microsoft.com/office/drawing/2014/main" xmlns="" id="{ACCB45CC-3559-49C4-A213-101F7DC05DD9}"/>
              </a:ext>
            </a:extLst>
          </p:cNvPr>
          <p:cNvPicPr>
            <a:picLocks noChangeAspect="1"/>
          </p:cNvPicPr>
          <p:nvPr/>
        </p:nvPicPr>
        <p:blipFill>
          <a:blip r:embed="rId2"/>
          <a:stretch>
            <a:fillRect/>
          </a:stretch>
        </p:blipFill>
        <p:spPr>
          <a:xfrm>
            <a:off x="2413032" y="2267923"/>
            <a:ext cx="7363853" cy="4305901"/>
          </a:xfrm>
          <a:prstGeom prst="rect">
            <a:avLst/>
          </a:prstGeom>
        </p:spPr>
      </p:pic>
    </p:spTree>
    <p:extLst>
      <p:ext uri="{BB962C8B-B14F-4D97-AF65-F5344CB8AC3E}">
        <p14:creationId xmlns:p14="http://schemas.microsoft.com/office/powerpoint/2010/main" val="85786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Add/edit customer</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21</a:t>
            </a:fld>
            <a:endParaRPr lang="en-US" dirty="0"/>
          </a:p>
        </p:txBody>
      </p:sp>
      <p:pic>
        <p:nvPicPr>
          <p:cNvPr id="6" name="Picture 5">
            <a:extLst>
              <a:ext uri="{FF2B5EF4-FFF2-40B4-BE49-F238E27FC236}">
                <a16:creationId xmlns:a16="http://schemas.microsoft.com/office/drawing/2014/main" xmlns="" id="{0F710F1C-4544-4D82-B4C3-97DDA49BA7BF}"/>
              </a:ext>
            </a:extLst>
          </p:cNvPr>
          <p:cNvPicPr>
            <a:picLocks noChangeAspect="1"/>
          </p:cNvPicPr>
          <p:nvPr/>
        </p:nvPicPr>
        <p:blipFill>
          <a:blip r:embed="rId2"/>
          <a:stretch>
            <a:fillRect/>
          </a:stretch>
        </p:blipFill>
        <p:spPr>
          <a:xfrm>
            <a:off x="2176827" y="1929200"/>
            <a:ext cx="7836264" cy="4676222"/>
          </a:xfrm>
          <a:prstGeom prst="rect">
            <a:avLst/>
          </a:prstGeom>
        </p:spPr>
      </p:pic>
    </p:spTree>
    <p:extLst>
      <p:ext uri="{BB962C8B-B14F-4D97-AF65-F5344CB8AC3E}">
        <p14:creationId xmlns:p14="http://schemas.microsoft.com/office/powerpoint/2010/main" val="1594324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order list</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22</a:t>
            </a:fld>
            <a:endParaRPr lang="en-US" dirty="0"/>
          </a:p>
        </p:txBody>
      </p:sp>
      <p:pic>
        <p:nvPicPr>
          <p:cNvPr id="6" name="Picture 5">
            <a:extLst>
              <a:ext uri="{FF2B5EF4-FFF2-40B4-BE49-F238E27FC236}">
                <a16:creationId xmlns:a16="http://schemas.microsoft.com/office/drawing/2014/main" xmlns="" id="{488FCB15-1DA3-4A76-814E-BD1775433BFA}"/>
              </a:ext>
            </a:extLst>
          </p:cNvPr>
          <p:cNvPicPr>
            <a:picLocks noChangeAspect="1"/>
          </p:cNvPicPr>
          <p:nvPr/>
        </p:nvPicPr>
        <p:blipFill>
          <a:blip r:embed="rId2"/>
          <a:stretch>
            <a:fillRect/>
          </a:stretch>
        </p:blipFill>
        <p:spPr>
          <a:xfrm>
            <a:off x="648142" y="2132269"/>
            <a:ext cx="10893634" cy="4473153"/>
          </a:xfrm>
          <a:prstGeom prst="rect">
            <a:avLst/>
          </a:prstGeom>
        </p:spPr>
      </p:pic>
    </p:spTree>
    <p:extLst>
      <p:ext uri="{BB962C8B-B14F-4D97-AF65-F5344CB8AC3E}">
        <p14:creationId xmlns:p14="http://schemas.microsoft.com/office/powerpoint/2010/main" val="2969980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a:t>add/edit order</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23</a:t>
            </a:fld>
            <a:endParaRPr lang="en-US" dirty="0"/>
          </a:p>
        </p:txBody>
      </p:sp>
      <p:pic>
        <p:nvPicPr>
          <p:cNvPr id="5" name="Picture 4">
            <a:extLst>
              <a:ext uri="{FF2B5EF4-FFF2-40B4-BE49-F238E27FC236}">
                <a16:creationId xmlns:a16="http://schemas.microsoft.com/office/drawing/2014/main" xmlns="" id="{AA498858-2553-4677-BC91-148F20B14154}"/>
              </a:ext>
            </a:extLst>
          </p:cNvPr>
          <p:cNvPicPr>
            <a:picLocks noChangeAspect="1"/>
          </p:cNvPicPr>
          <p:nvPr/>
        </p:nvPicPr>
        <p:blipFill>
          <a:blip r:embed="rId2"/>
          <a:stretch>
            <a:fillRect/>
          </a:stretch>
        </p:blipFill>
        <p:spPr>
          <a:xfrm>
            <a:off x="1856585" y="1612827"/>
            <a:ext cx="8476748" cy="4708518"/>
          </a:xfrm>
          <a:prstGeom prst="rect">
            <a:avLst/>
          </a:prstGeom>
        </p:spPr>
      </p:pic>
    </p:spTree>
    <p:extLst>
      <p:ext uri="{BB962C8B-B14F-4D97-AF65-F5344CB8AC3E}">
        <p14:creationId xmlns:p14="http://schemas.microsoft.com/office/powerpoint/2010/main" val="318319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t>
            </a:r>
            <a:r>
              <a:rPr lang="en-US" dirty="0" smtClean="0"/>
              <a:t>add/edit order (add products into order)</a:t>
            </a:r>
            <a:endParaRPr lang="en-US" i="1" dirty="0"/>
          </a:p>
        </p:txBody>
      </p:sp>
      <p:sp>
        <p:nvSpPr>
          <p:cNvPr id="4" name="Slide Number Placeholder 3"/>
          <p:cNvSpPr>
            <a:spLocks noGrp="1"/>
          </p:cNvSpPr>
          <p:nvPr>
            <p:ph type="sldNum" sz="quarter" idx="12"/>
          </p:nvPr>
        </p:nvSpPr>
        <p:spPr/>
        <p:txBody>
          <a:bodyPr/>
          <a:lstStyle/>
          <a:p>
            <a:fld id="{9B2522E2-8181-4299-A00C-121466594CE5}" type="slidenum">
              <a:rPr lang="en-US" smtClean="0"/>
              <a:t>24</a:t>
            </a:fld>
            <a:endParaRPr lang="en-US" dirty="0"/>
          </a:p>
        </p:txBody>
      </p:sp>
      <p:pic>
        <p:nvPicPr>
          <p:cNvPr id="6" name="Picture 5">
            <a:extLst>
              <a:ext uri="{FF2B5EF4-FFF2-40B4-BE49-F238E27FC236}">
                <a16:creationId xmlns:a16="http://schemas.microsoft.com/office/drawing/2014/main" xmlns="" id="{E692CAFB-635B-484A-9B80-F1743DA85196}"/>
              </a:ext>
            </a:extLst>
          </p:cNvPr>
          <p:cNvPicPr>
            <a:picLocks noChangeAspect="1"/>
          </p:cNvPicPr>
          <p:nvPr/>
        </p:nvPicPr>
        <p:blipFill>
          <a:blip r:embed="rId2"/>
          <a:stretch>
            <a:fillRect/>
          </a:stretch>
        </p:blipFill>
        <p:spPr>
          <a:xfrm>
            <a:off x="1174610" y="2721817"/>
            <a:ext cx="9840698" cy="2772162"/>
          </a:xfrm>
          <a:prstGeom prst="rect">
            <a:avLst/>
          </a:prstGeom>
        </p:spPr>
      </p:pic>
    </p:spTree>
    <p:extLst>
      <p:ext uri="{BB962C8B-B14F-4D97-AF65-F5344CB8AC3E}">
        <p14:creationId xmlns:p14="http://schemas.microsoft.com/office/powerpoint/2010/main" val="272182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2F8B548-5D5F-4902-B013-480B61537FE5}"/>
              </a:ext>
            </a:extLst>
          </p:cNvPr>
          <p:cNvSpPr>
            <a:spLocks noGrp="1"/>
          </p:cNvSpPr>
          <p:nvPr>
            <p:ph type="title" orient="vert"/>
          </p:nvPr>
        </p:nvSpPr>
        <p:spPr>
          <a:xfrm>
            <a:off x="9054548" y="274638"/>
            <a:ext cx="2643809" cy="5897562"/>
          </a:xfrm>
        </p:spPr>
        <p:txBody>
          <a:bodyPr vert="horz"/>
          <a:lstStyle/>
          <a:p>
            <a:r>
              <a:rPr lang="en-US" b="1" dirty="0"/>
              <a:t>Dataflow</a:t>
            </a:r>
            <a:r>
              <a:rPr lang="en-US" dirty="0"/>
              <a:t> </a:t>
            </a:r>
            <a:r>
              <a:rPr lang="en-US" i="1" dirty="0" smtClean="0"/>
              <a:t>editing</a:t>
            </a:r>
            <a:r>
              <a:rPr lang="en-US" i="1" u="sng" dirty="0" smtClean="0"/>
              <a:t> </a:t>
            </a:r>
            <a:r>
              <a:rPr lang="en-US" i="1" dirty="0" smtClean="0"/>
              <a:t>order</a:t>
            </a:r>
            <a:endParaRPr lang="vi-VN" i="1" dirty="0"/>
          </a:p>
        </p:txBody>
      </p:sp>
      <p:sp>
        <p:nvSpPr>
          <p:cNvPr id="4" name="Slide Number Placeholder 3">
            <a:extLst>
              <a:ext uri="{FF2B5EF4-FFF2-40B4-BE49-F238E27FC236}">
                <a16:creationId xmlns:a16="http://schemas.microsoft.com/office/drawing/2014/main" xmlns="" id="{51064A7E-8F2E-470E-8279-E74071176EF6}"/>
              </a:ext>
            </a:extLst>
          </p:cNvPr>
          <p:cNvSpPr>
            <a:spLocks noGrp="1"/>
          </p:cNvSpPr>
          <p:nvPr>
            <p:ph type="sldNum" sz="quarter" idx="12"/>
          </p:nvPr>
        </p:nvSpPr>
        <p:spPr/>
        <p:txBody>
          <a:bodyPr/>
          <a:lstStyle/>
          <a:p>
            <a:fld id="{9B2522E2-8181-4299-A00C-121466594CE5}" type="slidenum">
              <a:rPr lang="en-US" smtClean="0"/>
              <a:t>25</a:t>
            </a:fld>
            <a:endParaRPr lang="en-US" dirty="0"/>
          </a:p>
        </p:txBody>
      </p:sp>
      <p:pic>
        <p:nvPicPr>
          <p:cNvPr id="6" name="Picture 5">
            <a:extLst>
              <a:ext uri="{FF2B5EF4-FFF2-40B4-BE49-F238E27FC236}">
                <a16:creationId xmlns:a16="http://schemas.microsoft.com/office/drawing/2014/main" xmlns="" id="{AE0BA707-0C12-4F23-944D-CD965728E24F}"/>
              </a:ext>
            </a:extLst>
          </p:cNvPr>
          <p:cNvPicPr>
            <a:picLocks noChangeAspect="1"/>
          </p:cNvPicPr>
          <p:nvPr/>
        </p:nvPicPr>
        <p:blipFill>
          <a:blip r:embed="rId2"/>
          <a:stretch>
            <a:fillRect/>
          </a:stretch>
        </p:blipFill>
        <p:spPr>
          <a:xfrm>
            <a:off x="710868" y="351995"/>
            <a:ext cx="7802064" cy="6154009"/>
          </a:xfrm>
          <a:prstGeom prst="rect">
            <a:avLst/>
          </a:prstGeom>
        </p:spPr>
      </p:pic>
    </p:spTree>
    <p:extLst>
      <p:ext uri="{BB962C8B-B14F-4D97-AF65-F5344CB8AC3E}">
        <p14:creationId xmlns:p14="http://schemas.microsoft.com/office/powerpoint/2010/main" val="1562168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951170B-8038-406B-A3EC-10905DF0D138}"/>
              </a:ext>
            </a:extLst>
          </p:cNvPr>
          <p:cNvSpPr>
            <a:spLocks noGrp="1"/>
          </p:cNvSpPr>
          <p:nvPr>
            <p:ph type="title"/>
          </p:nvPr>
        </p:nvSpPr>
        <p:spPr/>
        <p:txBody>
          <a:bodyPr/>
          <a:lstStyle/>
          <a:p>
            <a:r>
              <a:rPr lang="en-US" b="1" smtClean="0"/>
              <a:t>Dataflow</a:t>
            </a:r>
            <a:r>
              <a:rPr lang="en-US" smtClean="0"/>
              <a:t>/order details</a:t>
            </a:r>
            <a:endParaRPr lang="vi-VN" dirty="0"/>
          </a:p>
        </p:txBody>
      </p:sp>
      <p:sp>
        <p:nvSpPr>
          <p:cNvPr id="4" name="Slide Number Placeholder 3">
            <a:extLst>
              <a:ext uri="{FF2B5EF4-FFF2-40B4-BE49-F238E27FC236}">
                <a16:creationId xmlns:a16="http://schemas.microsoft.com/office/drawing/2014/main" xmlns="" id="{D2CDD1A7-557A-4C3C-8D1F-F91748EFBBD7}"/>
              </a:ext>
            </a:extLst>
          </p:cNvPr>
          <p:cNvSpPr>
            <a:spLocks noGrp="1"/>
          </p:cNvSpPr>
          <p:nvPr>
            <p:ph type="sldNum" sz="quarter" idx="12"/>
          </p:nvPr>
        </p:nvSpPr>
        <p:spPr/>
        <p:txBody>
          <a:bodyPr/>
          <a:lstStyle/>
          <a:p>
            <a:fld id="{9B2522E2-8181-4299-A00C-121466594CE5}" type="slidenum">
              <a:rPr lang="en-US" smtClean="0"/>
              <a:t>26</a:t>
            </a:fld>
            <a:endParaRPr lang="en-US" dirty="0"/>
          </a:p>
        </p:txBody>
      </p:sp>
      <p:pic>
        <p:nvPicPr>
          <p:cNvPr id="7" name="Picture 6">
            <a:extLst>
              <a:ext uri="{FF2B5EF4-FFF2-40B4-BE49-F238E27FC236}">
                <a16:creationId xmlns:a16="http://schemas.microsoft.com/office/drawing/2014/main" xmlns="" id="{C5F4F076-11E4-4133-B27C-BEAD300B21D2}"/>
              </a:ext>
            </a:extLst>
          </p:cNvPr>
          <p:cNvPicPr>
            <a:picLocks noChangeAspect="1"/>
          </p:cNvPicPr>
          <p:nvPr/>
        </p:nvPicPr>
        <p:blipFill>
          <a:blip r:embed="rId2"/>
          <a:stretch>
            <a:fillRect/>
          </a:stretch>
        </p:blipFill>
        <p:spPr>
          <a:xfrm>
            <a:off x="2884586" y="2067520"/>
            <a:ext cx="6420746" cy="3886742"/>
          </a:xfrm>
          <a:prstGeom prst="rect">
            <a:avLst/>
          </a:prstGeom>
        </p:spPr>
      </p:pic>
    </p:spTree>
    <p:extLst>
      <p:ext uri="{BB962C8B-B14F-4D97-AF65-F5344CB8AC3E}">
        <p14:creationId xmlns:p14="http://schemas.microsoft.com/office/powerpoint/2010/main" val="2728236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951170B-8038-406B-A3EC-10905DF0D138}"/>
              </a:ext>
            </a:extLst>
          </p:cNvPr>
          <p:cNvSpPr>
            <a:spLocks noGrp="1"/>
          </p:cNvSpPr>
          <p:nvPr>
            <p:ph type="title"/>
          </p:nvPr>
        </p:nvSpPr>
        <p:spPr/>
        <p:txBody>
          <a:bodyPr/>
          <a:lstStyle/>
          <a:p>
            <a:r>
              <a:rPr lang="en-US" b="1" dirty="0" smtClean="0"/>
              <a:t>Dataflow</a:t>
            </a:r>
            <a:r>
              <a:rPr lang="en-US" dirty="0"/>
              <a:t>/</a:t>
            </a:r>
            <a:r>
              <a:rPr lang="en-US" dirty="0" smtClean="0"/>
              <a:t>Delete order details</a:t>
            </a:r>
            <a:endParaRPr lang="vi-VN" dirty="0"/>
          </a:p>
        </p:txBody>
      </p:sp>
      <p:sp>
        <p:nvSpPr>
          <p:cNvPr id="4" name="Slide Number Placeholder 3">
            <a:extLst>
              <a:ext uri="{FF2B5EF4-FFF2-40B4-BE49-F238E27FC236}">
                <a16:creationId xmlns:a16="http://schemas.microsoft.com/office/drawing/2014/main" xmlns="" id="{D2CDD1A7-557A-4C3C-8D1F-F91748EFBBD7}"/>
              </a:ext>
            </a:extLst>
          </p:cNvPr>
          <p:cNvSpPr>
            <a:spLocks noGrp="1"/>
          </p:cNvSpPr>
          <p:nvPr>
            <p:ph type="sldNum" sz="quarter" idx="12"/>
          </p:nvPr>
        </p:nvSpPr>
        <p:spPr/>
        <p:txBody>
          <a:bodyPr/>
          <a:lstStyle/>
          <a:p>
            <a:fld id="{9B2522E2-8181-4299-A00C-121466594CE5}" type="slidenum">
              <a:rPr lang="en-US" smtClean="0"/>
              <a:t>27</a:t>
            </a:fld>
            <a:endParaRPr lang="en-US" dirty="0"/>
          </a:p>
        </p:txBody>
      </p:sp>
      <p:pic>
        <p:nvPicPr>
          <p:cNvPr id="3" name="Picture 2">
            <a:extLst>
              <a:ext uri="{FF2B5EF4-FFF2-40B4-BE49-F238E27FC236}">
                <a16:creationId xmlns:a16="http://schemas.microsoft.com/office/drawing/2014/main" xmlns="" id="{0BB20380-D08B-4349-A295-4FCF661B1C06}"/>
              </a:ext>
            </a:extLst>
          </p:cNvPr>
          <p:cNvPicPr>
            <a:picLocks noChangeAspect="1"/>
          </p:cNvPicPr>
          <p:nvPr/>
        </p:nvPicPr>
        <p:blipFill>
          <a:blip r:embed="rId2"/>
          <a:stretch>
            <a:fillRect/>
          </a:stretch>
        </p:blipFill>
        <p:spPr>
          <a:xfrm>
            <a:off x="2846480" y="2174053"/>
            <a:ext cx="6496957" cy="3867690"/>
          </a:xfrm>
          <a:prstGeom prst="rect">
            <a:avLst/>
          </a:prstGeom>
        </p:spPr>
      </p:pic>
    </p:spTree>
    <p:extLst>
      <p:ext uri="{BB962C8B-B14F-4D97-AF65-F5344CB8AC3E}">
        <p14:creationId xmlns:p14="http://schemas.microsoft.com/office/powerpoint/2010/main" val="243553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US" b="1" dirty="0" err="1"/>
              <a:t>TowaSHOP</a:t>
            </a:r>
            <a:r>
              <a:rPr lang="en-US" b="1" dirty="0"/>
              <a:t> Project</a:t>
            </a:r>
            <a:br>
              <a:rPr lang="en-US" b="1" dirty="0"/>
            </a:br>
            <a:endParaRPr lang="en-US" dirty="0"/>
          </a:p>
        </p:txBody>
      </p:sp>
      <p:sp>
        <p:nvSpPr>
          <p:cNvPr id="3" name="Subtitle 2"/>
          <p:cNvSpPr>
            <a:spLocks noGrp="1"/>
          </p:cNvSpPr>
          <p:nvPr>
            <p:ph type="subTitle" idx="1"/>
          </p:nvPr>
        </p:nvSpPr>
        <p:spPr>
          <a:xfrm>
            <a:off x="2693325" y="4108016"/>
            <a:ext cx="9144000" cy="1309255"/>
          </a:xfrm>
        </p:spPr>
        <p:txBody>
          <a:bodyPr>
            <a:normAutofit/>
          </a:bodyPr>
          <a:lstStyle/>
          <a:p>
            <a:pPr algn="r"/>
            <a:r>
              <a:rPr lang="en-US" sz="3600" b="1" i="1" dirty="0">
                <a:latin typeface="+mj-lt"/>
              </a:rPr>
              <a:t>END OF GROUP PROJECT REPORT</a:t>
            </a:r>
          </a:p>
          <a:p>
            <a:pPr algn="r"/>
            <a:endParaRPr lang="en-US" sz="3600" b="1" i="1" dirty="0">
              <a:latin typeface="+mj-l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60" y="302635"/>
            <a:ext cx="1081507" cy="1081240"/>
          </a:xfrm>
          <a:prstGeom prst="rect">
            <a:avLst/>
          </a:prstGeom>
        </p:spPr>
      </p:pic>
      <p:sp>
        <p:nvSpPr>
          <p:cNvPr id="4" name="Slide Number Placeholder 3"/>
          <p:cNvSpPr>
            <a:spLocks noGrp="1"/>
          </p:cNvSpPr>
          <p:nvPr>
            <p:ph type="sldNum" sz="quarter" idx="12"/>
          </p:nvPr>
        </p:nvSpPr>
        <p:spPr/>
        <p:txBody>
          <a:bodyPr/>
          <a:lstStyle/>
          <a:p>
            <a:fld id="{9B2522E2-8181-4299-A00C-121466594CE5}" type="slidenum">
              <a:rPr lang="en-US" smtClean="0"/>
              <a:t>28</a:t>
            </a:fld>
            <a:endParaRPr lang="en-US" dirty="0"/>
          </a:p>
        </p:txBody>
      </p:sp>
    </p:spTree>
    <p:extLst>
      <p:ext uri="{BB962C8B-B14F-4D97-AF65-F5344CB8AC3E}">
        <p14:creationId xmlns:p14="http://schemas.microsoft.com/office/powerpoint/2010/main" val="372274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9217F-C1FD-4C63-8592-B909120223C7}"/>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xmlns="" id="{B1B0C5C8-5539-475D-A31F-03BC47363B27}"/>
              </a:ext>
            </a:extLst>
          </p:cNvPr>
          <p:cNvSpPr>
            <a:spLocks noGrp="1"/>
          </p:cNvSpPr>
          <p:nvPr>
            <p:ph idx="1"/>
          </p:nvPr>
        </p:nvSpPr>
        <p:spPr>
          <a:xfrm>
            <a:off x="982632" y="3959897"/>
            <a:ext cx="10224654" cy="2613927"/>
          </a:xfrm>
        </p:spPr>
        <p:txBody>
          <a:bodyPr numCol="2">
            <a:noAutofit/>
          </a:bodyPr>
          <a:lstStyle/>
          <a:p>
            <a:r>
              <a:rPr lang="en-US" b="1" dirty="0"/>
              <a:t>View: </a:t>
            </a:r>
            <a:r>
              <a:rPr lang="en-US" dirty="0"/>
              <a:t>The interface that displays the data, and where the user send command to the application</a:t>
            </a:r>
          </a:p>
          <a:p>
            <a:r>
              <a:rPr lang="en-US" b="1" dirty="0"/>
              <a:t>Presenter: </a:t>
            </a:r>
            <a:r>
              <a:rPr lang="en-US" dirty="0"/>
              <a:t>It sends user’s command to the model, and then fetches data from the model and formats it to update the GUI of the view layer</a:t>
            </a:r>
          </a:p>
          <a:p>
            <a:r>
              <a:rPr lang="en-US" b="1" dirty="0"/>
              <a:t>Model: </a:t>
            </a:r>
            <a:r>
              <a:rPr lang="en-US" dirty="0"/>
              <a:t>The data definition layer, it is where data is handled.</a:t>
            </a:r>
          </a:p>
          <a:p>
            <a:pPr lvl="1">
              <a:buFont typeface="Wingdings" panose="05000000000000000000" pitchFamily="2" charset="2"/>
              <a:buChar char="Ø"/>
            </a:pPr>
            <a:r>
              <a:rPr lang="en-US" b="1" dirty="0"/>
              <a:t>Repository: </a:t>
            </a:r>
            <a:r>
              <a:rPr lang="en-US" dirty="0"/>
              <a:t>The layer communicating with the network and database, it fetches data from database to the services to perform tasks and then updates to server</a:t>
            </a:r>
          </a:p>
          <a:p>
            <a:pPr lvl="1">
              <a:buFont typeface="Wingdings" panose="05000000000000000000" pitchFamily="2" charset="2"/>
              <a:buChar char="Ø"/>
            </a:pPr>
            <a:r>
              <a:rPr lang="en-US" b="1" dirty="0"/>
              <a:t>Services: </a:t>
            </a:r>
            <a:r>
              <a:rPr lang="en-US" dirty="0"/>
              <a:t>It is where most of the data validation, calculation, and processing is done. </a:t>
            </a:r>
            <a:endParaRPr lang="en-US" b="1" dirty="0"/>
          </a:p>
        </p:txBody>
      </p:sp>
      <p:sp>
        <p:nvSpPr>
          <p:cNvPr id="4" name="Slide Number Placeholder 3">
            <a:extLst>
              <a:ext uri="{FF2B5EF4-FFF2-40B4-BE49-F238E27FC236}">
                <a16:creationId xmlns:a16="http://schemas.microsoft.com/office/drawing/2014/main" xmlns="" id="{30431F04-BCE6-4214-B53A-31A46D8E7226}"/>
              </a:ext>
            </a:extLst>
          </p:cNvPr>
          <p:cNvSpPr>
            <a:spLocks noGrp="1"/>
          </p:cNvSpPr>
          <p:nvPr>
            <p:ph type="sldNum" sz="quarter" idx="12"/>
          </p:nvPr>
        </p:nvSpPr>
        <p:spPr/>
        <p:txBody>
          <a:bodyPr/>
          <a:lstStyle/>
          <a:p>
            <a:fld id="{9B2522E2-8181-4299-A00C-121466594CE5}" type="slidenum">
              <a:rPr lang="en-US" smtClean="0"/>
              <a:t>3</a:t>
            </a:fld>
            <a:endParaRPr lang="en-US" dirty="0"/>
          </a:p>
        </p:txBody>
      </p:sp>
      <p:pic>
        <p:nvPicPr>
          <p:cNvPr id="10" name="Picture 9">
            <a:extLst>
              <a:ext uri="{FF2B5EF4-FFF2-40B4-BE49-F238E27FC236}">
                <a16:creationId xmlns:a16="http://schemas.microsoft.com/office/drawing/2014/main" xmlns="" id="{3545BFCE-5E04-45CE-9EFB-B6BB06B1095C}"/>
              </a:ext>
            </a:extLst>
          </p:cNvPr>
          <p:cNvPicPr>
            <a:picLocks noChangeAspect="1"/>
          </p:cNvPicPr>
          <p:nvPr/>
        </p:nvPicPr>
        <p:blipFill>
          <a:blip r:embed="rId2"/>
          <a:stretch>
            <a:fillRect/>
          </a:stretch>
        </p:blipFill>
        <p:spPr>
          <a:xfrm>
            <a:off x="2656979" y="1888150"/>
            <a:ext cx="6875960" cy="2071747"/>
          </a:xfrm>
          <a:prstGeom prst="rect">
            <a:avLst/>
          </a:prstGeom>
        </p:spPr>
      </p:pic>
    </p:spTree>
    <p:extLst>
      <p:ext uri="{BB962C8B-B14F-4D97-AF65-F5344CB8AC3E}">
        <p14:creationId xmlns:p14="http://schemas.microsoft.com/office/powerpoint/2010/main" val="138951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Actors</a:t>
            </a:r>
            <a:endParaRPr lang="en-US" dirty="0"/>
          </a:p>
        </p:txBody>
      </p:sp>
      <p:sp>
        <p:nvSpPr>
          <p:cNvPr id="4" name="TextBox 3"/>
          <p:cNvSpPr txBox="1"/>
          <p:nvPr/>
        </p:nvSpPr>
        <p:spPr>
          <a:xfrm>
            <a:off x="851647" y="1863064"/>
            <a:ext cx="9511553" cy="400110"/>
          </a:xfrm>
          <a:prstGeom prst="rect">
            <a:avLst/>
          </a:prstGeom>
          <a:noFill/>
        </p:spPr>
        <p:txBody>
          <a:bodyPr wrap="square" rtlCol="0">
            <a:spAutoFit/>
          </a:bodyPr>
          <a:lstStyle/>
          <a:p>
            <a:r>
              <a:rPr lang="en-US" sz="2000" dirty="0"/>
              <a:t>Currently, The </a:t>
            </a:r>
            <a:r>
              <a:rPr lang="en-US" sz="2000" b="1" dirty="0" err="1"/>
              <a:t>Towashop</a:t>
            </a:r>
            <a:r>
              <a:rPr lang="en-US" sz="2000" b="1" dirty="0"/>
              <a:t> application </a:t>
            </a:r>
            <a:r>
              <a:rPr lang="en-US" sz="2000" dirty="0"/>
              <a:t>consists of two main actors:</a:t>
            </a:r>
          </a:p>
        </p:txBody>
      </p:sp>
      <p:sp>
        <p:nvSpPr>
          <p:cNvPr id="5" name="TextBox 4"/>
          <p:cNvSpPr txBox="1"/>
          <p:nvPr/>
        </p:nvSpPr>
        <p:spPr>
          <a:xfrm>
            <a:off x="408303" y="2478366"/>
            <a:ext cx="3734206" cy="1323439"/>
          </a:xfrm>
          <a:prstGeom prst="rect">
            <a:avLst/>
          </a:prstGeom>
          <a:noFill/>
        </p:spPr>
        <p:txBody>
          <a:bodyPr wrap="square" rtlCol="0">
            <a:spAutoFit/>
          </a:bodyPr>
          <a:lstStyle/>
          <a:p>
            <a:pPr marL="285750" lvl="0" indent="-285750" algn="just">
              <a:buFont typeface="Arial" panose="020B0604020202020204" pitchFamily="34" charset="0"/>
              <a:buChar char="•"/>
            </a:pPr>
            <a:r>
              <a:rPr lang="en-US" sz="2000" b="1" dirty="0"/>
              <a:t>The admin: </a:t>
            </a:r>
          </a:p>
          <a:p>
            <a:pPr lvl="0" algn="just"/>
            <a:r>
              <a:rPr lang="en-US" sz="2000" dirty="0"/>
              <a:t>They have full authority, they could add, update, delete on all entities</a:t>
            </a:r>
          </a:p>
        </p:txBody>
      </p:sp>
      <p:sp>
        <p:nvSpPr>
          <p:cNvPr id="6" name="TextBox 5"/>
          <p:cNvSpPr txBox="1"/>
          <p:nvPr/>
        </p:nvSpPr>
        <p:spPr>
          <a:xfrm>
            <a:off x="408303" y="3860166"/>
            <a:ext cx="3734206"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The cashiers: </a:t>
            </a:r>
          </a:p>
          <a:p>
            <a:r>
              <a:rPr lang="en-US" sz="2000" dirty="0"/>
              <a:t>The person who is responsible for performing transactions. They could only add new orders and new customers information. They can not modify orders which are not created by the individual responsible for </a:t>
            </a:r>
            <a:r>
              <a:rPr lang="en-US" sz="2000"/>
              <a:t>the specific orders  </a:t>
            </a:r>
            <a:endParaRPr lang="en-US" sz="2000" dirty="0"/>
          </a:p>
          <a:p>
            <a:pPr algn="just"/>
            <a:endParaRPr lang="en-US" sz="2000" dirty="0"/>
          </a:p>
        </p:txBody>
      </p:sp>
      <p:sp>
        <p:nvSpPr>
          <p:cNvPr id="3" name="Slide Number Placeholder 2"/>
          <p:cNvSpPr>
            <a:spLocks noGrp="1"/>
          </p:cNvSpPr>
          <p:nvPr>
            <p:ph type="sldNum" sz="quarter" idx="12"/>
          </p:nvPr>
        </p:nvSpPr>
        <p:spPr/>
        <p:txBody>
          <a:bodyPr/>
          <a:lstStyle/>
          <a:p>
            <a:fld id="{9B2522E2-8181-4299-A00C-121466594CE5}" type="slidenum">
              <a:rPr lang="en-US" smtClean="0"/>
              <a:t>4</a:t>
            </a:fld>
            <a:endParaRPr lang="en-US" dirty="0"/>
          </a:p>
        </p:txBody>
      </p:sp>
      <p:pic>
        <p:nvPicPr>
          <p:cNvPr id="10" name="Picture 9">
            <a:extLst>
              <a:ext uri="{FF2B5EF4-FFF2-40B4-BE49-F238E27FC236}">
                <a16:creationId xmlns:a16="http://schemas.microsoft.com/office/drawing/2014/main" xmlns="" id="{B65A4607-A816-4F04-AC6E-3AD0814B5E60}"/>
              </a:ext>
            </a:extLst>
          </p:cNvPr>
          <p:cNvPicPr>
            <a:picLocks noChangeAspect="1"/>
          </p:cNvPicPr>
          <p:nvPr/>
        </p:nvPicPr>
        <p:blipFill>
          <a:blip r:embed="rId2"/>
          <a:stretch>
            <a:fillRect/>
          </a:stretch>
        </p:blipFill>
        <p:spPr>
          <a:xfrm>
            <a:off x="4429371" y="2333302"/>
            <a:ext cx="7354326" cy="4143953"/>
          </a:xfrm>
          <a:prstGeom prst="rect">
            <a:avLst/>
          </a:prstGeom>
        </p:spPr>
      </p:pic>
    </p:spTree>
    <p:extLst>
      <p:ext uri="{BB962C8B-B14F-4D97-AF65-F5344CB8AC3E}">
        <p14:creationId xmlns:p14="http://schemas.microsoft.com/office/powerpoint/2010/main" val="294400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use cases</a:t>
            </a:r>
          </a:p>
        </p:txBody>
      </p:sp>
      <p:sp>
        <p:nvSpPr>
          <p:cNvPr id="7" name="TextBox 6"/>
          <p:cNvSpPr txBox="1"/>
          <p:nvPr/>
        </p:nvSpPr>
        <p:spPr>
          <a:xfrm>
            <a:off x="259977" y="2169290"/>
            <a:ext cx="2663332" cy="1477328"/>
          </a:xfrm>
          <a:prstGeom prst="rect">
            <a:avLst/>
          </a:prstGeom>
          <a:noFill/>
        </p:spPr>
        <p:txBody>
          <a:bodyPr wrap="square" rtlCol="0">
            <a:spAutoFit/>
          </a:bodyPr>
          <a:lstStyle/>
          <a:p>
            <a:pPr lvl="0"/>
            <a:r>
              <a:rPr lang="en-US" b="1" dirty="0"/>
              <a:t>Managing Inventory: </a:t>
            </a:r>
            <a:r>
              <a:rPr lang="en-US" dirty="0"/>
              <a:t>The user can add, modify and delete data of products and categories through using application </a:t>
            </a:r>
          </a:p>
        </p:txBody>
      </p:sp>
      <p:sp>
        <p:nvSpPr>
          <p:cNvPr id="3" name="Slide Number Placeholder 2"/>
          <p:cNvSpPr>
            <a:spLocks noGrp="1"/>
          </p:cNvSpPr>
          <p:nvPr>
            <p:ph type="sldNum" sz="quarter" idx="12"/>
          </p:nvPr>
        </p:nvSpPr>
        <p:spPr/>
        <p:txBody>
          <a:bodyPr/>
          <a:lstStyle/>
          <a:p>
            <a:fld id="{9B2522E2-8181-4299-A00C-121466594CE5}" type="slidenum">
              <a:rPr lang="en-US" smtClean="0"/>
              <a:t>5</a:t>
            </a:fld>
            <a:endParaRPr lang="en-US" dirty="0"/>
          </a:p>
        </p:txBody>
      </p:sp>
      <p:pic>
        <p:nvPicPr>
          <p:cNvPr id="9" name="Picture 8">
            <a:extLst>
              <a:ext uri="{FF2B5EF4-FFF2-40B4-BE49-F238E27FC236}">
                <a16:creationId xmlns:a16="http://schemas.microsoft.com/office/drawing/2014/main" xmlns="" id="{9DDF8D74-32A4-4369-BB8F-01F6B0F21869}"/>
              </a:ext>
            </a:extLst>
          </p:cNvPr>
          <p:cNvPicPr>
            <a:picLocks noChangeAspect="1"/>
          </p:cNvPicPr>
          <p:nvPr/>
        </p:nvPicPr>
        <p:blipFill>
          <a:blip r:embed="rId2"/>
          <a:stretch>
            <a:fillRect/>
          </a:stretch>
        </p:blipFill>
        <p:spPr>
          <a:xfrm>
            <a:off x="3234484" y="2169290"/>
            <a:ext cx="8697539" cy="3877216"/>
          </a:xfrm>
          <a:prstGeom prst="rect">
            <a:avLst/>
          </a:prstGeom>
        </p:spPr>
      </p:pic>
    </p:spTree>
    <p:extLst>
      <p:ext uri="{BB962C8B-B14F-4D97-AF65-F5344CB8AC3E}">
        <p14:creationId xmlns:p14="http://schemas.microsoft.com/office/powerpoint/2010/main" val="342096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use cases</a:t>
            </a:r>
          </a:p>
        </p:txBody>
      </p:sp>
      <p:sp>
        <p:nvSpPr>
          <p:cNvPr id="7" name="TextBox 6"/>
          <p:cNvSpPr txBox="1"/>
          <p:nvPr/>
        </p:nvSpPr>
        <p:spPr>
          <a:xfrm>
            <a:off x="467795" y="2208876"/>
            <a:ext cx="2663332" cy="1754326"/>
          </a:xfrm>
          <a:prstGeom prst="rect">
            <a:avLst/>
          </a:prstGeom>
          <a:noFill/>
        </p:spPr>
        <p:txBody>
          <a:bodyPr wrap="square" rtlCol="0">
            <a:spAutoFit/>
          </a:bodyPr>
          <a:lstStyle/>
          <a:p>
            <a:pPr lvl="0"/>
            <a:r>
              <a:rPr lang="en-US" b="1" dirty="0"/>
              <a:t>Managing Order: </a:t>
            </a:r>
            <a:r>
              <a:rPr lang="en-US" dirty="0"/>
              <a:t>Admin can add and modify information on any order. However, they can not remove orders that have been processed</a:t>
            </a:r>
          </a:p>
        </p:txBody>
      </p:sp>
      <p:sp>
        <p:nvSpPr>
          <p:cNvPr id="3" name="Slide Number Placeholder 2"/>
          <p:cNvSpPr>
            <a:spLocks noGrp="1"/>
          </p:cNvSpPr>
          <p:nvPr>
            <p:ph type="sldNum" sz="quarter" idx="12"/>
          </p:nvPr>
        </p:nvSpPr>
        <p:spPr/>
        <p:txBody>
          <a:bodyPr/>
          <a:lstStyle/>
          <a:p>
            <a:fld id="{9B2522E2-8181-4299-A00C-121466594CE5}" type="slidenum">
              <a:rPr lang="en-US" smtClean="0"/>
              <a:t>6</a:t>
            </a:fld>
            <a:endParaRPr lang="en-US" dirty="0"/>
          </a:p>
        </p:txBody>
      </p:sp>
      <p:pic>
        <p:nvPicPr>
          <p:cNvPr id="5" name="Picture 4">
            <a:extLst>
              <a:ext uri="{FF2B5EF4-FFF2-40B4-BE49-F238E27FC236}">
                <a16:creationId xmlns:a16="http://schemas.microsoft.com/office/drawing/2014/main" xmlns="" id="{92587237-7A6D-4B3C-9EFE-074352C374D0}"/>
              </a:ext>
            </a:extLst>
          </p:cNvPr>
          <p:cNvPicPr>
            <a:picLocks noChangeAspect="1"/>
          </p:cNvPicPr>
          <p:nvPr/>
        </p:nvPicPr>
        <p:blipFill>
          <a:blip r:embed="rId2"/>
          <a:stretch>
            <a:fillRect/>
          </a:stretch>
        </p:blipFill>
        <p:spPr>
          <a:xfrm>
            <a:off x="4749461" y="2208876"/>
            <a:ext cx="6077798" cy="3429479"/>
          </a:xfrm>
          <a:prstGeom prst="rect">
            <a:avLst/>
          </a:prstGeom>
        </p:spPr>
      </p:pic>
    </p:spTree>
    <p:extLst>
      <p:ext uri="{BB962C8B-B14F-4D97-AF65-F5344CB8AC3E}">
        <p14:creationId xmlns:p14="http://schemas.microsoft.com/office/powerpoint/2010/main" val="316445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use cases</a:t>
            </a:r>
          </a:p>
        </p:txBody>
      </p:sp>
      <p:sp>
        <p:nvSpPr>
          <p:cNvPr id="7" name="TextBox 6"/>
          <p:cNvSpPr txBox="1"/>
          <p:nvPr/>
        </p:nvSpPr>
        <p:spPr>
          <a:xfrm>
            <a:off x="467795" y="2208876"/>
            <a:ext cx="2663332" cy="1477328"/>
          </a:xfrm>
          <a:prstGeom prst="rect">
            <a:avLst/>
          </a:prstGeom>
          <a:noFill/>
        </p:spPr>
        <p:txBody>
          <a:bodyPr wrap="square" rtlCol="0">
            <a:spAutoFit/>
          </a:bodyPr>
          <a:lstStyle/>
          <a:p>
            <a:pPr lvl="0"/>
            <a:r>
              <a:rPr lang="en-US" b="1" dirty="0"/>
              <a:t>Managing Contact: </a:t>
            </a:r>
            <a:r>
              <a:rPr lang="en-US" dirty="0"/>
              <a:t>Admin user can add, modify and delete data of customers and suppliers on the DBMS through application</a:t>
            </a:r>
          </a:p>
        </p:txBody>
      </p:sp>
      <p:sp>
        <p:nvSpPr>
          <p:cNvPr id="3" name="Slide Number Placeholder 2"/>
          <p:cNvSpPr>
            <a:spLocks noGrp="1"/>
          </p:cNvSpPr>
          <p:nvPr>
            <p:ph type="sldNum" sz="quarter" idx="12"/>
          </p:nvPr>
        </p:nvSpPr>
        <p:spPr/>
        <p:txBody>
          <a:bodyPr/>
          <a:lstStyle/>
          <a:p>
            <a:fld id="{9B2522E2-8181-4299-A00C-121466594CE5}" type="slidenum">
              <a:rPr lang="en-US" smtClean="0"/>
              <a:t>7</a:t>
            </a:fld>
            <a:endParaRPr lang="en-US" dirty="0"/>
          </a:p>
        </p:txBody>
      </p:sp>
      <p:pic>
        <p:nvPicPr>
          <p:cNvPr id="6" name="Picture 5">
            <a:extLst>
              <a:ext uri="{FF2B5EF4-FFF2-40B4-BE49-F238E27FC236}">
                <a16:creationId xmlns:a16="http://schemas.microsoft.com/office/drawing/2014/main" xmlns="" id="{AE03C8D3-93FF-4A04-A850-EFB08F6EF2F6}"/>
              </a:ext>
            </a:extLst>
          </p:cNvPr>
          <p:cNvPicPr>
            <a:picLocks noChangeAspect="1"/>
          </p:cNvPicPr>
          <p:nvPr/>
        </p:nvPicPr>
        <p:blipFill>
          <a:blip r:embed="rId2"/>
          <a:stretch>
            <a:fillRect/>
          </a:stretch>
        </p:blipFill>
        <p:spPr>
          <a:xfrm>
            <a:off x="4160616" y="2208876"/>
            <a:ext cx="7306695" cy="4001058"/>
          </a:xfrm>
          <a:prstGeom prst="rect">
            <a:avLst/>
          </a:prstGeom>
        </p:spPr>
      </p:pic>
    </p:spTree>
    <p:extLst>
      <p:ext uri="{BB962C8B-B14F-4D97-AF65-F5344CB8AC3E}">
        <p14:creationId xmlns:p14="http://schemas.microsoft.com/office/powerpoint/2010/main" val="871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use case</a:t>
            </a:r>
          </a:p>
        </p:txBody>
      </p:sp>
      <p:sp>
        <p:nvSpPr>
          <p:cNvPr id="7" name="TextBox 6"/>
          <p:cNvSpPr txBox="1"/>
          <p:nvPr/>
        </p:nvSpPr>
        <p:spPr>
          <a:xfrm>
            <a:off x="467795" y="2208876"/>
            <a:ext cx="2663332" cy="2308324"/>
          </a:xfrm>
          <a:prstGeom prst="rect">
            <a:avLst/>
          </a:prstGeom>
          <a:noFill/>
        </p:spPr>
        <p:txBody>
          <a:bodyPr wrap="square" rtlCol="0">
            <a:spAutoFit/>
          </a:bodyPr>
          <a:lstStyle/>
          <a:p>
            <a:pPr lvl="0"/>
            <a:r>
              <a:rPr lang="en-US" b="1" dirty="0"/>
              <a:t>Managing Order: </a:t>
            </a:r>
            <a:r>
              <a:rPr lang="en-US" dirty="0"/>
              <a:t>Cashiers could add orders and modify the orders they added themselves </a:t>
            </a:r>
          </a:p>
          <a:p>
            <a:pPr lvl="0"/>
            <a:endParaRPr lang="en-US" dirty="0"/>
          </a:p>
          <a:p>
            <a:pPr lvl="0"/>
            <a:r>
              <a:rPr lang="en-US" dirty="0"/>
              <a:t>They could also view customers’ information on the database</a:t>
            </a:r>
          </a:p>
        </p:txBody>
      </p:sp>
      <p:sp>
        <p:nvSpPr>
          <p:cNvPr id="3" name="Slide Number Placeholder 2"/>
          <p:cNvSpPr>
            <a:spLocks noGrp="1"/>
          </p:cNvSpPr>
          <p:nvPr>
            <p:ph type="sldNum" sz="quarter" idx="12"/>
          </p:nvPr>
        </p:nvSpPr>
        <p:spPr/>
        <p:txBody>
          <a:bodyPr/>
          <a:lstStyle/>
          <a:p>
            <a:fld id="{9B2522E2-8181-4299-A00C-121466594CE5}" type="slidenum">
              <a:rPr lang="en-US" smtClean="0"/>
              <a:t>8</a:t>
            </a:fld>
            <a:endParaRPr lang="en-US" dirty="0"/>
          </a:p>
        </p:txBody>
      </p:sp>
      <p:pic>
        <p:nvPicPr>
          <p:cNvPr id="5" name="Picture 4">
            <a:extLst>
              <a:ext uri="{FF2B5EF4-FFF2-40B4-BE49-F238E27FC236}">
                <a16:creationId xmlns:a16="http://schemas.microsoft.com/office/drawing/2014/main" xmlns="" id="{F4E8B598-3F68-447D-BDA8-944179495B51}"/>
              </a:ext>
            </a:extLst>
          </p:cNvPr>
          <p:cNvPicPr>
            <a:picLocks noChangeAspect="1"/>
          </p:cNvPicPr>
          <p:nvPr/>
        </p:nvPicPr>
        <p:blipFill>
          <a:blip r:embed="rId2"/>
          <a:stretch>
            <a:fillRect/>
          </a:stretch>
        </p:blipFill>
        <p:spPr>
          <a:xfrm>
            <a:off x="3920628" y="2354178"/>
            <a:ext cx="7211431" cy="3258005"/>
          </a:xfrm>
          <a:prstGeom prst="rect">
            <a:avLst/>
          </a:prstGeom>
        </p:spPr>
      </p:pic>
    </p:spTree>
    <p:extLst>
      <p:ext uri="{BB962C8B-B14F-4D97-AF65-F5344CB8AC3E}">
        <p14:creationId xmlns:p14="http://schemas.microsoft.com/office/powerpoint/2010/main" val="167407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1997481" cy="1508760"/>
          </a:xfrm>
        </p:spPr>
        <p:txBody>
          <a:bodyPr/>
          <a:lstStyle/>
          <a:p>
            <a:r>
              <a:rPr lang="en-US" b="1" dirty="0"/>
              <a:t>Data Design  </a:t>
            </a:r>
            <a:endParaRPr lang="en-US" dirty="0"/>
          </a:p>
        </p:txBody>
      </p:sp>
      <p:sp>
        <p:nvSpPr>
          <p:cNvPr id="7" name="TextBox 6"/>
          <p:cNvSpPr txBox="1"/>
          <p:nvPr/>
        </p:nvSpPr>
        <p:spPr>
          <a:xfrm>
            <a:off x="321081" y="2057865"/>
            <a:ext cx="2867891" cy="707886"/>
          </a:xfrm>
          <a:prstGeom prst="rect">
            <a:avLst/>
          </a:prstGeom>
          <a:noFill/>
        </p:spPr>
        <p:txBody>
          <a:bodyPr wrap="square" rtlCol="0">
            <a:spAutoFit/>
          </a:bodyPr>
          <a:lstStyle/>
          <a:p>
            <a:r>
              <a:rPr lang="en-US" sz="2000" dirty="0"/>
              <a:t>The data model includes 15 tables:</a:t>
            </a:r>
          </a:p>
        </p:txBody>
      </p:sp>
      <p:sp>
        <p:nvSpPr>
          <p:cNvPr id="3" name="Slide Number Placeholder 2"/>
          <p:cNvSpPr>
            <a:spLocks noGrp="1"/>
          </p:cNvSpPr>
          <p:nvPr>
            <p:ph type="sldNum" sz="quarter" idx="12"/>
          </p:nvPr>
        </p:nvSpPr>
        <p:spPr/>
        <p:txBody>
          <a:bodyPr/>
          <a:lstStyle/>
          <a:p>
            <a:fld id="{9B2522E2-8181-4299-A00C-121466594CE5}" type="slidenum">
              <a:rPr lang="en-US" smtClean="0"/>
              <a:t>9</a:t>
            </a:fld>
            <a:endParaRPr lang="en-US" dirty="0"/>
          </a:p>
        </p:txBody>
      </p:sp>
      <p:pic>
        <p:nvPicPr>
          <p:cNvPr id="6" name="Picture 5">
            <a:extLst>
              <a:ext uri="{FF2B5EF4-FFF2-40B4-BE49-F238E27FC236}">
                <a16:creationId xmlns:a16="http://schemas.microsoft.com/office/drawing/2014/main" xmlns="" id="{02260861-21E7-4371-84D4-BB836DE720EA}"/>
              </a:ext>
            </a:extLst>
          </p:cNvPr>
          <p:cNvPicPr>
            <a:picLocks noChangeAspect="1"/>
          </p:cNvPicPr>
          <p:nvPr/>
        </p:nvPicPr>
        <p:blipFill>
          <a:blip r:embed="rId2"/>
          <a:stretch>
            <a:fillRect/>
          </a:stretch>
        </p:blipFill>
        <p:spPr>
          <a:xfrm>
            <a:off x="3576076" y="849957"/>
            <a:ext cx="8087854" cy="5572903"/>
          </a:xfrm>
          <a:prstGeom prst="rect">
            <a:avLst/>
          </a:prstGeom>
        </p:spPr>
      </p:pic>
    </p:spTree>
    <p:extLst>
      <p:ext uri="{BB962C8B-B14F-4D97-AF65-F5344CB8AC3E}">
        <p14:creationId xmlns:p14="http://schemas.microsoft.com/office/powerpoint/2010/main" val="898198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982</TotalTime>
  <Words>544</Words>
  <Application>Microsoft Office PowerPoint</Application>
  <PresentationFormat>Widescreen</PresentationFormat>
  <Paragraphs>140</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Tahoma</vt:lpstr>
      <vt:lpstr>Wingdings</vt:lpstr>
      <vt:lpstr>Banded</vt:lpstr>
      <vt:lpstr>TowaSHOP Project </vt:lpstr>
      <vt:lpstr>introduction</vt:lpstr>
      <vt:lpstr>PowerPoint Presentation</vt:lpstr>
      <vt:lpstr>Actors</vt:lpstr>
      <vt:lpstr>Admin use cases</vt:lpstr>
      <vt:lpstr>Admin use cases</vt:lpstr>
      <vt:lpstr>Admin use cases</vt:lpstr>
      <vt:lpstr>Employee use case</vt:lpstr>
      <vt:lpstr>Data Design  </vt:lpstr>
      <vt:lpstr>List of stored procedures and functions</vt:lpstr>
      <vt:lpstr>List of stored procedures and functions</vt:lpstr>
      <vt:lpstr>Interface/ Login Form</vt:lpstr>
      <vt:lpstr>Interface/ dashboard form</vt:lpstr>
      <vt:lpstr>Interface/ Product list</vt:lpstr>
      <vt:lpstr>Interface/ add/Edit product</vt:lpstr>
      <vt:lpstr>Interface/ Category list</vt:lpstr>
      <vt:lpstr>Interface/ add/Edit Category</vt:lpstr>
      <vt:lpstr>Interface/ Supplier list</vt:lpstr>
      <vt:lpstr>Interface/ Add/edit supplier</vt:lpstr>
      <vt:lpstr>Interface/ Customer list</vt:lpstr>
      <vt:lpstr>Interface/ Add/edit customer</vt:lpstr>
      <vt:lpstr>Interface/ order list</vt:lpstr>
      <vt:lpstr>Interface/ add/edit order</vt:lpstr>
      <vt:lpstr>Interface/ add/edit order (add products into order)</vt:lpstr>
      <vt:lpstr>Dataflow editing order</vt:lpstr>
      <vt:lpstr>Dataflow/order details</vt:lpstr>
      <vt:lpstr>Dataflow/Delete order details</vt:lpstr>
      <vt:lpstr>TowaSHOP Project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143</cp:revision>
  <dcterms:created xsi:type="dcterms:W3CDTF">2022-05-02T07:39:06Z</dcterms:created>
  <dcterms:modified xsi:type="dcterms:W3CDTF">2022-11-27T15:14:07Z</dcterms:modified>
</cp:coreProperties>
</file>