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eucha"/>
      <p:regular r:id="rId27"/>
    </p:embeddedFont>
    <p:embeddedFont>
      <p:font typeface="Poppi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5D150B-A3B5-4985-B829-9BCD9A79FBC6}">
  <a:tblStyle styleId="{3A5D150B-A3B5-4985-B829-9BCD9A79FB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font" Target="fonts/Neuch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uan8383/viz/VoizFM/Dashboard_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d7f4989b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d7f4989b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d30a83418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d30a83418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d30a8341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d30a8341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d30a83418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d30a83418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d7f4989b5_5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d7f4989b5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d7f4989b5_5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d7f4989b5_5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7f4989b5_5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7f4989b5_5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d7f4989b5_5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d7f4989b5_5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d30a834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d30a834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d7f4989b5_5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d7f4989b5_5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7f4989b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7f4989b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d7f4989b5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d7f4989b5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d30a8341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d30a834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d7f4989b5_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d7f4989b5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d7f4989b5_5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d7f4989b5_5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7f4989b5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d7f4989b5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d7f4989b5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d7f4989b5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7f4989b5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7f4989b5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https://public.tableau.com/app/profile/tuan8383/viz/VoizFM/Dashboard_1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d7f4989b5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d7f4989b5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d7f4989b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d7f4989b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350" y="-16675"/>
            <a:ext cx="9206300" cy="5191375"/>
          </a:xfrm>
          <a:custGeom>
            <a:rect b="b" l="l" r="r" t="t"/>
            <a:pathLst>
              <a:path extrusionOk="0" h="207655" w="368252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014500" y="13344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4500" y="3291325"/>
            <a:ext cx="31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5014500" y="20448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 rot="-2700000">
            <a:off x="1033426" y="-3789297"/>
            <a:ext cx="7077149" cy="707714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8013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2695025"/>
            <a:ext cx="85206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82405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2405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3" type="title"/>
          </p:nvPr>
        </p:nvSpPr>
        <p:spPr>
          <a:xfrm>
            <a:off x="82405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4" type="title"/>
          </p:nvPr>
        </p:nvSpPr>
        <p:spPr>
          <a:xfrm>
            <a:off x="342990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3"/>
          <p:cNvSpPr txBox="1"/>
          <p:nvPr>
            <p:ph idx="5" type="subTitle"/>
          </p:nvPr>
        </p:nvSpPr>
        <p:spPr>
          <a:xfrm>
            <a:off x="342990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6" type="title"/>
          </p:nvPr>
        </p:nvSpPr>
        <p:spPr>
          <a:xfrm>
            <a:off x="342990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7" type="title"/>
          </p:nvPr>
        </p:nvSpPr>
        <p:spPr>
          <a:xfrm>
            <a:off x="603575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603575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603575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3" type="title"/>
          </p:nvPr>
        </p:nvSpPr>
        <p:spPr>
          <a:xfrm>
            <a:off x="82405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3"/>
          <p:cNvSpPr txBox="1"/>
          <p:nvPr>
            <p:ph idx="14" type="subTitle"/>
          </p:nvPr>
        </p:nvSpPr>
        <p:spPr>
          <a:xfrm>
            <a:off x="82405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82405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6" type="title"/>
          </p:nvPr>
        </p:nvSpPr>
        <p:spPr>
          <a:xfrm>
            <a:off x="342990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3"/>
          <p:cNvSpPr txBox="1"/>
          <p:nvPr>
            <p:ph idx="17" type="subTitle"/>
          </p:nvPr>
        </p:nvSpPr>
        <p:spPr>
          <a:xfrm>
            <a:off x="342990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342990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9" type="title"/>
          </p:nvPr>
        </p:nvSpPr>
        <p:spPr>
          <a:xfrm>
            <a:off x="603575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3"/>
          <p:cNvSpPr txBox="1"/>
          <p:nvPr>
            <p:ph idx="20" type="subTitle"/>
          </p:nvPr>
        </p:nvSpPr>
        <p:spPr>
          <a:xfrm>
            <a:off x="603575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21" type="title"/>
          </p:nvPr>
        </p:nvSpPr>
        <p:spPr>
          <a:xfrm>
            <a:off x="603575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title"/>
          </p:nvPr>
        </p:nvSpPr>
        <p:spPr>
          <a:xfrm>
            <a:off x="1351875" y="2785425"/>
            <a:ext cx="2479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351875" y="3330425"/>
            <a:ext cx="24792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3" type="title"/>
          </p:nvPr>
        </p:nvSpPr>
        <p:spPr>
          <a:xfrm>
            <a:off x="5312925" y="2785425"/>
            <a:ext cx="2479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4"/>
          <p:cNvSpPr txBox="1"/>
          <p:nvPr>
            <p:ph idx="4" type="subTitle"/>
          </p:nvPr>
        </p:nvSpPr>
        <p:spPr>
          <a:xfrm>
            <a:off x="5312925" y="3330425"/>
            <a:ext cx="24792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89525" y="3425000"/>
            <a:ext cx="2479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989525" y="916325"/>
            <a:ext cx="37215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145500" y="0"/>
            <a:ext cx="5998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181057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4858757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hasCustomPrompt="1" idx="2" type="title"/>
          </p:nvPr>
        </p:nvSpPr>
        <p:spPr>
          <a:xfrm>
            <a:off x="4858757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APTION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4575900" y="0"/>
            <a:ext cx="4568100" cy="5143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hasCustomPrompt="1" idx="2" type="title"/>
          </p:nvPr>
        </p:nvSpPr>
        <p:spPr>
          <a:xfrm>
            <a:off x="906433" y="13521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7"/>
          <p:cNvSpPr txBox="1"/>
          <p:nvPr>
            <p:ph hasCustomPrompt="1" idx="3" type="title"/>
          </p:nvPr>
        </p:nvSpPr>
        <p:spPr>
          <a:xfrm>
            <a:off x="906433" y="24815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/>
          <p:nvPr>
            <p:ph hasCustomPrompt="1" idx="4" type="title"/>
          </p:nvPr>
        </p:nvSpPr>
        <p:spPr>
          <a:xfrm>
            <a:off x="906433" y="36109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ONLY_1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2" type="title"/>
          </p:nvPr>
        </p:nvSpPr>
        <p:spPr>
          <a:xfrm>
            <a:off x="2041800" y="178070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041800" y="224950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8"/>
          <p:cNvSpPr txBox="1"/>
          <p:nvPr>
            <p:ph idx="3" type="title"/>
          </p:nvPr>
        </p:nvSpPr>
        <p:spPr>
          <a:xfrm>
            <a:off x="2041800" y="335635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18"/>
          <p:cNvSpPr txBox="1"/>
          <p:nvPr>
            <p:ph idx="4" type="subTitle"/>
          </p:nvPr>
        </p:nvSpPr>
        <p:spPr>
          <a:xfrm>
            <a:off x="2041800" y="382515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8"/>
          <p:cNvSpPr txBox="1"/>
          <p:nvPr>
            <p:ph idx="5" type="title"/>
          </p:nvPr>
        </p:nvSpPr>
        <p:spPr>
          <a:xfrm>
            <a:off x="6066117" y="178070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8"/>
          <p:cNvSpPr txBox="1"/>
          <p:nvPr>
            <p:ph idx="6" type="subTitle"/>
          </p:nvPr>
        </p:nvSpPr>
        <p:spPr>
          <a:xfrm>
            <a:off x="6066117" y="224950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8"/>
          <p:cNvSpPr txBox="1"/>
          <p:nvPr>
            <p:ph idx="7" type="title"/>
          </p:nvPr>
        </p:nvSpPr>
        <p:spPr>
          <a:xfrm>
            <a:off x="6066117" y="335635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8"/>
          <p:cNvSpPr txBox="1"/>
          <p:nvPr>
            <p:ph idx="8" type="subTitle"/>
          </p:nvPr>
        </p:nvSpPr>
        <p:spPr>
          <a:xfrm>
            <a:off x="6066117" y="382515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 flipH="1">
            <a:off x="5990100" y="-13675"/>
            <a:ext cx="31539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92225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92225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hasCustomPrompt="1"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 rot="10800000">
            <a:off x="5819100" y="0"/>
            <a:ext cx="3324900" cy="3324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1826400"/>
            <a:ext cx="3317100" cy="331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13675"/>
            <a:ext cx="59985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92225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92225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 flipH="1">
            <a:off x="0" y="0"/>
            <a:ext cx="3145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181057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4858757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hasCustomPrompt="1" idx="2" type="title"/>
          </p:nvPr>
        </p:nvSpPr>
        <p:spPr>
          <a:xfrm>
            <a:off x="4858757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ONLY_1_1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title"/>
          </p:nvPr>
        </p:nvSpPr>
        <p:spPr>
          <a:xfrm>
            <a:off x="877268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877268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3" type="title"/>
          </p:nvPr>
        </p:nvSpPr>
        <p:spPr>
          <a:xfrm>
            <a:off x="3465150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4" type="subTitle"/>
          </p:nvPr>
        </p:nvSpPr>
        <p:spPr>
          <a:xfrm>
            <a:off x="3465150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5" type="title"/>
          </p:nvPr>
        </p:nvSpPr>
        <p:spPr>
          <a:xfrm>
            <a:off x="6053032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22"/>
          <p:cNvSpPr txBox="1"/>
          <p:nvPr>
            <p:ph idx="6" type="subTitle"/>
          </p:nvPr>
        </p:nvSpPr>
        <p:spPr>
          <a:xfrm>
            <a:off x="6053032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1004975" y="1770275"/>
            <a:ext cx="23910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eucha"/>
              <a:buNone/>
              <a:defRPr sz="24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1004975" y="2543075"/>
            <a:ext cx="23910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1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-17225" y="1378500"/>
            <a:ext cx="9161100" cy="3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title"/>
          </p:nvPr>
        </p:nvSpPr>
        <p:spPr>
          <a:xfrm>
            <a:off x="877268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877275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4"/>
          <p:cNvSpPr txBox="1"/>
          <p:nvPr>
            <p:ph idx="3" type="title"/>
          </p:nvPr>
        </p:nvSpPr>
        <p:spPr>
          <a:xfrm>
            <a:off x="3465150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24"/>
          <p:cNvSpPr txBox="1"/>
          <p:nvPr>
            <p:ph idx="4" type="subTitle"/>
          </p:nvPr>
        </p:nvSpPr>
        <p:spPr>
          <a:xfrm>
            <a:off x="3465151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24"/>
          <p:cNvSpPr txBox="1"/>
          <p:nvPr>
            <p:ph idx="5" type="title"/>
          </p:nvPr>
        </p:nvSpPr>
        <p:spPr>
          <a:xfrm>
            <a:off x="6053032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>
            <a:off x="6053026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7" type="title"/>
          </p:nvPr>
        </p:nvSpPr>
        <p:spPr>
          <a:xfrm>
            <a:off x="877268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4"/>
          <p:cNvSpPr txBox="1"/>
          <p:nvPr>
            <p:ph idx="8" type="subTitle"/>
          </p:nvPr>
        </p:nvSpPr>
        <p:spPr>
          <a:xfrm>
            <a:off x="877275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4"/>
          <p:cNvSpPr txBox="1"/>
          <p:nvPr>
            <p:ph idx="9" type="title"/>
          </p:nvPr>
        </p:nvSpPr>
        <p:spPr>
          <a:xfrm>
            <a:off x="3465150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24"/>
          <p:cNvSpPr txBox="1"/>
          <p:nvPr>
            <p:ph idx="13" type="subTitle"/>
          </p:nvPr>
        </p:nvSpPr>
        <p:spPr>
          <a:xfrm>
            <a:off x="3465151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4"/>
          <p:cNvSpPr txBox="1"/>
          <p:nvPr>
            <p:ph idx="14" type="title"/>
          </p:nvPr>
        </p:nvSpPr>
        <p:spPr>
          <a:xfrm>
            <a:off x="6053032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4"/>
          <p:cNvSpPr txBox="1"/>
          <p:nvPr>
            <p:ph idx="15" type="subTitle"/>
          </p:nvPr>
        </p:nvSpPr>
        <p:spPr>
          <a:xfrm>
            <a:off x="6053026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1_1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4530975" y="-72075"/>
            <a:ext cx="4711100" cy="5287650"/>
          </a:xfrm>
          <a:custGeom>
            <a:rect b="b" l="l" r="r" t="t"/>
            <a:pathLst>
              <a:path extrusionOk="0" h="211506" w="188444">
                <a:moveTo>
                  <a:pt x="0" y="1442"/>
                </a:moveTo>
                <a:lnTo>
                  <a:pt x="129713" y="211506"/>
                </a:lnTo>
                <a:lnTo>
                  <a:pt x="188444" y="211506"/>
                </a:lnTo>
                <a:lnTo>
                  <a:pt x="188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1_1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 flipH="1">
            <a:off x="-99075" y="-72075"/>
            <a:ext cx="4711100" cy="5287650"/>
          </a:xfrm>
          <a:custGeom>
            <a:rect b="b" l="l" r="r" t="t"/>
            <a:pathLst>
              <a:path extrusionOk="0" h="211506" w="188444">
                <a:moveTo>
                  <a:pt x="0" y="1442"/>
                </a:moveTo>
                <a:lnTo>
                  <a:pt x="129713" y="211506"/>
                </a:lnTo>
                <a:lnTo>
                  <a:pt x="188444" y="211506"/>
                </a:lnTo>
                <a:lnTo>
                  <a:pt x="188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APTION_ONLY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0" y="1591875"/>
            <a:ext cx="4572000" cy="28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hasCustomPrompt="1" idx="2" type="title"/>
          </p:nvPr>
        </p:nvSpPr>
        <p:spPr>
          <a:xfrm>
            <a:off x="806988" y="2186034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1134588" y="3173955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hasCustomPrompt="1" idx="3" type="title"/>
          </p:nvPr>
        </p:nvSpPr>
        <p:spPr>
          <a:xfrm>
            <a:off x="5378988" y="1229425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1" name="Google Shape;151;p27"/>
          <p:cNvSpPr txBox="1"/>
          <p:nvPr>
            <p:ph idx="4" type="subTitle"/>
          </p:nvPr>
        </p:nvSpPr>
        <p:spPr>
          <a:xfrm>
            <a:off x="5706588" y="2246890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hasCustomPrompt="1" idx="5" type="title"/>
          </p:nvPr>
        </p:nvSpPr>
        <p:spPr>
          <a:xfrm>
            <a:off x="5378988" y="2968675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" name="Google Shape;153;p27"/>
          <p:cNvSpPr txBox="1"/>
          <p:nvPr>
            <p:ph idx="6" type="subTitle"/>
          </p:nvPr>
        </p:nvSpPr>
        <p:spPr>
          <a:xfrm>
            <a:off x="5706588" y="3986140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1">
  <p:cSld name="TITLE_ONLY_1_1_2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65419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765425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8"/>
          <p:cNvSpPr txBox="1"/>
          <p:nvPr>
            <p:ph idx="3" type="title"/>
          </p:nvPr>
        </p:nvSpPr>
        <p:spPr>
          <a:xfrm>
            <a:off x="2750040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28"/>
          <p:cNvSpPr txBox="1"/>
          <p:nvPr>
            <p:ph idx="4" type="subTitle"/>
          </p:nvPr>
        </p:nvSpPr>
        <p:spPr>
          <a:xfrm>
            <a:off x="2750042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28"/>
          <p:cNvSpPr txBox="1"/>
          <p:nvPr>
            <p:ph idx="5" type="title"/>
          </p:nvPr>
        </p:nvSpPr>
        <p:spPr>
          <a:xfrm>
            <a:off x="4734660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28"/>
          <p:cNvSpPr txBox="1"/>
          <p:nvPr>
            <p:ph idx="6" type="subTitle"/>
          </p:nvPr>
        </p:nvSpPr>
        <p:spPr>
          <a:xfrm>
            <a:off x="4734659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8"/>
          <p:cNvSpPr txBox="1"/>
          <p:nvPr>
            <p:ph idx="7" type="title"/>
          </p:nvPr>
        </p:nvSpPr>
        <p:spPr>
          <a:xfrm>
            <a:off x="6719281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8"/>
          <p:cNvSpPr txBox="1"/>
          <p:nvPr>
            <p:ph idx="8" type="subTitle"/>
          </p:nvPr>
        </p:nvSpPr>
        <p:spPr>
          <a:xfrm>
            <a:off x="6719276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5990100" y="-13675"/>
            <a:ext cx="31539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792225" y="821100"/>
            <a:ext cx="414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792225" y="1579525"/>
            <a:ext cx="3464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792225" y="37624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Slidesgo, including icons by Flaticon, and infographics &amp; images by Freepik.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27350" y="-16675"/>
            <a:ext cx="9206300" cy="5191375"/>
          </a:xfrm>
          <a:custGeom>
            <a:rect b="b" l="l" r="r" t="t"/>
            <a:pathLst>
              <a:path extrusionOk="0" h="207655" w="368252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04450" y="1040975"/>
            <a:ext cx="73593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92800" y="1131050"/>
            <a:ext cx="3735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15290" y="1131050"/>
            <a:ext cx="3735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17225" y="1378500"/>
            <a:ext cx="6616800" cy="3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12500" y="1803975"/>
            <a:ext cx="3273600" cy="24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10800000">
            <a:off x="4284000" y="50"/>
            <a:ext cx="4860000" cy="486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5835050" y="467250"/>
            <a:ext cx="26388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563100" y="1531925"/>
            <a:ext cx="36174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eucha"/>
              <a:buNone/>
              <a:defRPr sz="2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63100" y="2152325"/>
            <a:ext cx="36174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0" y="1294200"/>
            <a:ext cx="2859000" cy="384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/>
        </p:nvSpPr>
        <p:spPr>
          <a:xfrm rot="10800000">
            <a:off x="7317600" y="0"/>
            <a:ext cx="1826400" cy="182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eucha"/>
              <a:buNone/>
              <a:defRPr sz="28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xeF_02ONrea9K2P4O-0BlHJwc5PKGRioVAzllveRf1g/edit#gid=108703058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xeF_02ONrea9K2P4O-0BlHJwc5PKGRioVAzllveRf1g/edit#gid=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0"/>
            <a:ext cx="9220200" cy="519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4727175" y="-13425"/>
            <a:ext cx="4498800" cy="523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ctrTitle"/>
          </p:nvPr>
        </p:nvSpPr>
        <p:spPr>
          <a:xfrm>
            <a:off x="554325" y="2707225"/>
            <a:ext cx="4101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Voiz FM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5053200" y="1625775"/>
            <a:ext cx="40239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Team Members: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Phạm Đình Tuấn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Lê Thảo Vy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Nguyễn Thị Thảo Nguyên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Huỳnh Tấn Phước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 txBox="1"/>
          <p:nvPr>
            <p:ph idx="2" type="ctrTitle"/>
          </p:nvPr>
        </p:nvSpPr>
        <p:spPr>
          <a:xfrm>
            <a:off x="554325" y="1572600"/>
            <a:ext cx="4101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Scala Project </a:t>
            </a:r>
            <a:endParaRPr b="1" sz="4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00" y="-12"/>
            <a:ext cx="884275" cy="8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25" y="-45448"/>
            <a:ext cx="1049275" cy="104924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1508800" y="2445600"/>
            <a:ext cx="711900" cy="4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idx="3" type="title"/>
          </p:nvPr>
        </p:nvSpPr>
        <p:spPr>
          <a:xfrm>
            <a:off x="69125" y="67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RFM 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p39"/>
          <p:cNvGraphicFramePr/>
          <p:nvPr/>
        </p:nvGraphicFramePr>
        <p:xfrm>
          <a:off x="146600" y="6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799350"/>
                <a:gridCol w="455975"/>
                <a:gridCol w="669500"/>
                <a:gridCol w="409150"/>
                <a:gridCol w="1357600"/>
                <a:gridCol w="385425"/>
                <a:gridCol w="992275"/>
                <a:gridCol w="437900"/>
                <a:gridCol w="595100"/>
                <a:gridCol w="595100"/>
                <a:gridCol w="595100"/>
                <a:gridCol w="762475"/>
                <a:gridCol w="855475"/>
              </a:tblGrid>
              <a:tr h="200025">
                <a:tc gridSpan="1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Paid User Clustering Overview:</a:t>
                      </a:r>
                      <a:endParaRPr b="1" sz="1000" u="sng"/>
                    </a:p>
                  </a:txBody>
                  <a:tcPr marT="19050" marB="19050" marR="91425" marL="9142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Segment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Characteristics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Treatment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 plan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D69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6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 App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có lần nghe gần nhất &gt; 3 tháng (đa số là những khách hàng có tần suất nghe thấp &amp; spending ít)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Reactivation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Scheme &amp; Communication với KH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Nếu KH còn dùng app &gt; Push notification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Nếu KH tắt noti/uninstall &gt; Gửi SMS/Email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51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có lần nghe gần nhất 1-2 tháng, spending ít, tần suất nghe khá thấp &gt; KH chuẩn bị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 prevention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(Low-value)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Tìm hiểu nguyên nhân bằng cách gửi khảo sát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Xây dựng mô hình CRM để tính xác suất khách hàng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Scheme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85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có lần nghe gần nhất 1-2 tháng, đa phần nghe khá ít và spending vừa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KH trải nghiệm xong thấy không thích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 prevention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(Mid-value)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Tìm hiểu nguyên nhân bằng cách gửi khảo sát qua app/email &gt; Improve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Xây dựng mô hình CRM để tính xác suất khách hàng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interesting scheme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857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 High-value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có lần nghe gần nhất 1-2 tháng, đa phần nghe khá ít nhưng spending nhiều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 prevention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(High-value)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Tìm hiểu nguyên nhân bằng cách gửi khảo sát qua app/email &gt; Improve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Xây dựng mô hình CRM để tính xác suất khách hàng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interesting scheme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Paid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có tần suất nghe thấp &gt; KH mới dùng và sẵn sàng trả phí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Focus recommend content phù hợp nhằm tăng tần suất nghe của khách hàng &gt; Migrate sang nhóm Potential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3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có tần suất nghe vừa phải và spending chưa nhiều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Up-spending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promotion gói VIP năm (có thời hạn)/Cashback + push content (tiết kiệm 12%...)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Tiếp tục recommend content &gt; Tăng tần suất nghe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9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có tần suất nghe cao &amp; đa phần spending nhiều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Referral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Referral: design program giới thiệu người dùng mới cho app để nhận reward/commision… &gt; Acquire new user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4294967295" type="title"/>
          </p:nvPr>
        </p:nvSpPr>
        <p:spPr>
          <a:xfrm>
            <a:off x="691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RFD 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40"/>
          <p:cNvGraphicFramePr/>
          <p:nvPr/>
        </p:nvGraphicFramePr>
        <p:xfrm>
          <a:off x="160975" y="14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824275"/>
                <a:gridCol w="974350"/>
                <a:gridCol w="817700"/>
              </a:tblGrid>
              <a:tr h="936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Recency: Days since last listening date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Hibernate (1)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3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Sleep (2)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1-3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Active (3)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 month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40"/>
          <p:cNvSpPr txBox="1"/>
          <p:nvPr/>
        </p:nvSpPr>
        <p:spPr>
          <a:xfrm>
            <a:off x="211250" y="890925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RFD Thresholds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157900" y="1201800"/>
            <a:ext cx="1706700" cy="2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40"/>
          <p:cNvGraphicFramePr/>
          <p:nvPr/>
        </p:nvGraphicFramePr>
        <p:xfrm>
          <a:off x="157900" y="24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008125"/>
                <a:gridCol w="1045450"/>
                <a:gridCol w="1077100"/>
              </a:tblGrid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Frequency: Consecutive frequency of daily listening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Rarely (1)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3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1.5 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Sometimes (2)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4 - 9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Often (3)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10 - 18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Usually (4)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18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40"/>
          <p:cNvGraphicFramePr/>
          <p:nvPr/>
        </p:nvGraphicFramePr>
        <p:xfrm>
          <a:off x="157900" y="36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008125"/>
                <a:gridCol w="1045450"/>
                <a:gridCol w="1077100"/>
              </a:tblGrid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Density: Average duration (minutes) on a listening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Skimming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6'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7' - 18'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19' - 40'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40'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54'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3" name="Google Shape;283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925" y="1543300"/>
            <a:ext cx="5716024" cy="26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3774975" y="4389750"/>
            <a:ext cx="32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Calibri"/>
                <a:ea typeface="Calibri"/>
                <a:cs typeface="Calibri"/>
                <a:sym typeface="Calibri"/>
              </a:rPr>
              <a:t>(*) Based on 24,820 free users, detailed </a:t>
            </a:r>
            <a:r>
              <a:rPr i="1"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here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4294967295" type="title"/>
          </p:nvPr>
        </p:nvSpPr>
        <p:spPr>
          <a:xfrm>
            <a:off x="691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RFD 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1" name="Google Shape;291;p41"/>
          <p:cNvGraphicFramePr/>
          <p:nvPr/>
        </p:nvGraphicFramePr>
        <p:xfrm>
          <a:off x="165175" y="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118900"/>
                <a:gridCol w="559450"/>
                <a:gridCol w="559450"/>
                <a:gridCol w="559450"/>
                <a:gridCol w="1137250"/>
                <a:gridCol w="559450"/>
                <a:gridCol w="559450"/>
                <a:gridCol w="687850"/>
                <a:gridCol w="834600"/>
                <a:gridCol w="559450"/>
                <a:gridCol w="559450"/>
                <a:gridCol w="559450"/>
                <a:gridCol w="559450"/>
              </a:tblGrid>
              <a:tr h="18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Free user segment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Characteristics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Treatment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Action plan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 Users, Engaging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D69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tần suất nghe cao (15 lần 1 ngày), thời lượng TB lượt nghe là 16'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Nhóm KH trung thành và rất enjoy app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monetary/ other values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A767"/>
                    </a:solidFill>
                  </a:tcPr>
                </a:tc>
                <a:tc gridSpan="5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Convert to paid users: Offer những gói dịch vụ phù hợp các nhóm user với mức giá hợp lý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Thu lợi nhuận từ việc đặt quảng cáo trên các free playlists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Collect new users từ networks của nhóm người này: ví dụ giới thiệu người dùng mới thì sẽ nhận đc 1 phần thưởng (quy đổi bằng lượt nghe hay gói nghe)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 Users, Skimming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D69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tần suất nghe cao (16 lần 1 ngày), thời lượng lượt nghe ngắn (3')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Nhóm KH trung thành có nhiều tình cảm với app, hay quan tâm tới những thay đổi của app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Potential, Engaging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E3B7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tần suất nghe tương đối (6 lần 1 ngày), thời lượng lượt nghe dài (18')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KH tiềm năng và rất yêu thích app, nghe 1 cách nghiêm túc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Potential, Skimming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E3B7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tần suất nghe tương đối (6 lần 1 ngày), thời lượng lượt nghe ngắn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KH tiềm năng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Users, Engaging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F1DA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có tần suất nghe thấp và thời lượng TB mỗi lượt nghe cao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&gt;new user yêu thích nội dung của app và nghe 1 cách nghiêm túc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 Activeness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599"/>
                    </a:solidFill>
                  </a:tcPr>
                </a:tc>
                <a:tc gridSpan="5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Offer các promotion về lượt đọc, thời gian đọc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(ví dụ giới thiệu các gói KM có giới hạn thời gian sử dụng: 10 lượt đọc free/1 tuần)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User, Skimming Listeners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F1DA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mới nghe gần đây (&lt; 1 tháng), có tần suất nghe thấp và thời lượng TB mỗi cuộc nghe không cao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&gt;new user đang trong quá trình tìm hiểu và lướt qua các playlists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4294967295" type="title"/>
          </p:nvPr>
        </p:nvSpPr>
        <p:spPr>
          <a:xfrm>
            <a:off x="691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RFD 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" name="Google Shape;298;p42"/>
          <p:cNvGraphicFramePr/>
          <p:nvPr/>
        </p:nvGraphicFramePr>
        <p:xfrm>
          <a:off x="165175" y="90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118900"/>
                <a:gridCol w="559450"/>
                <a:gridCol w="559450"/>
                <a:gridCol w="559450"/>
                <a:gridCol w="1137250"/>
                <a:gridCol w="559450"/>
                <a:gridCol w="559450"/>
                <a:gridCol w="687850"/>
                <a:gridCol w="834600"/>
                <a:gridCol w="559450"/>
                <a:gridCol w="559450"/>
                <a:gridCol w="559450"/>
                <a:gridCol w="559450"/>
              </a:tblGrid>
              <a:tr h="18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Free user segment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Characteristics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Treatment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Action plan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 active user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D868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có lần nghe gần nhất 1-3 tháng, đa phần nghe tương đối (7 lần/ngày) và thời lượng TB mỗi lượt nghe là 10'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&gt;đã từng yêu thích app và chuẩn bị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Wake up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1CC"/>
                    </a:solidFill>
                  </a:tcPr>
                </a:tc>
                <a:tc gridSpan="5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Gửi thông báo qua app cho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Gửi Email/ SMS cho users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49B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có lần nghe gần nhất 1-3 tháng, đa phần tần suất nghe khá ít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Lướt qua app và chuẩn bị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Defrost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8E03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đã lâu không nghe (&gt;3 tháng ), trước đây sử dụng app cũng tương đối (7 lần/ngày), mỗi lượt nghe TB khoảng 10'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đã từng yêu thích app nhưng đã churn app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Reconnect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B4AE"/>
                    </a:solidFill>
                  </a:tcPr>
                </a:tc>
                <a:tc gridSpan="5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Gửi Email/SMS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Thực hiện các chiến dịch quảng cáo rầm rộ trên truyền thông, mạng xã hội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(ví dụ: Mở câu lạc bộ yêu sách, Gặp gỡ các độc giả yêu thích để tăng độ phủ...)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Hibernating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8E03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 khách hàng đã lâu không dùng app (&gt;3 tháng), rất ít khi nghe, mỗi lượt nghe trung bình rất ngắn (2')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KH chỉ mới lướt sơ qua app và churn app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vMerge="1"/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 flipH="1">
            <a:off x="991075" y="12111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 flipH="1">
            <a:off x="991075" y="17368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 flipH="1">
            <a:off x="991075" y="22625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 flipH="1">
            <a:off x="991075" y="28214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 flipH="1">
            <a:off x="991075" y="33803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>
            <p:ph type="title"/>
          </p:nvPr>
        </p:nvSpPr>
        <p:spPr>
          <a:xfrm>
            <a:off x="263525" y="136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913475" y="1071875"/>
            <a:ext cx="722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Quá trình tiếp cận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Các hạn chế và hướng phát triển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Tự đánh giá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856025" y="2222150"/>
            <a:ext cx="6658200" cy="4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>
            <a:off x="3636750" y="513900"/>
            <a:ext cx="18705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1020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88" y="941800"/>
            <a:ext cx="6706524" cy="39150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/>
          <p:nvPr/>
        </p:nvSpPr>
        <p:spPr>
          <a:xfrm flipH="1">
            <a:off x="991075" y="12111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/>
          <p:nvPr/>
        </p:nvSpPr>
        <p:spPr>
          <a:xfrm flipH="1">
            <a:off x="991075" y="17368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 flipH="1">
            <a:off x="991075" y="22625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/>
          <p:nvPr/>
        </p:nvSpPr>
        <p:spPr>
          <a:xfrm flipH="1">
            <a:off x="991075" y="28214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 flipH="1">
            <a:off x="991075" y="33803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>
            <p:ph type="title"/>
          </p:nvPr>
        </p:nvSpPr>
        <p:spPr>
          <a:xfrm>
            <a:off x="263525" y="136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913475" y="1071875"/>
            <a:ext cx="722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Quá trình tiếp cận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Các hạn chế và hướng phát triển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Tự đánh giá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856025" y="2755550"/>
            <a:ext cx="6658200" cy="4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/>
          <p:nvPr/>
        </p:nvSpPr>
        <p:spPr>
          <a:xfrm>
            <a:off x="1902900" y="507150"/>
            <a:ext cx="50334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6"/>
          <p:cNvSpPr txBox="1"/>
          <p:nvPr>
            <p:ph type="title"/>
          </p:nvPr>
        </p:nvSpPr>
        <p:spPr>
          <a:xfrm>
            <a:off x="311700" y="8392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Các hạn chế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474600" y="1007450"/>
            <a:ext cx="7302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thu thập được từ Voiz ở nhiều nguồn khác nhau nên có sự sai lệch về số liệu giữ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trường ở các bảng dữ liệu.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phân tích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dựa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trên data hiện có và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 toán theo các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 thiết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của nhóm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sẽ hạn chế về độ chính xác.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 chế về mặt thời gian cũng như về business context.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46"/>
          <p:cNvGrpSpPr/>
          <p:nvPr/>
        </p:nvGrpSpPr>
        <p:grpSpPr>
          <a:xfrm>
            <a:off x="8137701" y="4084677"/>
            <a:ext cx="770791" cy="793387"/>
            <a:chOff x="4251883" y="4212088"/>
            <a:chExt cx="534900" cy="523757"/>
          </a:xfrm>
        </p:grpSpPr>
        <p:sp>
          <p:nvSpPr>
            <p:cNvPr id="340" name="Google Shape;340;p46"/>
            <p:cNvSpPr/>
            <p:nvPr/>
          </p:nvSpPr>
          <p:spPr>
            <a:xfrm>
              <a:off x="4467046" y="4415241"/>
              <a:ext cx="253696" cy="320603"/>
            </a:xfrm>
            <a:custGeom>
              <a:rect b="b" l="l" r="r" t="t"/>
              <a:pathLst>
                <a:path extrusionOk="0" h="13321" w="10541">
                  <a:moveTo>
                    <a:pt x="1560" y="1"/>
                  </a:moveTo>
                  <a:cubicBezTo>
                    <a:pt x="927" y="1"/>
                    <a:pt x="412" y="515"/>
                    <a:pt x="412" y="1151"/>
                  </a:cubicBezTo>
                  <a:cubicBezTo>
                    <a:pt x="412" y="1783"/>
                    <a:pt x="921" y="2295"/>
                    <a:pt x="1549" y="2302"/>
                  </a:cubicBezTo>
                  <a:lnTo>
                    <a:pt x="1435" y="2302"/>
                  </a:lnTo>
                  <a:cubicBezTo>
                    <a:pt x="799" y="2302"/>
                    <a:pt x="284" y="2817"/>
                    <a:pt x="284" y="3454"/>
                  </a:cubicBezTo>
                  <a:cubicBezTo>
                    <a:pt x="284" y="4089"/>
                    <a:pt x="799" y="4603"/>
                    <a:pt x="1435" y="4603"/>
                  </a:cubicBezTo>
                  <a:lnTo>
                    <a:pt x="1293" y="4603"/>
                  </a:lnTo>
                  <a:cubicBezTo>
                    <a:pt x="663" y="4612"/>
                    <a:pt x="157" y="5124"/>
                    <a:pt x="157" y="5755"/>
                  </a:cubicBezTo>
                  <a:cubicBezTo>
                    <a:pt x="157" y="6384"/>
                    <a:pt x="663" y="6897"/>
                    <a:pt x="1293" y="6905"/>
                  </a:cubicBezTo>
                  <a:lnTo>
                    <a:pt x="1151" y="6905"/>
                  </a:lnTo>
                  <a:cubicBezTo>
                    <a:pt x="516" y="6905"/>
                    <a:pt x="0" y="7421"/>
                    <a:pt x="0" y="8056"/>
                  </a:cubicBezTo>
                  <a:cubicBezTo>
                    <a:pt x="0" y="8692"/>
                    <a:pt x="516" y="9208"/>
                    <a:pt x="1151" y="9208"/>
                  </a:cubicBezTo>
                  <a:lnTo>
                    <a:pt x="5210" y="9208"/>
                  </a:lnTo>
                  <a:lnTo>
                    <a:pt x="4682" y="11590"/>
                  </a:lnTo>
                  <a:cubicBezTo>
                    <a:pt x="4559" y="12146"/>
                    <a:pt x="4779" y="12722"/>
                    <a:pt x="5242" y="13055"/>
                  </a:cubicBezTo>
                  <a:cubicBezTo>
                    <a:pt x="5484" y="13228"/>
                    <a:pt x="5773" y="13321"/>
                    <a:pt x="6070" y="13321"/>
                  </a:cubicBezTo>
                  <a:cubicBezTo>
                    <a:pt x="6654" y="13321"/>
                    <a:pt x="7172" y="12950"/>
                    <a:pt x="7361" y="12399"/>
                  </a:cubicBezTo>
                  <a:lnTo>
                    <a:pt x="8151" y="10084"/>
                  </a:lnTo>
                  <a:cubicBezTo>
                    <a:pt x="8501" y="9062"/>
                    <a:pt x="9461" y="8377"/>
                    <a:pt x="10541" y="8377"/>
                  </a:cubicBezTo>
                  <a:lnTo>
                    <a:pt x="10541" y="1"/>
                  </a:lnTo>
                  <a:lnTo>
                    <a:pt x="1576" y="1"/>
                  </a:lnTo>
                  <a:cubicBezTo>
                    <a:pt x="1571" y="1"/>
                    <a:pt x="1566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4593160" y="4601596"/>
              <a:ext cx="127558" cy="134249"/>
            </a:xfrm>
            <a:custGeom>
              <a:rect b="b" l="l" r="r" t="t"/>
              <a:pathLst>
                <a:path extrusionOk="0" h="5578" w="5300">
                  <a:moveTo>
                    <a:pt x="1" y="5312"/>
                  </a:moveTo>
                  <a:cubicBezTo>
                    <a:pt x="2" y="5312"/>
                    <a:pt x="3" y="5312"/>
                    <a:pt x="4" y="5312"/>
                  </a:cubicBezTo>
                  <a:lnTo>
                    <a:pt x="4" y="5312"/>
                  </a:lnTo>
                  <a:cubicBezTo>
                    <a:pt x="3" y="5312"/>
                    <a:pt x="3" y="5312"/>
                    <a:pt x="2" y="5312"/>
                  </a:cubicBezTo>
                  <a:close/>
                  <a:moveTo>
                    <a:pt x="5299" y="0"/>
                  </a:moveTo>
                  <a:cubicBezTo>
                    <a:pt x="3889" y="0"/>
                    <a:pt x="2505" y="659"/>
                    <a:pt x="1994" y="2487"/>
                  </a:cubicBezTo>
                  <a:cubicBezTo>
                    <a:pt x="1528" y="4151"/>
                    <a:pt x="946" y="5347"/>
                    <a:pt x="220" y="5347"/>
                  </a:cubicBezTo>
                  <a:cubicBezTo>
                    <a:pt x="149" y="5347"/>
                    <a:pt x="77" y="5336"/>
                    <a:pt x="4" y="5312"/>
                  </a:cubicBezTo>
                  <a:lnTo>
                    <a:pt x="4" y="5312"/>
                  </a:lnTo>
                  <a:cubicBezTo>
                    <a:pt x="245" y="5485"/>
                    <a:pt x="534" y="5578"/>
                    <a:pt x="830" y="5578"/>
                  </a:cubicBezTo>
                  <a:cubicBezTo>
                    <a:pt x="1414" y="5578"/>
                    <a:pt x="1932" y="5207"/>
                    <a:pt x="2121" y="4656"/>
                  </a:cubicBezTo>
                  <a:lnTo>
                    <a:pt x="2911" y="2341"/>
                  </a:lnTo>
                  <a:cubicBezTo>
                    <a:pt x="3261" y="1321"/>
                    <a:pt x="4220" y="634"/>
                    <a:pt x="5299" y="634"/>
                  </a:cubicBezTo>
                  <a:lnTo>
                    <a:pt x="5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4475518" y="4415241"/>
              <a:ext cx="245224" cy="80746"/>
            </a:xfrm>
            <a:custGeom>
              <a:rect b="b" l="l" r="r" t="t"/>
              <a:pathLst>
                <a:path extrusionOk="0" h="3355" w="10189">
                  <a:moveTo>
                    <a:pt x="1224" y="1"/>
                  </a:moveTo>
                  <a:cubicBezTo>
                    <a:pt x="589" y="1"/>
                    <a:pt x="74" y="515"/>
                    <a:pt x="73" y="1151"/>
                  </a:cubicBezTo>
                  <a:lnTo>
                    <a:pt x="74" y="1151"/>
                  </a:lnTo>
                  <a:cubicBezTo>
                    <a:pt x="74" y="1457"/>
                    <a:pt x="195" y="1749"/>
                    <a:pt x="411" y="1965"/>
                  </a:cubicBezTo>
                  <a:cubicBezTo>
                    <a:pt x="0" y="954"/>
                    <a:pt x="1216" y="766"/>
                    <a:pt x="2984" y="766"/>
                  </a:cubicBezTo>
                  <a:cubicBezTo>
                    <a:pt x="4030" y="766"/>
                    <a:pt x="5270" y="832"/>
                    <a:pt x="6480" y="832"/>
                  </a:cubicBezTo>
                  <a:cubicBezTo>
                    <a:pt x="9734" y="832"/>
                    <a:pt x="10189" y="2404"/>
                    <a:pt x="10189" y="3355"/>
                  </a:cubicBezTo>
                  <a:lnTo>
                    <a:pt x="10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4720693" y="4406890"/>
              <a:ext cx="66089" cy="218292"/>
            </a:xfrm>
            <a:custGeom>
              <a:rect b="b" l="l" r="r" t="t"/>
              <a:pathLst>
                <a:path extrusionOk="0" h="9070" w="2746">
                  <a:moveTo>
                    <a:pt x="587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0" y="8483"/>
                  </a:lnTo>
                  <a:cubicBezTo>
                    <a:pt x="0" y="8808"/>
                    <a:pt x="263" y="9069"/>
                    <a:pt x="587" y="9069"/>
                  </a:cubicBezTo>
                  <a:lnTo>
                    <a:pt x="2746" y="9069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4720693" y="4406890"/>
              <a:ext cx="66089" cy="60795"/>
            </a:xfrm>
            <a:custGeom>
              <a:rect b="b" l="l" r="r" t="t"/>
              <a:pathLst>
                <a:path extrusionOk="0" h="2526" w="2746">
                  <a:moveTo>
                    <a:pt x="587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0" y="2526"/>
                  </a:lnTo>
                  <a:cubicBezTo>
                    <a:pt x="2" y="2202"/>
                    <a:pt x="263" y="1939"/>
                    <a:pt x="587" y="1939"/>
                  </a:cubicBezTo>
                  <a:lnTo>
                    <a:pt x="2746" y="1939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4323267" y="4212088"/>
              <a:ext cx="253671" cy="320603"/>
            </a:xfrm>
            <a:custGeom>
              <a:rect b="b" l="l" r="r" t="t"/>
              <a:pathLst>
                <a:path extrusionOk="0" h="13321" w="10540">
                  <a:moveTo>
                    <a:pt x="4478" y="1"/>
                  </a:moveTo>
                  <a:cubicBezTo>
                    <a:pt x="4476" y="1"/>
                    <a:pt x="4473" y="1"/>
                    <a:pt x="4471" y="1"/>
                  </a:cubicBezTo>
                  <a:cubicBezTo>
                    <a:pt x="3887" y="1"/>
                    <a:pt x="3370" y="372"/>
                    <a:pt x="3182" y="923"/>
                  </a:cubicBezTo>
                  <a:lnTo>
                    <a:pt x="2389" y="3238"/>
                  </a:lnTo>
                  <a:cubicBezTo>
                    <a:pt x="2039" y="4258"/>
                    <a:pt x="1080" y="4943"/>
                    <a:pt x="1" y="4943"/>
                  </a:cubicBezTo>
                  <a:lnTo>
                    <a:pt x="1" y="13321"/>
                  </a:lnTo>
                  <a:lnTo>
                    <a:pt x="8964" y="13321"/>
                  </a:lnTo>
                  <a:cubicBezTo>
                    <a:pt x="9599" y="13321"/>
                    <a:pt x="10115" y="12805"/>
                    <a:pt x="10115" y="12170"/>
                  </a:cubicBezTo>
                  <a:cubicBezTo>
                    <a:pt x="10115" y="11534"/>
                    <a:pt x="9599" y="11018"/>
                    <a:pt x="8964" y="11018"/>
                  </a:cubicBezTo>
                  <a:lnTo>
                    <a:pt x="9106" y="11018"/>
                  </a:lnTo>
                  <a:cubicBezTo>
                    <a:pt x="9736" y="11011"/>
                    <a:pt x="10241" y="10498"/>
                    <a:pt x="10241" y="9868"/>
                  </a:cubicBezTo>
                  <a:cubicBezTo>
                    <a:pt x="10241" y="9237"/>
                    <a:pt x="9736" y="8724"/>
                    <a:pt x="9106" y="8717"/>
                  </a:cubicBezTo>
                  <a:lnTo>
                    <a:pt x="9247" y="8717"/>
                  </a:lnTo>
                  <a:cubicBezTo>
                    <a:pt x="9883" y="8717"/>
                    <a:pt x="10399" y="8202"/>
                    <a:pt x="10399" y="7567"/>
                  </a:cubicBezTo>
                  <a:cubicBezTo>
                    <a:pt x="10399" y="6930"/>
                    <a:pt x="9883" y="6415"/>
                    <a:pt x="9247" y="6415"/>
                  </a:cubicBezTo>
                  <a:lnTo>
                    <a:pt x="9390" y="6415"/>
                  </a:lnTo>
                  <a:cubicBezTo>
                    <a:pt x="10025" y="6415"/>
                    <a:pt x="10540" y="5901"/>
                    <a:pt x="10540" y="5264"/>
                  </a:cubicBezTo>
                  <a:cubicBezTo>
                    <a:pt x="10540" y="4629"/>
                    <a:pt x="10025" y="4114"/>
                    <a:pt x="9390" y="4114"/>
                  </a:cubicBezTo>
                  <a:lnTo>
                    <a:pt x="5331" y="4114"/>
                  </a:lnTo>
                  <a:lnTo>
                    <a:pt x="5859" y="1730"/>
                  </a:lnTo>
                  <a:cubicBezTo>
                    <a:pt x="5983" y="1174"/>
                    <a:pt x="5762" y="598"/>
                    <a:pt x="5299" y="266"/>
                  </a:cubicBezTo>
                  <a:cubicBezTo>
                    <a:pt x="5060" y="94"/>
                    <a:pt x="4773" y="1"/>
                    <a:pt x="4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4323267" y="4212088"/>
              <a:ext cx="127558" cy="134249"/>
            </a:xfrm>
            <a:custGeom>
              <a:rect b="b" l="l" r="r" t="t"/>
              <a:pathLst>
                <a:path extrusionOk="0" h="5578" w="5300">
                  <a:moveTo>
                    <a:pt x="4478" y="1"/>
                  </a:moveTo>
                  <a:cubicBezTo>
                    <a:pt x="4476" y="1"/>
                    <a:pt x="4473" y="1"/>
                    <a:pt x="4471" y="1"/>
                  </a:cubicBezTo>
                  <a:cubicBezTo>
                    <a:pt x="3887" y="1"/>
                    <a:pt x="3370" y="372"/>
                    <a:pt x="3182" y="923"/>
                  </a:cubicBezTo>
                  <a:lnTo>
                    <a:pt x="2389" y="3238"/>
                  </a:lnTo>
                  <a:cubicBezTo>
                    <a:pt x="2039" y="4258"/>
                    <a:pt x="1080" y="4943"/>
                    <a:pt x="1" y="4943"/>
                  </a:cubicBezTo>
                  <a:lnTo>
                    <a:pt x="1" y="5577"/>
                  </a:lnTo>
                  <a:cubicBezTo>
                    <a:pt x="1411" y="5577"/>
                    <a:pt x="2796" y="4918"/>
                    <a:pt x="3308" y="3091"/>
                  </a:cubicBezTo>
                  <a:cubicBezTo>
                    <a:pt x="3774" y="1426"/>
                    <a:pt x="4356" y="231"/>
                    <a:pt x="5082" y="231"/>
                  </a:cubicBezTo>
                  <a:cubicBezTo>
                    <a:pt x="5153" y="231"/>
                    <a:pt x="5225" y="242"/>
                    <a:pt x="5299" y="266"/>
                  </a:cubicBezTo>
                  <a:cubicBezTo>
                    <a:pt x="5060" y="94"/>
                    <a:pt x="4773" y="1"/>
                    <a:pt x="4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4323267" y="4451944"/>
              <a:ext cx="245248" cy="80746"/>
            </a:xfrm>
            <a:custGeom>
              <a:rect b="b" l="l" r="r" t="t"/>
              <a:pathLst>
                <a:path extrusionOk="0" h="3355" w="10190">
                  <a:moveTo>
                    <a:pt x="1" y="1"/>
                  </a:moveTo>
                  <a:lnTo>
                    <a:pt x="1" y="3355"/>
                  </a:lnTo>
                  <a:lnTo>
                    <a:pt x="8964" y="3355"/>
                  </a:lnTo>
                  <a:cubicBezTo>
                    <a:pt x="9600" y="3355"/>
                    <a:pt x="10115" y="2840"/>
                    <a:pt x="10115" y="2205"/>
                  </a:cubicBezTo>
                  <a:cubicBezTo>
                    <a:pt x="10115" y="1899"/>
                    <a:pt x="9994" y="1605"/>
                    <a:pt x="9778" y="1390"/>
                  </a:cubicBezTo>
                  <a:lnTo>
                    <a:pt x="9778" y="1390"/>
                  </a:lnTo>
                  <a:cubicBezTo>
                    <a:pt x="10189" y="2401"/>
                    <a:pt x="8975" y="2589"/>
                    <a:pt x="7208" y="2589"/>
                  </a:cubicBezTo>
                  <a:cubicBezTo>
                    <a:pt x="6161" y="2589"/>
                    <a:pt x="4921" y="2523"/>
                    <a:pt x="3709" y="2523"/>
                  </a:cubicBezTo>
                  <a:cubicBezTo>
                    <a:pt x="455" y="2523"/>
                    <a:pt x="1" y="9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4251883" y="4322726"/>
              <a:ext cx="71408" cy="218292"/>
            </a:xfrm>
            <a:custGeom>
              <a:rect b="b" l="l" r="r" t="t"/>
              <a:pathLst>
                <a:path extrusionOk="0" h="9070" w="2967">
                  <a:moveTo>
                    <a:pt x="2383" y="1"/>
                  </a:moveTo>
                  <a:cubicBezTo>
                    <a:pt x="2382" y="1"/>
                    <a:pt x="2381" y="1"/>
                    <a:pt x="2380" y="1"/>
                  </a:cubicBezTo>
                  <a:lnTo>
                    <a:pt x="1" y="1"/>
                  </a:lnTo>
                  <a:lnTo>
                    <a:pt x="1" y="9070"/>
                  </a:lnTo>
                  <a:lnTo>
                    <a:pt x="2380" y="9070"/>
                  </a:lnTo>
                  <a:cubicBezTo>
                    <a:pt x="2704" y="9070"/>
                    <a:pt x="2967" y="8806"/>
                    <a:pt x="2967" y="8483"/>
                  </a:cubicBezTo>
                  <a:lnTo>
                    <a:pt x="2967" y="588"/>
                  </a:lnTo>
                  <a:cubicBezTo>
                    <a:pt x="2967" y="263"/>
                    <a:pt x="2706" y="1"/>
                    <a:pt x="2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4251883" y="4480224"/>
              <a:ext cx="71408" cy="60795"/>
            </a:xfrm>
            <a:custGeom>
              <a:rect b="b" l="l" r="r" t="t"/>
              <a:pathLst>
                <a:path extrusionOk="0" h="2526" w="2967">
                  <a:moveTo>
                    <a:pt x="2967" y="1"/>
                  </a:moveTo>
                  <a:cubicBezTo>
                    <a:pt x="2967" y="324"/>
                    <a:pt x="2704" y="587"/>
                    <a:pt x="2380" y="587"/>
                  </a:cubicBezTo>
                  <a:lnTo>
                    <a:pt x="1" y="587"/>
                  </a:lnTo>
                  <a:lnTo>
                    <a:pt x="1" y="2526"/>
                  </a:lnTo>
                  <a:lnTo>
                    <a:pt x="2380" y="2526"/>
                  </a:lnTo>
                  <a:cubicBezTo>
                    <a:pt x="2705" y="2526"/>
                    <a:pt x="2967" y="2262"/>
                    <a:pt x="2967" y="1937"/>
                  </a:cubicBezTo>
                  <a:lnTo>
                    <a:pt x="2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1902900" y="507150"/>
            <a:ext cx="50334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7"/>
          <p:cNvSpPr txBox="1"/>
          <p:nvPr>
            <p:ph type="title"/>
          </p:nvPr>
        </p:nvSpPr>
        <p:spPr>
          <a:xfrm>
            <a:off x="311700" y="8392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Đề xuất cho doanh nghiệp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47"/>
          <p:cNvGrpSpPr/>
          <p:nvPr/>
        </p:nvGrpSpPr>
        <p:grpSpPr>
          <a:xfrm>
            <a:off x="8137701" y="4084677"/>
            <a:ext cx="770791" cy="793387"/>
            <a:chOff x="4251883" y="4212088"/>
            <a:chExt cx="534900" cy="523757"/>
          </a:xfrm>
        </p:grpSpPr>
        <p:sp>
          <p:nvSpPr>
            <p:cNvPr id="357" name="Google Shape;357;p47"/>
            <p:cNvSpPr/>
            <p:nvPr/>
          </p:nvSpPr>
          <p:spPr>
            <a:xfrm>
              <a:off x="4467046" y="4415241"/>
              <a:ext cx="253696" cy="320603"/>
            </a:xfrm>
            <a:custGeom>
              <a:rect b="b" l="l" r="r" t="t"/>
              <a:pathLst>
                <a:path extrusionOk="0" h="13321" w="10541">
                  <a:moveTo>
                    <a:pt x="1560" y="1"/>
                  </a:moveTo>
                  <a:cubicBezTo>
                    <a:pt x="927" y="1"/>
                    <a:pt x="412" y="515"/>
                    <a:pt x="412" y="1151"/>
                  </a:cubicBezTo>
                  <a:cubicBezTo>
                    <a:pt x="412" y="1783"/>
                    <a:pt x="921" y="2295"/>
                    <a:pt x="1549" y="2302"/>
                  </a:cubicBezTo>
                  <a:lnTo>
                    <a:pt x="1435" y="2302"/>
                  </a:lnTo>
                  <a:cubicBezTo>
                    <a:pt x="799" y="2302"/>
                    <a:pt x="284" y="2817"/>
                    <a:pt x="284" y="3454"/>
                  </a:cubicBezTo>
                  <a:cubicBezTo>
                    <a:pt x="284" y="4089"/>
                    <a:pt x="799" y="4603"/>
                    <a:pt x="1435" y="4603"/>
                  </a:cubicBezTo>
                  <a:lnTo>
                    <a:pt x="1293" y="4603"/>
                  </a:lnTo>
                  <a:cubicBezTo>
                    <a:pt x="663" y="4612"/>
                    <a:pt x="157" y="5124"/>
                    <a:pt x="157" y="5755"/>
                  </a:cubicBezTo>
                  <a:cubicBezTo>
                    <a:pt x="157" y="6384"/>
                    <a:pt x="663" y="6897"/>
                    <a:pt x="1293" y="6905"/>
                  </a:cubicBezTo>
                  <a:lnTo>
                    <a:pt x="1151" y="6905"/>
                  </a:lnTo>
                  <a:cubicBezTo>
                    <a:pt x="516" y="6905"/>
                    <a:pt x="0" y="7421"/>
                    <a:pt x="0" y="8056"/>
                  </a:cubicBezTo>
                  <a:cubicBezTo>
                    <a:pt x="0" y="8692"/>
                    <a:pt x="516" y="9208"/>
                    <a:pt x="1151" y="9208"/>
                  </a:cubicBezTo>
                  <a:lnTo>
                    <a:pt x="5210" y="9208"/>
                  </a:lnTo>
                  <a:lnTo>
                    <a:pt x="4682" y="11590"/>
                  </a:lnTo>
                  <a:cubicBezTo>
                    <a:pt x="4559" y="12146"/>
                    <a:pt x="4779" y="12722"/>
                    <a:pt x="5242" y="13055"/>
                  </a:cubicBezTo>
                  <a:cubicBezTo>
                    <a:pt x="5484" y="13228"/>
                    <a:pt x="5773" y="13321"/>
                    <a:pt x="6070" y="13321"/>
                  </a:cubicBezTo>
                  <a:cubicBezTo>
                    <a:pt x="6654" y="13321"/>
                    <a:pt x="7172" y="12950"/>
                    <a:pt x="7361" y="12399"/>
                  </a:cubicBezTo>
                  <a:lnTo>
                    <a:pt x="8151" y="10084"/>
                  </a:lnTo>
                  <a:cubicBezTo>
                    <a:pt x="8501" y="9062"/>
                    <a:pt x="9461" y="8377"/>
                    <a:pt x="10541" y="8377"/>
                  </a:cubicBezTo>
                  <a:lnTo>
                    <a:pt x="10541" y="1"/>
                  </a:lnTo>
                  <a:lnTo>
                    <a:pt x="1576" y="1"/>
                  </a:lnTo>
                  <a:cubicBezTo>
                    <a:pt x="1571" y="1"/>
                    <a:pt x="1566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4593160" y="4601596"/>
              <a:ext cx="127558" cy="134249"/>
            </a:xfrm>
            <a:custGeom>
              <a:rect b="b" l="l" r="r" t="t"/>
              <a:pathLst>
                <a:path extrusionOk="0" h="5578" w="5300">
                  <a:moveTo>
                    <a:pt x="1" y="5312"/>
                  </a:moveTo>
                  <a:cubicBezTo>
                    <a:pt x="2" y="5312"/>
                    <a:pt x="3" y="5312"/>
                    <a:pt x="4" y="5312"/>
                  </a:cubicBezTo>
                  <a:lnTo>
                    <a:pt x="4" y="5312"/>
                  </a:lnTo>
                  <a:cubicBezTo>
                    <a:pt x="3" y="5312"/>
                    <a:pt x="3" y="5312"/>
                    <a:pt x="2" y="5312"/>
                  </a:cubicBezTo>
                  <a:close/>
                  <a:moveTo>
                    <a:pt x="5299" y="0"/>
                  </a:moveTo>
                  <a:cubicBezTo>
                    <a:pt x="3889" y="0"/>
                    <a:pt x="2505" y="659"/>
                    <a:pt x="1994" y="2487"/>
                  </a:cubicBezTo>
                  <a:cubicBezTo>
                    <a:pt x="1528" y="4151"/>
                    <a:pt x="946" y="5347"/>
                    <a:pt x="220" y="5347"/>
                  </a:cubicBezTo>
                  <a:cubicBezTo>
                    <a:pt x="149" y="5347"/>
                    <a:pt x="77" y="5336"/>
                    <a:pt x="4" y="5312"/>
                  </a:cubicBezTo>
                  <a:lnTo>
                    <a:pt x="4" y="5312"/>
                  </a:lnTo>
                  <a:cubicBezTo>
                    <a:pt x="245" y="5485"/>
                    <a:pt x="534" y="5578"/>
                    <a:pt x="830" y="5578"/>
                  </a:cubicBezTo>
                  <a:cubicBezTo>
                    <a:pt x="1414" y="5578"/>
                    <a:pt x="1932" y="5207"/>
                    <a:pt x="2121" y="4656"/>
                  </a:cubicBezTo>
                  <a:lnTo>
                    <a:pt x="2911" y="2341"/>
                  </a:lnTo>
                  <a:cubicBezTo>
                    <a:pt x="3261" y="1321"/>
                    <a:pt x="4220" y="634"/>
                    <a:pt x="5299" y="634"/>
                  </a:cubicBezTo>
                  <a:lnTo>
                    <a:pt x="5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4475518" y="4415241"/>
              <a:ext cx="245224" cy="80746"/>
            </a:xfrm>
            <a:custGeom>
              <a:rect b="b" l="l" r="r" t="t"/>
              <a:pathLst>
                <a:path extrusionOk="0" h="3355" w="10189">
                  <a:moveTo>
                    <a:pt x="1224" y="1"/>
                  </a:moveTo>
                  <a:cubicBezTo>
                    <a:pt x="589" y="1"/>
                    <a:pt x="74" y="515"/>
                    <a:pt x="73" y="1151"/>
                  </a:cubicBezTo>
                  <a:lnTo>
                    <a:pt x="74" y="1151"/>
                  </a:lnTo>
                  <a:cubicBezTo>
                    <a:pt x="74" y="1457"/>
                    <a:pt x="195" y="1749"/>
                    <a:pt x="411" y="1965"/>
                  </a:cubicBezTo>
                  <a:cubicBezTo>
                    <a:pt x="0" y="954"/>
                    <a:pt x="1216" y="766"/>
                    <a:pt x="2984" y="766"/>
                  </a:cubicBezTo>
                  <a:cubicBezTo>
                    <a:pt x="4030" y="766"/>
                    <a:pt x="5270" y="832"/>
                    <a:pt x="6480" y="832"/>
                  </a:cubicBezTo>
                  <a:cubicBezTo>
                    <a:pt x="9734" y="832"/>
                    <a:pt x="10189" y="2404"/>
                    <a:pt x="10189" y="3355"/>
                  </a:cubicBezTo>
                  <a:lnTo>
                    <a:pt x="10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4720693" y="4406890"/>
              <a:ext cx="66089" cy="218292"/>
            </a:xfrm>
            <a:custGeom>
              <a:rect b="b" l="l" r="r" t="t"/>
              <a:pathLst>
                <a:path extrusionOk="0" h="9070" w="2746">
                  <a:moveTo>
                    <a:pt x="587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0" y="8483"/>
                  </a:lnTo>
                  <a:cubicBezTo>
                    <a:pt x="0" y="8808"/>
                    <a:pt x="263" y="9069"/>
                    <a:pt x="587" y="9069"/>
                  </a:cubicBezTo>
                  <a:lnTo>
                    <a:pt x="2746" y="9069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4720693" y="4406890"/>
              <a:ext cx="66089" cy="60795"/>
            </a:xfrm>
            <a:custGeom>
              <a:rect b="b" l="l" r="r" t="t"/>
              <a:pathLst>
                <a:path extrusionOk="0" h="2526" w="2746">
                  <a:moveTo>
                    <a:pt x="587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0" y="2526"/>
                  </a:lnTo>
                  <a:cubicBezTo>
                    <a:pt x="2" y="2202"/>
                    <a:pt x="263" y="1939"/>
                    <a:pt x="587" y="1939"/>
                  </a:cubicBezTo>
                  <a:lnTo>
                    <a:pt x="2746" y="1939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4323267" y="4212088"/>
              <a:ext cx="253671" cy="320603"/>
            </a:xfrm>
            <a:custGeom>
              <a:rect b="b" l="l" r="r" t="t"/>
              <a:pathLst>
                <a:path extrusionOk="0" h="13321" w="10540">
                  <a:moveTo>
                    <a:pt x="4478" y="1"/>
                  </a:moveTo>
                  <a:cubicBezTo>
                    <a:pt x="4476" y="1"/>
                    <a:pt x="4473" y="1"/>
                    <a:pt x="4471" y="1"/>
                  </a:cubicBezTo>
                  <a:cubicBezTo>
                    <a:pt x="3887" y="1"/>
                    <a:pt x="3370" y="372"/>
                    <a:pt x="3182" y="923"/>
                  </a:cubicBezTo>
                  <a:lnTo>
                    <a:pt x="2389" y="3238"/>
                  </a:lnTo>
                  <a:cubicBezTo>
                    <a:pt x="2039" y="4258"/>
                    <a:pt x="1080" y="4943"/>
                    <a:pt x="1" y="4943"/>
                  </a:cubicBezTo>
                  <a:lnTo>
                    <a:pt x="1" y="13321"/>
                  </a:lnTo>
                  <a:lnTo>
                    <a:pt x="8964" y="13321"/>
                  </a:lnTo>
                  <a:cubicBezTo>
                    <a:pt x="9599" y="13321"/>
                    <a:pt x="10115" y="12805"/>
                    <a:pt x="10115" y="12170"/>
                  </a:cubicBezTo>
                  <a:cubicBezTo>
                    <a:pt x="10115" y="11534"/>
                    <a:pt x="9599" y="11018"/>
                    <a:pt x="8964" y="11018"/>
                  </a:cubicBezTo>
                  <a:lnTo>
                    <a:pt x="9106" y="11018"/>
                  </a:lnTo>
                  <a:cubicBezTo>
                    <a:pt x="9736" y="11011"/>
                    <a:pt x="10241" y="10498"/>
                    <a:pt x="10241" y="9868"/>
                  </a:cubicBezTo>
                  <a:cubicBezTo>
                    <a:pt x="10241" y="9237"/>
                    <a:pt x="9736" y="8724"/>
                    <a:pt x="9106" y="8717"/>
                  </a:cubicBezTo>
                  <a:lnTo>
                    <a:pt x="9247" y="8717"/>
                  </a:lnTo>
                  <a:cubicBezTo>
                    <a:pt x="9883" y="8717"/>
                    <a:pt x="10399" y="8202"/>
                    <a:pt x="10399" y="7567"/>
                  </a:cubicBezTo>
                  <a:cubicBezTo>
                    <a:pt x="10399" y="6930"/>
                    <a:pt x="9883" y="6415"/>
                    <a:pt x="9247" y="6415"/>
                  </a:cubicBezTo>
                  <a:lnTo>
                    <a:pt x="9390" y="6415"/>
                  </a:lnTo>
                  <a:cubicBezTo>
                    <a:pt x="10025" y="6415"/>
                    <a:pt x="10540" y="5901"/>
                    <a:pt x="10540" y="5264"/>
                  </a:cubicBezTo>
                  <a:cubicBezTo>
                    <a:pt x="10540" y="4629"/>
                    <a:pt x="10025" y="4114"/>
                    <a:pt x="9390" y="4114"/>
                  </a:cubicBezTo>
                  <a:lnTo>
                    <a:pt x="5331" y="4114"/>
                  </a:lnTo>
                  <a:lnTo>
                    <a:pt x="5859" y="1730"/>
                  </a:lnTo>
                  <a:cubicBezTo>
                    <a:pt x="5983" y="1174"/>
                    <a:pt x="5762" y="598"/>
                    <a:pt x="5299" y="266"/>
                  </a:cubicBezTo>
                  <a:cubicBezTo>
                    <a:pt x="5060" y="94"/>
                    <a:pt x="4773" y="1"/>
                    <a:pt x="4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4323267" y="4212088"/>
              <a:ext cx="127558" cy="134249"/>
            </a:xfrm>
            <a:custGeom>
              <a:rect b="b" l="l" r="r" t="t"/>
              <a:pathLst>
                <a:path extrusionOk="0" h="5578" w="5300">
                  <a:moveTo>
                    <a:pt x="4478" y="1"/>
                  </a:moveTo>
                  <a:cubicBezTo>
                    <a:pt x="4476" y="1"/>
                    <a:pt x="4473" y="1"/>
                    <a:pt x="4471" y="1"/>
                  </a:cubicBezTo>
                  <a:cubicBezTo>
                    <a:pt x="3887" y="1"/>
                    <a:pt x="3370" y="372"/>
                    <a:pt x="3182" y="923"/>
                  </a:cubicBezTo>
                  <a:lnTo>
                    <a:pt x="2389" y="3238"/>
                  </a:lnTo>
                  <a:cubicBezTo>
                    <a:pt x="2039" y="4258"/>
                    <a:pt x="1080" y="4943"/>
                    <a:pt x="1" y="4943"/>
                  </a:cubicBezTo>
                  <a:lnTo>
                    <a:pt x="1" y="5577"/>
                  </a:lnTo>
                  <a:cubicBezTo>
                    <a:pt x="1411" y="5577"/>
                    <a:pt x="2796" y="4918"/>
                    <a:pt x="3308" y="3091"/>
                  </a:cubicBezTo>
                  <a:cubicBezTo>
                    <a:pt x="3774" y="1426"/>
                    <a:pt x="4356" y="231"/>
                    <a:pt x="5082" y="231"/>
                  </a:cubicBezTo>
                  <a:cubicBezTo>
                    <a:pt x="5153" y="231"/>
                    <a:pt x="5225" y="242"/>
                    <a:pt x="5299" y="266"/>
                  </a:cubicBezTo>
                  <a:cubicBezTo>
                    <a:pt x="5060" y="94"/>
                    <a:pt x="4773" y="1"/>
                    <a:pt x="4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4323267" y="4451944"/>
              <a:ext cx="245248" cy="80746"/>
            </a:xfrm>
            <a:custGeom>
              <a:rect b="b" l="l" r="r" t="t"/>
              <a:pathLst>
                <a:path extrusionOk="0" h="3355" w="10190">
                  <a:moveTo>
                    <a:pt x="1" y="1"/>
                  </a:moveTo>
                  <a:lnTo>
                    <a:pt x="1" y="3355"/>
                  </a:lnTo>
                  <a:lnTo>
                    <a:pt x="8964" y="3355"/>
                  </a:lnTo>
                  <a:cubicBezTo>
                    <a:pt x="9600" y="3355"/>
                    <a:pt x="10115" y="2840"/>
                    <a:pt x="10115" y="2205"/>
                  </a:cubicBezTo>
                  <a:cubicBezTo>
                    <a:pt x="10115" y="1899"/>
                    <a:pt x="9994" y="1605"/>
                    <a:pt x="9778" y="1390"/>
                  </a:cubicBezTo>
                  <a:lnTo>
                    <a:pt x="9778" y="1390"/>
                  </a:lnTo>
                  <a:cubicBezTo>
                    <a:pt x="10189" y="2401"/>
                    <a:pt x="8975" y="2589"/>
                    <a:pt x="7208" y="2589"/>
                  </a:cubicBezTo>
                  <a:cubicBezTo>
                    <a:pt x="6161" y="2589"/>
                    <a:pt x="4921" y="2523"/>
                    <a:pt x="3709" y="2523"/>
                  </a:cubicBezTo>
                  <a:cubicBezTo>
                    <a:pt x="455" y="2523"/>
                    <a:pt x="1" y="9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4251883" y="4322726"/>
              <a:ext cx="71408" cy="218292"/>
            </a:xfrm>
            <a:custGeom>
              <a:rect b="b" l="l" r="r" t="t"/>
              <a:pathLst>
                <a:path extrusionOk="0" h="9070" w="2967">
                  <a:moveTo>
                    <a:pt x="2383" y="1"/>
                  </a:moveTo>
                  <a:cubicBezTo>
                    <a:pt x="2382" y="1"/>
                    <a:pt x="2381" y="1"/>
                    <a:pt x="2380" y="1"/>
                  </a:cubicBezTo>
                  <a:lnTo>
                    <a:pt x="1" y="1"/>
                  </a:lnTo>
                  <a:lnTo>
                    <a:pt x="1" y="9070"/>
                  </a:lnTo>
                  <a:lnTo>
                    <a:pt x="2380" y="9070"/>
                  </a:lnTo>
                  <a:cubicBezTo>
                    <a:pt x="2704" y="9070"/>
                    <a:pt x="2967" y="8806"/>
                    <a:pt x="2967" y="8483"/>
                  </a:cubicBezTo>
                  <a:lnTo>
                    <a:pt x="2967" y="588"/>
                  </a:lnTo>
                  <a:cubicBezTo>
                    <a:pt x="2967" y="263"/>
                    <a:pt x="2706" y="1"/>
                    <a:pt x="2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4251883" y="4480224"/>
              <a:ext cx="71408" cy="60795"/>
            </a:xfrm>
            <a:custGeom>
              <a:rect b="b" l="l" r="r" t="t"/>
              <a:pathLst>
                <a:path extrusionOk="0" h="2526" w="2967">
                  <a:moveTo>
                    <a:pt x="2967" y="1"/>
                  </a:moveTo>
                  <a:cubicBezTo>
                    <a:pt x="2967" y="324"/>
                    <a:pt x="2704" y="587"/>
                    <a:pt x="2380" y="587"/>
                  </a:cubicBezTo>
                  <a:lnTo>
                    <a:pt x="1" y="587"/>
                  </a:lnTo>
                  <a:lnTo>
                    <a:pt x="1" y="2526"/>
                  </a:lnTo>
                  <a:lnTo>
                    <a:pt x="2380" y="2526"/>
                  </a:lnTo>
                  <a:cubicBezTo>
                    <a:pt x="2705" y="2526"/>
                    <a:pt x="2967" y="2262"/>
                    <a:pt x="2967" y="1937"/>
                  </a:cubicBezTo>
                  <a:lnTo>
                    <a:pt x="2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7"/>
          <p:cNvSpPr txBox="1"/>
          <p:nvPr/>
        </p:nvSpPr>
        <p:spPr>
          <a:xfrm>
            <a:off x="384400" y="3090875"/>
            <a:ext cx="38931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b="1" sz="1700">
              <a:solidFill>
                <a:srgbClr val="213B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7D90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 vấn đề dữ liệu của Voiz FM: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Xây dựng kho dữ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 để có thể tập trung được dữ liệu từ các nguồn khác nhau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47"/>
          <p:cNvGrpSpPr/>
          <p:nvPr/>
        </p:nvGrpSpPr>
        <p:grpSpPr>
          <a:xfrm>
            <a:off x="311700" y="551875"/>
            <a:ext cx="7651475" cy="2960225"/>
            <a:chOff x="311700" y="1999675"/>
            <a:chExt cx="7651475" cy="2960225"/>
          </a:xfrm>
        </p:grpSpPr>
        <p:sp>
          <p:nvSpPr>
            <p:cNvPr id="369" name="Google Shape;369;p47"/>
            <p:cNvSpPr txBox="1"/>
            <p:nvPr/>
          </p:nvSpPr>
          <p:spPr>
            <a:xfrm>
              <a:off x="311700" y="1999675"/>
              <a:ext cx="3679800" cy="28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737373"/>
                  </a:solidFill>
                  <a:latin typeface="Calibri"/>
                  <a:ea typeface="Calibri"/>
                  <a:cs typeface="Calibri"/>
                  <a:sym typeface="Calibri"/>
                </a:rPr>
                <a:t> 	</a:t>
              </a:r>
              <a:endParaRPr b="1" sz="1700">
                <a:solidFill>
                  <a:srgbClr val="213B55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697D90"/>
                </a:buClr>
                <a:buSzPts val="1500"/>
                <a:buFont typeface="Calibri"/>
                <a:buChar char="●"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Về  bước tiếp theo của dự án: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1" marL="91440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○"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Thực hiện phân tích Roll Rate: Nhằm dự đoán khả năng những Free User có thể convert thành Paid User và ngược lại</a:t>
              </a:r>
              <a:r>
                <a:rPr lang="en" sz="1500">
                  <a:solidFill>
                    <a:srgbClr val="435D74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7D90"/>
                </a:buClr>
                <a:buSzPts val="1500"/>
                <a:buFont typeface="Calibri"/>
                <a:buChar char="○"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Tự động hóa việc đẩy dữ liệu vào hệ thống và tự động hóa quá trình clustering users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rtl="0" algn="just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500">
                <a:solidFill>
                  <a:srgbClr val="697D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7"/>
            <p:cNvSpPr txBox="1"/>
            <p:nvPr/>
          </p:nvSpPr>
          <p:spPr>
            <a:xfrm>
              <a:off x="3947675" y="2951100"/>
              <a:ext cx="4015500" cy="20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1" marL="914400" rtl="0" algn="just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○"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Xây dựng Recommendation Systems: Playlist Recommender, Promotion Recommender, Cross selling Recommender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○"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Xây dựng các mô hình tiên đoán: </a:t>
              </a: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Lifetime Value, Churn rate, Customer acquisition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/>
          <p:nvPr/>
        </p:nvSpPr>
        <p:spPr>
          <a:xfrm flipH="1">
            <a:off x="991075" y="12111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"/>
          <p:cNvSpPr/>
          <p:nvPr/>
        </p:nvSpPr>
        <p:spPr>
          <a:xfrm flipH="1">
            <a:off x="991075" y="17368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"/>
          <p:cNvSpPr/>
          <p:nvPr/>
        </p:nvSpPr>
        <p:spPr>
          <a:xfrm flipH="1">
            <a:off x="991075" y="22625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 flipH="1">
            <a:off x="991075" y="28214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"/>
          <p:cNvSpPr/>
          <p:nvPr/>
        </p:nvSpPr>
        <p:spPr>
          <a:xfrm flipH="1">
            <a:off x="991075" y="33803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8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"/>
          <p:cNvSpPr txBox="1"/>
          <p:nvPr>
            <p:ph type="title"/>
          </p:nvPr>
        </p:nvSpPr>
        <p:spPr>
          <a:xfrm>
            <a:off x="263525" y="136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913475" y="1071875"/>
            <a:ext cx="722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Quá trình tiếp cận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Các hạn chế và hướng phát triển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Tự đánh giá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/>
          <p:nvPr/>
        </p:nvSpPr>
        <p:spPr>
          <a:xfrm>
            <a:off x="856025" y="3365150"/>
            <a:ext cx="6658200" cy="4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 flipH="1">
            <a:off x="991075" y="12111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 flipH="1">
            <a:off x="991075" y="17368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 flipH="1">
            <a:off x="991075" y="22625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 flipH="1">
            <a:off x="991075" y="28214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 flipH="1">
            <a:off x="991075" y="33803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263525" y="136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913475" y="1071875"/>
            <a:ext cx="722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Quá trình tiếp cận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Kết quả dự án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Các hạn chế và hướng phát triển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Đánh giá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856025" y="1155350"/>
            <a:ext cx="6658200" cy="4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/>
          <p:nvPr/>
        </p:nvSpPr>
        <p:spPr>
          <a:xfrm>
            <a:off x="2879175" y="490575"/>
            <a:ext cx="32967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9"/>
          <p:cNvSpPr txBox="1"/>
          <p:nvPr>
            <p:ph type="title"/>
          </p:nvPr>
        </p:nvSpPr>
        <p:spPr>
          <a:xfrm>
            <a:off x="311700" y="8392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Tự đánh giá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9"/>
          <p:cNvGraphicFramePr/>
          <p:nvPr/>
        </p:nvGraphicFramePr>
        <p:xfrm>
          <a:off x="639175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907650"/>
                <a:gridCol w="4180350"/>
                <a:gridCol w="1625025"/>
              </a:tblGrid>
              <a:tr h="28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Tiêu Chí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Mô Tả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Đánh giá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7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Tính Hiệu Quả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Nhóm có đạt được các mục tiêu đã đề xuất cho DN?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Mức độ hoàn thành của các mục tiêu?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So sánh với kỳ vọng của DN?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2 - Tốt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Tính Giá Trị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Giải pháp nhóm đề xuất và thiết kế có tiềm năng đáp ứng được các tính năng quan trọng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Tiềm năng đem lại giá trị cho DN?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2 - Tốt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Tính Bền Vững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Từ kết quả của nhóm, Giải pháp có tính ứng dụng và triển khai ở DN?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Giá trí có bền vững không chỉ trong ngắn hạn?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3 - Hài Lòng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/>
          <p:nvPr/>
        </p:nvSpPr>
        <p:spPr>
          <a:xfrm>
            <a:off x="0" y="0"/>
            <a:ext cx="9220200" cy="519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0"/>
          <p:cNvSpPr txBox="1"/>
          <p:nvPr>
            <p:ph type="title"/>
          </p:nvPr>
        </p:nvSpPr>
        <p:spPr>
          <a:xfrm>
            <a:off x="642300" y="1813225"/>
            <a:ext cx="24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97" name="Google Shape;397;p50"/>
          <p:cNvSpPr txBox="1"/>
          <p:nvPr>
            <p:ph idx="1" type="subTitle"/>
          </p:nvPr>
        </p:nvSpPr>
        <p:spPr>
          <a:xfrm>
            <a:off x="75682" y="27235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00" y="-12"/>
            <a:ext cx="884275" cy="8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25" y="-45448"/>
            <a:ext cx="1049275" cy="104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00" y="146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17875" y="532050"/>
            <a:ext cx="43416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10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50" y="992525"/>
            <a:ext cx="3720624" cy="37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735375" y="947550"/>
            <a:ext cx="397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Case study: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Voiz hiện có nhiều dữ liệu rời rạc từ 2 Database khác nhau: Internal &amp; Firebase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Các phân tích trước đây chưa thực sự hiểu sâu về người dùng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Dashboard hiện có mang lại hiệu quả không cao vì chỉ mang tính thống kê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Mục tiêu: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Xây dựng data model cần thiết để phân tích người dùng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Clustering để hiểu hơn về đặc điểm/hành vi của người dùng → Cách tiếp cận phù hợp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Cải thiện Dashboard trực quan và có tính ứng dụng cao hơn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 flipH="1">
            <a:off x="991075" y="12111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 flipH="1">
            <a:off x="991075" y="17368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 flipH="1">
            <a:off x="991075" y="22625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 flipH="1">
            <a:off x="991075" y="28214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 flipH="1">
            <a:off x="991075" y="3380348"/>
            <a:ext cx="249300" cy="309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263525" y="136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913475" y="1071875"/>
            <a:ext cx="722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Vấn đề và mục tiêu dự án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Quá trình tiếp cận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Demo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Các hạn chế và hướng phát triển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Tự đánh giá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856025" y="1688750"/>
            <a:ext cx="6658200" cy="4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2875075" y="532050"/>
            <a:ext cx="34008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1020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Phân tích người dùng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86275" y="909550"/>
            <a:ext cx="7333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Dựa trên một số giả thiết và câu hỏi làm định hướng cho việc phân tích người dùng như sau: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demographic: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hiện tại của Voiz Fm là ai? (tuổi, giới tính)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Số lượng user (theo từng tuần/tháng)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Product: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đang quan tâm tới thể loại tầng 1 nào? (podcast, sách nói,..?)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đang quan tâm tới thể loại tầng 2 nào? Playlist nào?: Top/Flop 10 được nghe nhiều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Với từng thể loại tương ứng, user đang nghe trả tiền hay miễn phí?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Sales: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Tổng doanh thu (theo thời gian/ theo từng loại sản phẩm)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Số % users trả tiền trên tổng số users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957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Thu thập dữ liệu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650"/>
            <a:ext cx="8839200" cy="347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2875075" y="532050"/>
            <a:ext cx="34008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1020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Dashboard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413575" y="1121575"/>
            <a:ext cx="57861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gồm 2 phần chính, được lọc theo cluster, tuổi và giới tính: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 tin demographic của người dùng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 lượng user: theo thời gian, theo cluster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Tổng quan về tình hình kinh doanh của VoizFM: theo thời gian, theo sản phẩm, theo cluster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behavior: “gu" nghe sách của từng nhóm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bố giới tính trong từng nhóm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 gian nghe cao điểm trong ngày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 loại tầng 1, tầng 2 yêu thích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Playlist yêu thích theo từng thể loại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175" y="2089225"/>
            <a:ext cx="2232225" cy="22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/>
          <p:nvPr>
            <p:ph idx="4294967295" type="body"/>
          </p:nvPr>
        </p:nvSpPr>
        <p:spPr>
          <a:xfrm>
            <a:off x="204900" y="814650"/>
            <a:ext cx="47091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Mục đích: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Dựa vào những data thu thập được như trên, nhóm tiến hành Clustering nhằm tìm ra những đặc điểm chung về tính cách, hành vi của khách hàng → Chiến lược phù hợp cho mỗi nhóm.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Hướng tiếp cận: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Vì hiện tại khách hàng của Voiz chia ra làm Free &amp; Paid User nên nhóm sẽ tiến hành Clustering theo 2 cách, dựa trên các yếu tố: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Đối với Free-User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Mô hình Recency - Frequency - Density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Đối với Paid-User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Mô hình Recency - Frequency - Monetary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Recency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Thời gian kể từ lần nghe gần nhất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Tần suất nghe trong một ngày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Density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Mật độ thời gian mỗi lần nghe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Monetary: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Số tiền khách hàng chi trả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>
            <p:ph idx="4294967295" type="title"/>
          </p:nvPr>
        </p:nvSpPr>
        <p:spPr>
          <a:xfrm>
            <a:off x="3040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Clustering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4560" l="0" r="0" t="-4560"/>
          <a:stretch/>
        </p:blipFill>
        <p:spPr>
          <a:xfrm>
            <a:off x="5736450" y="2589150"/>
            <a:ext cx="2418550" cy="2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763" y="1038900"/>
            <a:ext cx="2589975" cy="1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8118225" y="1121575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Total user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7452850" y="1632200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Free</a:t>
            </a: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user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7094650" y="2142825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Paid user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6350663" y="2142825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4 %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751763" y="1632200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38</a:t>
            </a: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087088" y="1121563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100</a:t>
            </a: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endParaRPr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2974775" y="496500"/>
            <a:ext cx="27093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 txBox="1"/>
          <p:nvPr>
            <p:ph idx="4294967295" type="title"/>
          </p:nvPr>
        </p:nvSpPr>
        <p:spPr>
          <a:xfrm>
            <a:off x="691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RFM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38"/>
          <p:cNvGraphicFramePr/>
          <p:nvPr/>
        </p:nvGraphicFramePr>
        <p:xfrm>
          <a:off x="157900" y="1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566675"/>
                <a:gridCol w="129370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Recency: Days since last listening date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Hibernate (1)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3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Sleep (2)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1-2 months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Active (3)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 month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38"/>
          <p:cNvGraphicFramePr/>
          <p:nvPr/>
        </p:nvGraphicFramePr>
        <p:xfrm>
          <a:off x="157900" y="22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257300"/>
                <a:gridCol w="1038225"/>
                <a:gridCol w="108585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Frequency: Consecutive frequency of daily listening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Rarely (1)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2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1 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Sometimes (2)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2 - 6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Often (3)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6 - 13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Usually (4)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13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times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38"/>
          <p:cNvGraphicFramePr/>
          <p:nvPr/>
        </p:nvGraphicFramePr>
        <p:xfrm>
          <a:off x="157900" y="3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{3A5D150B-A3B5-4985-B829-9BCD9A79FBC6}</a:tableStyleId>
              </a:tblPr>
              <a:tblGrid>
                <a:gridCol w="1421900"/>
                <a:gridCol w="1332850"/>
                <a:gridCol w="62662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Monetary: Total money spending on app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spenders (1)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spenders (2)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110.000 - 380.000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spenders (3)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380.000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8"/>
          <p:cNvSpPr/>
          <p:nvPr/>
        </p:nvSpPr>
        <p:spPr>
          <a:xfrm>
            <a:off x="157900" y="1201800"/>
            <a:ext cx="1706700" cy="2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211250" y="890925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RFM Thresholds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774975" y="4389750"/>
            <a:ext cx="32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Calibri"/>
                <a:ea typeface="Calibri"/>
                <a:cs typeface="Calibri"/>
                <a:sym typeface="Calibri"/>
              </a:rPr>
              <a:t>(*) Based on 2,638 paid users, detailed </a:t>
            </a:r>
            <a:r>
              <a:rPr i="1"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750" y="1117950"/>
            <a:ext cx="5299924" cy="327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ok Day Social Media by Slidesgo">
  <a:themeElements>
    <a:clrScheme name="Simple Light">
      <a:dk1>
        <a:srgbClr val="000000"/>
      </a:dk1>
      <a:lt1>
        <a:srgbClr val="FFFFFF"/>
      </a:lt1>
      <a:dk2>
        <a:srgbClr val="252525"/>
      </a:dk2>
      <a:lt2>
        <a:srgbClr val="EEEEEE"/>
      </a:lt2>
      <a:accent1>
        <a:srgbClr val="D94141"/>
      </a:accent1>
      <a:accent2>
        <a:srgbClr val="4169A6"/>
      </a:accent2>
      <a:accent3>
        <a:srgbClr val="1D3A58"/>
      </a:accent3>
      <a:accent4>
        <a:srgbClr val="B899CD"/>
      </a:accent4>
      <a:accent5>
        <a:srgbClr val="A0B9E3"/>
      </a:accent5>
      <a:accent6>
        <a:srgbClr val="F9858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