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3" r:id="rId2"/>
  </p:sldMasterIdLst>
  <p:notesMasterIdLst>
    <p:notesMasterId r:id="rId12"/>
  </p:notesMasterIdLst>
  <p:handoutMasterIdLst>
    <p:handoutMasterId r:id="rId13"/>
  </p:handoutMasterIdLst>
  <p:sldIdLst>
    <p:sldId id="278" r:id="rId3"/>
    <p:sldId id="746" r:id="rId4"/>
    <p:sldId id="752" r:id="rId5"/>
    <p:sldId id="753" r:id="rId6"/>
    <p:sldId id="749" r:id="rId7"/>
    <p:sldId id="756" r:id="rId8"/>
    <p:sldId id="750" r:id="rId9"/>
    <p:sldId id="757" r:id="rId10"/>
    <p:sldId id="751" r:id="rId11"/>
  </p:sldIdLst>
  <p:sldSz cx="6858000" cy="9144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6">
          <p15:clr>
            <a:srgbClr val="A4A3A4"/>
          </p15:clr>
        </p15:guide>
        <p15:guide id="2" pos="215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C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18" autoAdjust="0"/>
    <p:restoredTop sz="95027" autoAdjust="0"/>
  </p:normalViewPr>
  <p:slideViewPr>
    <p:cSldViewPr>
      <p:cViewPr>
        <p:scale>
          <a:sx n="100" d="100"/>
          <a:sy n="100" d="100"/>
        </p:scale>
        <p:origin x="-1170" y="-72"/>
      </p:cViewPr>
      <p:guideLst>
        <p:guide orient="horz" pos="3848"/>
        <p:guide pos="1616"/>
      </p:guideLst>
    </p:cSldViewPr>
  </p:slideViewPr>
  <p:outlineViewPr>
    <p:cViewPr>
      <p:scale>
        <a:sx n="33" d="100"/>
        <a:sy n="33" d="100"/>
      </p:scale>
      <p:origin x="258" y="3583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0118"/>
    </p:cViewPr>
  </p:sorterViewPr>
  <p:gridSpacing cx="72008" cy="72008"/>
</p:viewPr>
</file>

<file path=ppt/_rels/presentation.xml.rels>&#65279;<?xml version="1.0" encoding="utf-8" standalone="yes"?>
<Relationships xmlns="http://schemas.openxmlformats.org/package/2006/relationships"><Relationship Id="rId8" Type="http://schemas.openxmlformats.org/officeDocument/2006/relationships/slide" Target="slides/slide6.xml" /><Relationship Id="rId13" Type="http://schemas.openxmlformats.org/officeDocument/2006/relationships/handoutMaster" Target="handoutMasters/handoutMaster1.xml" /><Relationship Id="rId3" Type="http://schemas.openxmlformats.org/officeDocument/2006/relationships/slide" Target="slides/slide1.xml" /><Relationship Id="rId7" Type="http://schemas.openxmlformats.org/officeDocument/2006/relationships/slide" Target="slides/slide5.xml" /><Relationship Id="rId12" Type="http://schemas.openxmlformats.org/officeDocument/2006/relationships/notesMaster" Target="notesMasters/notesMaster1.xml" /><Relationship Id="rId17" Type="http://schemas.openxmlformats.org/officeDocument/2006/relationships/tableStyles" Target="tableStyles.xml" /><Relationship Id="rId2" Type="http://schemas.openxmlformats.org/officeDocument/2006/relationships/slideMaster" Target="slideMasters/slideMaster2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1" Type="http://schemas.openxmlformats.org/officeDocument/2006/relationships/slide" Target="slides/slide9.xml" /><Relationship Id="rId5" Type="http://schemas.openxmlformats.org/officeDocument/2006/relationships/slide" Target="slides/slide3.xml" /><Relationship Id="rId15" Type="http://schemas.openxmlformats.org/officeDocument/2006/relationships/viewProps" Target="viewProps.xml" /><Relationship Id="rId10" Type="http://schemas.openxmlformats.org/officeDocument/2006/relationships/slide" Target="slides/slide8.xml" /><Relationship Id="rId4" Type="http://schemas.openxmlformats.org/officeDocument/2006/relationships/slide" Target="slides/slide2.xml" /><Relationship Id="rId9" Type="http://schemas.openxmlformats.org/officeDocument/2006/relationships/slide" Target="slides/slide7.xml" /><Relationship Id="rId14" Type="http://schemas.openxmlformats.org/officeDocument/2006/relationships/presProps" Target="presProp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4"/>
            <a:ext cx="3170162" cy="479227"/>
          </a:xfrm>
          <a:prstGeom prst="rect">
            <a:avLst/>
          </a:prstGeom>
        </p:spPr>
        <p:txBody>
          <a:bodyPr vert="horz" lIns="91377" tIns="45688" rIns="91377" bIns="45688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829" y="4"/>
            <a:ext cx="3170162" cy="479227"/>
          </a:xfrm>
          <a:prstGeom prst="rect">
            <a:avLst/>
          </a:prstGeom>
        </p:spPr>
        <p:txBody>
          <a:bodyPr vert="horz" lIns="91377" tIns="45688" rIns="91377" bIns="45688" rtlCol="0"/>
          <a:lstStyle>
            <a:lvl1pPr algn="r">
              <a:defRPr sz="1200"/>
            </a:lvl1pPr>
          </a:lstStyle>
          <a:p>
            <a:fld id="{D9F5ABBD-BDC0-442F-8B99-BBF0943BAFE2}" type="datetimeFigureOut">
              <a:rPr lang="en-US" smtClean="0"/>
              <a:pPr/>
              <a:t>3/26/2019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895"/>
            <a:ext cx="3170162" cy="479227"/>
          </a:xfrm>
          <a:prstGeom prst="rect">
            <a:avLst/>
          </a:prstGeom>
        </p:spPr>
        <p:txBody>
          <a:bodyPr vert="horz" lIns="91377" tIns="45688" rIns="91377" bIns="45688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829" y="9119895"/>
            <a:ext cx="3170162" cy="479227"/>
          </a:xfrm>
          <a:prstGeom prst="rect">
            <a:avLst/>
          </a:prstGeom>
        </p:spPr>
        <p:txBody>
          <a:bodyPr vert="horz" lIns="91377" tIns="45688" rIns="91377" bIns="45688" rtlCol="0" anchor="b"/>
          <a:lstStyle>
            <a:lvl1pPr algn="r">
              <a:defRPr sz="1200"/>
            </a:lvl1pPr>
          </a:lstStyle>
          <a:p>
            <a:fld id="{0FBD902D-B430-4236-85EC-B5D21BB1BE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762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594" tIns="48297" rIns="96594" bIns="48297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4015" y="0"/>
            <a:ext cx="3169920" cy="480060"/>
          </a:xfrm>
          <a:prstGeom prst="rect">
            <a:avLst/>
          </a:prstGeom>
        </p:spPr>
        <p:txBody>
          <a:bodyPr vert="horz" lIns="96594" tIns="48297" rIns="96594" bIns="48297" rtlCol="0"/>
          <a:lstStyle>
            <a:lvl1pPr algn="r">
              <a:defRPr sz="1300"/>
            </a:lvl1pPr>
          </a:lstStyle>
          <a:p>
            <a:fld id="{1BA2A8BD-8D6C-48B7-8C00-2115104A399D}" type="datetimeFigureOut">
              <a:rPr lang="en-US" smtClean="0"/>
              <a:pPr/>
              <a:t>3/26/2019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06638" y="720725"/>
            <a:ext cx="27019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94" tIns="48297" rIns="96594" bIns="4829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6594" tIns="48297" rIns="96594" bIns="4829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8919"/>
            <a:ext cx="3169920" cy="480060"/>
          </a:xfrm>
          <a:prstGeom prst="rect">
            <a:avLst/>
          </a:prstGeom>
        </p:spPr>
        <p:txBody>
          <a:bodyPr vert="horz" lIns="96594" tIns="48297" rIns="96594" bIns="48297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4015" y="9118919"/>
            <a:ext cx="3169920" cy="480060"/>
          </a:xfrm>
          <a:prstGeom prst="rect">
            <a:avLst/>
          </a:prstGeom>
        </p:spPr>
        <p:txBody>
          <a:bodyPr vert="horz" lIns="96594" tIns="48297" rIns="96594" bIns="48297" rtlCol="0" anchor="b"/>
          <a:lstStyle>
            <a:lvl1pPr algn="r">
              <a:defRPr sz="1300"/>
            </a:lvl1pPr>
          </a:lstStyle>
          <a:p>
            <a:fld id="{98D8A243-24C9-4D66-AB27-1172F216BF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432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6638" y="720725"/>
            <a:ext cx="2701925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644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6638" y="720725"/>
            <a:ext cx="2701925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dollar</a:t>
            </a:r>
            <a:r>
              <a:rPr lang="en-US" baseline="0" dirty="0"/>
              <a:t> amount invested (public/private) and returns bullet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6576B-4AF7-4A1C-B652-33C3CC8EC43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460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6638" y="720725"/>
            <a:ext cx="2701925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dollar</a:t>
            </a:r>
            <a:r>
              <a:rPr lang="en-US" baseline="0" dirty="0"/>
              <a:t> amount invested (public/private) and returns bullet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6576B-4AF7-4A1C-B652-33C3CC8EC43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460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6638" y="720725"/>
            <a:ext cx="2701925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dollar</a:t>
            </a:r>
            <a:r>
              <a:rPr lang="en-US" baseline="0" dirty="0"/>
              <a:t> amount invested (public/private) and returns bullet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6576B-4AF7-4A1C-B652-33C3CC8EC43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460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6638" y="720725"/>
            <a:ext cx="2701925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dollar</a:t>
            </a:r>
            <a:r>
              <a:rPr lang="en-US" baseline="0" dirty="0"/>
              <a:t> amount invested (public/private) and returns bullet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6576B-4AF7-4A1C-B652-33C3CC8EC43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460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6638" y="720725"/>
            <a:ext cx="2701925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dollar</a:t>
            </a:r>
            <a:r>
              <a:rPr lang="en-US" baseline="0" dirty="0"/>
              <a:t> amount invested (public/private) and returns bullet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6576B-4AF7-4A1C-B652-33C3CC8EC43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460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6638" y="720725"/>
            <a:ext cx="2701925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dollar</a:t>
            </a:r>
            <a:r>
              <a:rPr lang="en-US" baseline="0" dirty="0"/>
              <a:t> amount invested (public/private) and returns bullet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6576B-4AF7-4A1C-B652-33C3CC8EC43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460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6638" y="720725"/>
            <a:ext cx="2701925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dollar</a:t>
            </a:r>
            <a:r>
              <a:rPr lang="en-US" baseline="0" dirty="0"/>
              <a:t> amount invested (public/private) and returns bullet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6576B-4AF7-4A1C-B652-33C3CC8EC43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460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6638" y="720725"/>
            <a:ext cx="2701925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dollar</a:t>
            </a:r>
            <a:r>
              <a:rPr lang="en-US" baseline="0" dirty="0"/>
              <a:t> amount invested (public/private) and returns bullet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6576B-4AF7-4A1C-B652-33C3CC8EC43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460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2628900" y="8470901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STRICTLY CONFIDENTIAL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2BF37D34-465D-4F20-B26F-01B2DD46690C}" type="datetimeFigureOut">
              <a:rPr lang="en-IN" smtClean="0"/>
              <a:t>26-03-2019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938B830B-3133-4AF7-B74D-A38115E4F3E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2269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2BF37D34-465D-4F20-B26F-01B2DD46690C}" type="datetimeFigureOut">
              <a:rPr lang="en-IN" smtClean="0"/>
              <a:t>26-03-2019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938B830B-3133-4AF7-B74D-A38115E4F3E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4800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2BF37D34-465D-4F20-B26F-01B2DD46690C}" type="datetimeFigureOut">
              <a:rPr lang="en-IN" smtClean="0"/>
              <a:t>26-03-2019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938B830B-3133-4AF7-B74D-A38115E4F3E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6908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2BF37D34-465D-4F20-B26F-01B2DD46690C}" type="datetimeFigureOut">
              <a:rPr lang="en-IN" smtClean="0"/>
              <a:t>26-03-2019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938B830B-3133-4AF7-B74D-A38115E4F3E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6498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2BF37D34-465D-4F20-B26F-01B2DD46690C}" type="datetimeFigureOut">
              <a:rPr lang="en-IN" smtClean="0"/>
              <a:t>26-03-2019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938B830B-3133-4AF7-B74D-A38115E4F3E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8923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55509"/>
            <a:ext cx="6172200" cy="125941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aseline="0">
                <a:solidFill>
                  <a:srgbClr val="0070C0"/>
                </a:solidFill>
                <a:latin typeface="Garamond" pitchFamily="18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879601"/>
            <a:ext cx="6172200" cy="603461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1800" baseline="0">
                <a:latin typeface="Garamond" pitchFamily="18" charset="0"/>
                <a:cs typeface="Arial" pitchFamily="34" charset="0"/>
              </a:defRPr>
            </a:lvl1pPr>
            <a:lvl2pPr marL="742950" indent="-285750">
              <a:buFont typeface="Wingdings" pitchFamily="2" charset="2"/>
              <a:buChar char="§"/>
              <a:defRPr sz="1800" baseline="0">
                <a:latin typeface="Garamond" pitchFamily="18" charset="0"/>
                <a:cs typeface="Arial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800" baseline="0">
                <a:latin typeface="Garamond" pitchFamily="18" charset="0"/>
                <a:cs typeface="Arial" pitchFamily="34" charset="0"/>
              </a:defRPr>
            </a:lvl3pPr>
            <a:lvl4pPr marL="1600200" indent="-228600">
              <a:buFont typeface="Wingdings" pitchFamily="2" charset="2"/>
              <a:buChar char="§"/>
              <a:defRPr sz="1800" baseline="0">
                <a:latin typeface="Garamond" pitchFamily="18" charset="0"/>
                <a:cs typeface="Arial" pitchFamily="34" charset="0"/>
              </a:defRPr>
            </a:lvl4pPr>
            <a:lvl5pPr marL="2057400" indent="-228600">
              <a:buFont typeface="Wingdings" pitchFamily="2" charset="2"/>
              <a:buChar char="§"/>
              <a:defRPr sz="1800" baseline="0">
                <a:latin typeface="Garamond" pitchFamily="18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42900" y="1117600"/>
            <a:ext cx="617220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2628900" y="8693680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chemeClr val="tx1"/>
                </a:solidFill>
              </a:rPr>
              <a:t>STRICTLY CONFIDENTIAL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914900" y="8737936"/>
            <a:ext cx="1600200" cy="442576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/>
                </a:solidFill>
                <a:latin typeface="Garamond" panose="02020404030301010803" pitchFamily="18" charset="0"/>
              </a:defRPr>
            </a:lvl1pPr>
          </a:lstStyle>
          <a:p>
            <a:fld id="{812D0949-366A-496C-B822-B716BFC70FB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50658" y="8745669"/>
            <a:ext cx="617220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216" y="179512"/>
            <a:ext cx="112641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2691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2BF37D34-465D-4F20-B26F-01B2DD46690C}" type="datetimeFigureOut">
              <a:rPr lang="en-IN" smtClean="0"/>
              <a:t>26-03-2019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938B830B-3133-4AF7-B74D-A38115E4F3EA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42900" y="1117600"/>
            <a:ext cx="617220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2628900" y="8470901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STRICTLY CONFIDENTIAL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216" y="179512"/>
            <a:ext cx="112641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866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2BF37D34-465D-4F20-B26F-01B2DD46690C}" type="datetimeFigureOut">
              <a:rPr lang="en-IN" smtClean="0"/>
              <a:t>26-03-2019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938B830B-3133-4AF7-B74D-A38115E4F3EA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42900" y="1117600"/>
            <a:ext cx="617220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5122681" y="266700"/>
            <a:ext cx="10495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0" dirty="0">
                <a:solidFill>
                  <a:schemeClr val="tx1"/>
                </a:solidFill>
                <a:effectLst/>
                <a:latin typeface="Palatino Linotype" pitchFamily="18" charset="0"/>
                <a:cs typeface="Times New Roman" pitchFamily="18" charset="0"/>
              </a:rPr>
              <a:t>A</a:t>
            </a:r>
            <a:r>
              <a:rPr lang="en-US" sz="1100" b="0" dirty="0">
                <a:solidFill>
                  <a:schemeClr val="tx1"/>
                </a:solidFill>
                <a:effectLst/>
                <a:latin typeface="Palatino Linotype" pitchFamily="18" charset="0"/>
                <a:cs typeface="Times New Roman" pitchFamily="18" charset="0"/>
              </a:rPr>
              <a:t>CCELERATION</a:t>
            </a:r>
            <a:r>
              <a:rPr lang="en-US" sz="1400" b="0" dirty="0">
                <a:solidFill>
                  <a:schemeClr val="tx1"/>
                </a:solidFill>
                <a:effectLst/>
                <a:latin typeface="Palatino Linotype" pitchFamily="18" charset="0"/>
                <a:cs typeface="Times New Roman" pitchFamily="18" charset="0"/>
              </a:rPr>
              <a:t> </a:t>
            </a:r>
            <a:br>
              <a:rPr lang="en-US" sz="1400" b="0" dirty="0">
                <a:solidFill>
                  <a:schemeClr val="tx1"/>
                </a:solidFill>
                <a:effectLst/>
                <a:latin typeface="Palatino Linotype" pitchFamily="18" charset="0"/>
                <a:cs typeface="Times New Roman" pitchFamily="18" charset="0"/>
              </a:rPr>
            </a:br>
            <a:r>
              <a:rPr lang="en-US" sz="1400" b="0" dirty="0">
                <a:solidFill>
                  <a:schemeClr val="tx1"/>
                </a:solidFill>
                <a:effectLst/>
                <a:latin typeface="Palatino Linotype" pitchFamily="18" charset="0"/>
                <a:cs typeface="Times New Roman" pitchFamily="18" charset="0"/>
              </a:rPr>
              <a:t>      R</a:t>
            </a:r>
            <a:r>
              <a:rPr lang="en-US" sz="1100" b="0" dirty="0">
                <a:solidFill>
                  <a:schemeClr val="tx1"/>
                </a:solidFill>
                <a:effectLst/>
                <a:latin typeface="Palatino Linotype" pitchFamily="18" charset="0"/>
                <a:cs typeface="Times New Roman" pitchFamily="18" charset="0"/>
              </a:rPr>
              <a:t>ESOURCES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961" y="284480"/>
            <a:ext cx="468820" cy="67056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2628900" y="8470901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STRICTLY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81977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2BF37D34-465D-4F20-B26F-01B2DD46690C}" type="datetimeFigureOut">
              <a:rPr lang="en-IN" smtClean="0"/>
              <a:t>26-03-2019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938B830B-3133-4AF7-B74D-A38115E4F3E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0595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2BF37D34-465D-4F20-B26F-01B2DD46690C}" type="datetimeFigureOut">
              <a:rPr lang="en-IN" smtClean="0"/>
              <a:t>26-03-2019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938B830B-3133-4AF7-B74D-A38115E4F3E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9629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2BF37D34-465D-4F20-B26F-01B2DD46690C}" type="datetimeFigureOut">
              <a:rPr lang="en-IN" smtClean="0"/>
              <a:t>26-03-2019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938B830B-3133-4AF7-B74D-A38115E4F3E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4808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2BF37D34-465D-4F20-B26F-01B2DD46690C}" type="datetimeFigureOut">
              <a:rPr lang="en-IN" smtClean="0"/>
              <a:t>26-03-2019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938B830B-3133-4AF7-B74D-A38115E4F3E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9854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2BF37D34-465D-4F20-B26F-01B2DD46690C}" type="datetimeFigureOut">
              <a:rPr lang="en-IN" smtClean="0"/>
              <a:t>26-03-2019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938B830B-3133-4AF7-B74D-A38115E4F3E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3510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4914900" y="8497261"/>
            <a:ext cx="1600200" cy="442576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pPr algn="r"/>
            <a:fld id="{812D0949-366A-496C-B822-B716BFC70FBA}" type="slidenum">
              <a:rPr lang="en-US" sz="1400" smtClean="0">
                <a:solidFill>
                  <a:schemeClr val="bg1"/>
                </a:solidFill>
              </a:rPr>
              <a:pPr algn="r"/>
              <a:t>‹#›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5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2" name="Slide Number Placeholder 5"/>
          <p:cNvSpPr txBox="1">
            <a:spLocks/>
          </p:cNvSpPr>
          <p:nvPr/>
        </p:nvSpPr>
        <p:spPr>
          <a:xfrm>
            <a:off x="2628900" y="8693680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chemeClr val="tx1"/>
                </a:solidFill>
                <a:latin typeface="Garamond" panose="02020404030301010803" pitchFamily="18" charset="0"/>
              </a:rPr>
              <a:t>STRICTLY CONFIDENTIAL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4914900" y="8737936"/>
            <a:ext cx="1600200" cy="442576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/>
                </a:solidFill>
                <a:latin typeface="Garamond" panose="02020404030301010803" pitchFamily="18" charset="0"/>
              </a:defRPr>
            </a:lvl1pPr>
          </a:lstStyle>
          <a:p>
            <a:fld id="{812D0949-366A-496C-B822-B716BFC70FB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50658" y="8745669"/>
            <a:ext cx="617220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968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6"/>
          <p:cNvSpPr txBox="1">
            <a:spLocks/>
          </p:cNvSpPr>
          <p:nvPr/>
        </p:nvSpPr>
        <p:spPr>
          <a:xfrm>
            <a:off x="342900" y="4267201"/>
            <a:ext cx="6172200" cy="364701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>
                <a:latin typeface="Garamond" panose="02020404030301010803" pitchFamily="18" charset="0"/>
                <a:cs typeface="Times New Roman" pitchFamily="18" charset="0"/>
              </a:rPr>
              <a:t>Lease Analysis Package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latin typeface="Garamond" panose="02020404030301010803" pitchFamily="18" charset="0"/>
                <a:ea typeface="Tahoma" pitchFamily="34" charset="0"/>
                <a:cs typeface="Times New Roman" pitchFamily="18" charset="0"/>
              </a:rPr>
              <a:t>[</a:t>
            </a:r>
            <a:r>
              <a:rPr lang="en-US" dirty="0" err="1" smtClean="0">
                <a:latin typeface="Garamond" panose="02020404030301010803" pitchFamily="18" charset="0"/>
                <a:ea typeface="Tahoma" pitchFamily="34" charset="0"/>
                <a:cs typeface="Times New Roman" pitchFamily="18" charset="0"/>
              </a:rPr>
              <a:t>County&amp;”County</a:t>
            </a:r>
            <a:r>
              <a:rPr lang="en-US" dirty="0" smtClean="0">
                <a:latin typeface="Garamond" panose="02020404030301010803" pitchFamily="18" charset="0"/>
                <a:ea typeface="Tahoma" pitchFamily="34" charset="0"/>
                <a:cs typeface="Times New Roman" pitchFamily="18" charset="0"/>
              </a:rPr>
              <a:t> ”&amp;Section&amp;” “&amp;Block]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latin typeface="Garamond" panose="02020404030301010803" pitchFamily="18" charset="0"/>
                <a:ea typeface="Tahoma" pitchFamily="34" charset="0"/>
                <a:cs typeface="Times New Roman" pitchFamily="18" charset="0"/>
              </a:rPr>
              <a:t>[From Excel sheet: Rows 1 (Columns A-M for headers and relevant row for data]</a:t>
            </a:r>
            <a:endParaRPr lang="en-US" dirty="0">
              <a:latin typeface="Garamond" panose="02020404030301010803" pitchFamily="18" charset="0"/>
              <a:ea typeface="Tahoma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42900" y="4163933"/>
            <a:ext cx="6172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800" y="899592"/>
            <a:ext cx="3619775" cy="2545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054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5226" y="155509"/>
            <a:ext cx="6172200" cy="1259416"/>
          </a:xfrm>
        </p:spPr>
        <p:txBody>
          <a:bodyPr>
            <a:no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4914900" y="8692865"/>
            <a:ext cx="1600200" cy="422375"/>
          </a:xfrm>
        </p:spPr>
        <p:txBody>
          <a:bodyPr/>
          <a:lstStyle/>
          <a:p>
            <a:pPr algn="r"/>
            <a:fld id="{812D0949-366A-496C-B822-B716BFC70FBA}" type="slidenum">
              <a:rPr lang="en-US" sz="1100" smtClean="0"/>
              <a:pPr algn="r"/>
              <a:t>2</a:t>
            </a:fld>
            <a:endParaRPr lang="en-US" sz="11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u="sng" dirty="0" smtClean="0"/>
              <a:t>Table of Contents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1657350" indent="0">
              <a:buNone/>
            </a:pPr>
            <a:r>
              <a:rPr lang="en-US" sz="2000" dirty="0" smtClean="0"/>
              <a:t>Section 1: RRC GIS Data</a:t>
            </a:r>
          </a:p>
          <a:p>
            <a:pPr marL="1657350" indent="0">
              <a:buNone/>
            </a:pPr>
            <a:endParaRPr lang="en-US" sz="2000" dirty="0" smtClean="0"/>
          </a:p>
          <a:p>
            <a:pPr marL="1657350" indent="0">
              <a:buNone/>
            </a:pPr>
            <a:r>
              <a:rPr lang="en-US" sz="2000" dirty="0" smtClean="0"/>
              <a:t>Section 2: </a:t>
            </a:r>
            <a:r>
              <a:rPr lang="en-US" sz="2000" dirty="0" err="1" smtClean="0"/>
              <a:t>Neubus</a:t>
            </a:r>
            <a:r>
              <a:rPr lang="en-US" sz="2000" dirty="0" smtClean="0"/>
              <a:t> Records</a:t>
            </a:r>
          </a:p>
          <a:p>
            <a:pPr marL="1657350" indent="0">
              <a:buNone/>
            </a:pPr>
            <a:endParaRPr lang="en-US" sz="2000" dirty="0" smtClean="0"/>
          </a:p>
          <a:p>
            <a:pPr marL="1657350" indent="0">
              <a:buNone/>
            </a:pPr>
            <a:r>
              <a:rPr lang="en-US" sz="2000" dirty="0" smtClean="0"/>
              <a:t>Section 3: RRC Records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5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5226" y="155509"/>
            <a:ext cx="6172200" cy="1259416"/>
          </a:xfrm>
        </p:spPr>
        <p:txBody>
          <a:bodyPr>
            <a:noAutofit/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4914900" y="8692865"/>
            <a:ext cx="1600200" cy="422375"/>
          </a:xfrm>
        </p:spPr>
        <p:txBody>
          <a:bodyPr/>
          <a:lstStyle/>
          <a:p>
            <a:pPr algn="r"/>
            <a:fld id="{812D0949-366A-496C-B822-B716BFC70FBA}" type="slidenum">
              <a:rPr lang="en-US" sz="1100" smtClean="0"/>
              <a:pPr algn="r"/>
              <a:t>3</a:t>
            </a:fld>
            <a:endParaRPr lang="en-US" sz="11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2900" y="3577943"/>
            <a:ext cx="6172200" cy="603461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cap="small" dirty="0">
                <a:solidFill>
                  <a:srgbClr val="0070C0"/>
                </a:solidFill>
                <a:ea typeface="+mj-ea"/>
              </a:rPr>
              <a:t>RRC </a:t>
            </a:r>
            <a:r>
              <a:rPr lang="en-US" sz="4400" cap="small" dirty="0" smtClean="0">
                <a:solidFill>
                  <a:srgbClr val="0070C0"/>
                </a:solidFill>
                <a:ea typeface="+mj-ea"/>
              </a:rPr>
              <a:t>GIS Data</a:t>
            </a:r>
            <a:endParaRPr lang="en-US" sz="3200" cap="small" dirty="0"/>
          </a:p>
        </p:txBody>
      </p:sp>
    </p:spTree>
    <p:extLst>
      <p:ext uri="{BB962C8B-B14F-4D97-AF65-F5344CB8AC3E}">
        <p14:creationId xmlns:p14="http://schemas.microsoft.com/office/powerpoint/2010/main" val="420760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5226" y="155509"/>
            <a:ext cx="6172200" cy="1259416"/>
          </a:xfrm>
        </p:spPr>
        <p:txBody>
          <a:bodyPr>
            <a:no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RRC Map Of Section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4914900" y="8692865"/>
            <a:ext cx="1600200" cy="422375"/>
          </a:xfrm>
        </p:spPr>
        <p:txBody>
          <a:bodyPr/>
          <a:lstStyle/>
          <a:p>
            <a:pPr algn="r"/>
            <a:fld id="{812D0949-366A-496C-B822-B716BFC70FBA}" type="slidenum">
              <a:rPr lang="en-US" sz="1100" smtClean="0"/>
              <a:pPr algn="r"/>
              <a:t>4</a:t>
            </a:fld>
            <a:endParaRPr lang="en-US" sz="11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SCRAPE 1 INSERT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10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5226" y="155509"/>
            <a:ext cx="6172200" cy="1259416"/>
          </a:xfrm>
        </p:spPr>
        <p:txBody>
          <a:bodyPr>
            <a:no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RRC GIS Wellbore Data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4914900" y="8692865"/>
            <a:ext cx="1600200" cy="422375"/>
          </a:xfrm>
        </p:spPr>
        <p:txBody>
          <a:bodyPr/>
          <a:lstStyle/>
          <a:p>
            <a:pPr algn="r"/>
            <a:fld id="{812D0949-366A-496C-B822-B716BFC70FBA}" type="slidenum">
              <a:rPr lang="en-US" sz="1100" smtClean="0"/>
              <a:pPr algn="r"/>
              <a:t>5</a:t>
            </a:fld>
            <a:endParaRPr lang="en-US" sz="11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SCRAPE 1.5 INSERT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3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5226" y="155509"/>
            <a:ext cx="6172200" cy="1259416"/>
          </a:xfrm>
        </p:spPr>
        <p:txBody>
          <a:bodyPr>
            <a:noAutofit/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4914900" y="8692865"/>
            <a:ext cx="1600200" cy="422375"/>
          </a:xfrm>
        </p:spPr>
        <p:txBody>
          <a:bodyPr/>
          <a:lstStyle/>
          <a:p>
            <a:pPr algn="r"/>
            <a:fld id="{812D0949-366A-496C-B822-B716BFC70FBA}" type="slidenum">
              <a:rPr lang="en-US" sz="1100" smtClean="0"/>
              <a:pPr algn="r"/>
              <a:t>6</a:t>
            </a:fld>
            <a:endParaRPr lang="en-US" sz="11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2900" y="3577943"/>
            <a:ext cx="6172200" cy="603461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cap="small" dirty="0" err="1" smtClean="0">
                <a:solidFill>
                  <a:srgbClr val="0070C0"/>
                </a:solidFill>
                <a:ea typeface="+mj-ea"/>
              </a:rPr>
              <a:t>Neubus</a:t>
            </a:r>
            <a:r>
              <a:rPr lang="en-US" sz="4400" cap="small" dirty="0" smtClean="0">
                <a:solidFill>
                  <a:srgbClr val="0070C0"/>
                </a:solidFill>
                <a:ea typeface="+mj-ea"/>
              </a:rPr>
              <a:t> Records</a:t>
            </a:r>
            <a:endParaRPr lang="en-US" sz="3200" cap="small" dirty="0"/>
          </a:p>
        </p:txBody>
      </p:sp>
    </p:spTree>
    <p:extLst>
      <p:ext uri="{BB962C8B-B14F-4D97-AF65-F5344CB8AC3E}">
        <p14:creationId xmlns:p14="http://schemas.microsoft.com/office/powerpoint/2010/main" val="402792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5226" y="155509"/>
            <a:ext cx="6172200" cy="1259416"/>
          </a:xfrm>
        </p:spPr>
        <p:txBody>
          <a:bodyPr>
            <a:no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Neubus</a:t>
            </a:r>
            <a:r>
              <a:rPr lang="en-US" dirty="0" smtClean="0"/>
              <a:t> Records - Index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4914900" y="8692865"/>
            <a:ext cx="1600200" cy="422375"/>
          </a:xfrm>
        </p:spPr>
        <p:txBody>
          <a:bodyPr/>
          <a:lstStyle/>
          <a:p>
            <a:pPr algn="r"/>
            <a:fld id="{812D0949-366A-496C-B822-B716BFC70FBA}" type="slidenum">
              <a:rPr lang="en-US" sz="1100" smtClean="0"/>
              <a:pPr algn="r"/>
              <a:t>7</a:t>
            </a:fld>
            <a:endParaRPr lang="en-US" sz="11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SCRAPE 3 INSERT</a:t>
            </a:r>
          </a:p>
          <a:p>
            <a:r>
              <a:rPr lang="en-US" dirty="0" smtClean="0"/>
              <a:t>[This page will be followed by the PDFs of all the documents downloaded from the </a:t>
            </a:r>
            <a:r>
              <a:rPr lang="en-US" dirty="0" err="1" smtClean="0"/>
              <a:t>Neubus</a:t>
            </a:r>
            <a:r>
              <a:rPr lang="en-US" dirty="0" smtClean="0"/>
              <a:t> website (SCRAPE 4)]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0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5226" y="155509"/>
            <a:ext cx="6172200" cy="1259416"/>
          </a:xfrm>
        </p:spPr>
        <p:txBody>
          <a:bodyPr>
            <a:noAutofit/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4914900" y="8692865"/>
            <a:ext cx="1600200" cy="422375"/>
          </a:xfrm>
        </p:spPr>
        <p:txBody>
          <a:bodyPr/>
          <a:lstStyle/>
          <a:p>
            <a:pPr algn="r"/>
            <a:fld id="{812D0949-366A-496C-B822-B716BFC70FBA}" type="slidenum">
              <a:rPr lang="en-US" sz="1100" smtClean="0"/>
              <a:pPr algn="r"/>
              <a:t>8</a:t>
            </a:fld>
            <a:endParaRPr lang="en-US" sz="11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2900" y="3577943"/>
            <a:ext cx="6172200" cy="603461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cap="small" dirty="0" smtClean="0">
                <a:solidFill>
                  <a:srgbClr val="0070C0"/>
                </a:solidFill>
                <a:ea typeface="+mj-ea"/>
              </a:rPr>
              <a:t>RRC Records</a:t>
            </a:r>
            <a:endParaRPr lang="en-US" sz="3200" cap="small" dirty="0"/>
          </a:p>
        </p:txBody>
      </p:sp>
    </p:spTree>
    <p:extLst>
      <p:ext uri="{BB962C8B-B14F-4D97-AF65-F5344CB8AC3E}">
        <p14:creationId xmlns:p14="http://schemas.microsoft.com/office/powerpoint/2010/main" val="98004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5226" y="155509"/>
            <a:ext cx="6172200" cy="1259416"/>
          </a:xfrm>
        </p:spPr>
        <p:txBody>
          <a:bodyPr>
            <a:no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RRC Records - Index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4914900" y="8692865"/>
            <a:ext cx="1600200" cy="422375"/>
          </a:xfrm>
        </p:spPr>
        <p:txBody>
          <a:bodyPr/>
          <a:lstStyle/>
          <a:p>
            <a:pPr algn="r"/>
            <a:fld id="{812D0949-366A-496C-B822-B716BFC70FBA}" type="slidenum">
              <a:rPr lang="en-US" sz="1100" smtClean="0"/>
              <a:pPr algn="r"/>
              <a:t>9</a:t>
            </a:fld>
            <a:endParaRPr lang="en-US" sz="11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SCRAPE 5 INSERT</a:t>
            </a:r>
          </a:p>
          <a:p>
            <a:r>
              <a:rPr lang="en-US" dirty="0"/>
              <a:t>[This page will be followed by </a:t>
            </a:r>
            <a:r>
              <a:rPr lang="en-US" dirty="0" smtClean="0"/>
              <a:t>SCAPE 6 and SCRAPE 7 thereafter]</a:t>
            </a:r>
          </a:p>
          <a:p>
            <a:r>
              <a:rPr lang="en-US" dirty="0" smtClean="0"/>
              <a:t>[If more than one “Tracking No” was identified in SCRAPE 5, repeat SCRAPE 6 and 7 after clicking on the next row “Tracking No” hyperlink]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74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71475</TotalTime>
  <Words>233</Words>
  <Application>Microsoft Office PowerPoint</Application>
  <PresentationFormat>On-screen Show (4:3)</PresentationFormat>
  <Paragraphs>50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Custom Design</vt:lpstr>
      <vt:lpstr>PowerPoint Presentation</vt:lpstr>
      <vt:lpstr> </vt:lpstr>
      <vt:lpstr>PowerPoint Presentation</vt:lpstr>
      <vt:lpstr> RRC Map Of Section</vt:lpstr>
      <vt:lpstr> RRC GIS Wellbore Data</vt:lpstr>
      <vt:lpstr>PowerPoint Presentation</vt:lpstr>
      <vt:lpstr> Neubus Records - Index</vt:lpstr>
      <vt:lpstr>PowerPoint Presentation</vt:lpstr>
      <vt:lpstr> RRC Records - Index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Laurance</dc:creator>
  <cp:lastModifiedBy>Lauance Narbut</cp:lastModifiedBy>
  <cp:revision>1404</cp:revision>
  <cp:lastPrinted>2018-01-28T17:57:24Z</cp:lastPrinted>
  <dcterms:modified xsi:type="dcterms:W3CDTF">2019-03-26T21:35:04Z</dcterms:modified>
</cp:coreProperties>
</file>