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izh\Documents\Synced\2020%20Summer\graphics\spacing=1_varianc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>
                <a:effectLst/>
              </a:rPr>
              <a:t>Variance in Kappa And b Spectra (movement=7, KL=12) 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'spacing=1_variance'!$P$907:$P$928</c:f>
              <c:numCache>
                <c:formatCode>General</c:formatCode>
                <c:ptCount val="22"/>
                <c:pt idx="0">
                  <c:v>1.1595614400000001</c:v>
                </c:pt>
                <c:pt idx="1">
                  <c:v>1.1996970520000001</c:v>
                </c:pt>
                <c:pt idx="2">
                  <c:v>1.241221868</c:v>
                </c:pt>
                <c:pt idx="3">
                  <c:v>1.284183973</c:v>
                </c:pt>
                <c:pt idx="4">
                  <c:v>1.3286331140000001</c:v>
                </c:pt>
                <c:pt idx="5">
                  <c:v>1.3746207619999999</c:v>
                </c:pt>
                <c:pt idx="6">
                  <c:v>1.4222001689999999</c:v>
                </c:pt>
                <c:pt idx="7">
                  <c:v>1.471426431</c:v>
                </c:pt>
                <c:pt idx="8">
                  <c:v>1.5223565489999999</c:v>
                </c:pt>
                <c:pt idx="9">
                  <c:v>1.575049498</c:v>
                </c:pt>
                <c:pt idx="10">
                  <c:v>1.6295662950000001</c:v>
                </c:pt>
                <c:pt idx="11">
                  <c:v>1.6859700689999999</c:v>
                </c:pt>
                <c:pt idx="12">
                  <c:v>1.7443261329999999</c:v>
                </c:pt>
                <c:pt idx="13">
                  <c:v>1.8047020600000001</c:v>
                </c:pt>
                <c:pt idx="14">
                  <c:v>1.867167765</c:v>
                </c:pt>
                <c:pt idx="15">
                  <c:v>1.9317955790000001</c:v>
                </c:pt>
                <c:pt idx="16">
                  <c:v>1.99866034</c:v>
                </c:pt>
                <c:pt idx="17">
                  <c:v>2.067839475</c:v>
                </c:pt>
                <c:pt idx="18">
                  <c:v>2.139413089</c:v>
                </c:pt>
                <c:pt idx="19">
                  <c:v>2.213464063</c:v>
                </c:pt>
                <c:pt idx="20">
                  <c:v>2.2900781459999999</c:v>
                </c:pt>
                <c:pt idx="21">
                  <c:v>2.3693440520000002</c:v>
                </c:pt>
              </c:numCache>
            </c:numRef>
          </c:xVal>
          <c:yVal>
            <c:numRef>
              <c:f>'spacing=1_variance'!$Q$907:$Q$928</c:f>
              <c:numCache>
                <c:formatCode>General</c:formatCode>
                <c:ptCount val="22"/>
                <c:pt idx="0">
                  <c:v>7.7644630518643801E-3</c:v>
                </c:pt>
                <c:pt idx="1">
                  <c:v>1.08296745749743E-2</c:v>
                </c:pt>
                <c:pt idx="2">
                  <c:v>2.9701285941689401E-2</c:v>
                </c:pt>
                <c:pt idx="3">
                  <c:v>1.4146002320268899E-2</c:v>
                </c:pt>
                <c:pt idx="4">
                  <c:v>2.14404899341394E-3</c:v>
                </c:pt>
                <c:pt idx="5">
                  <c:v>2.7249445040911102E-2</c:v>
                </c:pt>
                <c:pt idx="6">
                  <c:v>2.42973068161919E-2</c:v>
                </c:pt>
                <c:pt idx="7">
                  <c:v>1.6645128505103302E-2</c:v>
                </c:pt>
                <c:pt idx="8">
                  <c:v>1.9411410012621099E-2</c:v>
                </c:pt>
                <c:pt idx="9">
                  <c:v>1.50492641676718E-2</c:v>
                </c:pt>
                <c:pt idx="10">
                  <c:v>3.5766402851224901E-3</c:v>
                </c:pt>
                <c:pt idx="11">
                  <c:v>3.3521145505916502E-3</c:v>
                </c:pt>
                <c:pt idx="12">
                  <c:v>6.2121763979882897E-3</c:v>
                </c:pt>
                <c:pt idx="13">
                  <c:v>2.3446591016999401E-2</c:v>
                </c:pt>
                <c:pt idx="14">
                  <c:v>0.143893840549561</c:v>
                </c:pt>
                <c:pt idx="15">
                  <c:v>2.1633394828979299E-2</c:v>
                </c:pt>
                <c:pt idx="16">
                  <c:v>3.6583337567853098E-2</c:v>
                </c:pt>
                <c:pt idx="17">
                  <c:v>8.9944164721329004E-3</c:v>
                </c:pt>
                <c:pt idx="18">
                  <c:v>1.47809720989419E-2</c:v>
                </c:pt>
                <c:pt idx="19">
                  <c:v>4.07927681484773E-2</c:v>
                </c:pt>
                <c:pt idx="20">
                  <c:v>3.10485179790356E-2</c:v>
                </c:pt>
                <c:pt idx="21">
                  <c:v>8.1291449408277094E-2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BF-465A-BBF4-634C40457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0763871"/>
        <c:axId val="1420261247"/>
      </c:scatterChart>
      <c:valAx>
        <c:axId val="1430763871"/>
        <c:scaling>
          <c:orientation val="minMax"/>
          <c:max val="2.4"/>
          <c:min val="1.100000000000000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Wavelength</a:t>
                </a:r>
                <a:r>
                  <a:rPr lang="en-US" baseline="0"/>
                  <a:t> (um)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261247"/>
        <c:crosses val="autoZero"/>
        <c:crossBetween val="midCat"/>
      </c:valAx>
      <c:valAx>
        <c:axId val="1420261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Variance</a:t>
                </a:r>
                <a:r>
                  <a:rPr lang="en-US" baseline="0"/>
                  <a:t> (mJy</a:t>
                </a:r>
                <a:r>
                  <a:rPr lang="en-US" baseline="30000"/>
                  <a:t>2</a:t>
                </a:r>
                <a:r>
                  <a:rPr lang="en-US" baseline="0"/>
                  <a:t>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763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56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21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0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DF53130-9FF5-4C11-A424-7619264750A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F8006E-B85D-4539-B4CB-F5E7525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a.int/ESA_Multimedia/Images/2017/12/Solar_spectru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B8E6-4B9C-490B-9AD0-E6BAFE145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 in Derived Extrasolar Planet Spectrum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55EED-1F30-4CD5-8093-6812076AF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3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85B3-510D-4A44-A76E-F7CC6F2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D408-5770-4882-BB53-F430E13A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71" y="1838325"/>
            <a:ext cx="8595360" cy="4351337"/>
          </a:xfrm>
        </p:spPr>
        <p:txBody>
          <a:bodyPr/>
          <a:lstStyle/>
          <a:p>
            <a:r>
              <a:rPr lang="en-US" dirty="0"/>
              <a:t>Exoplanets [are] any planets beyond our solar system - NASA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BDBB67D-D2BA-4C5F-B979-ADA4C98C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79" y="3006566"/>
            <a:ext cx="4298253" cy="2997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807E5-F7D1-49F2-9AC2-56B908BFA098}"/>
              </a:ext>
            </a:extLst>
          </p:cNvPr>
          <p:cNvSpPr txBox="1"/>
          <p:nvPr/>
        </p:nvSpPr>
        <p:spPr>
          <a:xfrm>
            <a:off x="1215814" y="5895579"/>
            <a:ext cx="43611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https://www.esa.int/ESA_Multimedia/Images/</a:t>
            </a:r>
            <a:r>
              <a:rPr lang="en-US" sz="800" dirty="0">
                <a:hlinkClick r:id="rId3"/>
              </a:rPr>
              <a:t>2017/12</a:t>
            </a:r>
            <a:r>
              <a:rPr lang="en-US" sz="1000" dirty="0">
                <a:hlinkClick r:id="rId3"/>
              </a:rPr>
              <a:t>/Solar_spectrum</a:t>
            </a:r>
            <a:endParaRPr lang="en-US" sz="1000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0E6A819-3A0F-4437-8585-32D11BE8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92" y="2897824"/>
            <a:ext cx="3795031" cy="29977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A55A6C-5E44-4111-986C-3CC3D6CC77EB}"/>
              </a:ext>
            </a:extLst>
          </p:cNvPr>
          <p:cNvSpPr/>
          <p:nvPr/>
        </p:nvSpPr>
        <p:spPr>
          <a:xfrm rot="16200000">
            <a:off x="5482318" y="4229275"/>
            <a:ext cx="1340527" cy="28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 density (mjy)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90C90-85F8-4EDF-A1CB-05EFD3906F57}"/>
              </a:ext>
            </a:extLst>
          </p:cNvPr>
          <p:cNvSpPr txBox="1"/>
          <p:nvPr/>
        </p:nvSpPr>
        <p:spPr>
          <a:xfrm>
            <a:off x="2671673" y="2852677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Solar spectrum</a:t>
            </a:r>
          </a:p>
        </p:txBody>
      </p:sp>
    </p:spTree>
    <p:extLst>
      <p:ext uri="{BB962C8B-B14F-4D97-AF65-F5344CB8AC3E}">
        <p14:creationId xmlns:p14="http://schemas.microsoft.com/office/powerpoint/2010/main" val="309814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E9D0-25A6-4766-A9C0-B20E818E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E1F8-B3BF-479F-9739-1203CE18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exoplanet’s spectrum</a:t>
            </a:r>
          </a:p>
          <a:p>
            <a:pPr lvl="1"/>
            <a:r>
              <a:rPr lang="en-US" dirty="0"/>
              <a:t>Can be used to determine the chemical composition of the planet</a:t>
            </a:r>
          </a:p>
          <a:p>
            <a:pPr lvl="1"/>
            <a:r>
              <a:rPr lang="en-US" dirty="0"/>
              <a:t>Can be used to estimate physical quantities of the planet such as surface gravity and temperature</a:t>
            </a:r>
          </a:p>
          <a:p>
            <a:pPr lvl="1"/>
            <a:endParaRPr lang="en-US" dirty="0"/>
          </a:p>
          <a:p>
            <a:r>
              <a:rPr lang="en-US" dirty="0"/>
              <a:t>Variation in an exoplanet’s spectrum</a:t>
            </a:r>
          </a:p>
          <a:p>
            <a:pPr lvl="1"/>
            <a:r>
              <a:rPr lang="en-US" dirty="0"/>
              <a:t>Can tell us the actual spectral variation of the planet</a:t>
            </a:r>
          </a:p>
          <a:p>
            <a:pPr lvl="1"/>
            <a:r>
              <a:rPr lang="en-US" dirty="0"/>
              <a:t>Can inform us about various phenomenon such as solar flares</a:t>
            </a:r>
          </a:p>
          <a:p>
            <a:pPr lvl="1"/>
            <a:r>
              <a:rPr lang="en-US" dirty="0"/>
              <a:t>Can even inform us about the planet’s rotation</a:t>
            </a:r>
          </a:p>
          <a:p>
            <a:pPr lvl="1"/>
            <a:r>
              <a:rPr lang="en-US" dirty="0"/>
              <a:t>Can inform us on the current imaging processing capabilities of our spectrum derivation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2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083A-C428-4D48-84E9-60C1AB2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BBDC-99C7-475E-AFCD-13D98F03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CHARIS - Coronagraphic High Angular Resolution Imaging Spectrograph</a:t>
            </a:r>
          </a:p>
          <a:p>
            <a:pPr lvl="1"/>
            <a:r>
              <a:rPr lang="en-US" dirty="0"/>
              <a:t>Integral Field Spectrograph (IFS)</a:t>
            </a:r>
          </a:p>
          <a:p>
            <a:pPr lvl="1"/>
            <a:r>
              <a:rPr lang="en-US" dirty="0"/>
              <a:t>Broadband filter – 1.154 - 2.387 </a:t>
            </a:r>
            <a:r>
              <a:rPr lang="el-GR" dirty="0"/>
              <a:t>μ</a:t>
            </a:r>
            <a:r>
              <a:rPr lang="en-US" dirty="0"/>
              <a:t>m in 22 slices</a:t>
            </a:r>
          </a:p>
        </p:txBody>
      </p:sp>
      <p:pic>
        <p:nvPicPr>
          <p:cNvPr id="5" name="Picture 4" descr="A picture containing photo, standing, person, old&#10;&#10;Description automatically generated">
            <a:extLst>
              <a:ext uri="{FF2B5EF4-FFF2-40B4-BE49-F238E27FC236}">
                <a16:creationId xmlns:a16="http://schemas.microsoft.com/office/drawing/2014/main" id="{B12BEDDD-55BB-4C29-9815-0A3522AB2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7" y="3179874"/>
            <a:ext cx="2908411" cy="2908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0C50D0-FDA3-4B84-B610-401923D0C76F}"/>
              </a:ext>
            </a:extLst>
          </p:cNvPr>
          <p:cNvSpPr txBox="1"/>
          <p:nvPr/>
        </p:nvSpPr>
        <p:spPr>
          <a:xfrm>
            <a:off x="1517164" y="60882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pic>
        <p:nvPicPr>
          <p:cNvPr id="10" name="Picture 9" descr="A picture containing object, star, dark, night&#10;&#10;Description automatically generated">
            <a:extLst>
              <a:ext uri="{FF2B5EF4-FFF2-40B4-BE49-F238E27FC236}">
                <a16:creationId xmlns:a16="http://schemas.microsoft.com/office/drawing/2014/main" id="{76E6B0CF-A55F-40EB-A801-3B93C887F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37" y="3179874"/>
            <a:ext cx="2908411" cy="2908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2AFDFB-037F-40A8-ACB3-D02BDBEED68C}"/>
              </a:ext>
            </a:extLst>
          </p:cNvPr>
          <p:cNvSpPr txBox="1"/>
          <p:nvPr/>
        </p:nvSpPr>
        <p:spPr>
          <a:xfrm>
            <a:off x="4538833" y="6088285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data cube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06BD1E-DA5A-4CD4-824E-97182F89C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35" y="3179874"/>
            <a:ext cx="2908411" cy="29084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545C38-73F5-42AE-95C2-9ACACCA9D7A7}"/>
              </a:ext>
            </a:extLst>
          </p:cNvPr>
          <p:cNvSpPr txBox="1"/>
          <p:nvPr/>
        </p:nvSpPr>
        <p:spPr>
          <a:xfrm>
            <a:off x="8251395" y="608828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data cube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701D7-9C75-4C44-A54E-EDBC69611F46}"/>
              </a:ext>
            </a:extLst>
          </p:cNvPr>
          <p:cNvSpPr txBox="1"/>
          <p:nvPr/>
        </p:nvSpPr>
        <p:spPr>
          <a:xfrm>
            <a:off x="3462416" y="645761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Kappa And System on Sept. 8, 2017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30A3EA-A0F0-44E0-9921-42C52AD045C7}"/>
              </a:ext>
            </a:extLst>
          </p:cNvPr>
          <p:cNvSpPr/>
          <p:nvPr/>
        </p:nvSpPr>
        <p:spPr>
          <a:xfrm>
            <a:off x="8649272" y="3955988"/>
            <a:ext cx="282160" cy="2821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A3D13-686D-4406-91F7-185571BC734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209280" y="3541459"/>
            <a:ext cx="481313" cy="455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1B856B-590F-421C-B324-ACACB70AB281}"/>
              </a:ext>
            </a:extLst>
          </p:cNvPr>
          <p:cNvSpPr txBox="1"/>
          <p:nvPr/>
        </p:nvSpPr>
        <p:spPr>
          <a:xfrm>
            <a:off x="7269777" y="3183977"/>
            <a:ext cx="1879005" cy="37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Kappa And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72BB9D-67CA-4071-A54F-2B15DA16BB43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300948" y="4634080"/>
            <a:ext cx="877089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627903-C9AC-4544-A21C-2641D088DA35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086448" y="4634080"/>
            <a:ext cx="87708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D74F63-7DC6-4427-924D-C4CD620B2CB7}"/>
              </a:ext>
            </a:extLst>
          </p:cNvPr>
          <p:cNvSpPr txBox="1"/>
          <p:nvPr/>
        </p:nvSpPr>
        <p:spPr>
          <a:xfrm>
            <a:off x="3246370" y="4426812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CHARIS DRP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E57878-E8FF-4366-9E5B-FBF1D9B4CB39}"/>
              </a:ext>
            </a:extLst>
          </p:cNvPr>
          <p:cNvSpPr txBox="1"/>
          <p:nvPr/>
        </p:nvSpPr>
        <p:spPr>
          <a:xfrm>
            <a:off x="7175376" y="4426812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KLIP-FM</a:t>
            </a:r>
          </a:p>
        </p:txBody>
      </p:sp>
    </p:spTree>
    <p:extLst>
      <p:ext uri="{BB962C8B-B14F-4D97-AF65-F5344CB8AC3E}">
        <p14:creationId xmlns:p14="http://schemas.microsoft.com/office/powerpoint/2010/main" val="383261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F9A8-E0D9-420D-BA61-91D2747C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C75A-DBCC-4418-84C7-E80809BC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produced spectrum in orange and published result in blue.</a:t>
            </a:r>
          </a:p>
          <a:p>
            <a:r>
              <a:rPr lang="en-US" dirty="0"/>
              <a:t>Kolmogorov – Smirnov test between reference and our method:</a:t>
            </a:r>
          </a:p>
          <a:p>
            <a:pPr lvl="1"/>
            <a:r>
              <a:rPr lang="en-US" dirty="0"/>
              <a:t>KS statistic = 0.1363</a:t>
            </a:r>
          </a:p>
          <a:p>
            <a:pPr lvl="1"/>
            <a:r>
              <a:rPr lang="en-US" dirty="0"/>
              <a:t>p-value = 0.979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DEB57D8-8CAB-40FD-84D4-F91E499F0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51" y="3032198"/>
            <a:ext cx="4388602" cy="3401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02DC8C-2E97-45AC-BEFF-BBB527F1A138}"/>
              </a:ext>
            </a:extLst>
          </p:cNvPr>
          <p:cNvSpPr txBox="1"/>
          <p:nvPr/>
        </p:nvSpPr>
        <p:spPr>
          <a:xfrm>
            <a:off x="3462416" y="645761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Kappa And System on Sept. 8, 2017</a:t>
            </a:r>
          </a:p>
        </p:txBody>
      </p:sp>
    </p:spTree>
    <p:extLst>
      <p:ext uri="{BB962C8B-B14F-4D97-AF65-F5344CB8AC3E}">
        <p14:creationId xmlns:p14="http://schemas.microsoft.com/office/powerpoint/2010/main" val="5902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53BD-13F6-4B80-A097-E9E6BB1E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85AA-A687-45A2-AF6C-192A141E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𝝈 is on average 20% of spectrum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spike in variance at 1.86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 and a lower spike at 2.37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F52EC8-E303-4CE2-8F9D-6BF48C3B7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925916"/>
              </p:ext>
            </p:extLst>
          </p:nvPr>
        </p:nvGraphicFramePr>
        <p:xfrm>
          <a:off x="1881696" y="2847967"/>
          <a:ext cx="7355711" cy="3470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5590A5-90B2-41C3-AD83-BDAC4DBB3BE3}"/>
              </a:ext>
            </a:extLst>
          </p:cNvPr>
          <p:cNvSpPr txBox="1"/>
          <p:nvPr/>
        </p:nvSpPr>
        <p:spPr>
          <a:xfrm>
            <a:off x="3462416" y="6457617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Kappa And System on Sept. 10, 2017</a:t>
            </a:r>
          </a:p>
        </p:txBody>
      </p:sp>
    </p:spTree>
    <p:extLst>
      <p:ext uri="{BB962C8B-B14F-4D97-AF65-F5344CB8AC3E}">
        <p14:creationId xmlns:p14="http://schemas.microsoft.com/office/powerpoint/2010/main" val="18543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AAE3-774A-4160-AAFB-6C13110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0B17-B865-44E7-8530-CEC51931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large variances at particular wavelengths (the spikes)</a:t>
            </a:r>
          </a:p>
          <a:p>
            <a:pPr lvl="1"/>
            <a:r>
              <a:rPr lang="en-US" dirty="0"/>
              <a:t>Perhaps due to the instrument and bad slices</a:t>
            </a:r>
          </a:p>
          <a:p>
            <a:pPr lvl="1"/>
            <a:r>
              <a:rPr lang="en-US" dirty="0"/>
              <a:t>Perhaps due to the speckle removal processing</a:t>
            </a:r>
          </a:p>
          <a:p>
            <a:r>
              <a:rPr lang="en-US" dirty="0"/>
              <a:t>Separate the sources of variation</a:t>
            </a:r>
          </a:p>
          <a:p>
            <a:pPr lvl="1"/>
            <a:r>
              <a:rPr lang="en-US" dirty="0"/>
              <a:t>Variation of the planet spectrum itself</a:t>
            </a:r>
          </a:p>
          <a:p>
            <a:pPr lvl="1"/>
            <a:r>
              <a:rPr lang="en-US" dirty="0"/>
              <a:t>Variation of the instrument</a:t>
            </a:r>
          </a:p>
          <a:p>
            <a:pPr lvl="1"/>
            <a:r>
              <a:rPr lang="en-US" dirty="0"/>
              <a:t>Variation of the post-processing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194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524</TotalTime>
  <Words>318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Schoolbook</vt:lpstr>
      <vt:lpstr>Wingdings 2</vt:lpstr>
      <vt:lpstr>View</vt:lpstr>
      <vt:lpstr>Variation in Derived Extrasolar Planet Spectrum</vt:lpstr>
      <vt:lpstr>First…</vt:lpstr>
      <vt:lpstr>Why?</vt:lpstr>
      <vt:lpstr>CHARIS</vt:lpstr>
      <vt:lpstr>Resulting Spectrum</vt:lpstr>
      <vt:lpstr>Spectral Variance</vt:lpstr>
      <vt:lpstr>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 in Derived Extrasolar Planet Spectrum</dc:title>
  <dc:creator>Peizhi Liu</dc:creator>
  <cp:lastModifiedBy>Peizhi Liu</cp:lastModifiedBy>
  <cp:revision>41</cp:revision>
  <dcterms:created xsi:type="dcterms:W3CDTF">2020-08-11T17:39:20Z</dcterms:created>
  <dcterms:modified xsi:type="dcterms:W3CDTF">2020-08-12T02:24:17Z</dcterms:modified>
</cp:coreProperties>
</file>