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7" r:id="rId8"/>
    <p:sldId id="265" r:id="rId9"/>
    <p:sldId id="266" r:id="rId10"/>
    <p:sldId id="270" r:id="rId11"/>
    <p:sldId id="268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3"/>
    <p:restoredTop sz="94615"/>
  </p:normalViewPr>
  <p:slideViewPr>
    <p:cSldViewPr snapToGrid="0" snapToObjects="1">
      <p:cViewPr>
        <p:scale>
          <a:sx n="95" d="100"/>
          <a:sy n="95" d="100"/>
        </p:scale>
        <p:origin x="19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853B-DEBC-FE4F-90E3-EC6551AF2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6913" y="957469"/>
            <a:ext cx="9181741" cy="3329581"/>
          </a:xfrm>
        </p:spPr>
        <p:txBody>
          <a:bodyPr/>
          <a:lstStyle/>
          <a:p>
            <a:r>
              <a:rPr lang="en-US" b="1" dirty="0">
                <a:latin typeface="American Typewriter Semibold" panose="02090604020004020304" pitchFamily="18" charset="77"/>
              </a:rPr>
              <a:t>ORACLE’S HR SCHEMA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916FF-B609-F841-8AB8-E74EE27FA2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 </a:t>
            </a:r>
            <a:r>
              <a:rPr lang="en-US" dirty="0" err="1"/>
              <a:t>arnold</a:t>
            </a:r>
            <a:r>
              <a:rPr lang="en-US" dirty="0"/>
              <a:t> </a:t>
            </a:r>
            <a:r>
              <a:rPr lang="en-US" dirty="0" err="1"/>
              <a:t>ngumete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67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2085-4334-1943-BB7A-44ADEC043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>
                <a:latin typeface="American Typewriter" panose="02090604020004020304" pitchFamily="18" charset="77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66D7A-8BBE-3146-A53E-3B4AFF776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5674007" cy="4196185"/>
          </a:xfrm>
        </p:spPr>
        <p:txBody>
          <a:bodyPr numCol="1">
            <a:normAutofit/>
          </a:bodyPr>
          <a:lstStyle/>
          <a:p>
            <a:r>
              <a:rPr lang="en-US" b="1" dirty="0"/>
              <a:t>Question 2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Estimation* of employees 401k</a:t>
            </a:r>
          </a:p>
          <a:p>
            <a:pPr lvl="1"/>
            <a:endParaRPr lang="en-US" dirty="0"/>
          </a:p>
          <a:p>
            <a:pPr lvl="2"/>
            <a:r>
              <a:rPr lang="en-US" sz="1800" dirty="0"/>
              <a:t>Employee Contribution: 10% of Salary</a:t>
            </a:r>
          </a:p>
          <a:p>
            <a:pPr lvl="2"/>
            <a:r>
              <a:rPr lang="en-US" sz="1800" dirty="0"/>
              <a:t>Employer Contribution: 6% of Salary</a:t>
            </a:r>
          </a:p>
          <a:p>
            <a:pPr lvl="2"/>
            <a:r>
              <a:rPr lang="en-US" sz="1800" dirty="0"/>
              <a:t>Interest Rate: 6%</a:t>
            </a:r>
          </a:p>
          <a:p>
            <a:pPr lvl="2"/>
            <a:r>
              <a:rPr lang="en-US" sz="1800" dirty="0"/>
              <a:t>No IRS Contribution Limit applied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b="1" dirty="0"/>
          </a:p>
        </p:txBody>
      </p:sp>
      <p:pic>
        <p:nvPicPr>
          <p:cNvPr id="5" name="Picture 4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7A64A1C5-6245-4643-A624-F4D896E47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813" y="4770013"/>
            <a:ext cx="4662797" cy="122398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943377-7E4A-DB43-B1A5-C6F7813EBA18}"/>
              </a:ext>
            </a:extLst>
          </p:cNvPr>
          <p:cNvSpPr txBox="1"/>
          <p:nvPr/>
        </p:nvSpPr>
        <p:spPr>
          <a:xfrm>
            <a:off x="7032813" y="2861487"/>
            <a:ext cx="46480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**Disclaimer**: Some research has led me to realize there are so many factors that go into a 401k that I had to cheat. Essentially, this is a compound interest with monthly deposits formula.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828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2085-4334-1943-BB7A-44ADEC043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erican Typewriter" panose="02090604020004020304" pitchFamily="18" charset="77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66D7A-8BBE-3146-A53E-3B4AFF776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66" y="2209801"/>
            <a:ext cx="11951868" cy="419548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FIRST_NAME || ' ' || LAST_NAME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EMP_NAME, SALARY * 10, 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EXTRACT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(YEAR FROM SYSDATE) -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EXTRACT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(YEAR FROM HIRE_DATE) 	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Work_Span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	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((SALARY + 0.6*SALARY) * ((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POWER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 + (0.06/12), 	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EXTRACT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(YEAR FROM SYSDATE) -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EXTRACT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(YEAR FROM HIRE_DATE)) 	* 12)  - 1) / (0.06/12)))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RETIREMENT_FUNDS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HR.EMPLOYEES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58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2085-4334-1943-BB7A-44ADEC043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erican Typewriter" panose="02090604020004020304" pitchFamily="18" charset="77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66D7A-8BBE-3146-A53E-3B4AFF776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Results: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AD03AA1-2702-E04C-83B4-EF9325963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226" y="2968437"/>
            <a:ext cx="6201547" cy="293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64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B67B-37D4-1C48-B7C5-4FFC1F8B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more can be done?</a:t>
            </a:r>
            <a:br>
              <a:rPr lang="en-US" dirty="0"/>
            </a:br>
            <a:endParaRPr lang="en-US" dirty="0">
              <a:latin typeface="American Typewriter" panose="02090604020004020304" pitchFamily="18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3B3D5-FA86-C344-81D9-2098A2377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endParaRPr lang="en-US" dirty="0"/>
          </a:p>
          <a:p>
            <a:r>
              <a:rPr lang="en-US" dirty="0"/>
              <a:t>The salary question.</a:t>
            </a:r>
          </a:p>
          <a:p>
            <a:pPr lvl="1"/>
            <a:r>
              <a:rPr lang="en-US" dirty="0"/>
              <a:t>We could compare salaries to market-standard to see if the receiving fair wages</a:t>
            </a:r>
          </a:p>
          <a:p>
            <a:endParaRPr lang="en-US" dirty="0"/>
          </a:p>
          <a:p>
            <a:r>
              <a:rPr lang="en-US" dirty="0"/>
              <a:t>The 401k question.</a:t>
            </a:r>
          </a:p>
          <a:p>
            <a:pPr lvl="1"/>
            <a:r>
              <a:rPr lang="en-US" dirty="0"/>
              <a:t>I can account for the IRS limit on contributions</a:t>
            </a:r>
          </a:p>
          <a:p>
            <a:pPr lvl="1"/>
            <a:r>
              <a:rPr lang="en-US" dirty="0"/>
              <a:t>Vary the rates so  I can better simulate the effects of the market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3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376B-F08F-5546-AFEE-75B5DE329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erican Typewriter" panose="02090604020004020304" pitchFamily="18" charset="77"/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3755B-BB3D-5C49-8F8B-77CFC3E67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0409" y="2008148"/>
            <a:ext cx="8304750" cy="284170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The intention of this analysis is to practice the use of a variety of SQL functions, clauses, and aggregates . To that end, I created 2 business question I could answer using Oracle’s HR schema.  </a:t>
            </a:r>
          </a:p>
        </p:txBody>
      </p:sp>
    </p:spTree>
    <p:extLst>
      <p:ext uri="{BB962C8B-B14F-4D97-AF65-F5344CB8AC3E}">
        <p14:creationId xmlns:p14="http://schemas.microsoft.com/office/powerpoint/2010/main" val="113426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4DBD-0D84-6743-8280-E2C9BB99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erican Typewriter" panose="02090604020004020304" pitchFamily="18" charset="77"/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678B2-AC69-A347-9FD1-FCD8C2A66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4" y="2357719"/>
            <a:ext cx="7165648" cy="4195481"/>
          </a:xfrm>
        </p:spPr>
        <p:txBody>
          <a:bodyPr/>
          <a:lstStyle/>
          <a:p>
            <a:r>
              <a:rPr lang="en-US" dirty="0"/>
              <a:t>Is the average salary for each job above or below the standard salary?</a:t>
            </a:r>
          </a:p>
          <a:p>
            <a:endParaRPr lang="en-US" dirty="0"/>
          </a:p>
          <a:p>
            <a:r>
              <a:rPr lang="en-US" dirty="0"/>
              <a:t>Estimation* of employees 401k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2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8675-A729-4B43-B014-32123F0A4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>
                <a:latin typeface="American Typewriter" panose="02090604020004020304" pitchFamily="18" charset="77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14B07-2307-CC4F-A839-27920BA6A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722" y="2662519"/>
            <a:ext cx="8215500" cy="4195481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The dataset we are analyzing is the Human Resource (HR) schema from Oracle. It contains 13 tables which hold the information of fictitious employees, departments, job history, etc.</a:t>
            </a:r>
          </a:p>
        </p:txBody>
      </p:sp>
    </p:spTree>
    <p:extLst>
      <p:ext uri="{BB962C8B-B14F-4D97-AF65-F5344CB8AC3E}">
        <p14:creationId xmlns:p14="http://schemas.microsoft.com/office/powerpoint/2010/main" val="349870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DFDF6-CE7F-2348-A930-9B41D580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erican Typewriter" panose="02090604020004020304" pitchFamily="18" charset="77"/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7D082-60F6-7C46-A660-9DE0ACC33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528" y="1976522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/>
              <a:t>Null Value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A1F6FAD6-BD6C-AC43-8218-EF6F476B7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199" y="3041650"/>
            <a:ext cx="3113248" cy="1032612"/>
          </a:xfrm>
          <a:prstGeom prst="rect">
            <a:avLst/>
          </a:prstGeom>
        </p:spPr>
      </p:pic>
      <p:pic>
        <p:nvPicPr>
          <p:cNvPr id="7" name="Picture 6" descr="A picture containing screenshot&#13;&#10;&#13;&#10;Description automatically generated">
            <a:extLst>
              <a:ext uri="{FF2B5EF4-FFF2-40B4-BE49-F238E27FC236}">
                <a16:creationId xmlns:a16="http://schemas.microsoft.com/office/drawing/2014/main" id="{92A66799-7A7D-1A44-8AC9-BC87971BD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931" y="3041650"/>
            <a:ext cx="2565399" cy="1032613"/>
          </a:xfrm>
          <a:prstGeom prst="rect">
            <a:avLst/>
          </a:prstGeom>
        </p:spPr>
      </p:pic>
      <p:pic>
        <p:nvPicPr>
          <p:cNvPr id="9" name="Picture 8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CBA4424-E896-D741-BC17-C88D3C3B4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681" y="4790515"/>
            <a:ext cx="9144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3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2085-4334-1943-BB7A-44ADEC043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erican Typewriter" panose="02090604020004020304" pitchFamily="18" charset="77"/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66D7A-8BBE-3146-A53E-3B4AFF776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060" y="2209801"/>
            <a:ext cx="6881810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Duplicates</a:t>
            </a:r>
            <a:r>
              <a:rPr lang="en-US" dirty="0"/>
              <a:t> 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57150" indent="0" algn="just">
              <a:buNone/>
            </a:pPr>
            <a:r>
              <a:rPr lang="en-US" dirty="0"/>
              <a:t>The schema indicates that the </a:t>
            </a:r>
            <a:r>
              <a:rPr lang="en-US" dirty="0" err="1"/>
              <a:t>employee_id</a:t>
            </a:r>
            <a:r>
              <a:rPr lang="en-US" dirty="0"/>
              <a:t> column is a Primary Key. Since Primary keys must be unique, it is safe to say there are no duplicate employees.</a:t>
            </a:r>
          </a:p>
        </p:txBody>
      </p:sp>
    </p:spTree>
    <p:extLst>
      <p:ext uri="{BB962C8B-B14F-4D97-AF65-F5344CB8AC3E}">
        <p14:creationId xmlns:p14="http://schemas.microsoft.com/office/powerpoint/2010/main" val="370275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2085-4334-1943-BB7A-44ADEC043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erican Typewriter" panose="02090604020004020304" pitchFamily="18" charset="77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66D7A-8BBE-3146-A53E-3B4AFF776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Question 1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Is the average salary for each job above or below the standard salary?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Standard Salary = the average of the position’s entry level salary and salary cap</a:t>
            </a:r>
          </a:p>
          <a:p>
            <a:pPr marL="45720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4989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2085-4334-1943-BB7A-44ADEC043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erican Typewriter" panose="02090604020004020304" pitchFamily="18" charset="77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66D7A-8BBE-3146-A53E-3B4AFF77606A}"/>
              </a:ext>
            </a:extLst>
          </p:cNvPr>
          <p:cNvSpPr>
            <a:spLocks noGrp="1"/>
          </p:cNvSpPr>
          <p:nvPr>
            <p:ph idx="1"/>
          </p:nvPr>
        </p:nvSpPr>
        <p:spPr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job_title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a.avg_salary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avg_salary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max_salary-min_salary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standard_salary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a.avg_salary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max_salary-min_salary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salary_difference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jobs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job_id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(salary)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avg_salary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employees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GROUP BY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job_id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a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jobs.job_id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a.job_id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salary_difference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9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2085-4334-1943-BB7A-44ADEC043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erican Typewriter" panose="02090604020004020304" pitchFamily="18" charset="77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66D7A-8BBE-3146-A53E-3B4AFF776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  <a:p>
            <a:endParaRPr lang="en-US" dirty="0"/>
          </a:p>
          <a:p>
            <a:pPr lvl="1"/>
            <a:r>
              <a:rPr lang="en-US" dirty="0"/>
              <a:t>Only three positions have average salaries lower than the standard salary</a:t>
            </a:r>
          </a:p>
          <a:p>
            <a:pPr lvl="2"/>
            <a:r>
              <a:rPr lang="en-US" dirty="0"/>
              <a:t>Stock Clerk</a:t>
            </a:r>
          </a:p>
          <a:p>
            <a:pPr lvl="2"/>
            <a:r>
              <a:rPr lang="en-US" dirty="0"/>
              <a:t>Purchasing Clerk</a:t>
            </a:r>
          </a:p>
          <a:p>
            <a:pPr lvl="2"/>
            <a:r>
              <a:rPr lang="en-US" dirty="0"/>
              <a:t>Programmer (gasp) </a:t>
            </a:r>
          </a:p>
        </p:txBody>
      </p:sp>
    </p:spTree>
    <p:extLst>
      <p:ext uri="{BB962C8B-B14F-4D97-AF65-F5344CB8AC3E}">
        <p14:creationId xmlns:p14="http://schemas.microsoft.com/office/powerpoint/2010/main" val="3692494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386</Words>
  <Application>Microsoft Macintosh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American Typewriter</vt:lpstr>
      <vt:lpstr>American Typewriter Semibold</vt:lpstr>
      <vt:lpstr>Arial</vt:lpstr>
      <vt:lpstr>Century Gothic</vt:lpstr>
      <vt:lpstr>Consolas</vt:lpstr>
      <vt:lpstr>Wingdings 3</vt:lpstr>
      <vt:lpstr>Ion</vt:lpstr>
      <vt:lpstr>ORACLE’S HR SCHEMA ANALYSIS</vt:lpstr>
      <vt:lpstr>Goal</vt:lpstr>
      <vt:lpstr>Question</vt:lpstr>
      <vt:lpstr>Dataset</vt:lpstr>
      <vt:lpstr>Data Cleaning</vt:lpstr>
      <vt:lpstr>Data Cleaning</vt:lpstr>
      <vt:lpstr>Analysis</vt:lpstr>
      <vt:lpstr>Analysis</vt:lpstr>
      <vt:lpstr>Analysis</vt:lpstr>
      <vt:lpstr>Analysis</vt:lpstr>
      <vt:lpstr>Analysis</vt:lpstr>
      <vt:lpstr>Analysis</vt:lpstr>
      <vt:lpstr>What more can be done?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ORACLE’S HR SCHEMA ANALYSIS</dc:title>
  <dc:creator>Ngumete, Arnold</dc:creator>
  <cp:lastModifiedBy>Ngumete, Arnold</cp:lastModifiedBy>
  <cp:revision>7</cp:revision>
  <dcterms:created xsi:type="dcterms:W3CDTF">2020-02-23T04:42:05Z</dcterms:created>
  <dcterms:modified xsi:type="dcterms:W3CDTF">2020-02-23T06:53:23Z</dcterms:modified>
</cp:coreProperties>
</file>