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2"/>
    <p:restoredTop sz="94689"/>
  </p:normalViewPr>
  <p:slideViewPr>
    <p:cSldViewPr snapToGrid="0" snapToObjects="1">
      <p:cViewPr varScale="1">
        <p:scale>
          <a:sx n="96" d="100"/>
          <a:sy n="96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>
        <c:manualLayout>
          <c:xMode val="edge"/>
          <c:yMode val="edge"/>
          <c:x val="0.38415755043978284"/>
          <c:y val="1.1126566297835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2018 Revenue</c:v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Sheet1!$A$1:$A$2</c:f>
              <c:strCache>
                <c:ptCount val="2"/>
                <c:pt idx="0">
                  <c:v>2018 Gross Revenue</c:v>
                </c:pt>
                <c:pt idx="1">
                  <c:v>2018 Net Revenue</c:v>
                </c:pt>
              </c:strCache>
            </c:strRef>
          </c:cat>
          <c:val>
            <c:numRef>
              <c:f>Sheet1!$B$1:$B$2</c:f>
              <c:numCache>
                <c:formatCode>"$"#,##0.00</c:formatCode>
                <c:ptCount val="2"/>
                <c:pt idx="0">
                  <c:v>64900000</c:v>
                </c:pt>
                <c:pt idx="1">
                  <c:v>36300000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5-4240-9B35-5A125CF52E9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28898879"/>
        <c:axId val="828899263"/>
      </c:barChart>
      <c:catAx>
        <c:axId val="82889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99263"/>
        <c:crosses val="autoZero"/>
        <c:auto val="1"/>
        <c:lblAlgn val="ctr"/>
        <c:lblOffset val="100"/>
        <c:noMultiLvlLbl val="0"/>
      </c:catAx>
      <c:valAx>
        <c:axId val="82889926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crossAx val="82889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GROSS</a:t>
            </a:r>
            <a:r>
              <a:rPr lang="en-US" baseline="0" dirty="0"/>
              <a:t> REVENUE </a:t>
            </a:r>
            <a:r>
              <a:rPr lang="en-US" dirty="0"/>
              <a:t>Comp.</a:t>
            </a:r>
          </a:p>
        </c:rich>
      </c:tx>
      <c:layout>
        <c:manualLayout>
          <c:xMode val="edge"/>
          <c:yMode val="edge"/>
          <c:x val="0.30281844671795122"/>
          <c:y val="1.9904463798038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Strat. 1 Comparison</c:v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Sheet1!$A$1:$A$2</c:f>
              <c:strCache>
                <c:ptCount val="2"/>
                <c:pt idx="0">
                  <c:v>2018 Gross Revenue</c:v>
                </c:pt>
                <c:pt idx="1">
                  <c:v>Strategy 1</c:v>
                </c:pt>
              </c:strCache>
            </c:strRef>
          </c:cat>
          <c:val>
            <c:numRef>
              <c:f>Sheet1!$B$1:$B$2</c:f>
              <c:numCache>
                <c:formatCode>_("$"* #,##0.00_);_("$"* \(#,##0.00\);_("$"* "-"??_);_(@_)</c:formatCode>
                <c:ptCount val="2"/>
                <c:pt idx="0">
                  <c:v>64860000</c:v>
                </c:pt>
                <c:pt idx="1">
                  <c:v>64890000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8-5E49-8348-565453E7DD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825711263"/>
        <c:axId val="825006847"/>
      </c:barChart>
      <c:catAx>
        <c:axId val="82571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006847"/>
        <c:crosses val="autoZero"/>
        <c:auto val="1"/>
        <c:lblAlgn val="ctr"/>
        <c:lblOffset val="100"/>
        <c:noMultiLvlLbl val="0"/>
      </c:catAx>
      <c:valAx>
        <c:axId val="825006847"/>
        <c:scaling>
          <c:orientation val="minMax"/>
          <c:max val="800000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711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GROSS REVENUE Comp.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Strat. 2 Comparison</c:v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1332805038431414E-2"/>
                  <c:y val="4.6349379007742317E-2"/>
                </c:manualLayout>
              </c:layout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71774725041272"/>
                      <c:h val="0.138357815011812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906-5342-9B62-4EC6868F6B7A}"/>
                </c:ext>
              </c:extLst>
            </c:dLbl>
            <c:dLbl>
              <c:idx val="1"/>
              <c:layout>
                <c:manualLayout>
                  <c:x val="-7.529190434173434E-3"/>
                  <c:y val="-6.2268701374408658E-3"/>
                </c:manualLayout>
              </c:layout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06-5342-9B62-4EC6868F6B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Sheet1!$A$1:$A$2</c:f>
              <c:strCache>
                <c:ptCount val="2"/>
                <c:pt idx="0">
                  <c:v>2018 Gross Revenue</c:v>
                </c:pt>
                <c:pt idx="1">
                  <c:v>Strategy 2</c:v>
                </c:pt>
              </c:strCache>
            </c:strRef>
          </c:cat>
          <c:val>
            <c:numRef>
              <c:f>Sheet1!$B$1:$B$2</c:f>
              <c:numCache>
                <c:formatCode>_("$"* #,##0.00_);_("$"* \(#,##0.00\);_("$"* "-"??_);_(@_)</c:formatCode>
                <c:ptCount val="2"/>
                <c:pt idx="0">
                  <c:v>64900000</c:v>
                </c:pt>
                <c:pt idx="1">
                  <c:v>70500000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4-AD49-A72A-6CC3871D47D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824747455"/>
        <c:axId val="824526351"/>
      </c:barChart>
      <c:catAx>
        <c:axId val="82474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26351"/>
        <c:crosses val="autoZero"/>
        <c:auto val="1"/>
        <c:lblAlgn val="ctr"/>
        <c:lblOffset val="100"/>
        <c:noMultiLvlLbl val="0"/>
      </c:catAx>
      <c:valAx>
        <c:axId val="824526351"/>
        <c:scaling>
          <c:orientation val="minMax"/>
          <c:max val="800000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47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>
                <a:effectLst/>
              </a:rPr>
              <a:t>GROSS REVENUE Comp.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3601105402791803"/>
          <c:y val="1.7538602187215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Strat. 3 Combination</c:v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305939214474156E-2"/>
                  <c:y val="1.75386021872155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32221987515771"/>
                      <c:h val="8.497452759705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5091-3040-9D13-F684BBED9D6E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Sheet1!$A$7:$A$8</c:f>
              <c:strCache>
                <c:ptCount val="2"/>
                <c:pt idx="0">
                  <c:v>2018 Gross Revenue</c:v>
                </c:pt>
                <c:pt idx="1">
                  <c:v>Strategy 3</c:v>
                </c:pt>
              </c:strCache>
            </c:strRef>
          </c:cat>
          <c:val>
            <c:numRef>
              <c:f>Sheet1!$B$7:$B$8</c:f>
              <c:numCache>
                <c:formatCode>"$"#,##0.00</c:formatCode>
                <c:ptCount val="2"/>
                <c:pt idx="0">
                  <c:v>64900000</c:v>
                </c:pt>
                <c:pt idx="1">
                  <c:v>66636940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5-E547-93C8-7B4C5F2BA5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839459951"/>
        <c:axId val="839873759"/>
      </c:barChart>
      <c:catAx>
        <c:axId val="83945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873759"/>
        <c:crosses val="autoZero"/>
        <c:auto val="1"/>
        <c:lblAlgn val="ctr"/>
        <c:lblOffset val="100"/>
        <c:noMultiLvlLbl val="0"/>
      </c:catAx>
      <c:valAx>
        <c:axId val="839873759"/>
        <c:scaling>
          <c:orientation val="minMax"/>
          <c:max val="800000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459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   </c:v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2018 Gross Revenue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Combination</c:v>
                </c:pt>
              </c:strCache>
            </c:strRef>
          </c:cat>
          <c:val>
            <c:numRef>
              <c:f>Sheet1!$B$1:$B$5</c:f>
              <c:numCache>
                <c:formatCode>_("$"* #,##0.00_);_("$"* \(#,##0.00\);_("$"* "-"??_);_(@_)</c:formatCode>
                <c:ptCount val="5"/>
                <c:pt idx="0">
                  <c:v>64860000</c:v>
                </c:pt>
                <c:pt idx="1">
                  <c:v>64890000</c:v>
                </c:pt>
                <c:pt idx="2">
                  <c:v>70600000</c:v>
                </c:pt>
                <c:pt idx="3">
                  <c:v>66700000</c:v>
                </c:pt>
                <c:pt idx="4">
                  <c:v>72400000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0-2E47-9101-E7D3D245B5A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843156079"/>
        <c:axId val="827832399"/>
      </c:barChart>
      <c:catAx>
        <c:axId val="84315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832399"/>
        <c:crosses val="autoZero"/>
        <c:auto val="1"/>
        <c:lblAlgn val="ctr"/>
        <c:lblOffset val="100"/>
        <c:noMultiLvlLbl val="0"/>
      </c:catAx>
      <c:valAx>
        <c:axId val="827832399"/>
        <c:scaling>
          <c:orientation val="minMax"/>
          <c:max val="900000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15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Net Revenue</c:v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Sheet1!$A$1:$A$2</c:f>
              <c:strCache>
                <c:ptCount val="2"/>
                <c:pt idx="0">
                  <c:v>2018 Net Revenue</c:v>
                </c:pt>
                <c:pt idx="1">
                  <c:v>Strategy Combined</c:v>
                </c:pt>
              </c:strCache>
            </c:strRef>
          </c:cat>
          <c:val>
            <c:numRef>
              <c:f>Sheet1!$B$1:$B$2</c:f>
              <c:numCache>
                <c:formatCode>_("$"* #,##0.00_);_("$"* \(#,##0.00\);_("$"* "-"??_);_(@_)</c:formatCode>
                <c:ptCount val="2"/>
                <c:pt idx="0">
                  <c:v>36200000</c:v>
                </c:pt>
                <c:pt idx="1">
                  <c:v>55600000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9-8D4E-BE18-EAF8358F49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845916623"/>
        <c:axId val="839725967"/>
      </c:barChart>
      <c:catAx>
        <c:axId val="84591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725967"/>
        <c:crosses val="autoZero"/>
        <c:auto val="1"/>
        <c:lblAlgn val="ctr"/>
        <c:lblOffset val="100"/>
        <c:noMultiLvlLbl val="0"/>
      </c:catAx>
      <c:valAx>
        <c:axId val="83972596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5916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4FB71-55ED-4621-A281-FF2E2F58C4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A7831E-BB4E-408B-8F34-BBA7EC1965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50 STORES</a:t>
          </a:r>
        </a:p>
      </dgm:t>
    </dgm:pt>
    <dgm:pt modelId="{6E6DA2C6-3569-438D-AD6B-D1E8CBC8BD9C}" type="parTrans" cxnId="{CA5D33C2-8EC6-4E17-A97C-692603B4F182}">
      <dgm:prSet/>
      <dgm:spPr/>
      <dgm:t>
        <a:bodyPr/>
        <a:lstStyle/>
        <a:p>
          <a:endParaRPr lang="en-US"/>
        </a:p>
      </dgm:t>
    </dgm:pt>
    <dgm:pt modelId="{9644AE5A-5285-4095-84A4-D6016B815F32}" type="sibTrans" cxnId="{CA5D33C2-8EC6-4E17-A97C-692603B4F182}">
      <dgm:prSet/>
      <dgm:spPr/>
      <dgm:t>
        <a:bodyPr/>
        <a:lstStyle/>
        <a:p>
          <a:endParaRPr lang="en-US"/>
        </a:p>
      </dgm:t>
    </dgm:pt>
    <dgm:pt modelId="{3A11138D-4061-4754-9C81-323177EA81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4000 CARS</a:t>
          </a:r>
        </a:p>
      </dgm:t>
    </dgm:pt>
    <dgm:pt modelId="{12225867-01D6-4E79-85C2-037231BF9E3E}" type="parTrans" cxnId="{5570E436-CD22-4687-950E-EED1C9FC6AEF}">
      <dgm:prSet/>
      <dgm:spPr/>
      <dgm:t>
        <a:bodyPr/>
        <a:lstStyle/>
        <a:p>
          <a:endParaRPr lang="en-US"/>
        </a:p>
      </dgm:t>
    </dgm:pt>
    <dgm:pt modelId="{B0FB49FF-D185-45C2-A068-6F36FEEA1139}" type="sibTrans" cxnId="{5570E436-CD22-4687-950E-EED1C9FC6AEF}">
      <dgm:prSet/>
      <dgm:spPr/>
      <dgm:t>
        <a:bodyPr/>
        <a:lstStyle/>
        <a:p>
          <a:endParaRPr lang="en-US"/>
        </a:p>
      </dgm:t>
    </dgm:pt>
    <dgm:pt modelId="{2B54126C-F4C9-4F5F-BAEC-A6B5D69024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$1.3 MILLION GROSS PER STORE</a:t>
          </a:r>
        </a:p>
      </dgm:t>
    </dgm:pt>
    <dgm:pt modelId="{6610DC60-A608-4318-BDA2-685B19E1A5FD}" type="parTrans" cxnId="{B888C76C-E804-42C1-AF1C-5504D0F20AEC}">
      <dgm:prSet/>
      <dgm:spPr/>
      <dgm:t>
        <a:bodyPr/>
        <a:lstStyle/>
        <a:p>
          <a:endParaRPr lang="en-US"/>
        </a:p>
      </dgm:t>
    </dgm:pt>
    <dgm:pt modelId="{7DF56FC0-A6D2-484C-8AAE-09749F7C3F36}" type="sibTrans" cxnId="{B888C76C-E804-42C1-AF1C-5504D0F20AEC}">
      <dgm:prSet/>
      <dgm:spPr/>
      <dgm:t>
        <a:bodyPr/>
        <a:lstStyle/>
        <a:p>
          <a:endParaRPr lang="en-US"/>
        </a:p>
      </dgm:t>
    </dgm:pt>
    <dgm:pt modelId="{9624AEFD-A472-4EAF-8F27-BD0F993371B2}" type="pres">
      <dgm:prSet presAssocID="{F494FB71-55ED-4621-A281-FF2E2F58C41D}" presName="root" presStyleCnt="0">
        <dgm:presLayoutVars>
          <dgm:dir/>
          <dgm:resizeHandles val="exact"/>
        </dgm:presLayoutVars>
      </dgm:prSet>
      <dgm:spPr/>
    </dgm:pt>
    <dgm:pt modelId="{082690F1-31E4-421F-B083-AB553FD700DC}" type="pres">
      <dgm:prSet presAssocID="{E5A7831E-BB4E-408B-8F34-BBA7EC196541}" presName="compNode" presStyleCnt="0"/>
      <dgm:spPr/>
    </dgm:pt>
    <dgm:pt modelId="{4F97C1ED-3658-4111-9F73-1C173FCF8D4F}" type="pres">
      <dgm:prSet presAssocID="{E5A7831E-BB4E-408B-8F34-BBA7EC1965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A4A4075-0E8A-40B1-8F41-6C6F793D8B4A}" type="pres">
      <dgm:prSet presAssocID="{E5A7831E-BB4E-408B-8F34-BBA7EC196541}" presName="spaceRect" presStyleCnt="0"/>
      <dgm:spPr/>
    </dgm:pt>
    <dgm:pt modelId="{F942A515-E42E-495B-9F16-B6E0704EA00D}" type="pres">
      <dgm:prSet presAssocID="{E5A7831E-BB4E-408B-8F34-BBA7EC196541}" presName="textRect" presStyleLbl="revTx" presStyleIdx="0" presStyleCnt="3">
        <dgm:presLayoutVars>
          <dgm:chMax val="1"/>
          <dgm:chPref val="1"/>
        </dgm:presLayoutVars>
      </dgm:prSet>
      <dgm:spPr/>
    </dgm:pt>
    <dgm:pt modelId="{E9B280D0-1F42-4BE5-8CB1-F0333829264E}" type="pres">
      <dgm:prSet presAssocID="{9644AE5A-5285-4095-84A4-D6016B815F32}" presName="sibTrans" presStyleCnt="0"/>
      <dgm:spPr/>
    </dgm:pt>
    <dgm:pt modelId="{5B21322D-54A6-43CA-AD4C-96F40CF91301}" type="pres">
      <dgm:prSet presAssocID="{3A11138D-4061-4754-9C81-323177EA815A}" presName="compNode" presStyleCnt="0"/>
      <dgm:spPr/>
    </dgm:pt>
    <dgm:pt modelId="{B110B555-91C3-43C2-A434-0722A04447C2}" type="pres">
      <dgm:prSet presAssocID="{3A11138D-4061-4754-9C81-323177EA81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367A5D6-6ABA-45AB-9D7A-989100DB0FCC}" type="pres">
      <dgm:prSet presAssocID="{3A11138D-4061-4754-9C81-323177EA815A}" presName="spaceRect" presStyleCnt="0"/>
      <dgm:spPr/>
    </dgm:pt>
    <dgm:pt modelId="{2B858196-4425-44FC-B9BC-E13F02DC48EC}" type="pres">
      <dgm:prSet presAssocID="{3A11138D-4061-4754-9C81-323177EA815A}" presName="textRect" presStyleLbl="revTx" presStyleIdx="1" presStyleCnt="3">
        <dgm:presLayoutVars>
          <dgm:chMax val="1"/>
          <dgm:chPref val="1"/>
        </dgm:presLayoutVars>
      </dgm:prSet>
      <dgm:spPr/>
    </dgm:pt>
    <dgm:pt modelId="{A5E8A5E3-E9B8-49A4-8A01-0128BE05F148}" type="pres">
      <dgm:prSet presAssocID="{B0FB49FF-D185-45C2-A068-6F36FEEA1139}" presName="sibTrans" presStyleCnt="0"/>
      <dgm:spPr/>
    </dgm:pt>
    <dgm:pt modelId="{CE925BF9-FB40-405D-8C0A-F981837E7BE2}" type="pres">
      <dgm:prSet presAssocID="{2B54126C-F4C9-4F5F-BAEC-A6B5D6902444}" presName="compNode" presStyleCnt="0"/>
      <dgm:spPr/>
    </dgm:pt>
    <dgm:pt modelId="{74F7E0E1-F7D1-424D-8521-33EBFC62361F}" type="pres">
      <dgm:prSet presAssocID="{2B54126C-F4C9-4F5F-BAEC-A6B5D69024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C54D7D8-AB65-4598-B1F3-4F0146A71C4C}" type="pres">
      <dgm:prSet presAssocID="{2B54126C-F4C9-4F5F-BAEC-A6B5D6902444}" presName="spaceRect" presStyleCnt="0"/>
      <dgm:spPr/>
    </dgm:pt>
    <dgm:pt modelId="{68B7B4A8-4A6D-4B4E-A83A-ABAB5FDF7AD5}" type="pres">
      <dgm:prSet presAssocID="{2B54126C-F4C9-4F5F-BAEC-A6B5D69024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70E436-CD22-4687-950E-EED1C9FC6AEF}" srcId="{F494FB71-55ED-4621-A281-FF2E2F58C41D}" destId="{3A11138D-4061-4754-9C81-323177EA815A}" srcOrd="1" destOrd="0" parTransId="{12225867-01D6-4E79-85C2-037231BF9E3E}" sibTransId="{B0FB49FF-D185-45C2-A068-6F36FEEA1139}"/>
    <dgm:cxn modelId="{E1AB5847-7403-1D43-8BDE-A361DD61DA48}" type="presOf" srcId="{F494FB71-55ED-4621-A281-FF2E2F58C41D}" destId="{9624AEFD-A472-4EAF-8F27-BD0F993371B2}" srcOrd="0" destOrd="0" presId="urn:microsoft.com/office/officeart/2018/2/layout/IconLabelList"/>
    <dgm:cxn modelId="{B888C76C-E804-42C1-AF1C-5504D0F20AEC}" srcId="{F494FB71-55ED-4621-A281-FF2E2F58C41D}" destId="{2B54126C-F4C9-4F5F-BAEC-A6B5D6902444}" srcOrd="2" destOrd="0" parTransId="{6610DC60-A608-4318-BDA2-685B19E1A5FD}" sibTransId="{7DF56FC0-A6D2-484C-8AAE-09749F7C3F36}"/>
    <dgm:cxn modelId="{B0FD7670-F3BA-4449-9D04-CE0FFA3A0FA7}" type="presOf" srcId="{2B54126C-F4C9-4F5F-BAEC-A6B5D6902444}" destId="{68B7B4A8-4A6D-4B4E-A83A-ABAB5FDF7AD5}" srcOrd="0" destOrd="0" presId="urn:microsoft.com/office/officeart/2018/2/layout/IconLabelList"/>
    <dgm:cxn modelId="{DAD18682-835F-284E-870D-B4ADFBD62B62}" type="presOf" srcId="{E5A7831E-BB4E-408B-8F34-BBA7EC196541}" destId="{F942A515-E42E-495B-9F16-B6E0704EA00D}" srcOrd="0" destOrd="0" presId="urn:microsoft.com/office/officeart/2018/2/layout/IconLabelList"/>
    <dgm:cxn modelId="{CA5D33C2-8EC6-4E17-A97C-692603B4F182}" srcId="{F494FB71-55ED-4621-A281-FF2E2F58C41D}" destId="{E5A7831E-BB4E-408B-8F34-BBA7EC196541}" srcOrd="0" destOrd="0" parTransId="{6E6DA2C6-3569-438D-AD6B-D1E8CBC8BD9C}" sibTransId="{9644AE5A-5285-4095-84A4-D6016B815F32}"/>
    <dgm:cxn modelId="{57EC89D3-7CD2-8E4A-BC7F-94BE2B54C0EF}" type="presOf" srcId="{3A11138D-4061-4754-9C81-323177EA815A}" destId="{2B858196-4425-44FC-B9BC-E13F02DC48EC}" srcOrd="0" destOrd="0" presId="urn:microsoft.com/office/officeart/2018/2/layout/IconLabelList"/>
    <dgm:cxn modelId="{6EF91426-16D3-D249-9CF2-0669BB085A02}" type="presParOf" srcId="{9624AEFD-A472-4EAF-8F27-BD0F993371B2}" destId="{082690F1-31E4-421F-B083-AB553FD700DC}" srcOrd="0" destOrd="0" presId="urn:microsoft.com/office/officeart/2018/2/layout/IconLabelList"/>
    <dgm:cxn modelId="{D180BB34-A227-EC4E-86BB-E8880F0937BA}" type="presParOf" srcId="{082690F1-31E4-421F-B083-AB553FD700DC}" destId="{4F97C1ED-3658-4111-9F73-1C173FCF8D4F}" srcOrd="0" destOrd="0" presId="urn:microsoft.com/office/officeart/2018/2/layout/IconLabelList"/>
    <dgm:cxn modelId="{E501883F-AACA-514C-BE5C-61F5F11A3EF0}" type="presParOf" srcId="{082690F1-31E4-421F-B083-AB553FD700DC}" destId="{7A4A4075-0E8A-40B1-8F41-6C6F793D8B4A}" srcOrd="1" destOrd="0" presId="urn:microsoft.com/office/officeart/2018/2/layout/IconLabelList"/>
    <dgm:cxn modelId="{81CF9334-32F8-BC41-BD6F-B980C8831491}" type="presParOf" srcId="{082690F1-31E4-421F-B083-AB553FD700DC}" destId="{F942A515-E42E-495B-9F16-B6E0704EA00D}" srcOrd="2" destOrd="0" presId="urn:microsoft.com/office/officeart/2018/2/layout/IconLabelList"/>
    <dgm:cxn modelId="{E3A8C701-ED6A-954A-8DC4-36B2BE7676D7}" type="presParOf" srcId="{9624AEFD-A472-4EAF-8F27-BD0F993371B2}" destId="{E9B280D0-1F42-4BE5-8CB1-F0333829264E}" srcOrd="1" destOrd="0" presId="urn:microsoft.com/office/officeart/2018/2/layout/IconLabelList"/>
    <dgm:cxn modelId="{F4FCD8BC-A7AC-7F42-B35D-7F91C92BFD30}" type="presParOf" srcId="{9624AEFD-A472-4EAF-8F27-BD0F993371B2}" destId="{5B21322D-54A6-43CA-AD4C-96F40CF91301}" srcOrd="2" destOrd="0" presId="urn:microsoft.com/office/officeart/2018/2/layout/IconLabelList"/>
    <dgm:cxn modelId="{9A8CDA1D-1127-104B-ABC9-2F192B9B15E9}" type="presParOf" srcId="{5B21322D-54A6-43CA-AD4C-96F40CF91301}" destId="{B110B555-91C3-43C2-A434-0722A04447C2}" srcOrd="0" destOrd="0" presId="urn:microsoft.com/office/officeart/2018/2/layout/IconLabelList"/>
    <dgm:cxn modelId="{A4FD7E2C-DC8D-7246-9FA4-955D8DA66F98}" type="presParOf" srcId="{5B21322D-54A6-43CA-AD4C-96F40CF91301}" destId="{F367A5D6-6ABA-45AB-9D7A-989100DB0FCC}" srcOrd="1" destOrd="0" presId="urn:microsoft.com/office/officeart/2018/2/layout/IconLabelList"/>
    <dgm:cxn modelId="{953A1A62-3186-C34B-A390-33F61706A7A2}" type="presParOf" srcId="{5B21322D-54A6-43CA-AD4C-96F40CF91301}" destId="{2B858196-4425-44FC-B9BC-E13F02DC48EC}" srcOrd="2" destOrd="0" presId="urn:microsoft.com/office/officeart/2018/2/layout/IconLabelList"/>
    <dgm:cxn modelId="{951619AB-EABB-2A48-8B40-FAE1712D97F9}" type="presParOf" srcId="{9624AEFD-A472-4EAF-8F27-BD0F993371B2}" destId="{A5E8A5E3-E9B8-49A4-8A01-0128BE05F148}" srcOrd="3" destOrd="0" presId="urn:microsoft.com/office/officeart/2018/2/layout/IconLabelList"/>
    <dgm:cxn modelId="{5236DBDB-7F35-7A46-B9A0-B822248FA88A}" type="presParOf" srcId="{9624AEFD-A472-4EAF-8F27-BD0F993371B2}" destId="{CE925BF9-FB40-405D-8C0A-F981837E7BE2}" srcOrd="4" destOrd="0" presId="urn:microsoft.com/office/officeart/2018/2/layout/IconLabelList"/>
    <dgm:cxn modelId="{689BB292-5E49-BD4A-AC23-8ECF774172B6}" type="presParOf" srcId="{CE925BF9-FB40-405D-8C0A-F981837E7BE2}" destId="{74F7E0E1-F7D1-424D-8521-33EBFC62361F}" srcOrd="0" destOrd="0" presId="urn:microsoft.com/office/officeart/2018/2/layout/IconLabelList"/>
    <dgm:cxn modelId="{17EC2281-F156-7E4D-B38A-C694F0A15B09}" type="presParOf" srcId="{CE925BF9-FB40-405D-8C0A-F981837E7BE2}" destId="{DC54D7D8-AB65-4598-B1F3-4F0146A71C4C}" srcOrd="1" destOrd="0" presId="urn:microsoft.com/office/officeart/2018/2/layout/IconLabelList"/>
    <dgm:cxn modelId="{1248CD68-B7A2-4F4E-94FC-0F1C4590B386}" type="presParOf" srcId="{CE925BF9-FB40-405D-8C0A-F981837E7BE2}" destId="{68B7B4A8-4A6D-4B4E-A83A-ABAB5FDF7A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7C1ED-3658-4111-9F73-1C173FCF8D4F}">
      <dsp:nvSpPr>
        <dsp:cNvPr id="0" name=""/>
        <dsp:cNvSpPr/>
      </dsp:nvSpPr>
      <dsp:spPr>
        <a:xfrm>
          <a:off x="920892" y="377104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2A515-E42E-495B-9F16-B6E0704EA00D}">
      <dsp:nvSpPr>
        <dsp:cNvPr id="0" name=""/>
        <dsp:cNvSpPr/>
      </dsp:nvSpPr>
      <dsp:spPr>
        <a:xfrm>
          <a:off x="157144" y="1974601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 STORES</a:t>
          </a:r>
        </a:p>
      </dsp:txBody>
      <dsp:txXfrm>
        <a:off x="157144" y="1974601"/>
        <a:ext cx="2777266" cy="720000"/>
      </dsp:txXfrm>
    </dsp:sp>
    <dsp:sp modelId="{B110B555-91C3-43C2-A434-0722A04447C2}">
      <dsp:nvSpPr>
        <dsp:cNvPr id="0" name=""/>
        <dsp:cNvSpPr/>
      </dsp:nvSpPr>
      <dsp:spPr>
        <a:xfrm>
          <a:off x="4184181" y="377104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58196-4425-44FC-B9BC-E13F02DC48EC}">
      <dsp:nvSpPr>
        <dsp:cNvPr id="0" name=""/>
        <dsp:cNvSpPr/>
      </dsp:nvSpPr>
      <dsp:spPr>
        <a:xfrm>
          <a:off x="3420432" y="1974601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4000 CARS</a:t>
          </a:r>
        </a:p>
      </dsp:txBody>
      <dsp:txXfrm>
        <a:off x="3420432" y="1974601"/>
        <a:ext cx="2777266" cy="720000"/>
      </dsp:txXfrm>
    </dsp:sp>
    <dsp:sp modelId="{74F7E0E1-F7D1-424D-8521-33EBFC62361F}">
      <dsp:nvSpPr>
        <dsp:cNvPr id="0" name=""/>
        <dsp:cNvSpPr/>
      </dsp:nvSpPr>
      <dsp:spPr>
        <a:xfrm>
          <a:off x="7447469" y="377104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7B4A8-4A6D-4B4E-A83A-ABAB5FDF7AD5}">
      <dsp:nvSpPr>
        <dsp:cNvPr id="0" name=""/>
        <dsp:cNvSpPr/>
      </dsp:nvSpPr>
      <dsp:spPr>
        <a:xfrm>
          <a:off x="6683720" y="1974601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$1.3 MILLION GROSS PER STORE</a:t>
          </a:r>
        </a:p>
      </dsp:txBody>
      <dsp:txXfrm>
        <a:off x="6683720" y="1974601"/>
        <a:ext cx="2777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0.33778</cdr:x>
      <cdr:y>0</cdr:y>
    </cdr:from>
    <cdr:to>
      <cdr:x>0.86514</cdr:x>
      <cdr:y>0.14117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6E35B4D-3938-544F-B719-31C9F343F26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472943" y="-1596177"/>
          <a:ext cx="3860800" cy="5842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mmons.wikimedia.org/wiki/File:AUTO_JUNKYARD,_WHERE_CARS_ARE_SHREDDED_AND_COMPACTED_-_NARA_-_544819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hyperlink" Target="https://en.wikipedia.org/wiki/Closeout_(sale)" TargetMode="Externa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A22-5166-B042-9B6D-A0F4E3FA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Lariat Rental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2BA1B-C8D9-CC42-A121-225A35BBD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Arnold Ngumete</a:t>
            </a:r>
          </a:p>
        </p:txBody>
      </p:sp>
    </p:spTree>
    <p:extLst>
      <p:ext uri="{BB962C8B-B14F-4D97-AF65-F5344CB8AC3E}">
        <p14:creationId xmlns:p14="http://schemas.microsoft.com/office/powerpoint/2010/main" val="115676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26F0-C940-D44F-83F7-808D175F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Star of the show!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9B776B-C03D-8144-BC67-B7D8FD9A532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96531598"/>
              </p:ext>
            </p:extLst>
          </p:nvPr>
        </p:nvGraphicFramePr>
        <p:xfrm>
          <a:off x="4466492" y="2214694"/>
          <a:ext cx="6529754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BC5D39-03D8-FD41-B8B5-05D14196CB35}"/>
              </a:ext>
            </a:extLst>
          </p:cNvPr>
          <p:cNvSpPr txBox="1"/>
          <p:nvPr/>
        </p:nvSpPr>
        <p:spPr>
          <a:xfrm>
            <a:off x="245559" y="3388203"/>
            <a:ext cx="3938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Revenue increase of over 50% !!!</a:t>
            </a:r>
          </a:p>
        </p:txBody>
      </p:sp>
    </p:spTree>
    <p:extLst>
      <p:ext uri="{BB962C8B-B14F-4D97-AF65-F5344CB8AC3E}">
        <p14:creationId xmlns:p14="http://schemas.microsoft.com/office/powerpoint/2010/main" val="238628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55185833-50A1-4075-9C90-F6E7B153A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D48F57D9-4797-4D7F-B4C3-17628994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8C35C972-32F5-4997-A58E-4602336B1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BD3B4A96-4B85-43E7-B816-CBDF9F0F1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loseout (sale) - Wikipedia">
            <a:extLst>
              <a:ext uri="{FF2B5EF4-FFF2-40B4-BE49-F238E27FC236}">
                <a16:creationId xmlns:a16="http://schemas.microsoft.com/office/drawing/2014/main" id="{833BC59B-05CD-B14C-AA7C-3E7C7A703C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0162" r="-1" b="35725"/>
          <a:stretch/>
        </p:blipFill>
        <p:spPr>
          <a:xfrm>
            <a:off x="20" y="-4679"/>
            <a:ext cx="6094386" cy="4187739"/>
          </a:xfrm>
          <a:prstGeom prst="rect">
            <a:avLst/>
          </a:prstGeom>
        </p:spPr>
      </p:pic>
      <p:pic>
        <p:nvPicPr>
          <p:cNvPr id="9" name="Picture 8" descr="File:AUTO JUNKYARD, WHERE CARS ARE SHREDDED AND COMPACTED ...">
            <a:extLst>
              <a:ext uri="{FF2B5EF4-FFF2-40B4-BE49-F238E27FC236}">
                <a16:creationId xmlns:a16="http://schemas.microsoft.com/office/drawing/2014/main" id="{B7AB75BB-6E70-8B44-A889-2396982669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715" b="-1"/>
          <a:stretch/>
        </p:blipFill>
        <p:spPr>
          <a:xfrm>
            <a:off x="6094410" y="-4679"/>
            <a:ext cx="6097589" cy="4187739"/>
          </a:xfrm>
          <a:prstGeom prst="rect">
            <a:avLst/>
          </a:prstGeom>
        </p:spPr>
      </p:pic>
      <p:sp>
        <p:nvSpPr>
          <p:cNvPr id="31" name="Rectangle 21">
            <a:extLst>
              <a:ext uri="{FF2B5EF4-FFF2-40B4-BE49-F238E27FC236}">
                <a16:creationId xmlns:a16="http://schemas.microsoft.com/office/drawing/2014/main" id="{7DBA7D21-D854-408A-BB51-05AA3AB4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3258" y="-2"/>
            <a:ext cx="82296" cy="4197096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F980C2B5-DCB5-414E-ADCF-E81E6BE5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BBC4CE5-238C-480B-9A2E-518E22178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BFDC7-54F6-4F44-9A8E-5AAEC808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118563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C208D-8EAD-5545-84FD-F5DB60D2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221336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13AC-E3AD-6142-BC88-97586D51B1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4" y="4418176"/>
            <a:ext cx="6247721" cy="126420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GOALS ARE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COST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REVENUE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SO I HAVE DEVELOPED 4 STRATEGIE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	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17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95C1-B859-4344-B0C2-4859B550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71" y="638916"/>
            <a:ext cx="10364451" cy="1296035"/>
          </a:xfrm>
        </p:spPr>
        <p:txBody>
          <a:bodyPr>
            <a:normAutofit/>
          </a:bodyPr>
          <a:lstStyle/>
          <a:p>
            <a:r>
              <a:rPr lang="en-US" dirty="0"/>
              <a:t>The dataset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89FFF8-4973-473F-AF95-79BAF283AF2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3376625"/>
              </p:ext>
            </p:extLst>
          </p:nvPr>
        </p:nvGraphicFramePr>
        <p:xfrm>
          <a:off x="1286934" y="2213209"/>
          <a:ext cx="9618132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5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8FA59B-5F74-5541-A51B-710DF5BC254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0075570"/>
              </p:ext>
            </p:extLst>
          </p:nvPr>
        </p:nvGraphicFramePr>
        <p:xfrm>
          <a:off x="792480" y="1716881"/>
          <a:ext cx="4791456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2F6B12-E364-3744-B0D1-B5ED2B6D097A}"/>
              </a:ext>
            </a:extLst>
          </p:cNvPr>
          <p:cNvSpPr txBox="1"/>
          <p:nvPr/>
        </p:nvSpPr>
        <p:spPr>
          <a:xfrm>
            <a:off x="6907328" y="1737663"/>
            <a:ext cx="47914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PRE-ANALYSIS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were rented out 27% of the year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the revenue created by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each car is over 8 times the cost of said car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charges are sporadic. Consistent prices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on vehicles could create more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340B-5120-274E-85F6-DD2E599E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3717"/>
            <a:ext cx="10364451" cy="1596177"/>
          </a:xfrm>
        </p:spPr>
        <p:txBody>
          <a:bodyPr/>
          <a:lstStyle/>
          <a:p>
            <a:r>
              <a:rPr lang="en-US" dirty="0"/>
              <a:t>2019 FY LARIAT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1A62C-3BFA-4C4A-9222-E9355D33B815}"/>
              </a:ext>
            </a:extLst>
          </p:cNvPr>
          <p:cNvSpPr txBox="1"/>
          <p:nvPr/>
        </p:nvSpPr>
        <p:spPr>
          <a:xfrm>
            <a:off x="913774" y="2220730"/>
            <a:ext cx="2548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</a:p>
          <a:p>
            <a:pPr algn="ctr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DOWN LOW EARNING 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001AE-0FB9-044C-B7F7-A32C7610B7FA}"/>
              </a:ext>
            </a:extLst>
          </p:cNvPr>
          <p:cNvSpPr txBox="1"/>
          <p:nvPr/>
        </p:nvSpPr>
        <p:spPr>
          <a:xfrm>
            <a:off x="4863996" y="2220730"/>
            <a:ext cx="29157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</a:p>
          <a:p>
            <a:pPr algn="ctr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LOW EARNING CARS FROM THE FLEET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760FD-6AEC-0E4E-B974-F86C4D34E168}"/>
              </a:ext>
            </a:extLst>
          </p:cNvPr>
          <p:cNvSpPr txBox="1"/>
          <p:nvPr/>
        </p:nvSpPr>
        <p:spPr>
          <a:xfrm>
            <a:off x="9181201" y="2222516"/>
            <a:ext cx="209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</a:p>
          <a:p>
            <a:pPr algn="ctr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THE RENTAL CHARGES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42401-9C76-C04B-9DD3-8B75431CFE80}"/>
              </a:ext>
            </a:extLst>
          </p:cNvPr>
          <p:cNvSpPr txBox="1"/>
          <p:nvPr/>
        </p:nvSpPr>
        <p:spPr>
          <a:xfrm>
            <a:off x="3987761" y="4948107"/>
            <a:ext cx="421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4</a:t>
            </a:r>
          </a:p>
          <a:p>
            <a:pPr algn="ctr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ALL STRATEGIES</a:t>
            </a:r>
          </a:p>
        </p:txBody>
      </p:sp>
    </p:spTree>
    <p:extLst>
      <p:ext uri="{BB962C8B-B14F-4D97-AF65-F5344CB8AC3E}">
        <p14:creationId xmlns:p14="http://schemas.microsoft.com/office/powerpoint/2010/main" val="358288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9A98-E13C-7B4B-84EE-31BB8BAB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170B-DD26-0440-A5E7-BAAF32DD0C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912" y="2815376"/>
            <a:ext cx="5437633" cy="3424107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down low earning branches 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down the 2 lowest earning branches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8666A2-A61E-C44F-9990-A7689F926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295607"/>
              </p:ext>
            </p:extLst>
          </p:nvPr>
        </p:nvGraphicFramePr>
        <p:xfrm>
          <a:off x="6315456" y="1926336"/>
          <a:ext cx="4962769" cy="3828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547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ED6D-A12F-2046-81E6-59976924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5E1C-8258-3443-B412-41B9DBE2A6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060306" cy="3424107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LOW EARNING CARS FROM THE FLEET. 50% OF THE CAR FLEET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revenue vs cost and generated a certain score to determine which 2000 cars to remove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B6F8CC-976D-5B4E-AED4-B33766180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181857"/>
              </p:ext>
            </p:extLst>
          </p:nvPr>
        </p:nvGraphicFramePr>
        <p:xfrm>
          <a:off x="6217920" y="1926335"/>
          <a:ext cx="5060305" cy="386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91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0E15-5749-9446-A00A-01B21D2E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6251-B9D5-194F-9D64-4E983870DF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238518" cy="3424107"/>
          </a:xfrm>
        </p:spPr>
        <p:txBody>
          <a:bodyPr/>
          <a:lstStyle/>
          <a:p>
            <a:r>
              <a:rPr lang="en-US" dirty="0"/>
              <a:t>Increase the rental charges</a:t>
            </a:r>
          </a:p>
          <a:p>
            <a:endParaRPr lang="en-US" dirty="0"/>
          </a:p>
          <a:p>
            <a:r>
              <a:rPr lang="en-US" dirty="0"/>
              <a:t>Rounded up all rental charges to the nearest Tenth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146A03-2B30-A342-841C-A7FCD44BF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04654"/>
              </p:ext>
            </p:extLst>
          </p:nvPr>
        </p:nvGraphicFramePr>
        <p:xfrm>
          <a:off x="5943600" y="1670539"/>
          <a:ext cx="5160110" cy="434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20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D0FE-E6DF-084C-AE07-43D44B28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dirty="0"/>
              <a:t>A Combination of strategies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3DA5C1-1D96-E242-9C14-5B53FF0D4E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84180532"/>
              </p:ext>
            </p:extLst>
          </p:nvPr>
        </p:nvGraphicFramePr>
        <p:xfrm>
          <a:off x="3622431" y="1596177"/>
          <a:ext cx="7321062" cy="4138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4241BD-2494-6940-9DAE-9954A6F516CB}"/>
              </a:ext>
            </a:extLst>
          </p:cNvPr>
          <p:cNvSpPr txBox="1"/>
          <p:nvPr/>
        </p:nvSpPr>
        <p:spPr>
          <a:xfrm>
            <a:off x="175847" y="2690336"/>
            <a:ext cx="3112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all gains and losses from each strategies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100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223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Droplet</vt:lpstr>
      <vt:lpstr>2019 Lariat Rental plan</vt:lpstr>
      <vt:lpstr>Objective</vt:lpstr>
      <vt:lpstr>The dataset</vt:lpstr>
      <vt:lpstr>PowerPoint Presentation</vt:lpstr>
      <vt:lpstr>2019 FY LARIAT RECOMMENDATIONS</vt:lpstr>
      <vt:lpstr>Strategy 1</vt:lpstr>
      <vt:lpstr>Strategy 2</vt:lpstr>
      <vt:lpstr>Strategy 3</vt:lpstr>
      <vt:lpstr>A Combination of strategies</vt:lpstr>
      <vt:lpstr>The Real Star of the show!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Lariat Rental plan</dc:title>
  <dc:creator>Ngumete, Arnold</dc:creator>
  <cp:lastModifiedBy>Ngumete, Arnold</cp:lastModifiedBy>
  <cp:revision>4</cp:revision>
  <dcterms:created xsi:type="dcterms:W3CDTF">2019-09-26T07:25:44Z</dcterms:created>
  <dcterms:modified xsi:type="dcterms:W3CDTF">2019-09-26T09:04:30Z</dcterms:modified>
</cp:coreProperties>
</file>