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7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6B8558D2-7C42-4B27-8C13-DF6DA3D817B9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2E84E58-9207-4006-9F62-C0F1B2048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793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58D2-7C42-4B27-8C13-DF6DA3D817B9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84E58-9207-4006-9F62-C0F1B2048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62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58D2-7C42-4B27-8C13-DF6DA3D817B9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84E58-9207-4006-9F62-C0F1B2048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69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58D2-7C42-4B27-8C13-DF6DA3D817B9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84E58-9207-4006-9F62-C0F1B2048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37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B8558D2-7C42-4B27-8C13-DF6DA3D817B9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02E84E58-9207-4006-9F62-C0F1B2048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226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58D2-7C42-4B27-8C13-DF6DA3D817B9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84E58-9207-4006-9F62-C0F1B2048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71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58D2-7C42-4B27-8C13-DF6DA3D817B9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84E58-9207-4006-9F62-C0F1B2048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7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58D2-7C42-4B27-8C13-DF6DA3D817B9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84E58-9207-4006-9F62-C0F1B2048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38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58D2-7C42-4B27-8C13-DF6DA3D817B9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84E58-9207-4006-9F62-C0F1B2048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9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58D2-7C42-4B27-8C13-DF6DA3D817B9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2E84E58-9207-4006-9F62-C0F1B2048FF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40893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B8558D2-7C42-4B27-8C13-DF6DA3D817B9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2E84E58-9207-4006-9F62-C0F1B2048FF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1610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B8558D2-7C42-4B27-8C13-DF6DA3D817B9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2E84E58-9207-4006-9F62-C0F1B2048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43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62BA6-22FE-8913-7316-B5D116A7F7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/>
              <a:t>Seminar: </a:t>
            </a:r>
            <a:br>
              <a:rPr lang="vi-VN" dirty="0"/>
            </a:br>
            <a:r>
              <a:rPr lang="vi-VN" sz="4000" dirty="0"/>
              <a:t>Phương pháp chia đôi</a:t>
            </a:r>
            <a:br>
              <a:rPr lang="vi-VN" sz="4000" dirty="0"/>
            </a:br>
            <a:r>
              <a:rPr lang="vi-VN" sz="4000" dirty="0"/>
              <a:t>(bisection)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3BD00-38AC-2938-3724-5005E58ACB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 dirty="0"/>
              <a:t>Bùi Nam Sơn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775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DC3A3-6447-75FA-5D7C-5C5C68392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Nguyên lý: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B06D6-DF6B-497E-B1D7-BC21438E9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800" dirty="0">
                <a:solidFill>
                  <a:srgbClr val="374151"/>
                </a:solidFill>
                <a:latin typeface="Söhne"/>
              </a:rPr>
              <a:t>S</a:t>
            </a:r>
            <a:r>
              <a:rPr lang="vi-VN" sz="2800" b="0" i="0" dirty="0">
                <a:solidFill>
                  <a:srgbClr val="374151"/>
                </a:solidFill>
                <a:effectLst/>
                <a:latin typeface="Söhne"/>
              </a:rPr>
              <a:t>ử dụng để tìm nghiệm duy nhất của </a:t>
            </a:r>
          </a:p>
          <a:p>
            <a:pPr marL="0" indent="0">
              <a:buNone/>
            </a:pPr>
            <a:r>
              <a:rPr lang="vi-VN" sz="2800" b="0" i="0" dirty="0">
                <a:solidFill>
                  <a:srgbClr val="374151"/>
                </a:solidFill>
                <a:effectLst/>
                <a:latin typeface="Söhne"/>
              </a:rPr>
              <a:t>một phương trình trong một khoảng </a:t>
            </a:r>
            <a:endParaRPr lang="en-US" sz="28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vi-VN" sz="2800" b="0" i="0" dirty="0">
                <a:solidFill>
                  <a:srgbClr val="374151"/>
                </a:solidFill>
                <a:effectLst/>
                <a:latin typeface="Söhne"/>
              </a:rPr>
              <a:t>đã biết. </a:t>
            </a:r>
          </a:p>
          <a:p>
            <a:r>
              <a:rPr lang="vi-VN" sz="2800" dirty="0">
                <a:solidFill>
                  <a:srgbClr val="374151"/>
                </a:solidFill>
                <a:latin typeface="Söhne"/>
              </a:rPr>
              <a:t>Tì</a:t>
            </a:r>
            <a:r>
              <a:rPr lang="en-US" sz="2800" dirty="0">
                <a:solidFill>
                  <a:srgbClr val="374151"/>
                </a:solidFill>
                <a:latin typeface="Söhne"/>
              </a:rPr>
              <a:t>    </a:t>
            </a:r>
            <a:r>
              <a:rPr lang="vi-VN" sz="2800" dirty="0">
                <a:solidFill>
                  <a:srgbClr val="374151"/>
                </a:solidFill>
                <a:latin typeface="Söhne"/>
              </a:rPr>
              <a:t>m ra nghiệm bằng cách: liên tục </a:t>
            </a:r>
          </a:p>
          <a:p>
            <a:pPr marL="0" indent="0">
              <a:buNone/>
            </a:pPr>
            <a:r>
              <a:rPr lang="vi-VN" sz="2800" dirty="0">
                <a:solidFill>
                  <a:srgbClr val="374151"/>
                </a:solidFill>
                <a:latin typeface="Söhne"/>
              </a:rPr>
              <a:t>thực hiện chia đôi khoảng ra và xác </a:t>
            </a:r>
          </a:p>
          <a:p>
            <a:pPr marL="0" indent="0">
              <a:buNone/>
            </a:pPr>
            <a:r>
              <a:rPr lang="vi-VN" sz="2800" dirty="0">
                <a:solidFill>
                  <a:srgbClr val="374151"/>
                </a:solidFill>
                <a:latin typeface="Söhne"/>
              </a:rPr>
              <a:t>định xem nghiệm của nó nằm trong</a:t>
            </a:r>
          </a:p>
          <a:p>
            <a:pPr marL="0" indent="0">
              <a:buNone/>
            </a:pPr>
            <a:r>
              <a:rPr lang="vi-VN" sz="2800" dirty="0">
                <a:solidFill>
                  <a:srgbClr val="374151"/>
                </a:solidFill>
                <a:latin typeface="Söhne"/>
              </a:rPr>
              <a:t>khoảng nào</a:t>
            </a:r>
            <a:endParaRPr lang="en-US" sz="2800" dirty="0"/>
          </a:p>
        </p:txBody>
      </p:sp>
      <p:pic>
        <p:nvPicPr>
          <p:cNvPr id="1026" name="Picture 2" descr="Bisection method - Wikipedia">
            <a:extLst>
              <a:ext uri="{FF2B5EF4-FFF2-40B4-BE49-F238E27FC236}">
                <a16:creationId xmlns:a16="http://schemas.microsoft.com/office/drawing/2014/main" id="{125C4706-C539-0924-7F04-75F6F4111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864" y="244929"/>
            <a:ext cx="5151438" cy="600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973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4B53B944-7A3A-47A1-36DF-631AA2D07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226887"/>
            <a:ext cx="3665764" cy="6358815"/>
          </a:xfrm>
        </p:spPr>
      </p:pic>
    </p:spTree>
    <p:extLst>
      <p:ext uri="{BB962C8B-B14F-4D97-AF65-F5344CB8AC3E}">
        <p14:creationId xmlns:p14="http://schemas.microsoft.com/office/powerpoint/2010/main" val="813236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12B94-C8AE-2EA3-6D5F-C531545A6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Phương pháp: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1522DE-FA11-F13A-7E21-BD52D177362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058636" y="2103120"/>
                <a:ext cx="4754880" cy="3749040"/>
              </a:xfrm>
            </p:spPr>
            <p:txBody>
              <a:bodyPr>
                <a:normAutofit/>
              </a:bodyPr>
              <a:lstStyle/>
              <a:p>
                <a:r>
                  <a:rPr lang="vi-VN" dirty="0">
                    <a:latin typeface="Verdana (Body)"/>
                  </a:rPr>
                  <a:t>Chọn [a,b</a:t>
                </a:r>
                <a:r>
                  <a:rPr lang="en-US" dirty="0">
                    <a:latin typeface="Verdana (Body)"/>
                  </a:rPr>
                  <a:t>] </a:t>
                </a:r>
                <a:r>
                  <a:rPr lang="en-US" dirty="0" err="1">
                    <a:latin typeface="Verdana (Body)"/>
                  </a:rPr>
                  <a:t>chỉ</a:t>
                </a:r>
                <a:r>
                  <a:rPr lang="en-US" dirty="0">
                    <a:latin typeface="Verdana (Body)"/>
                  </a:rPr>
                  <a:t> </a:t>
                </a:r>
                <a:r>
                  <a:rPr lang="en-US" dirty="0" err="1">
                    <a:latin typeface="Verdana (Body)"/>
                  </a:rPr>
                  <a:t>chứa</a:t>
                </a:r>
                <a:r>
                  <a:rPr lang="en-US" dirty="0">
                    <a:latin typeface="Verdana (Body)"/>
                  </a:rPr>
                  <a:t> 1 </a:t>
                </a:r>
                <a:r>
                  <a:rPr lang="en-US" dirty="0" err="1">
                    <a:latin typeface="Verdana (Body)"/>
                  </a:rPr>
                  <a:t>nghiệm</a:t>
                </a:r>
                <a:r>
                  <a:rPr lang="en-US" dirty="0">
                    <a:latin typeface="Verdana (Body)"/>
                  </a:rPr>
                  <a:t> x</a:t>
                </a:r>
                <a:endParaRPr lang="vi-VN" dirty="0">
                  <a:latin typeface="Verdana (Body)"/>
                </a:endParaRPr>
              </a:p>
              <a:p>
                <a:r>
                  <a:rPr lang="vi-VN" dirty="0">
                    <a:latin typeface="Verdana (Body)"/>
                  </a:rPr>
                  <a:t>Lấy</a:t>
                </a:r>
                <a14:m>
                  <m:oMath xmlns:m="http://schemas.openxmlformats.org/officeDocument/2006/math">
                    <m:r>
                      <a:rPr lang="vi-VN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vi-VN">
                        <a:latin typeface="Cambria Math" panose="02040503050406030204" pitchFamily="18" charset="0"/>
                      </a:rPr>
                      <m:t>c</m:t>
                    </m:r>
                    <m:r>
                      <a:rPr lang="vi-V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vi-VN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vi-VN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vi-VN">
                            <a:latin typeface="Cambria Math" panose="02040503050406030204" pitchFamily="18" charset="0"/>
                          </a:rPr>
                          <m:t>b</m:t>
                        </m:r>
                      </m:num>
                      <m:den>
                        <m:r>
                          <a:rPr lang="vi-VN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vi-VN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vi-VN" dirty="0">
                  <a:latin typeface="Verdana (Body)"/>
                </a:endParaRPr>
              </a:p>
              <a:p>
                <a:pPr lvl="1"/>
                <a:r>
                  <a:rPr lang="en-US" dirty="0">
                    <a:latin typeface="Verdana (Body)"/>
                  </a:rPr>
                  <a:t>Nếu</a:t>
                </a:r>
                <a14:m>
                  <m:oMath xmlns:m="http://schemas.openxmlformats.org/officeDocument/2006/math">
                    <m:r>
                      <a:rPr lang="vi-VN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vi-VN" i="1" dirty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vi-V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vi-VN" i="1" dirty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vi-VN" b="0" i="0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vi-VN" i="1" dirty="0">
                        <a:latin typeface="Cambria Math" panose="02040503050406030204" pitchFamily="18" charset="0"/>
                      </a:rPr>
                      <m:t>f</m:t>
                    </m:r>
                    <m:r>
                      <a:rPr lang="vi-VN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vi-VN" i="1" dirty="0">
                        <a:latin typeface="Cambria Math" panose="02040503050406030204" pitchFamily="18" charset="0"/>
                      </a:rPr>
                      <m:t>c</m:t>
                    </m:r>
                    <m:r>
                      <a:rPr lang="vi-VN" b="0" i="0" dirty="0" smtClean="0">
                        <a:latin typeface="Cambria Math" panose="02040503050406030204" pitchFamily="18" charset="0"/>
                      </a:rPr>
                      <m:t>)≤</m:t>
                    </m:r>
                    <m:r>
                      <a:rPr lang="vi-VN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Verdana (Body)"/>
                  </a:rPr>
                  <a:t>, </a:t>
                </a:r>
                <a:r>
                  <a:rPr lang="en-US" dirty="0" err="1">
                    <a:latin typeface="Verdana (Body)"/>
                  </a:rPr>
                  <a:t>tức</a:t>
                </a:r>
                <a:r>
                  <a:rPr lang="en-US" dirty="0">
                    <a:latin typeface="Verdana (Body)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latin typeface="Verdana (Body)"/>
                  </a:rPr>
                  <a:t>, </a:t>
                </a:r>
                <a:r>
                  <a:rPr lang="en-US" dirty="0" err="1">
                    <a:latin typeface="Verdana (Body)"/>
                  </a:rPr>
                  <a:t>thay</a:t>
                </a:r>
                <a:r>
                  <a:rPr lang="en-US" dirty="0">
                    <a:latin typeface="Verdana (Body)"/>
                  </a:rPr>
                  <a:t> b </a:t>
                </a:r>
                <a:r>
                  <a:rPr lang="en-US" dirty="0" err="1">
                    <a:latin typeface="Verdana (Body)"/>
                  </a:rPr>
                  <a:t>bằng</a:t>
                </a:r>
                <a:r>
                  <a:rPr lang="en-US" dirty="0">
                    <a:latin typeface="Verdana (Body)"/>
                  </a:rPr>
                  <a:t> c.</a:t>
                </a:r>
              </a:p>
              <a:p>
                <a:pPr lvl="1"/>
                <a:r>
                  <a:rPr lang="en-US" dirty="0" err="1">
                    <a:latin typeface="Verdana (Body)"/>
                  </a:rPr>
                  <a:t>Ngược</a:t>
                </a:r>
                <a:r>
                  <a:rPr lang="en-US" dirty="0">
                    <a:latin typeface="Verdana (Body)"/>
                  </a:rPr>
                  <a:t> </a:t>
                </a:r>
                <a:r>
                  <a:rPr lang="en-US" dirty="0" err="1">
                    <a:latin typeface="Verdana (Body)"/>
                  </a:rPr>
                  <a:t>lại</a:t>
                </a:r>
                <a:r>
                  <a:rPr lang="en-US" dirty="0">
                    <a:latin typeface="Verdana (Body)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latin typeface="Verdana (Body)"/>
                  </a:rPr>
                  <a:t>), </a:t>
                </a:r>
                <a:r>
                  <a:rPr lang="en-US" dirty="0" err="1">
                    <a:latin typeface="Verdana (Body)"/>
                  </a:rPr>
                  <a:t>thay</a:t>
                </a:r>
                <a:r>
                  <a:rPr lang="en-US" dirty="0">
                    <a:latin typeface="Verdana (Body)"/>
                  </a:rPr>
                  <a:t> a=c. </a:t>
                </a:r>
              </a:p>
              <a:p>
                <a:r>
                  <a:rPr lang="en-US" dirty="0" err="1">
                    <a:latin typeface="Verdana (Body)"/>
                  </a:rPr>
                  <a:t>Kiểm</a:t>
                </a:r>
                <a:r>
                  <a:rPr lang="en-US" dirty="0">
                    <a:latin typeface="Verdana (Body)"/>
                  </a:rPr>
                  <a:t> </a:t>
                </a:r>
                <a:r>
                  <a:rPr lang="en-US" dirty="0" err="1">
                    <a:latin typeface="Verdana (Body)"/>
                  </a:rPr>
                  <a:t>tra</a:t>
                </a:r>
                <a:r>
                  <a:rPr lang="en-US" dirty="0">
                    <a:latin typeface="Verdana (Body)"/>
                  </a:rPr>
                  <a:t> </a:t>
                </a:r>
                <a:r>
                  <a:rPr lang="en-US" dirty="0" err="1">
                    <a:latin typeface="Verdana (Body)"/>
                  </a:rPr>
                  <a:t>xem</a:t>
                </a:r>
                <a:r>
                  <a:rPr lang="en-US" dirty="0">
                    <a:latin typeface="Verdana (Body)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latin typeface="Verdana (Body)"/>
                  </a:rPr>
                  <a:t> hay </a:t>
                </a:r>
                <a:r>
                  <a:rPr lang="en-US" dirty="0" err="1">
                    <a:latin typeface="Verdana (Body)"/>
                  </a:rPr>
                  <a:t>không</a:t>
                </a:r>
                <a:r>
                  <a:rPr lang="en-US" dirty="0">
                    <a:latin typeface="Verdana (Body)"/>
                  </a:rPr>
                  <a:t>.</a:t>
                </a:r>
              </a:p>
              <a:p>
                <a:pPr lvl="1"/>
                <a:r>
                  <a:rPr lang="en-US" dirty="0" err="1">
                    <a:latin typeface="Verdana (Body)"/>
                  </a:rPr>
                  <a:t>Có</a:t>
                </a:r>
                <a:r>
                  <a:rPr lang="en-US" dirty="0">
                    <a:latin typeface="Verdana (Body)"/>
                  </a:rPr>
                  <a:t>: </a:t>
                </a:r>
                <a:r>
                  <a:rPr lang="en-US" dirty="0" err="1">
                    <a:latin typeface="Verdana (Body)"/>
                  </a:rPr>
                  <a:t>thì</a:t>
                </a:r>
                <a:r>
                  <a:rPr lang="en-US" dirty="0">
                    <a:latin typeface="Verdana (Body)"/>
                  </a:rPr>
                  <a:t> </a:t>
                </a:r>
                <a:r>
                  <a:rPr lang="en-US" dirty="0" err="1">
                    <a:latin typeface="Verdana (Body)"/>
                  </a:rPr>
                  <a:t>tiếp</a:t>
                </a:r>
                <a:r>
                  <a:rPr lang="en-US" dirty="0">
                    <a:latin typeface="Verdana (Body)"/>
                  </a:rPr>
                  <a:t> </a:t>
                </a:r>
                <a:r>
                  <a:rPr lang="en-US" dirty="0" err="1">
                    <a:latin typeface="Verdana (Body)"/>
                  </a:rPr>
                  <a:t>tục</a:t>
                </a:r>
                <a:r>
                  <a:rPr lang="en-US" dirty="0">
                    <a:latin typeface="Verdana (Body)"/>
                  </a:rPr>
                  <a:t> </a:t>
                </a:r>
                <a:r>
                  <a:rPr lang="en-US" dirty="0" err="1">
                    <a:latin typeface="Verdana (Body)"/>
                  </a:rPr>
                  <a:t>thực</a:t>
                </a:r>
                <a:r>
                  <a:rPr lang="en-US" dirty="0">
                    <a:latin typeface="Verdana (Body)"/>
                  </a:rPr>
                  <a:t> </a:t>
                </a:r>
                <a:r>
                  <a:rPr lang="en-US" dirty="0" err="1">
                    <a:latin typeface="Verdana (Body)"/>
                  </a:rPr>
                  <a:t>hiện</a:t>
                </a:r>
                <a:r>
                  <a:rPr lang="en-US" dirty="0">
                    <a:latin typeface="Verdana (Body)"/>
                  </a:rPr>
                  <a:t> </a:t>
                </a:r>
                <a:r>
                  <a:rPr lang="en-US" dirty="0" err="1">
                    <a:latin typeface="Verdana (Body)"/>
                  </a:rPr>
                  <a:t>vòng</a:t>
                </a:r>
                <a:r>
                  <a:rPr lang="en-US" dirty="0">
                    <a:latin typeface="Verdana (Body)"/>
                  </a:rPr>
                  <a:t> </a:t>
                </a:r>
                <a:r>
                  <a:rPr lang="en-US" dirty="0" err="1">
                    <a:latin typeface="Verdana (Body)"/>
                  </a:rPr>
                  <a:t>lặp</a:t>
                </a:r>
                <a:endParaRPr lang="en-US" dirty="0">
                  <a:latin typeface="Verdana (Body)"/>
                </a:endParaRPr>
              </a:p>
              <a:p>
                <a:pPr lvl="1"/>
                <a:r>
                  <a:rPr lang="en-US" dirty="0" err="1">
                    <a:latin typeface="Verdana (Body)"/>
                  </a:rPr>
                  <a:t>Không</a:t>
                </a:r>
                <a:r>
                  <a:rPr lang="en-US" dirty="0">
                    <a:latin typeface="Verdana (Body)"/>
                  </a:rPr>
                  <a:t>: </a:t>
                </a:r>
                <a:r>
                  <a:rPr lang="en-US" dirty="0" err="1">
                    <a:latin typeface="Verdana (Body)"/>
                  </a:rPr>
                  <a:t>dừng</a:t>
                </a:r>
                <a:r>
                  <a:rPr lang="en-US" dirty="0">
                    <a:latin typeface="Verdana (Body)"/>
                  </a:rPr>
                  <a:t> </a:t>
                </a:r>
                <a:r>
                  <a:rPr lang="en-US" dirty="0" err="1">
                    <a:latin typeface="Verdana (Body)"/>
                  </a:rPr>
                  <a:t>lại</a:t>
                </a:r>
                <a:r>
                  <a:rPr lang="en-US" dirty="0">
                    <a:latin typeface="Verdana (Body)"/>
                  </a:rPr>
                  <a:t>, </a:t>
                </a:r>
                <a:r>
                  <a:rPr lang="en-US" dirty="0" err="1">
                    <a:latin typeface="Verdana (Body)"/>
                  </a:rPr>
                  <a:t>nghiệm</a:t>
                </a:r>
                <a:r>
                  <a:rPr lang="en-US" dirty="0">
                    <a:latin typeface="Verdana (Body)"/>
                  </a:rPr>
                  <a:t> </a:t>
                </a:r>
                <a:r>
                  <a:rPr lang="en-US" dirty="0" err="1">
                    <a:latin typeface="Verdana (Body)"/>
                  </a:rPr>
                  <a:t>cần</a:t>
                </a:r>
                <a:r>
                  <a:rPr lang="en-US" dirty="0">
                    <a:latin typeface="Verdana (Body)"/>
                  </a:rPr>
                  <a:t> </a:t>
                </a:r>
                <a:r>
                  <a:rPr lang="en-US" dirty="0" err="1">
                    <a:latin typeface="Verdana (Body)"/>
                  </a:rPr>
                  <a:t>tìm</a:t>
                </a:r>
                <a:r>
                  <a:rPr lang="en-US" dirty="0">
                    <a:latin typeface="Verdana (Body)"/>
                  </a:rPr>
                  <a:t> </a:t>
                </a:r>
                <a:r>
                  <a:rPr lang="en-US" dirty="0" err="1">
                    <a:latin typeface="Verdana (Body)"/>
                  </a:rPr>
                  <a:t>là</a:t>
                </a:r>
                <a:r>
                  <a:rPr lang="en-US" dirty="0">
                    <a:latin typeface="Verdana (Body)"/>
                  </a:rPr>
                  <a:t>:</a:t>
                </a:r>
              </a:p>
              <a:p>
                <a:pPr marL="274320" lvl="1" indent="0">
                  <a:buNone/>
                </a:pPr>
                <a:r>
                  <a:rPr lang="en-US" dirty="0">
                    <a:latin typeface="Verdana (Body)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>
                  <a:latin typeface="Verdana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1522DE-FA11-F13A-7E21-BD52D17736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58636" y="2103120"/>
                <a:ext cx="4754880" cy="3749040"/>
              </a:xfrm>
              <a:blipFill>
                <a:blip r:embed="rId2"/>
                <a:stretch>
                  <a:fillRect l="-897" t="-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6" name="Picture 8" descr="PIC">
            <a:extLst>
              <a:ext uri="{FF2B5EF4-FFF2-40B4-BE49-F238E27FC236}">
                <a16:creationId xmlns:a16="http://schemas.microsoft.com/office/drawing/2014/main" id="{13294FD9-CC5A-E1B1-BC06-35175F3A65F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938" y="1289917"/>
            <a:ext cx="6366024" cy="44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425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B29E4-6E88-6957-61C6-C86855329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Ưu – Nhược điểm: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AC25B-6FE3-DB48-8987-611E8E9E9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1796143"/>
            <a:ext cx="5029200" cy="4056017"/>
          </a:xfrm>
        </p:spPr>
        <p:txBody>
          <a:bodyPr/>
          <a:lstStyle/>
          <a:p>
            <a:r>
              <a:rPr lang="vi-VN" dirty="0"/>
              <a:t>Ưu điểm:</a:t>
            </a:r>
          </a:p>
          <a:p>
            <a:pPr lvl="1"/>
            <a:r>
              <a:rPr lang="vi-VN" dirty="0"/>
              <a:t>Luôn tìm được nghiệm với hàm f(x) liên tục và có nghiệm duy nhất</a:t>
            </a:r>
          </a:p>
          <a:p>
            <a:pPr lvl="1"/>
            <a:r>
              <a:rPr lang="vi-VN" dirty="0"/>
              <a:t>Số vòng lặp để xác định được nghiệm là biết trước</a:t>
            </a:r>
          </a:p>
          <a:p>
            <a:pPr lvl="1"/>
            <a:endParaRPr lang="vi-VN" dirty="0"/>
          </a:p>
          <a:p>
            <a:pPr marL="274320" lvl="1" indent="0">
              <a:buNone/>
            </a:pPr>
            <a:endParaRPr lang="vi-VN" dirty="0"/>
          </a:p>
          <a:p>
            <a:pPr marL="274320" lvl="1" indent="0">
              <a:buNone/>
            </a:pPr>
            <a:endParaRPr lang="vi-VN" dirty="0"/>
          </a:p>
          <a:p>
            <a:r>
              <a:rPr lang="vi-VN" dirty="0"/>
              <a:t>Nhược điểm</a:t>
            </a:r>
          </a:p>
          <a:p>
            <a:pPr lvl="1"/>
            <a:r>
              <a:rPr lang="vi-VN" dirty="0"/>
              <a:t>Hội tụ chậm</a:t>
            </a:r>
          </a:p>
          <a:p>
            <a:pPr lvl="1"/>
            <a:r>
              <a:rPr lang="vi-VN" dirty="0"/>
              <a:t>Không sử dụng được cho trường hợp phương trình đa nghiệm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81876AC-B68C-8EB8-F586-0048A16A2E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328393"/>
            <a:ext cx="5666014" cy="4345431"/>
          </a:xfrm>
        </p:spPr>
      </p:pic>
    </p:spTree>
    <p:extLst>
      <p:ext uri="{BB962C8B-B14F-4D97-AF65-F5344CB8AC3E}">
        <p14:creationId xmlns:p14="http://schemas.microsoft.com/office/powerpoint/2010/main" val="3750078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40D47-776A-FCD1-2FEA-14D63B4BD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3"/>
            <a:ext cx="10058400" cy="2198577"/>
          </a:xfrm>
        </p:spPr>
        <p:txBody>
          <a:bodyPr>
            <a:normAutofit/>
          </a:bodyPr>
          <a:lstStyle/>
          <a:p>
            <a:r>
              <a:rPr lang="vi-VN" dirty="0"/>
              <a:t>Chương trình:</a:t>
            </a:r>
            <a:br>
              <a:rPr lang="vi-VN" dirty="0"/>
            </a:b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1AF43CF-191C-8A26-6F6C-13DDBB9B1E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929" y="103158"/>
            <a:ext cx="8458270" cy="639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477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EAADC-6F86-4071-A937-3D8E5D05F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7E92A-AD85-62FC-CF85-25E143165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2CD553-B644-330B-7579-A68786716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65" y="130629"/>
            <a:ext cx="11530692" cy="699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3664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452</TotalTime>
  <Words>207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Cambria Math</vt:lpstr>
      <vt:lpstr>Century Gothic</vt:lpstr>
      <vt:lpstr>Garamond</vt:lpstr>
      <vt:lpstr>Söhne</vt:lpstr>
      <vt:lpstr>Tahoma</vt:lpstr>
      <vt:lpstr>Verdana</vt:lpstr>
      <vt:lpstr>Verdana (Body)</vt:lpstr>
      <vt:lpstr>Savon</vt:lpstr>
      <vt:lpstr>Seminar:  Phương pháp chia đôi (bisection)</vt:lpstr>
      <vt:lpstr>Nguyên lý:</vt:lpstr>
      <vt:lpstr>PowerPoint Presentation</vt:lpstr>
      <vt:lpstr>Phương pháp:</vt:lpstr>
      <vt:lpstr>Ưu – Nhược điểm:</vt:lpstr>
      <vt:lpstr>Chương trình: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Seminar:  Phương pháp chia đôi (bisection)</dc:title>
  <dc:creator>Bui Son</dc:creator>
  <cp:lastModifiedBy>Bui Son</cp:lastModifiedBy>
  <cp:revision>13</cp:revision>
  <dcterms:created xsi:type="dcterms:W3CDTF">2023-08-29T10:58:48Z</dcterms:created>
  <dcterms:modified xsi:type="dcterms:W3CDTF">2023-08-30T08:47:41Z</dcterms:modified>
</cp:coreProperties>
</file>