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</p:sldMasterIdLst>
  <p:notesMasterIdLst>
    <p:notesMasterId r:id="rId29"/>
  </p:notesMasterIdLst>
  <p:handoutMasterIdLst>
    <p:handoutMasterId r:id="rId30"/>
  </p:handoutMasterIdLst>
  <p:sldIdLst>
    <p:sldId id="256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2" r:id="rId26"/>
    <p:sldId id="285" r:id="rId27"/>
    <p:sldId id="286" r:id="rId28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86909" autoAdjust="0"/>
  </p:normalViewPr>
  <p:slideViewPr>
    <p:cSldViewPr snapToGrid="0">
      <p:cViewPr>
        <p:scale>
          <a:sx n="66" d="100"/>
          <a:sy n="66" d="100"/>
        </p:scale>
        <p:origin x="1158" y="10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I missing an assumption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to the 4/n line and make thick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Following 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overfitting</a:t>
            </a:r>
          </a:p>
          <a:p>
            <a:pPr lvl="1"/>
            <a:r>
              <a:rPr lang="en-US" dirty="0"/>
              <a:t>Even though we have a lot of data points, with so many features it is possible to overfit the data</a:t>
            </a:r>
          </a:p>
          <a:p>
            <a:pPr lvl="1"/>
            <a:r>
              <a:rPr lang="en-US" dirty="0"/>
              <a:t>Hence, we split our dataset into Train and Test splits (80:20 ratio).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During training process, 10-fold cross validation technique was used for model selection </a:t>
            </a:r>
          </a:p>
          <a:p>
            <a:pPr lvl="1"/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by analyzing the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residual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Only a handful of predictors were statistically significant. </a:t>
                </a:r>
              </a:p>
              <a:p>
                <a:pPr lvl="1"/>
                <a:r>
                  <a:rPr lang="en-US" sz="3000" dirty="0"/>
                  <a:t>This was expected based on the correlation of features to output analyzed in the exploratory analysis</a:t>
                </a:r>
              </a:p>
              <a:p>
                <a:pPr lvl="1"/>
                <a:r>
                  <a:rPr lang="en-US" sz="3000" dirty="0"/>
                  <a:t>Variable selection may be appropriate here to remove unnecessary predictor variables</a:t>
                </a:r>
              </a:p>
              <a:p>
                <a:pPr marL="685800" lvl="1" indent="0">
                  <a:buNone/>
                </a:pPr>
                <a:endParaRPr lang="en-US" dirty="0"/>
              </a:p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3000" dirty="0"/>
                  <a:t>Fairly low and expected based on low correlation of features to outputs</a:t>
                </a:r>
              </a:p>
              <a:p>
                <a:pPr lvl="1"/>
                <a:r>
                  <a:rPr lang="en-US" sz="3000" dirty="0"/>
                  <a:t>Should 2 way interactions be added to improve predictions?</a:t>
                </a:r>
              </a:p>
              <a:p>
                <a:pPr lvl="2"/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/>
                <a:r>
                  <a:rPr lang="en-US" sz="3000" dirty="0"/>
                  <a:t>Hence not practical</a:t>
                </a:r>
              </a:p>
              <a:p>
                <a:pPr lvl="1"/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/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614" b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Residual Plots 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767208" y="1851504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3905025" y="1851504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826625" y="5364869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3905025" y="5373033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Cook’s D plot shows that there are several points beyond the 4/n line</a:t>
            </a:r>
          </a:p>
          <a:p>
            <a:pPr lvl="1"/>
            <a:r>
              <a:rPr lang="en-US" sz="2800" dirty="0"/>
              <a:t>Not practical to analyze all points manually</a:t>
            </a:r>
          </a:p>
          <a:p>
            <a:pPr lvl="1"/>
            <a:r>
              <a:rPr lang="en-US" sz="2800" dirty="0"/>
              <a:t>These points are influential and hence can impact the model coefficients adversely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 is tempting to remove them since, it improves the model fit drastically</a:t>
            </a:r>
          </a:p>
          <a:p>
            <a:pPr lvl="1"/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marL="228600" indent="0">
              <a:buNone/>
            </a:pP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1242153" y="5030671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55672" y="6297647"/>
            <a:ext cx="3801138" cy="29443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97430" y="7441240"/>
            <a:ext cx="4220783" cy="2791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679618" y="5238414"/>
            <a:ext cx="3575099" cy="25313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0232619" y="5770714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1334245" y="4661339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0B7-7044-47CD-9D1A-D8FC5AAC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various variable selection techniques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Elimination</a:t>
            </a:r>
          </a:p>
          <a:p>
            <a:pPr lvl="1"/>
            <a:r>
              <a:rPr lang="en-US" dirty="0"/>
              <a:t>Stepwise Selection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LARS</a:t>
            </a:r>
          </a:p>
          <a:p>
            <a:pPr lvl="1"/>
            <a:endParaRPr lang="en-US" dirty="0"/>
          </a:p>
          <a:p>
            <a:r>
              <a:rPr lang="en-US" dirty="0"/>
              <a:t>Compare fit statistics and performance on test set</a:t>
            </a:r>
          </a:p>
          <a:p>
            <a:endParaRPr lang="en-US" dirty="0"/>
          </a:p>
          <a:p>
            <a:r>
              <a:rPr lang="en-US" dirty="0"/>
              <a:t>Pick best model</a:t>
            </a:r>
          </a:p>
        </p:txBody>
      </p:sp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r>
              <a:rPr lang="en-US" dirty="0"/>
              <a:t>All algorithms tried give essentially the same fit statistics.</a:t>
            </a:r>
          </a:p>
          <a:p>
            <a:r>
              <a:rPr lang="en-US" dirty="0"/>
              <a:t>Forward Selection, Backward Elimination and Stepwise Selection have only 13 predictors in the final model</a:t>
            </a:r>
          </a:p>
          <a:p>
            <a:r>
              <a:rPr lang="en-US" dirty="0"/>
              <a:t>LASSO and LARS have 37 predictors in the final model</a:t>
            </a:r>
          </a:p>
          <a:p>
            <a:r>
              <a:rPr lang="en-US" dirty="0">
                <a:solidFill>
                  <a:srgbClr val="FF0000"/>
                </a:solidFill>
              </a:rPr>
              <a:t>Best Model: </a:t>
            </a:r>
            <a:r>
              <a:rPr lang="en-US" dirty="0"/>
              <a:t>Backward Elimination (since it has the least </a:t>
            </a:r>
            <a:r>
              <a:rPr lang="en-US" dirty="0" err="1"/>
              <a:t>prerdictors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415563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𝑨𝒅𝒋𝒖𝒔𝒕𝒆𝒅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415563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8637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8451" r="-769340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7901" t="-8451" r="-302716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RMSE was used to choose the final model during training</a:t>
                </a:r>
              </a:p>
              <a:p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568458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231821"/>
            <a:ext cx="76571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6187"/>
              </p:ext>
            </p:extLst>
          </p:nvPr>
        </p:nvGraphicFramePr>
        <p:xfrm>
          <a:off x="10324532" y="247496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45875"/>
              </p:ext>
            </p:extLst>
          </p:nvPr>
        </p:nvGraphicFramePr>
        <p:xfrm>
          <a:off x="14168323" y="249968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Histogram of residual shows similar right skewed distribution as was seen in the full model. </a:t>
            </a:r>
          </a:p>
          <a:p>
            <a:endParaRPr lang="en-US" dirty="0"/>
          </a:p>
          <a:p>
            <a:r>
              <a:rPr lang="en-US" dirty="0"/>
              <a:t>Equality of variance at lower values of prediction is questionable as before.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8A248-2E99-4FB5-A4FF-CFA5E318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Motivation and Goal</a:t>
            </a:r>
          </a:p>
          <a:p>
            <a:r>
              <a:rPr lang="en-US" dirty="0"/>
              <a:t>Dataset and Data Collection Process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Following Good Modeling Practices</a:t>
            </a:r>
          </a:p>
          <a:p>
            <a:r>
              <a:rPr lang="en-US" dirty="0"/>
              <a:t>Full Model Analysis</a:t>
            </a:r>
          </a:p>
          <a:p>
            <a:pPr lvl="1"/>
            <a:r>
              <a:rPr lang="en-US" dirty="0"/>
              <a:t>Issues Identified</a:t>
            </a:r>
          </a:p>
          <a:p>
            <a:pPr lvl="1"/>
            <a:r>
              <a:rPr lang="en-US" dirty="0"/>
              <a:t>Avoiding temptation of removing high influence points</a:t>
            </a:r>
          </a:p>
          <a:p>
            <a:r>
              <a:rPr lang="en-US" dirty="0"/>
              <a:t>Model refinement with Variable Selection Techniques</a:t>
            </a:r>
          </a:p>
          <a:p>
            <a:pPr lvl="1"/>
            <a:r>
              <a:rPr lang="en-US" dirty="0"/>
              <a:t>Forward Selection, Backward Elimination, Stepwise Selection</a:t>
            </a:r>
          </a:p>
          <a:p>
            <a:pPr lvl="1"/>
            <a:r>
              <a:rPr lang="en-US" dirty="0"/>
              <a:t>LASSO, LARS</a:t>
            </a:r>
          </a:p>
          <a:p>
            <a:r>
              <a:rPr lang="en-US" dirty="0"/>
              <a:t>Conclusions and future recommendations for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Model </a:t>
            </a:r>
            <a:r>
              <a:rPr lang="en-US" dirty="0"/>
              <a:t>| Inference and 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>
            <a:normAutofit/>
          </a:bodyPr>
          <a:lstStyle/>
          <a:p>
            <a:r>
              <a:rPr lang="en-US" dirty="0"/>
              <a:t>Given the fact that the features were sampled randomly, any predictions drawn from this model can be applied to the entire design and manufacturing space of the integrated circuit.</a:t>
            </a:r>
          </a:p>
          <a:p>
            <a:endParaRPr lang="en-US" dirty="0"/>
          </a:p>
          <a:p>
            <a:r>
              <a:rPr lang="en-US" dirty="0"/>
              <a:t>Causality is not a concern here since the goal is mainly prediction of performance using the model.</a:t>
            </a:r>
          </a:p>
          <a:p>
            <a:endParaRPr lang="en-US" dirty="0"/>
          </a:p>
          <a:p>
            <a:r>
              <a:rPr lang="en-US" dirty="0"/>
              <a:t>However, given the fact that some of the model assumptions for multiple linear regression have not been met, we should be careful in using this model to predict new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 Improvement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6B75-F4DD-4A18-80C6-56AB062FF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Intelligent feature engineering to improve prediction performance.</a:t>
            </a:r>
          </a:p>
          <a:p>
            <a:endParaRPr lang="en-US" dirty="0"/>
          </a:p>
          <a:p>
            <a:r>
              <a:rPr lang="en-US" dirty="0"/>
              <a:t>Use non parametric models that do not need to satisfy normality and equal variance assumptions.</a:t>
            </a:r>
          </a:p>
          <a:p>
            <a:endParaRPr lang="en-US" dirty="0"/>
          </a:p>
          <a:p>
            <a:r>
              <a:rPr lang="en-US" dirty="0"/>
              <a:t>Divide data into clusters and model each cluster separately. </a:t>
            </a:r>
            <a:r>
              <a:rPr lang="en-US" dirty="0">
                <a:highlight>
                  <a:srgbClr val="FFFF00"/>
                </a:highlight>
              </a:rPr>
              <a:t>(show box plot of high vs. low Cook’s D points).</a:t>
            </a:r>
          </a:p>
        </p:txBody>
      </p:sp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193" y="1672828"/>
            <a:ext cx="8904280" cy="691435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842292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Motivation and Goal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0086-3879-4D70-8EA3-D473844F2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>
            <a:normAutofit/>
          </a:bodyPr>
          <a:lstStyle/>
          <a:p>
            <a:r>
              <a:rPr lang="en-US" dirty="0"/>
              <a:t>Can we predict the limits before the integrated circuits are manufactured to preemptively make changes when specs are expected to be out of range? </a:t>
            </a:r>
          </a:p>
          <a:p>
            <a:pPr lvl="1"/>
            <a:r>
              <a:rPr lang="en-US" dirty="0"/>
              <a:t>Yes, using electrical simulation (+ running Monte Carlo simulations)</a:t>
            </a:r>
          </a:p>
          <a:p>
            <a:pPr lvl="1"/>
            <a:r>
              <a:rPr lang="en-US" dirty="0"/>
              <a:t>However, this is very resource intensive as each electrical simulation can take several hours</a:t>
            </a:r>
          </a:p>
          <a:p>
            <a:pPr marL="685800" lvl="1" indent="0">
              <a:buNone/>
            </a:pPr>
            <a:endParaRPr lang="en-US" dirty="0"/>
          </a:p>
          <a:p>
            <a:r>
              <a:rPr lang="en-US" dirty="0"/>
              <a:t>Hence our </a:t>
            </a: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 is to build a model to predict the performance of the output variables. Specifically,</a:t>
            </a:r>
          </a:p>
          <a:p>
            <a:pPr lvl="1"/>
            <a:r>
              <a:rPr lang="en-US" dirty="0"/>
              <a:t>Pick the most critical output variable</a:t>
            </a:r>
          </a:p>
          <a:p>
            <a:pPr lvl="1"/>
            <a:r>
              <a:rPr lang="en-US" dirty="0"/>
              <a:t>Build a model to predict the mean value of the output </a:t>
            </a:r>
          </a:p>
          <a:p>
            <a:pPr lvl="2"/>
            <a:r>
              <a:rPr lang="en-US" dirty="0"/>
              <a:t>Free to choose any variables of liking from the model</a:t>
            </a:r>
          </a:p>
          <a:p>
            <a:pPr lvl="2"/>
            <a:r>
              <a:rPr lang="en-US" dirty="0"/>
              <a:t>Target accuracy: +/- 10% required, but +/- 15% would be acceptable also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10,000 rows capturing the performance of the circuit under various conditions. </a:t>
            </a:r>
          </a:p>
          <a:p>
            <a:endParaRPr lang="en-US" dirty="0"/>
          </a:p>
          <a:p>
            <a:r>
              <a:rPr lang="en-US" dirty="0"/>
              <a:t>240 features</a:t>
            </a:r>
          </a:p>
          <a:p>
            <a:pPr lvl="1"/>
            <a:r>
              <a:rPr lang="en-US" dirty="0"/>
              <a:t>x1 - x23: values that can be controlled by engineers to tune the performance</a:t>
            </a:r>
          </a:p>
          <a:p>
            <a:pPr lvl="2"/>
            <a:r>
              <a:rPr lang="en-US" dirty="0"/>
              <a:t>Wide range of values, some ranging from to 100, others are in the Nano or Micro range</a:t>
            </a:r>
          </a:p>
          <a:p>
            <a:pPr lvl="1"/>
            <a:r>
              <a:rPr lang="en-US" dirty="0"/>
              <a:t>stat1 – stat217: process variation parameters beyond human control</a:t>
            </a:r>
          </a:p>
          <a:p>
            <a:pPr lvl="2"/>
            <a:r>
              <a:rPr lang="en-US" dirty="0"/>
              <a:t>Range from -3 to 3, with mean of 0</a:t>
            </a:r>
          </a:p>
          <a:p>
            <a:pPr lvl="2"/>
            <a:r>
              <a:rPr lang="en-US" dirty="0"/>
              <a:t>Values represent sigma variation around mean</a:t>
            </a:r>
          </a:p>
          <a:p>
            <a:pPr lvl="1"/>
            <a:r>
              <a:rPr lang="en-US" dirty="0"/>
              <a:t>Output variable to target: y3 (most critical)</a:t>
            </a:r>
          </a:p>
          <a:p>
            <a:endParaRPr lang="en-US" dirty="0"/>
          </a:p>
          <a:p>
            <a:r>
              <a:rPr lang="en-US" dirty="0"/>
              <a:t>Data Collection Process</a:t>
            </a:r>
          </a:p>
          <a:p>
            <a:pPr lvl="1"/>
            <a:r>
              <a:rPr lang="en-US" dirty="0"/>
              <a:t>Engineer controlled variables were </a:t>
            </a:r>
            <a:r>
              <a:rPr lang="en-US" dirty="0">
                <a:solidFill>
                  <a:srgbClr val="FF0000"/>
                </a:solidFill>
              </a:rPr>
              <a:t>uniformly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randomly sampled</a:t>
            </a:r>
            <a:r>
              <a:rPr lang="en-US" dirty="0"/>
              <a:t> from their design space (since engineers can select any values from range</a:t>
            </a:r>
          </a:p>
          <a:p>
            <a:pPr lvl="1"/>
            <a:r>
              <a:rPr lang="en-US" dirty="0"/>
              <a:t>Statistical features were also </a:t>
            </a:r>
            <a:r>
              <a:rPr lang="en-US" dirty="0">
                <a:solidFill>
                  <a:srgbClr val="FF0000"/>
                </a:solidFill>
              </a:rPr>
              <a:t>uniformly randomly sampled</a:t>
            </a:r>
            <a:r>
              <a:rPr lang="en-US" dirty="0"/>
              <a:t> since we wanted accuracy of model to be good throughout statistical variation range and not just closer to the population means.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618" y="5642598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617" y="1768766"/>
            <a:ext cx="4666949" cy="3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3020 cases have NA values for output variables</a:t>
            </a:r>
          </a:p>
          <a:p>
            <a:pPr lvl="1"/>
            <a:r>
              <a:rPr lang="en-US" dirty="0"/>
              <a:t>Consulted with domain expert. Not valid features in combination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an be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without affecting inference capability</a:t>
            </a:r>
            <a:endParaRPr lang="en-US" dirty="0"/>
          </a:p>
          <a:p>
            <a:pPr marL="685800" lvl="1" indent="0">
              <a:buNone/>
            </a:pPr>
            <a:endParaRPr lang="en-US" dirty="0"/>
          </a:p>
          <a:p>
            <a:r>
              <a:rPr lang="en-US" dirty="0"/>
              <a:t>Output Variable (y3):</a:t>
            </a:r>
          </a:p>
          <a:p>
            <a:pPr lvl="1"/>
            <a:r>
              <a:rPr lang="en-US" dirty="0"/>
              <a:t>Shows right skewed histogram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Log transformation </a:t>
            </a:r>
            <a:r>
              <a:rPr lang="en-US" dirty="0"/>
              <a:t>helps a bit, hence we proceeded with taking log transformation</a:t>
            </a:r>
          </a:p>
          <a:p>
            <a:pPr lvl="1"/>
            <a:r>
              <a:rPr lang="en-US" dirty="0"/>
              <a:t>Note: log base 10 is more common in this industry, hence that is used instead of natural log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Correlation of Features to each other</a:t>
            </a:r>
          </a:p>
          <a:p>
            <a:pPr lvl="1"/>
            <a:r>
              <a:rPr lang="en-US" dirty="0"/>
              <a:t>Check for </a:t>
            </a:r>
            <a:r>
              <a:rPr lang="en-US" dirty="0">
                <a:solidFill>
                  <a:srgbClr val="FF0000"/>
                </a:solidFill>
              </a:rPr>
              <a:t>multicollinearity</a:t>
            </a:r>
          </a:p>
          <a:p>
            <a:pPr lvl="1"/>
            <a:r>
              <a:rPr lang="en-US" dirty="0"/>
              <a:t>Since inputs were randomly sampled, we did not expect there to be multicollinearity</a:t>
            </a:r>
          </a:p>
          <a:p>
            <a:pPr lvl="1"/>
            <a:r>
              <a:rPr lang="en-US" dirty="0"/>
              <a:t>Correlation table and VIF values confirmed the same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-0.0057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-0.0101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0.0078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-0.0057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0.0029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-0.0105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-0.0137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-0.0081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-0.0101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-0.0157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-0.0072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-0.0105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-0.0069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-0.0221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-0.0157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-0.0137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-0.0081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-0.0072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-0.0221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-0.0004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data,predictors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Correlation of Features to Outputs</a:t>
            </a:r>
          </a:p>
          <a:p>
            <a:pPr lvl="1"/>
            <a:r>
              <a:rPr lang="en-US" sz="2800" dirty="0"/>
              <a:t>Shows that very few features are highly correlated (positive or negative) with output</a:t>
            </a:r>
          </a:p>
          <a:p>
            <a:pPr lvl="1"/>
            <a:r>
              <a:rPr lang="en-US" sz="2800" dirty="0"/>
              <a:t>Same is visible from the scatter plots of output vs. inputs</a:t>
            </a:r>
          </a:p>
          <a:p>
            <a:pPr lvl="1"/>
            <a:r>
              <a:rPr lang="en-US" sz="2800" dirty="0"/>
              <a:t>Hence, features by themselves may not have a lot of predictive power</a:t>
            </a:r>
          </a:p>
          <a:p>
            <a:pPr marL="6858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58505"/>
              </p:ext>
            </p:extLst>
          </p:nvPr>
        </p:nvGraphicFramePr>
        <p:xfrm>
          <a:off x="1743295" y="476011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0.0611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0.0489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0.0472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0.0318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28956"/>
              </p:ext>
            </p:extLst>
          </p:nvPr>
        </p:nvGraphicFramePr>
        <p:xfrm>
          <a:off x="5587086" y="478483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Feature Transformation</a:t>
            </a:r>
          </a:p>
          <a:p>
            <a:pPr lvl="1"/>
            <a:r>
              <a:rPr lang="en-US" dirty="0"/>
              <a:t>For the most highly correlated features, x18 shows a slight curvature in the scatter plot</a:t>
            </a:r>
          </a:p>
          <a:p>
            <a:pPr lvl="1"/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7"/>
            <a:ext cx="8234248" cy="35795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216</TotalTime>
  <Words>2004</Words>
  <Application>Microsoft Office PowerPoint</Application>
  <PresentationFormat>Custom</PresentationFormat>
  <Paragraphs>525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Consolas</vt:lpstr>
      <vt:lpstr>Helvetica Neue Light</vt:lpstr>
      <vt:lpstr>Times New Roman</vt:lpstr>
      <vt:lpstr>Wingdings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PowerPoint Presentation</vt:lpstr>
      <vt:lpstr>Agenda</vt:lpstr>
      <vt:lpstr>Introduction</vt:lpstr>
      <vt:lpstr>Motivation and Goal 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Following Good Modeling Practices</vt:lpstr>
      <vt:lpstr>Full Model Analysis </vt:lpstr>
      <vt:lpstr>Full Model Analysis | Fit Statistics</vt:lpstr>
      <vt:lpstr>Full Model Analysis | Residual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Gupta</dc:creator>
  <cp:lastModifiedBy>Gupta, Nikhil</cp:lastModifiedBy>
  <cp:revision>68</cp:revision>
  <cp:lastPrinted>2016-04-12T03:59:27Z</cp:lastPrinted>
  <dcterms:created xsi:type="dcterms:W3CDTF">2019-01-08T11:08:45Z</dcterms:created>
  <dcterms:modified xsi:type="dcterms:W3CDTF">2019-02-15T14:00:42Z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0x010100E3EDEB7213ED1D45A6F9B797BF821331</vt:lpwstr>
  </property>
</Properties>
</file>