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4" r:id="rId5"/>
    <p:sldId id="266" r:id="rId6"/>
    <p:sldId id="259" r:id="rId7"/>
    <p:sldId id="267" r:id="rId8"/>
    <p:sldId id="268" r:id="rId9"/>
    <p:sldId id="269" r:id="rId10"/>
    <p:sldId id="260" r:id="rId11"/>
    <p:sldId id="270" r:id="rId12"/>
    <p:sldId id="272" r:id="rId13"/>
    <p:sldId id="271" r:id="rId14"/>
    <p:sldId id="261" r:id="rId15"/>
    <p:sldId id="273" r:id="rId16"/>
    <p:sldId id="262" r:id="rId17"/>
    <p:sldId id="263" r:id="rId18"/>
    <p:sldId id="274"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7" autoAdjust="0"/>
    <p:restoredTop sz="94660"/>
  </p:normalViewPr>
  <p:slideViewPr>
    <p:cSldViewPr snapToGrid="0">
      <p:cViewPr>
        <p:scale>
          <a:sx n="50" d="100"/>
          <a:sy n="50" d="100"/>
        </p:scale>
        <p:origin x="1002"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CFD6D-C7CD-450B-B7FD-1582A1051624}"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3B06AA1-16B6-43E7-9CD0-7CF0FA3A2AFA}">
      <dgm:prSet/>
      <dgm:spPr/>
      <dgm:t>
        <a:bodyPr/>
        <a:lstStyle/>
        <a:p>
          <a:r>
            <a:rPr lang="en-US"/>
            <a:t>Intro </a:t>
          </a:r>
        </a:p>
      </dgm:t>
    </dgm:pt>
    <dgm:pt modelId="{B8208B4E-7B47-41CE-A477-395C96CD5710}" type="parTrans" cxnId="{939E823B-7E23-4174-8B01-56BFB5BC5025}">
      <dgm:prSet/>
      <dgm:spPr/>
      <dgm:t>
        <a:bodyPr/>
        <a:lstStyle/>
        <a:p>
          <a:endParaRPr lang="en-US"/>
        </a:p>
      </dgm:t>
    </dgm:pt>
    <dgm:pt modelId="{69283169-14AC-4CC7-904E-AE46E5B4E452}" type="sibTrans" cxnId="{939E823B-7E23-4174-8B01-56BFB5BC5025}">
      <dgm:prSet/>
      <dgm:spPr/>
      <dgm:t>
        <a:bodyPr/>
        <a:lstStyle/>
        <a:p>
          <a:endParaRPr lang="en-US"/>
        </a:p>
      </dgm:t>
    </dgm:pt>
    <dgm:pt modelId="{877EDAA7-761E-4263-A4D9-12D2FAB79786}">
      <dgm:prSet/>
      <dgm:spPr/>
      <dgm:t>
        <a:bodyPr/>
        <a:lstStyle/>
        <a:p>
          <a:r>
            <a:rPr lang="en-US" dirty="0"/>
            <a:t>Descriptive Statistics</a:t>
          </a:r>
        </a:p>
      </dgm:t>
    </dgm:pt>
    <dgm:pt modelId="{E07B8499-5CC5-4C7B-93CE-7AB7DAB84123}" type="parTrans" cxnId="{AD4BA398-1EE3-4B92-8A3A-226297DED422}">
      <dgm:prSet/>
      <dgm:spPr/>
      <dgm:t>
        <a:bodyPr/>
        <a:lstStyle/>
        <a:p>
          <a:endParaRPr lang="en-US"/>
        </a:p>
      </dgm:t>
    </dgm:pt>
    <dgm:pt modelId="{15E18CCA-1EDC-449F-B896-C5CCB6790C45}" type="sibTrans" cxnId="{AD4BA398-1EE3-4B92-8A3A-226297DED422}">
      <dgm:prSet/>
      <dgm:spPr/>
      <dgm:t>
        <a:bodyPr/>
        <a:lstStyle/>
        <a:p>
          <a:endParaRPr lang="en-US"/>
        </a:p>
      </dgm:t>
    </dgm:pt>
    <dgm:pt modelId="{EF7B067F-FAF9-4D15-AAC8-95DEC1C82758}">
      <dgm:prSet/>
      <dgm:spPr/>
      <dgm:t>
        <a:bodyPr/>
        <a:lstStyle/>
        <a:p>
          <a:r>
            <a:rPr lang="en-US"/>
            <a:t>Analysis</a:t>
          </a:r>
        </a:p>
      </dgm:t>
    </dgm:pt>
    <dgm:pt modelId="{1123C75E-D876-4FB0-85C4-50A491996E9D}" type="parTrans" cxnId="{0073226E-855D-44CF-9D45-8DF549A712A0}">
      <dgm:prSet/>
      <dgm:spPr/>
      <dgm:t>
        <a:bodyPr/>
        <a:lstStyle/>
        <a:p>
          <a:endParaRPr lang="en-US"/>
        </a:p>
      </dgm:t>
    </dgm:pt>
    <dgm:pt modelId="{F7FA1080-D29A-4488-9B56-E273A18090CD}" type="sibTrans" cxnId="{0073226E-855D-44CF-9D45-8DF549A712A0}">
      <dgm:prSet/>
      <dgm:spPr/>
      <dgm:t>
        <a:bodyPr/>
        <a:lstStyle/>
        <a:p>
          <a:endParaRPr lang="en-US"/>
        </a:p>
      </dgm:t>
    </dgm:pt>
    <dgm:pt modelId="{BDEF167D-6598-4D7C-A99F-1BDEF6E8DEEB}">
      <dgm:prSet/>
      <dgm:spPr/>
      <dgm:t>
        <a:bodyPr/>
        <a:lstStyle/>
        <a:p>
          <a:r>
            <a:rPr lang="en-US"/>
            <a:t>Interpretation</a:t>
          </a:r>
        </a:p>
      </dgm:t>
    </dgm:pt>
    <dgm:pt modelId="{0ED9BB81-AA94-4914-B786-BB7F23614283}" type="parTrans" cxnId="{DA351AE2-AD60-4872-ACCF-758BF063FAE3}">
      <dgm:prSet/>
      <dgm:spPr/>
      <dgm:t>
        <a:bodyPr/>
        <a:lstStyle/>
        <a:p>
          <a:endParaRPr lang="en-US"/>
        </a:p>
      </dgm:t>
    </dgm:pt>
    <dgm:pt modelId="{5585BA2E-8991-4DDE-9A10-8F6AD176BFFC}" type="sibTrans" cxnId="{DA351AE2-AD60-4872-ACCF-758BF063FAE3}">
      <dgm:prSet/>
      <dgm:spPr/>
      <dgm:t>
        <a:bodyPr/>
        <a:lstStyle/>
        <a:p>
          <a:endParaRPr lang="en-US"/>
        </a:p>
      </dgm:t>
    </dgm:pt>
    <dgm:pt modelId="{AA44F97A-3A69-4B33-99AF-3B2A2701541B}">
      <dgm:prSet/>
      <dgm:spPr/>
      <dgm:t>
        <a:bodyPr/>
        <a:lstStyle/>
        <a:p>
          <a:r>
            <a:rPr lang="en-US"/>
            <a:t>Conclusion</a:t>
          </a:r>
        </a:p>
      </dgm:t>
    </dgm:pt>
    <dgm:pt modelId="{4C6E432C-D7A3-4118-9C72-B8475F02AC53}" type="parTrans" cxnId="{AE00E3E5-FDF3-442C-8A91-9AE0D9839CA6}">
      <dgm:prSet/>
      <dgm:spPr/>
      <dgm:t>
        <a:bodyPr/>
        <a:lstStyle/>
        <a:p>
          <a:endParaRPr lang="en-US"/>
        </a:p>
      </dgm:t>
    </dgm:pt>
    <dgm:pt modelId="{ABA3C009-396A-4DD4-9038-348346FFEDB2}" type="sibTrans" cxnId="{AE00E3E5-FDF3-442C-8A91-9AE0D9839CA6}">
      <dgm:prSet/>
      <dgm:spPr/>
      <dgm:t>
        <a:bodyPr/>
        <a:lstStyle/>
        <a:p>
          <a:endParaRPr lang="en-US"/>
        </a:p>
      </dgm:t>
    </dgm:pt>
    <dgm:pt modelId="{2C7D8910-E736-4972-934B-59294B873FE5}" type="pres">
      <dgm:prSet presAssocID="{11FCFD6D-C7CD-450B-B7FD-1582A1051624}" presName="linear" presStyleCnt="0">
        <dgm:presLayoutVars>
          <dgm:animLvl val="lvl"/>
          <dgm:resizeHandles val="exact"/>
        </dgm:presLayoutVars>
      </dgm:prSet>
      <dgm:spPr/>
    </dgm:pt>
    <dgm:pt modelId="{A5D81755-410C-4E21-AEDD-E6F6B10B2AD4}" type="pres">
      <dgm:prSet presAssocID="{63B06AA1-16B6-43E7-9CD0-7CF0FA3A2AFA}" presName="parentText" presStyleLbl="node1" presStyleIdx="0" presStyleCnt="5">
        <dgm:presLayoutVars>
          <dgm:chMax val="0"/>
          <dgm:bulletEnabled val="1"/>
        </dgm:presLayoutVars>
      </dgm:prSet>
      <dgm:spPr/>
    </dgm:pt>
    <dgm:pt modelId="{639669EA-6A57-4D94-9CBB-3DD6CE643C9E}" type="pres">
      <dgm:prSet presAssocID="{69283169-14AC-4CC7-904E-AE46E5B4E452}" presName="spacer" presStyleCnt="0"/>
      <dgm:spPr/>
    </dgm:pt>
    <dgm:pt modelId="{D62E0129-61D8-461E-A933-276C35BE7B9E}" type="pres">
      <dgm:prSet presAssocID="{877EDAA7-761E-4263-A4D9-12D2FAB79786}" presName="parentText" presStyleLbl="node1" presStyleIdx="1" presStyleCnt="5">
        <dgm:presLayoutVars>
          <dgm:chMax val="0"/>
          <dgm:bulletEnabled val="1"/>
        </dgm:presLayoutVars>
      </dgm:prSet>
      <dgm:spPr/>
    </dgm:pt>
    <dgm:pt modelId="{36F98D2B-2A4C-4A7E-809C-ECD392959C5A}" type="pres">
      <dgm:prSet presAssocID="{15E18CCA-1EDC-449F-B896-C5CCB6790C45}" presName="spacer" presStyleCnt="0"/>
      <dgm:spPr/>
    </dgm:pt>
    <dgm:pt modelId="{9B7A96F6-19D2-4670-845B-FC116B76F0E7}" type="pres">
      <dgm:prSet presAssocID="{EF7B067F-FAF9-4D15-AAC8-95DEC1C82758}" presName="parentText" presStyleLbl="node1" presStyleIdx="2" presStyleCnt="5">
        <dgm:presLayoutVars>
          <dgm:chMax val="0"/>
          <dgm:bulletEnabled val="1"/>
        </dgm:presLayoutVars>
      </dgm:prSet>
      <dgm:spPr/>
    </dgm:pt>
    <dgm:pt modelId="{FF6EDB37-4A9B-4EBE-B06E-1F09B1CDE0BF}" type="pres">
      <dgm:prSet presAssocID="{F7FA1080-D29A-4488-9B56-E273A18090CD}" presName="spacer" presStyleCnt="0"/>
      <dgm:spPr/>
    </dgm:pt>
    <dgm:pt modelId="{95C6F35C-7863-4138-B2F8-0F8E8A88F8B2}" type="pres">
      <dgm:prSet presAssocID="{BDEF167D-6598-4D7C-A99F-1BDEF6E8DEEB}" presName="parentText" presStyleLbl="node1" presStyleIdx="3" presStyleCnt="5">
        <dgm:presLayoutVars>
          <dgm:chMax val="0"/>
          <dgm:bulletEnabled val="1"/>
        </dgm:presLayoutVars>
      </dgm:prSet>
      <dgm:spPr/>
    </dgm:pt>
    <dgm:pt modelId="{29D8D0DA-75C1-41AC-AE3F-E4E81A0286B4}" type="pres">
      <dgm:prSet presAssocID="{5585BA2E-8991-4DDE-9A10-8F6AD176BFFC}" presName="spacer" presStyleCnt="0"/>
      <dgm:spPr/>
    </dgm:pt>
    <dgm:pt modelId="{672F8FDF-BBB8-486B-876F-F8A5ACBAF550}" type="pres">
      <dgm:prSet presAssocID="{AA44F97A-3A69-4B33-99AF-3B2A2701541B}" presName="parentText" presStyleLbl="node1" presStyleIdx="4" presStyleCnt="5">
        <dgm:presLayoutVars>
          <dgm:chMax val="0"/>
          <dgm:bulletEnabled val="1"/>
        </dgm:presLayoutVars>
      </dgm:prSet>
      <dgm:spPr/>
    </dgm:pt>
  </dgm:ptLst>
  <dgm:cxnLst>
    <dgm:cxn modelId="{9B797A19-5680-4D55-BD95-3292CD42FE74}" type="presOf" srcId="{EF7B067F-FAF9-4D15-AAC8-95DEC1C82758}" destId="{9B7A96F6-19D2-4670-845B-FC116B76F0E7}" srcOrd="0" destOrd="0" presId="urn:microsoft.com/office/officeart/2005/8/layout/vList2"/>
    <dgm:cxn modelId="{E29C2930-6CC6-438F-A688-B789C5B269AF}" type="presOf" srcId="{BDEF167D-6598-4D7C-A99F-1BDEF6E8DEEB}" destId="{95C6F35C-7863-4138-B2F8-0F8E8A88F8B2}" srcOrd="0" destOrd="0" presId="urn:microsoft.com/office/officeart/2005/8/layout/vList2"/>
    <dgm:cxn modelId="{939E823B-7E23-4174-8B01-56BFB5BC5025}" srcId="{11FCFD6D-C7CD-450B-B7FD-1582A1051624}" destId="{63B06AA1-16B6-43E7-9CD0-7CF0FA3A2AFA}" srcOrd="0" destOrd="0" parTransId="{B8208B4E-7B47-41CE-A477-395C96CD5710}" sibTransId="{69283169-14AC-4CC7-904E-AE46E5B4E452}"/>
    <dgm:cxn modelId="{0073226E-855D-44CF-9D45-8DF549A712A0}" srcId="{11FCFD6D-C7CD-450B-B7FD-1582A1051624}" destId="{EF7B067F-FAF9-4D15-AAC8-95DEC1C82758}" srcOrd="2" destOrd="0" parTransId="{1123C75E-D876-4FB0-85C4-50A491996E9D}" sibTransId="{F7FA1080-D29A-4488-9B56-E273A18090CD}"/>
    <dgm:cxn modelId="{A7DCAA7B-BD89-443F-A006-BA0A0DC297CD}" type="presOf" srcId="{877EDAA7-761E-4263-A4D9-12D2FAB79786}" destId="{D62E0129-61D8-461E-A933-276C35BE7B9E}" srcOrd="0" destOrd="0" presId="urn:microsoft.com/office/officeart/2005/8/layout/vList2"/>
    <dgm:cxn modelId="{AD4BA398-1EE3-4B92-8A3A-226297DED422}" srcId="{11FCFD6D-C7CD-450B-B7FD-1582A1051624}" destId="{877EDAA7-761E-4263-A4D9-12D2FAB79786}" srcOrd="1" destOrd="0" parTransId="{E07B8499-5CC5-4C7B-93CE-7AB7DAB84123}" sibTransId="{15E18CCA-1EDC-449F-B896-C5CCB6790C45}"/>
    <dgm:cxn modelId="{DA351AE2-AD60-4872-ACCF-758BF063FAE3}" srcId="{11FCFD6D-C7CD-450B-B7FD-1582A1051624}" destId="{BDEF167D-6598-4D7C-A99F-1BDEF6E8DEEB}" srcOrd="3" destOrd="0" parTransId="{0ED9BB81-AA94-4914-B786-BB7F23614283}" sibTransId="{5585BA2E-8991-4DDE-9A10-8F6AD176BFFC}"/>
    <dgm:cxn modelId="{AE00E3E5-FDF3-442C-8A91-9AE0D9839CA6}" srcId="{11FCFD6D-C7CD-450B-B7FD-1582A1051624}" destId="{AA44F97A-3A69-4B33-99AF-3B2A2701541B}" srcOrd="4" destOrd="0" parTransId="{4C6E432C-D7A3-4118-9C72-B8475F02AC53}" sibTransId="{ABA3C009-396A-4DD4-9038-348346FFEDB2}"/>
    <dgm:cxn modelId="{128B60F8-98FB-4F05-9D6C-5555718449E0}" type="presOf" srcId="{63B06AA1-16B6-43E7-9CD0-7CF0FA3A2AFA}" destId="{A5D81755-410C-4E21-AEDD-E6F6B10B2AD4}" srcOrd="0" destOrd="0" presId="urn:microsoft.com/office/officeart/2005/8/layout/vList2"/>
    <dgm:cxn modelId="{60C33CFA-6693-4B15-8516-24603B965790}" type="presOf" srcId="{AA44F97A-3A69-4B33-99AF-3B2A2701541B}" destId="{672F8FDF-BBB8-486B-876F-F8A5ACBAF550}" srcOrd="0" destOrd="0" presId="urn:microsoft.com/office/officeart/2005/8/layout/vList2"/>
    <dgm:cxn modelId="{62FEFDFA-310A-46F6-89CF-CD041E10B522}" type="presOf" srcId="{11FCFD6D-C7CD-450B-B7FD-1582A1051624}" destId="{2C7D8910-E736-4972-934B-59294B873FE5}" srcOrd="0" destOrd="0" presId="urn:microsoft.com/office/officeart/2005/8/layout/vList2"/>
    <dgm:cxn modelId="{0D60BD2F-34B4-4C5B-A1A6-45F1CC09A59D}" type="presParOf" srcId="{2C7D8910-E736-4972-934B-59294B873FE5}" destId="{A5D81755-410C-4E21-AEDD-E6F6B10B2AD4}" srcOrd="0" destOrd="0" presId="urn:microsoft.com/office/officeart/2005/8/layout/vList2"/>
    <dgm:cxn modelId="{CB86E1D9-3268-4134-B3AD-C47155968B30}" type="presParOf" srcId="{2C7D8910-E736-4972-934B-59294B873FE5}" destId="{639669EA-6A57-4D94-9CBB-3DD6CE643C9E}" srcOrd="1" destOrd="0" presId="urn:microsoft.com/office/officeart/2005/8/layout/vList2"/>
    <dgm:cxn modelId="{5561F625-7EDD-434A-88E5-DC83A5EDCFCA}" type="presParOf" srcId="{2C7D8910-E736-4972-934B-59294B873FE5}" destId="{D62E0129-61D8-461E-A933-276C35BE7B9E}" srcOrd="2" destOrd="0" presId="urn:microsoft.com/office/officeart/2005/8/layout/vList2"/>
    <dgm:cxn modelId="{CD39B181-1A6C-4082-854C-703E7B85FE55}" type="presParOf" srcId="{2C7D8910-E736-4972-934B-59294B873FE5}" destId="{36F98D2B-2A4C-4A7E-809C-ECD392959C5A}" srcOrd="3" destOrd="0" presId="urn:microsoft.com/office/officeart/2005/8/layout/vList2"/>
    <dgm:cxn modelId="{F50CAB5D-349F-4389-8866-40D93EB6BE34}" type="presParOf" srcId="{2C7D8910-E736-4972-934B-59294B873FE5}" destId="{9B7A96F6-19D2-4670-845B-FC116B76F0E7}" srcOrd="4" destOrd="0" presId="urn:microsoft.com/office/officeart/2005/8/layout/vList2"/>
    <dgm:cxn modelId="{9FF5FC13-8C18-429B-8EC5-38AD4617D4BD}" type="presParOf" srcId="{2C7D8910-E736-4972-934B-59294B873FE5}" destId="{FF6EDB37-4A9B-4EBE-B06E-1F09B1CDE0BF}" srcOrd="5" destOrd="0" presId="urn:microsoft.com/office/officeart/2005/8/layout/vList2"/>
    <dgm:cxn modelId="{D5C17A93-7261-469B-BF90-D4C6A5A9B3D4}" type="presParOf" srcId="{2C7D8910-E736-4972-934B-59294B873FE5}" destId="{95C6F35C-7863-4138-B2F8-0F8E8A88F8B2}" srcOrd="6" destOrd="0" presId="urn:microsoft.com/office/officeart/2005/8/layout/vList2"/>
    <dgm:cxn modelId="{5D43FAD4-E0B3-4D20-9895-D73EE7D5475F}" type="presParOf" srcId="{2C7D8910-E736-4972-934B-59294B873FE5}" destId="{29D8D0DA-75C1-41AC-AE3F-E4E81A0286B4}" srcOrd="7" destOrd="0" presId="urn:microsoft.com/office/officeart/2005/8/layout/vList2"/>
    <dgm:cxn modelId="{8F7BC62B-A883-4916-9BBA-0BA1F202C710}" type="presParOf" srcId="{2C7D8910-E736-4972-934B-59294B873FE5}" destId="{672F8FDF-BBB8-486B-876F-F8A5ACBAF55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81755-410C-4E21-AEDD-E6F6B10B2AD4}">
      <dsp:nvSpPr>
        <dsp:cNvPr id="0" name=""/>
        <dsp:cNvSpPr/>
      </dsp:nvSpPr>
      <dsp:spPr>
        <a:xfrm>
          <a:off x="0" y="50922"/>
          <a:ext cx="6513603" cy="10553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Intro </a:t>
          </a:r>
        </a:p>
      </dsp:txBody>
      <dsp:txXfrm>
        <a:off x="51517" y="102439"/>
        <a:ext cx="6410569" cy="952306"/>
      </dsp:txXfrm>
    </dsp:sp>
    <dsp:sp modelId="{D62E0129-61D8-461E-A933-276C35BE7B9E}">
      <dsp:nvSpPr>
        <dsp:cNvPr id="0" name=""/>
        <dsp:cNvSpPr/>
      </dsp:nvSpPr>
      <dsp:spPr>
        <a:xfrm>
          <a:off x="0" y="1232982"/>
          <a:ext cx="6513603" cy="105534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Descriptive Statistics</a:t>
          </a:r>
        </a:p>
      </dsp:txBody>
      <dsp:txXfrm>
        <a:off x="51517" y="1284499"/>
        <a:ext cx="6410569" cy="952306"/>
      </dsp:txXfrm>
    </dsp:sp>
    <dsp:sp modelId="{9B7A96F6-19D2-4670-845B-FC116B76F0E7}">
      <dsp:nvSpPr>
        <dsp:cNvPr id="0" name=""/>
        <dsp:cNvSpPr/>
      </dsp:nvSpPr>
      <dsp:spPr>
        <a:xfrm>
          <a:off x="0" y="2415043"/>
          <a:ext cx="6513603" cy="105534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Analysis</a:t>
          </a:r>
        </a:p>
      </dsp:txBody>
      <dsp:txXfrm>
        <a:off x="51517" y="2466560"/>
        <a:ext cx="6410569" cy="952306"/>
      </dsp:txXfrm>
    </dsp:sp>
    <dsp:sp modelId="{95C6F35C-7863-4138-B2F8-0F8E8A88F8B2}">
      <dsp:nvSpPr>
        <dsp:cNvPr id="0" name=""/>
        <dsp:cNvSpPr/>
      </dsp:nvSpPr>
      <dsp:spPr>
        <a:xfrm>
          <a:off x="0" y="3597103"/>
          <a:ext cx="6513603" cy="105534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Interpretation</a:t>
          </a:r>
        </a:p>
      </dsp:txBody>
      <dsp:txXfrm>
        <a:off x="51517" y="3648620"/>
        <a:ext cx="6410569" cy="952306"/>
      </dsp:txXfrm>
    </dsp:sp>
    <dsp:sp modelId="{672F8FDF-BBB8-486B-876F-F8A5ACBAF550}">
      <dsp:nvSpPr>
        <dsp:cNvPr id="0" name=""/>
        <dsp:cNvSpPr/>
      </dsp:nvSpPr>
      <dsp:spPr>
        <a:xfrm>
          <a:off x="0" y="4779163"/>
          <a:ext cx="6513603" cy="105534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Conclusion</a:t>
          </a:r>
        </a:p>
      </dsp:txBody>
      <dsp:txXfrm>
        <a:off x="51517" y="4830680"/>
        <a:ext cx="6410569" cy="9523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2DDB-362A-4CA0-8F13-4630A9DC38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9008DD-6534-49E8-9D56-5C1DAF5A7C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64027D-B197-4931-89AC-2FD7F3832388}"/>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5" name="Footer Placeholder 4">
            <a:extLst>
              <a:ext uri="{FF2B5EF4-FFF2-40B4-BE49-F238E27FC236}">
                <a16:creationId xmlns:a16="http://schemas.microsoft.com/office/drawing/2014/main" id="{BB1B8C4D-1220-4D36-8FDC-BE8FF9389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3F344-CEC2-4984-9C2B-6565080C6ACD}"/>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183280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B7C2-9590-4747-B975-09C08CE9E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50AEFF-FB6F-4846-8AF9-8036FD9CBD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8541F-3769-4F3C-9177-7A9533173FFE}"/>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5" name="Footer Placeholder 4">
            <a:extLst>
              <a:ext uri="{FF2B5EF4-FFF2-40B4-BE49-F238E27FC236}">
                <a16:creationId xmlns:a16="http://schemas.microsoft.com/office/drawing/2014/main" id="{78974EC4-C193-42DC-870A-A1CFA0D8B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280D4-7B52-452F-B501-FFEFE87FFDA8}"/>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175633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B6DDD8-4870-43DD-B83B-CE035F806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A5FE40-42EE-4F31-AABD-A614910FAD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93F97-FE37-488F-A284-3EF14651643E}"/>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5" name="Footer Placeholder 4">
            <a:extLst>
              <a:ext uri="{FF2B5EF4-FFF2-40B4-BE49-F238E27FC236}">
                <a16:creationId xmlns:a16="http://schemas.microsoft.com/office/drawing/2014/main" id="{539AF3E5-2BD1-4F26-AC64-A5176D671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F237E-AB12-417F-9788-70C5764A8DDC}"/>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347445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A597-B2B6-4728-9315-16B89193C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F2E5A-4B69-4450-9A8F-B8D183D77B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54D8C-C2DE-4C7B-8359-594541DC84A4}"/>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5" name="Footer Placeholder 4">
            <a:extLst>
              <a:ext uri="{FF2B5EF4-FFF2-40B4-BE49-F238E27FC236}">
                <a16:creationId xmlns:a16="http://schemas.microsoft.com/office/drawing/2014/main" id="{B01A77BC-D0B8-440F-971B-FCBD5105E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6A17E-2C5C-4DBC-AC6A-7F5BE2C32629}"/>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23045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E5FE-9BB2-42E7-83E9-6F13CBFD1E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82339E-98F5-4EEF-8C93-E71D51576D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8EB16D-727E-4AE0-AB7F-80FAB0177F8E}"/>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5" name="Footer Placeholder 4">
            <a:extLst>
              <a:ext uri="{FF2B5EF4-FFF2-40B4-BE49-F238E27FC236}">
                <a16:creationId xmlns:a16="http://schemas.microsoft.com/office/drawing/2014/main" id="{43495907-FEF3-4B88-B11F-8FD9E694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9A768-FD7E-4323-94B4-03B01CB7682D}"/>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293607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2597-3C05-45FD-8F0D-1ABCDB9005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34CCBF-2113-45B1-B4AB-14518C7C9D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914E7-A2CD-49F1-BBCA-1A25D1C598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EE2AC-691F-4044-AC70-8EB08E7087D6}"/>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6" name="Footer Placeholder 5">
            <a:extLst>
              <a:ext uri="{FF2B5EF4-FFF2-40B4-BE49-F238E27FC236}">
                <a16:creationId xmlns:a16="http://schemas.microsoft.com/office/drawing/2014/main" id="{0E24B79F-497A-45C6-B6B9-08DC1FB9B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25F6E-2909-4FE1-9F1D-B3943AB20A7D}"/>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301007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87C4-F21F-4452-8F18-BA079DEC26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1B183-6D5D-42FD-9083-B4F1448C4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0901CC-272F-4DC1-BDDC-518EDB69C1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698D4F-49FB-4455-9E49-1C51544E0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81E3C2-D7D6-4731-AF2D-B0EBAA47C0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10D97-9203-4760-A0AB-C938206F94EE}"/>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8" name="Footer Placeholder 7">
            <a:extLst>
              <a:ext uri="{FF2B5EF4-FFF2-40B4-BE49-F238E27FC236}">
                <a16:creationId xmlns:a16="http://schemas.microsoft.com/office/drawing/2014/main" id="{319DC1DF-37C9-497E-AB13-ED3374F44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6E2A8-793A-48A4-A799-AA5F0DF08E50}"/>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97803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721E-A609-482A-8976-36D9C84EF9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0F8FB8-79EA-4D20-A3E4-40F13FFAB049}"/>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4" name="Footer Placeholder 3">
            <a:extLst>
              <a:ext uri="{FF2B5EF4-FFF2-40B4-BE49-F238E27FC236}">
                <a16:creationId xmlns:a16="http://schemas.microsoft.com/office/drawing/2014/main" id="{7D468002-0B2E-4067-BBC6-1672EB42F4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EBFFEC-B1F9-42D8-BFF3-98BB98DC2095}"/>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158607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EBAFB-311D-4C5C-B6C1-7CB606CD6BD6}"/>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3" name="Footer Placeholder 2">
            <a:extLst>
              <a:ext uri="{FF2B5EF4-FFF2-40B4-BE49-F238E27FC236}">
                <a16:creationId xmlns:a16="http://schemas.microsoft.com/office/drawing/2014/main" id="{635CF5D0-A3AA-435C-8638-691B5C0445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1E6F58-A024-48A3-AE4E-F8B4FADDF991}"/>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244348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638B-36DE-4E22-9230-F8ABC6E4F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025576-0DA0-497B-AC69-5ADC4A24A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6FB01D-415E-4679-8F3B-1DED66686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F13007-3301-4658-AD87-0F75DBE23256}"/>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6" name="Footer Placeholder 5">
            <a:extLst>
              <a:ext uri="{FF2B5EF4-FFF2-40B4-BE49-F238E27FC236}">
                <a16:creationId xmlns:a16="http://schemas.microsoft.com/office/drawing/2014/main" id="{F6F39A36-7FC8-4F6D-8BB8-C97B7F416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51A20-C84A-4D4F-A3EF-52F78FCFF2D7}"/>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113736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A78C-8FF8-4E7A-B6A5-4E40C631F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0F0D88-D0E2-464E-B715-C58232DD7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1F293B-055D-49CD-8529-8D8D63AC9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1427AF-9E00-4881-B327-D92720258976}"/>
              </a:ext>
            </a:extLst>
          </p:cNvPr>
          <p:cNvSpPr>
            <a:spLocks noGrp="1"/>
          </p:cNvSpPr>
          <p:nvPr>
            <p:ph type="dt" sz="half" idx="10"/>
          </p:nvPr>
        </p:nvSpPr>
        <p:spPr/>
        <p:txBody>
          <a:bodyPr/>
          <a:lstStyle/>
          <a:p>
            <a:fld id="{F938573D-1BC7-4425-A88F-9A84100E2B8D}" type="datetimeFigureOut">
              <a:rPr lang="en-US" smtClean="0"/>
              <a:t>2/12/2019</a:t>
            </a:fld>
            <a:endParaRPr lang="en-US"/>
          </a:p>
        </p:txBody>
      </p:sp>
      <p:sp>
        <p:nvSpPr>
          <p:cNvPr id="6" name="Footer Placeholder 5">
            <a:extLst>
              <a:ext uri="{FF2B5EF4-FFF2-40B4-BE49-F238E27FC236}">
                <a16:creationId xmlns:a16="http://schemas.microsoft.com/office/drawing/2014/main" id="{84763B58-41D4-4D47-87C5-485ED268E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4E130-8E30-45CF-8744-428CA9144607}"/>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332707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E69D6-0A39-4536-978E-3F5474844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B2C41B-3676-4590-BDDB-5351B03C4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D38BE-431F-46EE-853D-48B9C7B17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8573D-1BC7-4425-A88F-9A84100E2B8D}" type="datetimeFigureOut">
              <a:rPr lang="en-US" smtClean="0"/>
              <a:t>2/12/2019</a:t>
            </a:fld>
            <a:endParaRPr lang="en-US"/>
          </a:p>
        </p:txBody>
      </p:sp>
      <p:sp>
        <p:nvSpPr>
          <p:cNvPr id="5" name="Footer Placeholder 4">
            <a:extLst>
              <a:ext uri="{FF2B5EF4-FFF2-40B4-BE49-F238E27FC236}">
                <a16:creationId xmlns:a16="http://schemas.microsoft.com/office/drawing/2014/main" id="{E4D9B927-4C60-4DB1-8802-E18E3E1D7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23B386-F4D8-4D29-ABAC-38E40C8B3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3B785-BAE3-4929-8DB5-5A6015FBF932}" type="slidenum">
              <a:rPr lang="en-US" smtClean="0"/>
              <a:t>‹#›</a:t>
            </a:fld>
            <a:endParaRPr lang="en-US"/>
          </a:p>
        </p:txBody>
      </p:sp>
    </p:spTree>
    <p:extLst>
      <p:ext uri="{BB962C8B-B14F-4D97-AF65-F5344CB8AC3E}">
        <p14:creationId xmlns:p14="http://schemas.microsoft.com/office/powerpoint/2010/main" val="1448350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DE42B396-25B8-4086-AEBB-1A635274BD6D}"/>
              </a:ext>
            </a:extLst>
          </p:cNvPr>
          <p:cNvSpPr>
            <a:spLocks noGrp="1"/>
          </p:cNvSpPr>
          <p:nvPr>
            <p:ph type="subTitle" idx="1"/>
          </p:nvPr>
        </p:nvSpPr>
        <p:spPr>
          <a:xfrm>
            <a:off x="1524000" y="4495800"/>
            <a:ext cx="9144000" cy="762000"/>
          </a:xfrm>
        </p:spPr>
        <p:txBody>
          <a:bodyPr>
            <a:normAutofit/>
          </a:bodyPr>
          <a:lstStyle/>
          <a:p>
            <a:r>
              <a:rPr lang="en-US" dirty="0"/>
              <a:t>Joanna Duran, Nikhil Gupta, Max Moro</a:t>
            </a:r>
            <a:endParaRPr lang="en-US" sz="1800" dirty="0"/>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2D4B30-9622-4DDD-BB14-9F791D80F094}"/>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Integrated Circuits Manufacturing Process Model</a:t>
            </a:r>
          </a:p>
        </p:txBody>
      </p:sp>
    </p:spTree>
    <p:extLst>
      <p:ext uri="{BB962C8B-B14F-4D97-AF65-F5344CB8AC3E}">
        <p14:creationId xmlns:p14="http://schemas.microsoft.com/office/powerpoint/2010/main" val="27997431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BA0F-A7FA-4A66-9EE0-B878CBBB4087}"/>
              </a:ext>
            </a:extLst>
          </p:cNvPr>
          <p:cNvSpPr>
            <a:spLocks noGrp="1"/>
          </p:cNvSpPr>
          <p:nvPr>
            <p:ph type="title"/>
          </p:nvPr>
        </p:nvSpPr>
        <p:spPr/>
        <p:txBody>
          <a:bodyPr/>
          <a:lstStyle/>
          <a:p>
            <a:r>
              <a:rPr lang="en-US" dirty="0">
                <a:solidFill>
                  <a:srgbClr val="FF0000"/>
                </a:solidFill>
              </a:rPr>
              <a:t>Descriptive Statistics </a:t>
            </a:r>
            <a:br>
              <a:rPr lang="en-US" dirty="0">
                <a:solidFill>
                  <a:srgbClr val="FF0000"/>
                </a:solidFill>
              </a:rPr>
            </a:br>
            <a:r>
              <a:rPr lang="en-US" dirty="0">
                <a:solidFill>
                  <a:srgbClr val="FF0000"/>
                </a:solidFill>
              </a:rPr>
              <a:t>(PLOT your DATA!!!)</a:t>
            </a:r>
          </a:p>
        </p:txBody>
      </p:sp>
      <p:sp>
        <p:nvSpPr>
          <p:cNvPr id="3" name="Content Placeholder 2">
            <a:extLst>
              <a:ext uri="{FF2B5EF4-FFF2-40B4-BE49-F238E27FC236}">
                <a16:creationId xmlns:a16="http://schemas.microsoft.com/office/drawing/2014/main" id="{29A73C48-CE06-4282-A389-E7FD51785DCF}"/>
              </a:ext>
            </a:extLst>
          </p:cNvPr>
          <p:cNvSpPr>
            <a:spLocks noGrp="1"/>
          </p:cNvSpPr>
          <p:nvPr>
            <p:ph idx="1"/>
          </p:nvPr>
        </p:nvSpPr>
        <p:spPr/>
        <p:txBody>
          <a:bodyPr>
            <a:normAutofit fontScale="62500" lnSpcReduction="20000"/>
          </a:bodyPr>
          <a:lstStyle/>
          <a:p>
            <a:pPr marL="45720" indent="0" fontAlgn="auto">
              <a:spcAft>
                <a:spcPts val="0"/>
              </a:spcAft>
              <a:buFont typeface="Wingdings 2" panose="05020102010507070707" pitchFamily="18" charset="2"/>
              <a:buNone/>
              <a:defRPr/>
            </a:pPr>
            <a:r>
              <a:rPr lang="en-US" dirty="0">
                <a:solidFill>
                  <a:srgbClr val="FF0000"/>
                </a:solidFill>
              </a:rPr>
              <a:t>Depends on your data set and objective</a:t>
            </a:r>
          </a:p>
          <a:p>
            <a:pPr marL="45720" indent="0" fontAlgn="auto">
              <a:spcAft>
                <a:spcPts val="0"/>
              </a:spcAft>
              <a:buFont typeface="Wingdings 2" panose="05020102010507070707" pitchFamily="18" charset="2"/>
              <a:buNone/>
              <a:defRPr/>
            </a:pPr>
            <a:r>
              <a:rPr lang="en-US" dirty="0">
                <a:solidFill>
                  <a:srgbClr val="FF0000"/>
                </a:solidFill>
              </a:rPr>
              <a:t>Do what makes sense to the story you need to tell</a:t>
            </a:r>
          </a:p>
          <a:p>
            <a:pPr marL="45720" indent="0" fontAlgn="auto">
              <a:spcAft>
                <a:spcPts val="0"/>
              </a:spcAft>
              <a:buFont typeface="Wingdings 2" panose="05020102010507070707" pitchFamily="18" charset="2"/>
              <a:buNone/>
              <a:defRPr/>
            </a:pPr>
            <a:endParaRPr lang="en-US" dirty="0">
              <a:solidFill>
                <a:srgbClr val="FF0000"/>
              </a:solidFill>
            </a:endParaRPr>
          </a:p>
          <a:p>
            <a:pPr marL="274320" fontAlgn="auto">
              <a:spcAft>
                <a:spcPts val="0"/>
              </a:spcAft>
              <a:defRPr/>
            </a:pPr>
            <a:r>
              <a:rPr lang="en-US" dirty="0">
                <a:solidFill>
                  <a:srgbClr val="FF0000"/>
                </a:solidFill>
              </a:rPr>
              <a:t>Univariate statistics</a:t>
            </a:r>
          </a:p>
          <a:p>
            <a:pPr marL="548640" lvl="1" indent="-182880" fontAlgn="auto">
              <a:spcAft>
                <a:spcPts val="0"/>
              </a:spcAft>
              <a:defRPr/>
            </a:pPr>
            <a:r>
              <a:rPr lang="en-US" dirty="0">
                <a:solidFill>
                  <a:srgbClr val="FF0000"/>
                </a:solidFill>
              </a:rPr>
              <a:t>Histograms</a:t>
            </a:r>
          </a:p>
          <a:p>
            <a:pPr marL="548640" lvl="1" indent="-182880" fontAlgn="auto">
              <a:spcAft>
                <a:spcPts val="0"/>
              </a:spcAft>
              <a:defRPr/>
            </a:pPr>
            <a:r>
              <a:rPr lang="en-US" dirty="0">
                <a:solidFill>
                  <a:srgbClr val="FF0000"/>
                </a:solidFill>
              </a:rPr>
              <a:t>Boxplots</a:t>
            </a:r>
          </a:p>
          <a:p>
            <a:pPr marL="548640" lvl="1" indent="-182880" fontAlgn="auto">
              <a:spcAft>
                <a:spcPts val="0"/>
              </a:spcAft>
              <a:defRPr/>
            </a:pPr>
            <a:r>
              <a:rPr lang="en-US" dirty="0">
                <a:solidFill>
                  <a:srgbClr val="FF0000"/>
                </a:solidFill>
              </a:rPr>
              <a:t>5 number summaries, outliers in explanatory variables (might be discussed later),</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Pairwise (Continuous predictors)</a:t>
            </a:r>
          </a:p>
          <a:p>
            <a:pPr marL="548640" lvl="1" indent="-182880" fontAlgn="auto">
              <a:spcAft>
                <a:spcPts val="0"/>
              </a:spcAft>
              <a:defRPr/>
            </a:pPr>
            <a:r>
              <a:rPr lang="en-US" dirty="0">
                <a:solidFill>
                  <a:srgbClr val="FF0000"/>
                </a:solidFill>
              </a:rPr>
              <a:t>Scatterplot matrix</a:t>
            </a:r>
          </a:p>
          <a:p>
            <a:pPr marL="548640" lvl="1" indent="-182880" fontAlgn="auto">
              <a:spcAft>
                <a:spcPts val="0"/>
              </a:spcAft>
              <a:defRPr/>
            </a:pPr>
            <a:r>
              <a:rPr lang="en-US" dirty="0">
                <a:solidFill>
                  <a:srgbClr val="FF0000"/>
                </a:solidFill>
              </a:rPr>
              <a:t>Correlation matrix</a:t>
            </a:r>
          </a:p>
          <a:p>
            <a:pPr marL="548640" lvl="1" indent="-182880" fontAlgn="auto">
              <a:spcAft>
                <a:spcPts val="0"/>
              </a:spcAft>
              <a:defRPr/>
            </a:pPr>
            <a:r>
              <a:rPr lang="en-US" dirty="0">
                <a:solidFill>
                  <a:srgbClr val="FF0000"/>
                </a:solidFill>
              </a:rPr>
              <a:t>VIF values</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Pairwise (Categorical predictors)</a:t>
            </a:r>
          </a:p>
          <a:p>
            <a:pPr marL="548640" lvl="1" indent="-182880" fontAlgn="auto">
              <a:spcAft>
                <a:spcPts val="0"/>
              </a:spcAft>
              <a:defRPr/>
            </a:pPr>
            <a:r>
              <a:rPr lang="en-US" dirty="0">
                <a:solidFill>
                  <a:srgbClr val="FF0000"/>
                </a:solidFill>
              </a:rPr>
              <a:t>Summary stats of response by the category levels</a:t>
            </a:r>
          </a:p>
          <a:p>
            <a:pPr marL="548640" lvl="1" indent="-182880" fontAlgn="auto">
              <a:spcAft>
                <a:spcPts val="0"/>
              </a:spcAft>
              <a:defRPr/>
            </a:pPr>
            <a:r>
              <a:rPr lang="en-US" dirty="0">
                <a:solidFill>
                  <a:srgbClr val="FF0000"/>
                </a:solidFill>
              </a:rPr>
              <a:t>Summary stats of other predictor by the category levels</a:t>
            </a:r>
          </a:p>
          <a:p>
            <a:endParaRPr lang="en-US" dirty="0">
              <a:solidFill>
                <a:srgbClr val="FF0000"/>
              </a:solidFill>
            </a:endParaRPr>
          </a:p>
        </p:txBody>
      </p:sp>
    </p:spTree>
    <p:extLst>
      <p:ext uri="{BB962C8B-B14F-4D97-AF65-F5344CB8AC3E}">
        <p14:creationId xmlns:p14="http://schemas.microsoft.com/office/powerpoint/2010/main" val="136636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Analysis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966951" y="3355130"/>
            <a:ext cx="2669407" cy="2427333"/>
          </a:xfrm>
        </p:spPr>
        <p:txBody>
          <a:bodyPr>
            <a:normAutofit/>
          </a:bodyPr>
          <a:lstStyle/>
          <a:p>
            <a:endParaRPr lang="en-US" sz="1600"/>
          </a:p>
        </p:txBody>
      </p:sp>
      <p:pic>
        <p:nvPicPr>
          <p:cNvPr id="43" name="Picture 42">
            <a:extLst>
              <a:ext uri="{FF2B5EF4-FFF2-40B4-BE49-F238E27FC236}">
                <a16:creationId xmlns:a16="http://schemas.microsoft.com/office/drawing/2014/main" id="{C241241A-633F-436A-86AE-EBC96766F306}"/>
              </a:ext>
            </a:extLst>
          </p:cNvPr>
          <p:cNvPicPr>
            <a:picLocks noChangeAspect="1"/>
          </p:cNvPicPr>
          <p:nvPr/>
        </p:nvPicPr>
        <p:blipFill>
          <a:blip r:embed="rId2"/>
          <a:stretch>
            <a:fillRect/>
          </a:stretch>
        </p:blipFill>
        <p:spPr>
          <a:xfrm>
            <a:off x="4394903" y="126451"/>
            <a:ext cx="1978825" cy="1395019"/>
          </a:xfrm>
          <a:prstGeom prst="rect">
            <a:avLst/>
          </a:prstGeom>
        </p:spPr>
      </p:pic>
      <p:pic>
        <p:nvPicPr>
          <p:cNvPr id="44" name="Picture 43">
            <a:extLst>
              <a:ext uri="{FF2B5EF4-FFF2-40B4-BE49-F238E27FC236}">
                <a16:creationId xmlns:a16="http://schemas.microsoft.com/office/drawing/2014/main" id="{32D16120-6683-4E6E-9151-1833DFDF09C8}"/>
              </a:ext>
            </a:extLst>
          </p:cNvPr>
          <p:cNvPicPr>
            <a:picLocks noChangeAspect="1"/>
          </p:cNvPicPr>
          <p:nvPr/>
        </p:nvPicPr>
        <p:blipFill>
          <a:blip r:embed="rId3"/>
          <a:stretch>
            <a:fillRect/>
          </a:stretch>
        </p:blipFill>
        <p:spPr>
          <a:xfrm>
            <a:off x="6471018" y="180401"/>
            <a:ext cx="1362104" cy="1304901"/>
          </a:xfrm>
          <a:prstGeom prst="rect">
            <a:avLst/>
          </a:prstGeom>
        </p:spPr>
      </p:pic>
      <p:pic>
        <p:nvPicPr>
          <p:cNvPr id="45" name="Picture 44">
            <a:extLst>
              <a:ext uri="{FF2B5EF4-FFF2-40B4-BE49-F238E27FC236}">
                <a16:creationId xmlns:a16="http://schemas.microsoft.com/office/drawing/2014/main" id="{B17D474A-306E-4E13-B09C-A61018C98096}"/>
              </a:ext>
            </a:extLst>
          </p:cNvPr>
          <p:cNvPicPr>
            <a:picLocks noChangeAspect="1"/>
          </p:cNvPicPr>
          <p:nvPr/>
        </p:nvPicPr>
        <p:blipFill>
          <a:blip r:embed="rId4"/>
          <a:stretch>
            <a:fillRect/>
          </a:stretch>
        </p:blipFill>
        <p:spPr>
          <a:xfrm>
            <a:off x="4355845" y="1235906"/>
            <a:ext cx="2017797" cy="1414802"/>
          </a:xfrm>
          <a:prstGeom prst="rect">
            <a:avLst/>
          </a:prstGeom>
        </p:spPr>
      </p:pic>
      <p:pic>
        <p:nvPicPr>
          <p:cNvPr id="46" name="Picture 45">
            <a:extLst>
              <a:ext uri="{FF2B5EF4-FFF2-40B4-BE49-F238E27FC236}">
                <a16:creationId xmlns:a16="http://schemas.microsoft.com/office/drawing/2014/main" id="{E1F2405D-F5B6-4DB6-903D-A2C9C01DF444}"/>
              </a:ext>
            </a:extLst>
          </p:cNvPr>
          <p:cNvPicPr>
            <a:picLocks noChangeAspect="1"/>
          </p:cNvPicPr>
          <p:nvPr/>
        </p:nvPicPr>
        <p:blipFill>
          <a:blip r:embed="rId5"/>
          <a:stretch>
            <a:fillRect/>
          </a:stretch>
        </p:blipFill>
        <p:spPr>
          <a:xfrm>
            <a:off x="6424748" y="1420705"/>
            <a:ext cx="1298498" cy="1327837"/>
          </a:xfrm>
          <a:prstGeom prst="rect">
            <a:avLst/>
          </a:prstGeom>
        </p:spPr>
      </p:pic>
      <p:pic>
        <p:nvPicPr>
          <p:cNvPr id="47" name="Picture 46">
            <a:extLst>
              <a:ext uri="{FF2B5EF4-FFF2-40B4-BE49-F238E27FC236}">
                <a16:creationId xmlns:a16="http://schemas.microsoft.com/office/drawing/2014/main" id="{DA3CD87C-D061-468F-BB9D-134A52FD2E8B}"/>
              </a:ext>
            </a:extLst>
          </p:cNvPr>
          <p:cNvPicPr>
            <a:picLocks noChangeAspect="1"/>
          </p:cNvPicPr>
          <p:nvPr/>
        </p:nvPicPr>
        <p:blipFill>
          <a:blip r:embed="rId6"/>
          <a:stretch>
            <a:fillRect/>
          </a:stretch>
        </p:blipFill>
        <p:spPr>
          <a:xfrm>
            <a:off x="4419007" y="2360552"/>
            <a:ext cx="1998312" cy="1364905"/>
          </a:xfrm>
          <a:prstGeom prst="rect">
            <a:avLst/>
          </a:prstGeom>
        </p:spPr>
      </p:pic>
      <p:pic>
        <p:nvPicPr>
          <p:cNvPr id="48" name="Picture 47">
            <a:extLst>
              <a:ext uri="{FF2B5EF4-FFF2-40B4-BE49-F238E27FC236}">
                <a16:creationId xmlns:a16="http://schemas.microsoft.com/office/drawing/2014/main" id="{D9357BAD-9998-4F5D-8663-1798B84755F5}"/>
              </a:ext>
            </a:extLst>
          </p:cNvPr>
          <p:cNvPicPr>
            <a:picLocks noChangeAspect="1"/>
          </p:cNvPicPr>
          <p:nvPr/>
        </p:nvPicPr>
        <p:blipFill>
          <a:blip r:embed="rId7"/>
          <a:stretch>
            <a:fillRect/>
          </a:stretch>
        </p:blipFill>
        <p:spPr>
          <a:xfrm>
            <a:off x="6455604" y="2493847"/>
            <a:ext cx="1347065" cy="1312844"/>
          </a:xfrm>
          <a:prstGeom prst="rect">
            <a:avLst/>
          </a:prstGeom>
        </p:spPr>
      </p:pic>
      <p:pic>
        <p:nvPicPr>
          <p:cNvPr id="49" name="Picture 48">
            <a:extLst>
              <a:ext uri="{FF2B5EF4-FFF2-40B4-BE49-F238E27FC236}">
                <a16:creationId xmlns:a16="http://schemas.microsoft.com/office/drawing/2014/main" id="{805E3099-37B7-472B-A8D8-6772E5A2C522}"/>
              </a:ext>
            </a:extLst>
          </p:cNvPr>
          <p:cNvPicPr>
            <a:picLocks noChangeAspect="1"/>
          </p:cNvPicPr>
          <p:nvPr/>
        </p:nvPicPr>
        <p:blipFill>
          <a:blip r:embed="rId8"/>
          <a:stretch>
            <a:fillRect/>
          </a:stretch>
        </p:blipFill>
        <p:spPr>
          <a:xfrm>
            <a:off x="4431102" y="3468779"/>
            <a:ext cx="2017797" cy="1397951"/>
          </a:xfrm>
          <a:prstGeom prst="rect">
            <a:avLst/>
          </a:prstGeom>
        </p:spPr>
      </p:pic>
      <p:pic>
        <p:nvPicPr>
          <p:cNvPr id="50" name="Picture 49">
            <a:extLst>
              <a:ext uri="{FF2B5EF4-FFF2-40B4-BE49-F238E27FC236}">
                <a16:creationId xmlns:a16="http://schemas.microsoft.com/office/drawing/2014/main" id="{BCF5BB55-212A-4214-8D96-45BD369A07CB}"/>
              </a:ext>
            </a:extLst>
          </p:cNvPr>
          <p:cNvPicPr>
            <a:picLocks noChangeAspect="1"/>
          </p:cNvPicPr>
          <p:nvPr/>
        </p:nvPicPr>
        <p:blipFill>
          <a:blip r:embed="rId9"/>
          <a:stretch>
            <a:fillRect/>
          </a:stretch>
        </p:blipFill>
        <p:spPr>
          <a:xfrm>
            <a:off x="6180246" y="3698339"/>
            <a:ext cx="1412470" cy="1452054"/>
          </a:xfrm>
          <a:prstGeom prst="rect">
            <a:avLst/>
          </a:prstGeom>
        </p:spPr>
      </p:pic>
      <p:pic>
        <p:nvPicPr>
          <p:cNvPr id="51" name="Picture 50">
            <a:extLst>
              <a:ext uri="{FF2B5EF4-FFF2-40B4-BE49-F238E27FC236}">
                <a16:creationId xmlns:a16="http://schemas.microsoft.com/office/drawing/2014/main" id="{BCD36425-0CFD-4B8B-8189-565FD4114B7E}"/>
              </a:ext>
            </a:extLst>
          </p:cNvPr>
          <p:cNvPicPr>
            <a:picLocks noChangeAspect="1"/>
          </p:cNvPicPr>
          <p:nvPr/>
        </p:nvPicPr>
        <p:blipFill>
          <a:blip r:embed="rId10"/>
          <a:stretch>
            <a:fillRect/>
          </a:stretch>
        </p:blipFill>
        <p:spPr>
          <a:xfrm>
            <a:off x="4461031" y="4571530"/>
            <a:ext cx="1978824" cy="1387153"/>
          </a:xfrm>
          <a:prstGeom prst="rect">
            <a:avLst/>
          </a:prstGeom>
        </p:spPr>
      </p:pic>
      <p:pic>
        <p:nvPicPr>
          <p:cNvPr id="52" name="Picture 51">
            <a:extLst>
              <a:ext uri="{FF2B5EF4-FFF2-40B4-BE49-F238E27FC236}">
                <a16:creationId xmlns:a16="http://schemas.microsoft.com/office/drawing/2014/main" id="{E6516E84-742F-4A8A-818D-020BD5F6303B}"/>
              </a:ext>
            </a:extLst>
          </p:cNvPr>
          <p:cNvPicPr>
            <a:picLocks noChangeAspect="1"/>
          </p:cNvPicPr>
          <p:nvPr/>
        </p:nvPicPr>
        <p:blipFill>
          <a:blip r:embed="rId11"/>
          <a:stretch>
            <a:fillRect/>
          </a:stretch>
        </p:blipFill>
        <p:spPr>
          <a:xfrm>
            <a:off x="6392791" y="4771846"/>
            <a:ext cx="1570228" cy="1522728"/>
          </a:xfrm>
          <a:prstGeom prst="rect">
            <a:avLst/>
          </a:prstGeom>
        </p:spPr>
      </p:pic>
      <p:pic>
        <p:nvPicPr>
          <p:cNvPr id="53" name="Picture 52">
            <a:extLst>
              <a:ext uri="{FF2B5EF4-FFF2-40B4-BE49-F238E27FC236}">
                <a16:creationId xmlns:a16="http://schemas.microsoft.com/office/drawing/2014/main" id="{A0598D94-1886-4A34-A531-7810637971E0}"/>
              </a:ext>
            </a:extLst>
          </p:cNvPr>
          <p:cNvPicPr>
            <a:picLocks noChangeAspect="1"/>
          </p:cNvPicPr>
          <p:nvPr/>
        </p:nvPicPr>
        <p:blipFill>
          <a:blip r:embed="rId12"/>
          <a:stretch>
            <a:fillRect/>
          </a:stretch>
        </p:blipFill>
        <p:spPr>
          <a:xfrm>
            <a:off x="8408093" y="576942"/>
            <a:ext cx="2003228" cy="1387153"/>
          </a:xfrm>
          <a:prstGeom prst="rect">
            <a:avLst/>
          </a:prstGeom>
        </p:spPr>
      </p:pic>
      <p:pic>
        <p:nvPicPr>
          <p:cNvPr id="54" name="Picture 53">
            <a:extLst>
              <a:ext uri="{FF2B5EF4-FFF2-40B4-BE49-F238E27FC236}">
                <a16:creationId xmlns:a16="http://schemas.microsoft.com/office/drawing/2014/main" id="{2A3E47BD-20DA-47E4-BD8E-14FAC661E833}"/>
              </a:ext>
            </a:extLst>
          </p:cNvPr>
          <p:cNvPicPr>
            <a:picLocks noChangeAspect="1"/>
          </p:cNvPicPr>
          <p:nvPr/>
        </p:nvPicPr>
        <p:blipFill>
          <a:blip r:embed="rId13"/>
          <a:stretch>
            <a:fillRect/>
          </a:stretch>
        </p:blipFill>
        <p:spPr>
          <a:xfrm>
            <a:off x="10449916" y="770769"/>
            <a:ext cx="1589120" cy="1097038"/>
          </a:xfrm>
          <a:prstGeom prst="rect">
            <a:avLst/>
          </a:prstGeom>
        </p:spPr>
      </p:pic>
      <p:pic>
        <p:nvPicPr>
          <p:cNvPr id="55" name="Picture 54">
            <a:extLst>
              <a:ext uri="{FF2B5EF4-FFF2-40B4-BE49-F238E27FC236}">
                <a16:creationId xmlns:a16="http://schemas.microsoft.com/office/drawing/2014/main" id="{03C623DE-363F-4CAD-8ACC-DE3C5ACB5571}"/>
              </a:ext>
            </a:extLst>
          </p:cNvPr>
          <p:cNvPicPr>
            <a:picLocks noChangeAspect="1"/>
          </p:cNvPicPr>
          <p:nvPr/>
        </p:nvPicPr>
        <p:blipFill>
          <a:blip r:embed="rId14"/>
          <a:stretch>
            <a:fillRect/>
          </a:stretch>
        </p:blipFill>
        <p:spPr>
          <a:xfrm>
            <a:off x="8411868" y="1693671"/>
            <a:ext cx="1998311" cy="1441767"/>
          </a:xfrm>
          <a:prstGeom prst="rect">
            <a:avLst/>
          </a:prstGeom>
        </p:spPr>
      </p:pic>
      <p:pic>
        <p:nvPicPr>
          <p:cNvPr id="56" name="Picture 55">
            <a:extLst>
              <a:ext uri="{FF2B5EF4-FFF2-40B4-BE49-F238E27FC236}">
                <a16:creationId xmlns:a16="http://schemas.microsoft.com/office/drawing/2014/main" id="{18135BBC-024B-40B0-A4BA-906FA9392504}"/>
              </a:ext>
            </a:extLst>
          </p:cNvPr>
          <p:cNvPicPr>
            <a:picLocks noChangeAspect="1"/>
          </p:cNvPicPr>
          <p:nvPr/>
        </p:nvPicPr>
        <p:blipFill>
          <a:blip r:embed="rId15"/>
          <a:stretch>
            <a:fillRect/>
          </a:stretch>
        </p:blipFill>
        <p:spPr>
          <a:xfrm>
            <a:off x="10370991" y="1938059"/>
            <a:ext cx="1621246" cy="1102598"/>
          </a:xfrm>
          <a:prstGeom prst="rect">
            <a:avLst/>
          </a:prstGeom>
        </p:spPr>
      </p:pic>
      <p:pic>
        <p:nvPicPr>
          <p:cNvPr id="57" name="Picture 56">
            <a:extLst>
              <a:ext uri="{FF2B5EF4-FFF2-40B4-BE49-F238E27FC236}">
                <a16:creationId xmlns:a16="http://schemas.microsoft.com/office/drawing/2014/main" id="{C2E97C09-0CAF-4A61-B3EA-865A883491E7}"/>
              </a:ext>
            </a:extLst>
          </p:cNvPr>
          <p:cNvPicPr>
            <a:picLocks noChangeAspect="1"/>
          </p:cNvPicPr>
          <p:nvPr/>
        </p:nvPicPr>
        <p:blipFill>
          <a:blip r:embed="rId16"/>
          <a:stretch>
            <a:fillRect/>
          </a:stretch>
        </p:blipFill>
        <p:spPr>
          <a:xfrm>
            <a:off x="8408093" y="2852340"/>
            <a:ext cx="2012854" cy="1416267"/>
          </a:xfrm>
          <a:prstGeom prst="rect">
            <a:avLst/>
          </a:prstGeom>
        </p:spPr>
      </p:pic>
      <p:pic>
        <p:nvPicPr>
          <p:cNvPr id="58" name="Picture 57">
            <a:extLst>
              <a:ext uri="{FF2B5EF4-FFF2-40B4-BE49-F238E27FC236}">
                <a16:creationId xmlns:a16="http://schemas.microsoft.com/office/drawing/2014/main" id="{C3DB6491-A255-4B9E-AA78-CB9FC5A762CA}"/>
              </a:ext>
            </a:extLst>
          </p:cNvPr>
          <p:cNvPicPr>
            <a:picLocks noChangeAspect="1"/>
          </p:cNvPicPr>
          <p:nvPr/>
        </p:nvPicPr>
        <p:blipFill>
          <a:blip r:embed="rId17"/>
          <a:stretch>
            <a:fillRect/>
          </a:stretch>
        </p:blipFill>
        <p:spPr>
          <a:xfrm>
            <a:off x="10544473" y="3106172"/>
            <a:ext cx="1612679" cy="1142104"/>
          </a:xfrm>
          <a:prstGeom prst="rect">
            <a:avLst/>
          </a:prstGeom>
        </p:spPr>
      </p:pic>
      <p:pic>
        <p:nvPicPr>
          <p:cNvPr id="59" name="Picture 58">
            <a:extLst>
              <a:ext uri="{FF2B5EF4-FFF2-40B4-BE49-F238E27FC236}">
                <a16:creationId xmlns:a16="http://schemas.microsoft.com/office/drawing/2014/main" id="{73A87234-0124-4837-BA5F-5698908A7E5D}"/>
              </a:ext>
            </a:extLst>
          </p:cNvPr>
          <p:cNvPicPr>
            <a:picLocks noChangeAspect="1"/>
          </p:cNvPicPr>
          <p:nvPr/>
        </p:nvPicPr>
        <p:blipFill>
          <a:blip r:embed="rId18"/>
          <a:stretch>
            <a:fillRect/>
          </a:stretch>
        </p:blipFill>
        <p:spPr>
          <a:xfrm>
            <a:off x="8419261" y="4065928"/>
            <a:ext cx="1998312" cy="1411836"/>
          </a:xfrm>
          <a:prstGeom prst="rect">
            <a:avLst/>
          </a:prstGeom>
        </p:spPr>
      </p:pic>
      <p:pic>
        <p:nvPicPr>
          <p:cNvPr id="60" name="Picture 59">
            <a:extLst>
              <a:ext uri="{FF2B5EF4-FFF2-40B4-BE49-F238E27FC236}">
                <a16:creationId xmlns:a16="http://schemas.microsoft.com/office/drawing/2014/main" id="{366CCB1E-3324-438E-8281-4202C310DD1F}"/>
              </a:ext>
            </a:extLst>
          </p:cNvPr>
          <p:cNvPicPr>
            <a:picLocks noChangeAspect="1"/>
          </p:cNvPicPr>
          <p:nvPr/>
        </p:nvPicPr>
        <p:blipFill>
          <a:blip r:embed="rId19"/>
          <a:stretch>
            <a:fillRect/>
          </a:stretch>
        </p:blipFill>
        <p:spPr>
          <a:xfrm>
            <a:off x="10515692" y="4065928"/>
            <a:ext cx="1687637" cy="1168487"/>
          </a:xfrm>
          <a:prstGeom prst="rect">
            <a:avLst/>
          </a:prstGeom>
        </p:spPr>
      </p:pic>
    </p:spTree>
    <p:extLst>
      <p:ext uri="{BB962C8B-B14F-4D97-AF65-F5344CB8AC3E}">
        <p14:creationId xmlns:p14="http://schemas.microsoft.com/office/powerpoint/2010/main" val="332345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Analysis</a:t>
            </a:r>
          </a:p>
        </p:txBody>
      </p:sp>
      <p:pic>
        <p:nvPicPr>
          <p:cNvPr id="10" name="Picture 9">
            <a:extLst>
              <a:ext uri="{FF2B5EF4-FFF2-40B4-BE49-F238E27FC236}">
                <a16:creationId xmlns:a16="http://schemas.microsoft.com/office/drawing/2014/main" id="{90F397C3-7859-4D04-A84A-D7D7F95B6421}"/>
              </a:ext>
            </a:extLst>
          </p:cNvPr>
          <p:cNvPicPr>
            <a:picLocks noChangeAspect="1"/>
          </p:cNvPicPr>
          <p:nvPr/>
        </p:nvPicPr>
        <p:blipFill>
          <a:blip r:embed="rId2"/>
          <a:stretch>
            <a:fillRect/>
          </a:stretch>
        </p:blipFill>
        <p:spPr>
          <a:xfrm>
            <a:off x="320040" y="533376"/>
            <a:ext cx="5455917" cy="3546346"/>
          </a:xfrm>
          <a:prstGeom prst="rect">
            <a:avLst/>
          </a:prstGeom>
        </p:spPr>
      </p:pic>
      <p:pic>
        <p:nvPicPr>
          <p:cNvPr id="8" name="Picture 7">
            <a:extLst>
              <a:ext uri="{FF2B5EF4-FFF2-40B4-BE49-F238E27FC236}">
                <a16:creationId xmlns:a16="http://schemas.microsoft.com/office/drawing/2014/main" id="{B241B979-AEC7-4873-8E20-B1A93A39C5CF}"/>
              </a:ext>
            </a:extLst>
          </p:cNvPr>
          <p:cNvPicPr>
            <a:picLocks noChangeAspect="1"/>
          </p:cNvPicPr>
          <p:nvPr/>
        </p:nvPicPr>
        <p:blipFill>
          <a:blip r:embed="rId3"/>
          <a:stretch>
            <a:fillRect/>
          </a:stretch>
        </p:blipFill>
        <p:spPr>
          <a:xfrm>
            <a:off x="6416043" y="567476"/>
            <a:ext cx="5455917" cy="3478147"/>
          </a:xfrm>
          <a:prstGeom prst="rect">
            <a:avLst/>
          </a:prstGeom>
        </p:spPr>
      </p:pic>
      <p:cxnSp>
        <p:nvCxnSpPr>
          <p:cNvPr id="80" name="Straight Connector 7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16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Analysis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966951" y="3355130"/>
            <a:ext cx="2669407" cy="2427333"/>
          </a:xfrm>
        </p:spPr>
        <p:txBody>
          <a:bodyPr>
            <a:normAutofit/>
          </a:bodyPr>
          <a:lstStyle/>
          <a:p>
            <a:endParaRPr lang="en-US" sz="1600"/>
          </a:p>
        </p:txBody>
      </p:sp>
      <p:pic>
        <p:nvPicPr>
          <p:cNvPr id="6" name="Picture 5">
            <a:extLst>
              <a:ext uri="{FF2B5EF4-FFF2-40B4-BE49-F238E27FC236}">
                <a16:creationId xmlns:a16="http://schemas.microsoft.com/office/drawing/2014/main" id="{7083DA4A-D9EF-4B0E-8B8D-8C67E9A588AD}"/>
              </a:ext>
            </a:extLst>
          </p:cNvPr>
          <p:cNvPicPr>
            <a:picLocks noChangeAspect="1"/>
          </p:cNvPicPr>
          <p:nvPr/>
        </p:nvPicPr>
        <p:blipFill>
          <a:blip r:embed="rId2"/>
          <a:stretch>
            <a:fillRect/>
          </a:stretch>
        </p:blipFill>
        <p:spPr>
          <a:xfrm>
            <a:off x="5588895" y="1542245"/>
            <a:ext cx="6202070" cy="3519152"/>
          </a:xfrm>
          <a:prstGeom prst="rect">
            <a:avLst/>
          </a:prstGeom>
        </p:spPr>
      </p:pic>
    </p:spTree>
    <p:extLst>
      <p:ext uri="{BB962C8B-B14F-4D97-AF65-F5344CB8AC3E}">
        <p14:creationId xmlns:p14="http://schemas.microsoft.com/office/powerpoint/2010/main" val="1101884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p:txBody>
          <a:bodyPr/>
          <a:lstStyle/>
          <a:p>
            <a:r>
              <a:rPr lang="en-US" dirty="0">
                <a:solidFill>
                  <a:srgbClr val="FF0000"/>
                </a:solidFill>
              </a:rPr>
              <a:t>Analysis</a:t>
            </a:r>
          </a:p>
        </p:txBody>
      </p:sp>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p:txBody>
          <a:bodyPr>
            <a:normAutofit fontScale="62500" lnSpcReduction="20000"/>
          </a:bodyPr>
          <a:lstStyle/>
          <a:p>
            <a:pPr marL="45720" indent="0" fontAlgn="auto">
              <a:spcAft>
                <a:spcPts val="0"/>
              </a:spcAft>
              <a:buFont typeface="Wingdings 2" panose="05020102010507070707" pitchFamily="18" charset="2"/>
              <a:buNone/>
              <a:defRPr/>
            </a:pPr>
            <a:r>
              <a:rPr lang="en-US" dirty="0">
                <a:solidFill>
                  <a:srgbClr val="FF0000"/>
                </a:solidFill>
              </a:rPr>
              <a:t>Depends on the data and objective</a:t>
            </a:r>
          </a:p>
          <a:p>
            <a:pPr marL="274320" fontAlgn="auto">
              <a:spcAft>
                <a:spcPts val="0"/>
              </a:spcAft>
              <a:defRPr/>
            </a:pPr>
            <a:r>
              <a:rPr lang="en-US" dirty="0">
                <a:solidFill>
                  <a:srgbClr val="FF0000"/>
                </a:solidFill>
              </a:rPr>
              <a:t>EDA – See paper. McGee has general guidelines for many modeling aspects throughout the unit</a:t>
            </a:r>
          </a:p>
          <a:p>
            <a:pPr marL="548640" lvl="1" indent="-182880" fontAlgn="auto">
              <a:spcAft>
                <a:spcPts val="0"/>
              </a:spcAft>
              <a:defRPr/>
            </a:pPr>
            <a:r>
              <a:rPr lang="en-US" dirty="0">
                <a:solidFill>
                  <a:srgbClr val="FF0000"/>
                </a:solidFill>
              </a:rPr>
              <a:t>See Unit 2.6 and beginning of 2.7</a:t>
            </a:r>
          </a:p>
          <a:p>
            <a:pPr marL="274320" fontAlgn="auto">
              <a:spcAft>
                <a:spcPts val="0"/>
              </a:spcAft>
              <a:defRPr/>
            </a:pPr>
            <a:r>
              <a:rPr lang="en-US" dirty="0">
                <a:solidFill>
                  <a:srgbClr val="FF0000"/>
                </a:solidFill>
              </a:rPr>
              <a:t>Using Descriptive statistics- transform data, include potential variables that may make more sense, remove redundancies</a:t>
            </a:r>
          </a:p>
          <a:p>
            <a:pPr marL="274320" fontAlgn="auto">
              <a:spcAft>
                <a:spcPts val="0"/>
              </a:spcAft>
              <a:defRPr/>
            </a:pPr>
            <a:r>
              <a:rPr lang="en-US" dirty="0"/>
              <a:t>Lots of predictors</a:t>
            </a:r>
          </a:p>
          <a:p>
            <a:pPr marL="548640" lvl="1" indent="-182880" fontAlgn="auto">
              <a:spcAft>
                <a:spcPts val="0"/>
              </a:spcAft>
              <a:defRPr/>
            </a:pPr>
            <a:r>
              <a:rPr lang="en-US" dirty="0"/>
              <a:t>Model selection approaches</a:t>
            </a:r>
          </a:p>
          <a:p>
            <a:pPr marL="274320" fontAlgn="auto">
              <a:spcAft>
                <a:spcPts val="0"/>
              </a:spcAft>
              <a:defRPr/>
            </a:pPr>
            <a:r>
              <a:rPr lang="en-US" dirty="0">
                <a:solidFill>
                  <a:srgbClr val="FF0000"/>
                </a:solidFill>
              </a:rPr>
              <a:t>Diagnostics – Leverage/Outliers / Model Assumptions    /Multicollinearity</a:t>
            </a:r>
          </a:p>
          <a:p>
            <a:pPr marL="274320" fontAlgn="auto">
              <a:spcAft>
                <a:spcPts val="0"/>
              </a:spcAft>
              <a:defRPr/>
            </a:pPr>
            <a:r>
              <a:rPr lang="en-US" dirty="0">
                <a:solidFill>
                  <a:srgbClr val="FF0000"/>
                </a:solidFill>
              </a:rPr>
              <a:t>Statistical Analysis</a:t>
            </a:r>
          </a:p>
          <a:p>
            <a:pPr marL="548640" lvl="1" indent="-182880" fontAlgn="auto">
              <a:spcAft>
                <a:spcPts val="0"/>
              </a:spcAft>
              <a:defRPr/>
            </a:pPr>
            <a:r>
              <a:rPr lang="en-US" dirty="0">
                <a:solidFill>
                  <a:srgbClr val="FF0000"/>
                </a:solidFill>
              </a:rPr>
              <a:t>Statement of hypothesis being conducted (Overall F test, individual t-tests)</a:t>
            </a:r>
          </a:p>
          <a:p>
            <a:pPr marL="548640" lvl="1" indent="-182880" fontAlgn="auto">
              <a:spcAft>
                <a:spcPts val="0"/>
              </a:spcAft>
              <a:defRPr/>
            </a:pPr>
            <a:r>
              <a:rPr lang="en-US" dirty="0">
                <a:solidFill>
                  <a:srgbClr val="FF0000"/>
                </a:solidFill>
              </a:rPr>
              <a:t>Statistical conclusion, CI’s</a:t>
            </a:r>
          </a:p>
          <a:p>
            <a:pPr marL="548640" lvl="1" indent="-182880" fontAlgn="auto">
              <a:spcAft>
                <a:spcPts val="0"/>
              </a:spcAft>
              <a:defRPr/>
            </a:pPr>
            <a:r>
              <a:rPr lang="en-US" dirty="0">
                <a:solidFill>
                  <a:srgbClr val="FF0000"/>
                </a:solidFill>
              </a:rPr>
              <a:t>ANOVA F-tables, Regression Coef. Tables, interpretation of the coefficients</a:t>
            </a:r>
          </a:p>
          <a:p>
            <a:pPr marL="274320" fontAlgn="auto">
              <a:spcAft>
                <a:spcPts val="0"/>
              </a:spcAft>
              <a:defRPr/>
            </a:pPr>
            <a:r>
              <a:rPr lang="en-US" dirty="0">
                <a:solidFill>
                  <a:srgbClr val="FF0000"/>
                </a:solidFill>
              </a:rPr>
              <a:t>If predicting, provide prediction intervals for certain values of the predictors.</a:t>
            </a:r>
          </a:p>
          <a:p>
            <a:pPr marL="274320" fontAlgn="auto">
              <a:spcAft>
                <a:spcPts val="0"/>
              </a:spcAft>
              <a:defRPr/>
            </a:pPr>
            <a:r>
              <a:rPr lang="en-US" dirty="0">
                <a:solidFill>
                  <a:srgbClr val="FF0000"/>
                </a:solidFill>
              </a:rPr>
              <a:t>Large Data sets- consider conducting training and test sets</a:t>
            </a:r>
          </a:p>
          <a:p>
            <a:pPr marL="548640" lvl="1" indent="-182880" fontAlgn="auto">
              <a:spcAft>
                <a:spcPts val="0"/>
              </a:spcAft>
              <a:defRPr/>
            </a:pPr>
            <a:r>
              <a:rPr lang="en-US" dirty="0">
                <a:solidFill>
                  <a:srgbClr val="FF0000"/>
                </a:solidFill>
              </a:rPr>
              <a:t>Highly recommend this especially if you are predicting</a:t>
            </a:r>
          </a:p>
          <a:p>
            <a:endParaRPr lang="en-US" dirty="0">
              <a:solidFill>
                <a:srgbClr val="FF0000"/>
              </a:solidFill>
            </a:endParaRPr>
          </a:p>
        </p:txBody>
      </p:sp>
    </p:spTree>
    <p:extLst>
      <p:ext uri="{BB962C8B-B14F-4D97-AF65-F5344CB8AC3E}">
        <p14:creationId xmlns:p14="http://schemas.microsoft.com/office/powerpoint/2010/main" val="17389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a:xfrm>
            <a:off x="6094105" y="802955"/>
            <a:ext cx="4977976" cy="1454051"/>
          </a:xfrm>
        </p:spPr>
        <p:txBody>
          <a:bodyPr>
            <a:normAutofit/>
          </a:bodyPr>
          <a:lstStyle/>
          <a:p>
            <a:r>
              <a:rPr lang="en-US">
                <a:solidFill>
                  <a:srgbClr val="000000"/>
                </a:solidFill>
              </a:rPr>
              <a:t>Interpretation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737E38B8-A9BD-4E4B-BA17-4D1015BDC6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a:xfrm>
            <a:off x="6090574" y="2421682"/>
            <a:ext cx="4977578" cy="3639289"/>
          </a:xfrm>
        </p:spPr>
        <p:txBody>
          <a:bodyPr anchor="ctr">
            <a:normAutofit/>
          </a:bodyPr>
          <a:lstStyle/>
          <a:p>
            <a:pPr marL="274320" fontAlgn="auto">
              <a:spcAft>
                <a:spcPts val="0"/>
              </a:spcAft>
              <a:defRPr/>
            </a:pPr>
            <a:r>
              <a:rPr lang="en-US" sz="1400" dirty="0">
                <a:solidFill>
                  <a:srgbClr val="000000"/>
                </a:solidFill>
              </a:rPr>
              <a:t>Linking the analysis output and model jargon to what it is actually telling you in the real world and how it answers your original objective(s) </a:t>
            </a:r>
          </a:p>
          <a:p>
            <a:pPr marL="274320" fontAlgn="auto">
              <a:spcAft>
                <a:spcPts val="0"/>
              </a:spcAft>
              <a:defRPr/>
            </a:pPr>
            <a:endParaRPr lang="en-US" sz="1400" dirty="0">
              <a:solidFill>
                <a:srgbClr val="000000"/>
              </a:solidFill>
            </a:endParaRPr>
          </a:p>
          <a:p>
            <a:pPr marL="274320" fontAlgn="auto">
              <a:spcAft>
                <a:spcPts val="0"/>
              </a:spcAft>
              <a:defRPr/>
            </a:pPr>
            <a:r>
              <a:rPr lang="en-US" sz="1400" dirty="0">
                <a:solidFill>
                  <a:srgbClr val="000000"/>
                </a:solidFill>
              </a:rPr>
              <a:t>What is the population from which we can draw inference?</a:t>
            </a:r>
          </a:p>
          <a:p>
            <a:pPr marL="274320" fontAlgn="auto">
              <a:spcAft>
                <a:spcPts val="0"/>
              </a:spcAft>
              <a:defRPr/>
            </a:pPr>
            <a:endParaRPr lang="en-US" sz="1400" dirty="0">
              <a:solidFill>
                <a:srgbClr val="000000"/>
              </a:solidFill>
            </a:endParaRPr>
          </a:p>
          <a:p>
            <a:pPr marL="274320" fontAlgn="auto">
              <a:spcAft>
                <a:spcPts val="0"/>
              </a:spcAft>
              <a:defRPr/>
            </a:pPr>
            <a:r>
              <a:rPr lang="en-US" sz="1400" dirty="0">
                <a:solidFill>
                  <a:srgbClr val="000000"/>
                </a:solidFill>
              </a:rPr>
              <a:t>Does the final analysis correspond to some of the descriptive statistic information. If not, why.  Is it too much variability, multi-</a:t>
            </a:r>
            <a:r>
              <a:rPr lang="en-US" sz="1400" dirty="0" err="1">
                <a:solidFill>
                  <a:srgbClr val="000000"/>
                </a:solidFill>
              </a:rPr>
              <a:t>colinearity</a:t>
            </a:r>
            <a:r>
              <a:rPr lang="en-US" sz="1400" dirty="0">
                <a:solidFill>
                  <a:srgbClr val="000000"/>
                </a:solidFill>
              </a:rPr>
              <a:t>/confounded within the predictors, </a:t>
            </a:r>
          </a:p>
          <a:p>
            <a:pPr marL="274320" fontAlgn="auto">
              <a:spcAft>
                <a:spcPts val="0"/>
              </a:spcAft>
              <a:defRPr/>
            </a:pPr>
            <a:endParaRPr lang="en-US" sz="1400" dirty="0">
              <a:solidFill>
                <a:srgbClr val="000000"/>
              </a:solidFill>
            </a:endParaRPr>
          </a:p>
          <a:p>
            <a:pPr marL="274320" fontAlgn="auto">
              <a:spcAft>
                <a:spcPts val="0"/>
              </a:spcAft>
              <a:defRPr/>
            </a:pPr>
            <a:r>
              <a:rPr lang="en-US" sz="1400" dirty="0">
                <a:solidFill>
                  <a:srgbClr val="000000"/>
                </a:solidFill>
              </a:rPr>
              <a:t>Correct interpretation of any prediction or confidence intervals.  Go back to early regression chapters for reference.</a:t>
            </a:r>
          </a:p>
          <a:p>
            <a:pPr marL="274320" fontAlgn="auto">
              <a:spcAft>
                <a:spcPts val="0"/>
              </a:spcAft>
              <a:defRPr/>
            </a:pPr>
            <a:endParaRPr lang="en-US" sz="1400" dirty="0">
              <a:solidFill>
                <a:srgbClr val="000000"/>
              </a:solidFill>
            </a:endParaRPr>
          </a:p>
          <a:p>
            <a:endParaRPr lang="en-US" sz="1400" dirty="0">
              <a:solidFill>
                <a:srgbClr val="000000"/>
              </a:solidFill>
            </a:endParaRPr>
          </a:p>
        </p:txBody>
      </p:sp>
    </p:spTree>
    <p:extLst>
      <p:ext uri="{BB962C8B-B14F-4D97-AF65-F5344CB8AC3E}">
        <p14:creationId xmlns:p14="http://schemas.microsoft.com/office/powerpoint/2010/main" val="51173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a:xfrm>
            <a:off x="838200" y="365125"/>
            <a:ext cx="10515600" cy="1325563"/>
          </a:xfrm>
        </p:spPr>
        <p:txBody>
          <a:bodyPr/>
          <a:lstStyle/>
          <a:p>
            <a:r>
              <a:rPr lang="en-US">
                <a:solidFill>
                  <a:srgbClr val="FF0000"/>
                </a:solidFill>
              </a:rPr>
              <a:t>Interpretation</a:t>
            </a:r>
            <a:endParaRPr lang="en-US" dirty="0">
              <a:solidFill>
                <a:srgbClr val="FF0000"/>
              </a:solidFill>
            </a:endParaRPr>
          </a:p>
        </p:txBody>
      </p:sp>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p:txBody>
          <a:bodyPr>
            <a:normAutofit fontScale="92500" lnSpcReduction="10000"/>
          </a:bodyPr>
          <a:lstStyle/>
          <a:p>
            <a:pPr marL="274320" fontAlgn="auto">
              <a:spcAft>
                <a:spcPts val="0"/>
              </a:spcAft>
              <a:defRPr/>
            </a:pPr>
            <a:r>
              <a:rPr lang="en-US" dirty="0">
                <a:solidFill>
                  <a:srgbClr val="FF0000"/>
                </a:solidFill>
              </a:rPr>
              <a:t>Linking the analysis output and model jargon to what it is actually telling you in the real world and how it answers your original objective(s) </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What is the population from which we can draw inference?</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Does the final analysis correspond to some of the descriptive statistic information. If not, why.  Is it too much variability, multi-</a:t>
            </a:r>
            <a:r>
              <a:rPr lang="en-US" dirty="0" err="1">
                <a:solidFill>
                  <a:srgbClr val="FF0000"/>
                </a:solidFill>
              </a:rPr>
              <a:t>colinearity</a:t>
            </a:r>
            <a:r>
              <a:rPr lang="en-US" dirty="0">
                <a:solidFill>
                  <a:srgbClr val="FF0000"/>
                </a:solidFill>
              </a:rPr>
              <a:t>/confounded within the predictors, </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Correct interpretation of any prediction or confidence intervals.  Go back to early regression chapters for reference.</a:t>
            </a:r>
          </a:p>
          <a:p>
            <a:pPr marL="274320" fontAlgn="auto">
              <a:spcAft>
                <a:spcPts val="0"/>
              </a:spcAft>
              <a:defRPr/>
            </a:pP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59368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a:xfrm>
            <a:off x="6094105" y="802955"/>
            <a:ext cx="4977976" cy="1454051"/>
          </a:xfrm>
        </p:spPr>
        <p:txBody>
          <a:bodyPr>
            <a:normAutofit/>
          </a:bodyPr>
          <a:lstStyle/>
          <a:p>
            <a:r>
              <a:rPr lang="en-US">
                <a:solidFill>
                  <a:srgbClr val="000000"/>
                </a:solidFill>
              </a:rPr>
              <a:t>Conclusion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ght Bulb and Gear">
            <a:extLst>
              <a:ext uri="{FF2B5EF4-FFF2-40B4-BE49-F238E27FC236}">
                <a16:creationId xmlns:a16="http://schemas.microsoft.com/office/drawing/2014/main" id="{BA72AB2A-0B4C-4FE0-AE57-9736632FA0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a:xfrm>
            <a:off x="6090574" y="2421682"/>
            <a:ext cx="4977578" cy="3639289"/>
          </a:xfrm>
        </p:spPr>
        <p:txBody>
          <a:bodyPr anchor="ctr">
            <a:normAutofit/>
          </a:bodyPr>
          <a:lstStyle/>
          <a:p>
            <a:pPr marL="274320" fontAlgn="auto">
              <a:spcAft>
                <a:spcPts val="0"/>
              </a:spcAft>
              <a:defRPr/>
            </a:pPr>
            <a:r>
              <a:rPr lang="en-US" sz="1700">
                <a:solidFill>
                  <a:srgbClr val="000000"/>
                </a:solidFill>
              </a:rPr>
              <a:t>General review of objective and findings</a:t>
            </a:r>
          </a:p>
          <a:p>
            <a:pPr marL="274320" fontAlgn="auto">
              <a:spcAft>
                <a:spcPts val="0"/>
              </a:spcAft>
              <a:defRPr/>
            </a:pPr>
            <a:r>
              <a:rPr lang="en-US" sz="1700">
                <a:solidFill>
                  <a:srgbClr val="000000"/>
                </a:solidFill>
              </a:rPr>
              <a:t>Could something have been done better given more time or research</a:t>
            </a:r>
          </a:p>
          <a:p>
            <a:pPr marL="274320" fontAlgn="auto">
              <a:spcAft>
                <a:spcPts val="0"/>
              </a:spcAft>
              <a:defRPr/>
            </a:pPr>
            <a:r>
              <a:rPr lang="en-US" sz="1700">
                <a:solidFill>
                  <a:srgbClr val="000000"/>
                </a:solidFill>
              </a:rPr>
              <a:t>If their were complexities that you know exist but lacked the expertise to deal with it, make note of it anyways and suggest that a secondary analysis could be conducted to account for those transgressions</a:t>
            </a:r>
          </a:p>
          <a:p>
            <a:pPr marL="274320" fontAlgn="auto">
              <a:spcAft>
                <a:spcPts val="0"/>
              </a:spcAft>
              <a:defRPr/>
            </a:pPr>
            <a:r>
              <a:rPr lang="en-US" sz="1700">
                <a:solidFill>
                  <a:srgbClr val="000000"/>
                </a:solidFill>
              </a:rPr>
              <a:t>Did any findings generate new hypothesis/ideas for future analysis</a:t>
            </a:r>
          </a:p>
          <a:p>
            <a:pPr marL="548640" lvl="1" indent="-182880" fontAlgn="auto">
              <a:spcAft>
                <a:spcPts val="0"/>
              </a:spcAft>
              <a:defRPr/>
            </a:pPr>
            <a:r>
              <a:rPr lang="en-US" sz="1700">
                <a:solidFill>
                  <a:srgbClr val="000000"/>
                </a:solidFill>
              </a:rPr>
              <a:t>Collecting different variables</a:t>
            </a:r>
          </a:p>
          <a:p>
            <a:pPr marL="548640" lvl="1" indent="-182880" fontAlgn="auto">
              <a:spcAft>
                <a:spcPts val="0"/>
              </a:spcAft>
              <a:defRPr/>
            </a:pPr>
            <a:r>
              <a:rPr lang="en-US" sz="1700">
                <a:solidFill>
                  <a:srgbClr val="000000"/>
                </a:solidFill>
              </a:rPr>
              <a:t>Designing of an experiment versus observational</a:t>
            </a:r>
          </a:p>
          <a:p>
            <a:endParaRPr lang="en-US" sz="1700">
              <a:solidFill>
                <a:srgbClr val="000000"/>
              </a:solidFill>
            </a:endParaRPr>
          </a:p>
        </p:txBody>
      </p:sp>
    </p:spTree>
    <p:extLst>
      <p:ext uri="{BB962C8B-B14F-4D97-AF65-F5344CB8AC3E}">
        <p14:creationId xmlns:p14="http://schemas.microsoft.com/office/powerpoint/2010/main" val="166120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p:txBody>
          <a:bodyPr/>
          <a:lstStyle/>
          <a:p>
            <a:r>
              <a:rPr lang="en-US" dirty="0">
                <a:solidFill>
                  <a:srgbClr val="FF0000"/>
                </a:solidFill>
              </a:rPr>
              <a:t>Conclusion</a:t>
            </a:r>
          </a:p>
        </p:txBody>
      </p:sp>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p:txBody>
          <a:bodyPr/>
          <a:lstStyle/>
          <a:p>
            <a:pPr marL="274320" fontAlgn="auto">
              <a:spcAft>
                <a:spcPts val="0"/>
              </a:spcAft>
              <a:defRPr/>
            </a:pPr>
            <a:r>
              <a:rPr lang="en-US" dirty="0">
                <a:solidFill>
                  <a:srgbClr val="FF0000"/>
                </a:solidFill>
              </a:rPr>
              <a:t>General review of objective and findings</a:t>
            </a:r>
          </a:p>
          <a:p>
            <a:pPr marL="274320" fontAlgn="auto">
              <a:spcAft>
                <a:spcPts val="0"/>
              </a:spcAft>
              <a:defRPr/>
            </a:pPr>
            <a:r>
              <a:rPr lang="en-US" dirty="0">
                <a:solidFill>
                  <a:srgbClr val="FF0000"/>
                </a:solidFill>
              </a:rPr>
              <a:t>Could something have been done better given more time or research</a:t>
            </a:r>
          </a:p>
          <a:p>
            <a:pPr marL="274320" fontAlgn="auto">
              <a:spcAft>
                <a:spcPts val="0"/>
              </a:spcAft>
              <a:defRPr/>
            </a:pPr>
            <a:r>
              <a:rPr lang="en-US" dirty="0">
                <a:solidFill>
                  <a:srgbClr val="FF0000"/>
                </a:solidFill>
              </a:rPr>
              <a:t>If their were complexities that you know exist but lacked the expertise to deal with it, make note of it anyways and suggest that a secondary analysis could be conducted to account for those transgressions</a:t>
            </a:r>
          </a:p>
          <a:p>
            <a:pPr marL="274320" fontAlgn="auto">
              <a:spcAft>
                <a:spcPts val="0"/>
              </a:spcAft>
              <a:defRPr/>
            </a:pPr>
            <a:r>
              <a:rPr lang="en-US" dirty="0">
                <a:solidFill>
                  <a:srgbClr val="FF0000"/>
                </a:solidFill>
              </a:rPr>
              <a:t>Did any findings generate new hypothesis/ideas for future analysis</a:t>
            </a:r>
          </a:p>
          <a:p>
            <a:pPr marL="548640" lvl="1" indent="-182880" fontAlgn="auto">
              <a:spcAft>
                <a:spcPts val="0"/>
              </a:spcAft>
              <a:defRPr/>
            </a:pPr>
            <a:r>
              <a:rPr lang="en-US" dirty="0">
                <a:solidFill>
                  <a:srgbClr val="FF0000"/>
                </a:solidFill>
              </a:rPr>
              <a:t>Collecting different variables</a:t>
            </a:r>
          </a:p>
          <a:p>
            <a:pPr marL="548640" lvl="1" indent="-182880" fontAlgn="auto">
              <a:spcAft>
                <a:spcPts val="0"/>
              </a:spcAft>
              <a:defRPr/>
            </a:pPr>
            <a:r>
              <a:rPr lang="en-US" dirty="0">
                <a:solidFill>
                  <a:srgbClr val="FF0000"/>
                </a:solidFill>
              </a:rPr>
              <a:t>Designing of an experiment versus observational</a:t>
            </a:r>
          </a:p>
          <a:p>
            <a:endParaRPr lang="en-US" dirty="0">
              <a:solidFill>
                <a:srgbClr val="FF0000"/>
              </a:solidFill>
            </a:endParaRPr>
          </a:p>
        </p:txBody>
      </p:sp>
    </p:spTree>
    <p:extLst>
      <p:ext uri="{BB962C8B-B14F-4D97-AF65-F5344CB8AC3E}">
        <p14:creationId xmlns:p14="http://schemas.microsoft.com/office/powerpoint/2010/main" val="141395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988C-6206-4007-96D4-7373A70BD24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F81AF24-EF77-41DB-A820-828752472A24}"/>
              </a:ext>
            </a:extLst>
          </p:cNvPr>
          <p:cNvSpPr>
            <a:spLocks noGrp="1"/>
          </p:cNvSpPr>
          <p:nvPr>
            <p:ph idx="1"/>
          </p:nvPr>
        </p:nvSpPr>
        <p:spPr/>
        <p:txBody>
          <a:bodyPr>
            <a:normAutofit fontScale="85000" lnSpcReduction="20000"/>
          </a:bodyPr>
          <a:lstStyle/>
          <a:p>
            <a:pPr marL="274320" fontAlgn="auto">
              <a:spcAft>
                <a:spcPts val="0"/>
              </a:spcAft>
              <a:defRPr/>
            </a:pPr>
            <a:r>
              <a:rPr lang="en-US" dirty="0"/>
              <a:t>Well thought out analysis</a:t>
            </a:r>
          </a:p>
          <a:p>
            <a:pPr marL="548640" lvl="1" indent="-182880" fontAlgn="auto">
              <a:spcAft>
                <a:spcPts val="0"/>
              </a:spcAft>
              <a:defRPr/>
            </a:pPr>
            <a:r>
              <a:rPr lang="en-US" dirty="0"/>
              <a:t>Show that you were careful in defining your objective and obtaining your data.</a:t>
            </a:r>
          </a:p>
          <a:p>
            <a:pPr marL="548640" lvl="1" indent="-182880" fontAlgn="auto">
              <a:spcAft>
                <a:spcPts val="0"/>
              </a:spcAft>
              <a:defRPr/>
            </a:pPr>
            <a:endParaRPr lang="en-US" dirty="0"/>
          </a:p>
          <a:p>
            <a:pPr marL="548640" lvl="1" indent="-182880" fontAlgn="auto">
              <a:spcAft>
                <a:spcPts val="0"/>
              </a:spcAft>
              <a:defRPr/>
            </a:pPr>
            <a:r>
              <a:rPr lang="en-US" dirty="0"/>
              <a:t>EDA dictates that you will try multiple models.  Do not ramble on about all the things you tried unless it is absolutely imperative in the decision of the final model.</a:t>
            </a:r>
          </a:p>
          <a:p>
            <a:pPr marL="548640" lvl="1" indent="-182880" fontAlgn="auto">
              <a:spcAft>
                <a:spcPts val="0"/>
              </a:spcAft>
              <a:defRPr/>
            </a:pPr>
            <a:endParaRPr lang="en-US" dirty="0"/>
          </a:p>
          <a:p>
            <a:pPr marL="548640" lvl="1" indent="-182880" fontAlgn="auto">
              <a:spcAft>
                <a:spcPts val="0"/>
              </a:spcAft>
              <a:defRPr/>
            </a:pPr>
            <a:r>
              <a:rPr lang="en-US" dirty="0"/>
              <a:t> Show that you are comfortable and know how to use the techniques in multiple linear regression such as diagnostics, interpretation, testing, and model selection</a:t>
            </a:r>
          </a:p>
          <a:p>
            <a:pPr marL="548640" lvl="1" indent="-182880" fontAlgn="auto">
              <a:spcAft>
                <a:spcPts val="0"/>
              </a:spcAft>
              <a:defRPr/>
            </a:pPr>
            <a:endParaRPr lang="en-US" dirty="0"/>
          </a:p>
          <a:p>
            <a:pPr marL="548640" lvl="1" indent="-182880" fontAlgn="auto">
              <a:spcAft>
                <a:spcPts val="0"/>
              </a:spcAft>
              <a:defRPr/>
            </a:pPr>
            <a:r>
              <a:rPr lang="en-US" dirty="0"/>
              <a:t>Some times real data is tough and you can’t seem to fix it </a:t>
            </a:r>
          </a:p>
          <a:p>
            <a:pPr marL="822960" lvl="2" indent="-182880" fontAlgn="auto">
              <a:spcAft>
                <a:spcPts val="0"/>
              </a:spcAft>
              <a:buClr>
                <a:schemeClr val="accent3"/>
              </a:buClr>
              <a:defRPr/>
            </a:pPr>
            <a:r>
              <a:rPr lang="en-US" dirty="0"/>
              <a:t>Transformations</a:t>
            </a:r>
          </a:p>
          <a:p>
            <a:pPr marL="822960" lvl="2" indent="-182880" fontAlgn="auto">
              <a:spcAft>
                <a:spcPts val="0"/>
              </a:spcAft>
              <a:buClr>
                <a:schemeClr val="accent3"/>
              </a:buClr>
              <a:defRPr/>
            </a:pPr>
            <a:r>
              <a:rPr lang="en-US" dirty="0"/>
              <a:t>Outliers</a:t>
            </a:r>
          </a:p>
          <a:p>
            <a:pPr marL="822960" lvl="2" indent="-182880" fontAlgn="auto">
              <a:spcAft>
                <a:spcPts val="0"/>
              </a:spcAft>
              <a:buClr>
                <a:schemeClr val="accent3"/>
              </a:buClr>
              <a:defRPr/>
            </a:pPr>
            <a:r>
              <a:rPr lang="en-US" dirty="0"/>
              <a:t>Normality assumptions</a:t>
            </a:r>
          </a:p>
          <a:p>
            <a:pPr marL="822960" lvl="2" indent="-182880" fontAlgn="auto">
              <a:spcAft>
                <a:spcPts val="0"/>
              </a:spcAft>
              <a:buClr>
                <a:schemeClr val="accent3"/>
              </a:buClr>
              <a:defRPr/>
            </a:pPr>
            <a:r>
              <a:rPr lang="en-US" dirty="0"/>
              <a:t>Correlated errors</a:t>
            </a:r>
          </a:p>
          <a:p>
            <a:pPr marL="640080" lvl="2" indent="0" fontAlgn="auto">
              <a:spcAft>
                <a:spcPts val="0"/>
              </a:spcAft>
              <a:buClr>
                <a:schemeClr val="accent3"/>
              </a:buClr>
              <a:buFont typeface="Wingdings" panose="05000000000000000000" pitchFamily="2" charset="2"/>
              <a:buNone/>
              <a:defRPr/>
            </a:pPr>
            <a:r>
              <a:rPr lang="en-US" dirty="0"/>
              <a:t>( Do not sweat this, provide the analysis to the best of your ability and if you recognize that there is some component giving you trouble make note of it in your closing remarks so that I know you at least recognized it even if you were not able to address it.  This could go for the creation of the data set as well)</a:t>
            </a:r>
          </a:p>
          <a:p>
            <a:endParaRPr lang="en-US" dirty="0"/>
          </a:p>
        </p:txBody>
      </p:sp>
    </p:spTree>
    <p:extLst>
      <p:ext uri="{BB962C8B-B14F-4D97-AF65-F5344CB8AC3E}">
        <p14:creationId xmlns:p14="http://schemas.microsoft.com/office/powerpoint/2010/main" val="33308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9DFD44-CED3-4F23-A66D-FF33DA6A20A8}"/>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BB77489D-CEC1-449A-99A8-8295A9CCC356}"/>
              </a:ext>
            </a:extLst>
          </p:cNvPr>
          <p:cNvGraphicFramePr>
            <a:graphicFrameLocks noGrp="1"/>
          </p:cNvGraphicFramePr>
          <p:nvPr>
            <p:ph idx="1"/>
            <p:extLst>
              <p:ext uri="{D42A27DB-BD31-4B8C-83A1-F6EECF244321}">
                <p14:modId xmlns:p14="http://schemas.microsoft.com/office/powerpoint/2010/main" val="32742746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189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094105" y="802955"/>
            <a:ext cx="4977976" cy="1455996"/>
          </a:xfrm>
        </p:spPr>
        <p:txBody>
          <a:bodyPr>
            <a:normAutofit/>
          </a:bodyPr>
          <a:lstStyle/>
          <a:p>
            <a:r>
              <a:rPr lang="en-US" sz="4000" dirty="0">
                <a:solidFill>
                  <a:srgbClr val="000000"/>
                </a:solidFill>
              </a:rPr>
              <a:t>Background</a:t>
            </a:r>
          </a:p>
        </p:txBody>
      </p:sp>
      <p:sp>
        <p:nvSpPr>
          <p:cNvPr id="75"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CA64EF0-8ADA-44E3-95E7-E40D4F365697}"/>
              </a:ext>
            </a:extLst>
          </p:cNvPr>
          <p:cNvPicPr>
            <a:picLocks noChangeAspect="1"/>
          </p:cNvPicPr>
          <p:nvPr/>
        </p:nvPicPr>
        <p:blipFill>
          <a:blip r:embed="rId3"/>
          <a:stretch>
            <a:fillRect/>
          </a:stretch>
        </p:blipFill>
        <p:spPr>
          <a:xfrm>
            <a:off x="2441496" y="617701"/>
            <a:ext cx="2532690" cy="552108"/>
          </a:xfrm>
          <a:prstGeom prst="rect">
            <a:avLst/>
          </a:prstGeom>
        </p:spPr>
      </p:pic>
      <p:sp>
        <p:nvSpPr>
          <p:cNvPr id="77"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1732" y="4270752"/>
            <a:ext cx="3759105" cy="18795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090574" y="2421682"/>
            <a:ext cx="4977578" cy="3639289"/>
          </a:xfrm>
        </p:spPr>
        <p:txBody>
          <a:bodyPr anchor="ctr">
            <a:normAutofit/>
          </a:bodyPr>
          <a:lstStyle/>
          <a:p>
            <a:r>
              <a:rPr lang="en-US" sz="1600" dirty="0">
                <a:solidFill>
                  <a:srgbClr val="000000"/>
                </a:solidFill>
              </a:rPr>
              <a:t>Texas Instruments is a global semiconductor design and manufacturing company.</a:t>
            </a:r>
          </a:p>
          <a:p>
            <a:r>
              <a:rPr lang="en-US" sz="1600" dirty="0">
                <a:solidFill>
                  <a:srgbClr val="000000"/>
                </a:solidFill>
              </a:rPr>
              <a:t>Semiconductor manufacturing process variation leads to output variables varying between a min and max value (typically measured after the manufacturing process – all R&amp;D done – can lead to issues if the variation of output is outside target specs)</a:t>
            </a:r>
          </a:p>
          <a:p>
            <a:r>
              <a:rPr lang="en-US" sz="1600" dirty="0">
                <a:solidFill>
                  <a:srgbClr val="000000"/>
                </a:solidFill>
              </a:rPr>
              <a:t>Not all values can be practically measured (due to time, resource and cost constraints)</a:t>
            </a:r>
          </a:p>
          <a:p>
            <a:r>
              <a:rPr lang="en-US" sz="1600" dirty="0">
                <a:solidFill>
                  <a:srgbClr val="000000"/>
                </a:solidFill>
              </a:rPr>
              <a:t>Currently use Monte Carlos simulations but resource and time intensive</a:t>
            </a:r>
          </a:p>
          <a:p>
            <a:r>
              <a:rPr lang="en-US" sz="1600" dirty="0">
                <a:solidFill>
                  <a:srgbClr val="000000"/>
                </a:solidFill>
              </a:rPr>
              <a:t>Datasets provided from </a:t>
            </a:r>
            <a:r>
              <a:rPr lang="en-US" sz="1600" dirty="0">
                <a:solidFill>
                  <a:srgbClr val="FF0000"/>
                </a:solidFill>
              </a:rPr>
              <a:t>which department, what time frame, how data collected, population inference?</a:t>
            </a:r>
          </a:p>
        </p:txBody>
      </p:sp>
    </p:spTree>
    <p:extLst>
      <p:ext uri="{BB962C8B-B14F-4D97-AF65-F5344CB8AC3E}">
        <p14:creationId xmlns:p14="http://schemas.microsoft.com/office/powerpoint/2010/main" val="5427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094105" y="802955"/>
            <a:ext cx="4977976" cy="1455996"/>
          </a:xfrm>
        </p:spPr>
        <p:txBody>
          <a:bodyPr>
            <a:normAutofit/>
          </a:bodyPr>
          <a:lstStyle/>
          <a:p>
            <a:r>
              <a:rPr lang="en-US" sz="4000" dirty="0">
                <a:solidFill>
                  <a:srgbClr val="000000"/>
                </a:solidFill>
              </a:rPr>
              <a:t>Datasets</a:t>
            </a:r>
          </a:p>
        </p:txBody>
      </p:sp>
      <p:sp>
        <p:nvSpPr>
          <p:cNvPr id="75"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CA64EF0-8ADA-44E3-95E7-E40D4F365697}"/>
              </a:ext>
            </a:extLst>
          </p:cNvPr>
          <p:cNvPicPr>
            <a:picLocks noChangeAspect="1"/>
          </p:cNvPicPr>
          <p:nvPr/>
        </p:nvPicPr>
        <p:blipFill>
          <a:blip r:embed="rId3"/>
          <a:stretch>
            <a:fillRect/>
          </a:stretch>
        </p:blipFill>
        <p:spPr>
          <a:xfrm>
            <a:off x="2441496" y="617701"/>
            <a:ext cx="2532690" cy="552108"/>
          </a:xfrm>
          <a:prstGeom prst="rect">
            <a:avLst/>
          </a:prstGeom>
        </p:spPr>
      </p:pic>
      <p:sp>
        <p:nvSpPr>
          <p:cNvPr id="77"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1732" y="4270752"/>
            <a:ext cx="3759105" cy="18795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090574" y="2421682"/>
            <a:ext cx="4977578" cy="3639289"/>
          </a:xfrm>
        </p:spPr>
        <p:txBody>
          <a:bodyPr anchor="ctr">
            <a:normAutofit fontScale="77500" lnSpcReduction="20000"/>
          </a:bodyPr>
          <a:lstStyle/>
          <a:p>
            <a:r>
              <a:rPr lang="en-US" dirty="0"/>
              <a:t>Variables controlled by engineers: x1 – x23</a:t>
            </a:r>
          </a:p>
          <a:p>
            <a:pPr lvl="1"/>
            <a:r>
              <a:rPr lang="en-US" dirty="0"/>
              <a:t>values range dependent on variables</a:t>
            </a:r>
          </a:p>
          <a:p>
            <a:pPr lvl="2"/>
            <a:r>
              <a:rPr lang="en-US" dirty="0"/>
              <a:t>between 1 to 100,</a:t>
            </a:r>
          </a:p>
          <a:p>
            <a:pPr lvl="2"/>
            <a:r>
              <a:rPr lang="en-US" dirty="0"/>
              <a:t>other are in </a:t>
            </a:r>
            <a:r>
              <a:rPr lang="en-US" dirty="0" err="1"/>
              <a:t>nano</a:t>
            </a:r>
            <a:r>
              <a:rPr lang="en-US" dirty="0"/>
              <a:t> or micro range</a:t>
            </a:r>
          </a:p>
          <a:p>
            <a:r>
              <a:rPr lang="en-US" dirty="0"/>
              <a:t>Process Variation (beyond human control): stat1 – stat217</a:t>
            </a:r>
          </a:p>
          <a:p>
            <a:pPr lvl="1"/>
            <a:r>
              <a:rPr lang="en-US" dirty="0"/>
              <a:t>Represents various statistical parameters</a:t>
            </a:r>
          </a:p>
          <a:p>
            <a:pPr lvl="1"/>
            <a:r>
              <a:rPr lang="en-US" dirty="0"/>
              <a:t>Variable values represent the sigma variation around the mean</a:t>
            </a:r>
          </a:p>
          <a:p>
            <a:pPr lvl="1"/>
            <a:r>
              <a:rPr lang="en-US" dirty="0"/>
              <a:t>Range is from -4 (sigma) to 4 (sigma)</a:t>
            </a:r>
          </a:p>
          <a:p>
            <a:r>
              <a:rPr lang="en-US" dirty="0"/>
              <a:t>Output Variables: y1 - y19</a:t>
            </a:r>
          </a:p>
          <a:p>
            <a:pPr lvl="1"/>
            <a:r>
              <a:rPr lang="en-US" dirty="0"/>
              <a:t>Represents various output variables</a:t>
            </a:r>
          </a:p>
          <a:p>
            <a:endParaRPr lang="en-US" dirty="0"/>
          </a:p>
        </p:txBody>
      </p:sp>
    </p:spTree>
    <p:extLst>
      <p:ext uri="{BB962C8B-B14F-4D97-AF65-F5344CB8AC3E}">
        <p14:creationId xmlns:p14="http://schemas.microsoft.com/office/powerpoint/2010/main" val="217028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094105" y="802955"/>
            <a:ext cx="4977976" cy="1455996"/>
          </a:xfrm>
        </p:spPr>
        <p:txBody>
          <a:bodyPr>
            <a:normAutofit/>
          </a:bodyPr>
          <a:lstStyle/>
          <a:p>
            <a:r>
              <a:rPr lang="en-US" sz="4000" dirty="0">
                <a:solidFill>
                  <a:srgbClr val="000000"/>
                </a:solidFill>
              </a:rPr>
              <a:t>Objectives</a:t>
            </a:r>
          </a:p>
        </p:txBody>
      </p:sp>
      <p:sp>
        <p:nvSpPr>
          <p:cNvPr id="75"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CA64EF0-8ADA-44E3-95E7-E40D4F365697}"/>
              </a:ext>
            </a:extLst>
          </p:cNvPr>
          <p:cNvPicPr>
            <a:picLocks noChangeAspect="1"/>
          </p:cNvPicPr>
          <p:nvPr/>
        </p:nvPicPr>
        <p:blipFill>
          <a:blip r:embed="rId3"/>
          <a:stretch>
            <a:fillRect/>
          </a:stretch>
        </p:blipFill>
        <p:spPr>
          <a:xfrm>
            <a:off x="2441496" y="617701"/>
            <a:ext cx="2532690" cy="552108"/>
          </a:xfrm>
          <a:prstGeom prst="rect">
            <a:avLst/>
          </a:prstGeom>
        </p:spPr>
      </p:pic>
      <p:sp>
        <p:nvSpPr>
          <p:cNvPr id="77"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1732" y="4270752"/>
            <a:ext cx="3759105" cy="18795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Pick at least 1 output variable</a:t>
            </a:r>
          </a:p>
          <a:p>
            <a:r>
              <a:rPr lang="en-US" sz="2000">
                <a:solidFill>
                  <a:srgbClr val="000000"/>
                </a:solidFill>
              </a:rPr>
              <a:t>Build a model to predict the statistical variation of the output with respect to the process</a:t>
            </a:r>
          </a:p>
          <a:p>
            <a:pPr lvl="1"/>
            <a:r>
              <a:rPr lang="en-US" sz="2000">
                <a:solidFill>
                  <a:srgbClr val="000000"/>
                </a:solidFill>
              </a:rPr>
              <a:t>i.e. model needs to include all statistical parameters at a minimum</a:t>
            </a:r>
          </a:p>
          <a:p>
            <a:r>
              <a:rPr lang="en-US" sz="2000">
                <a:solidFill>
                  <a:srgbClr val="000000"/>
                </a:solidFill>
              </a:rPr>
              <a:t>Build a model to predict the mean value of the output</a:t>
            </a:r>
          </a:p>
          <a:p>
            <a:r>
              <a:rPr lang="en-US" sz="2000">
                <a:solidFill>
                  <a:srgbClr val="000000"/>
                </a:solidFill>
              </a:rPr>
              <a:t>Target accuracy: +/- 10% desired, but +/- 15% would be acceptable</a:t>
            </a:r>
          </a:p>
          <a:p>
            <a:endParaRPr lang="en-US" sz="2000">
              <a:solidFill>
                <a:srgbClr val="000000"/>
              </a:solidFill>
            </a:endParaRPr>
          </a:p>
        </p:txBody>
      </p:sp>
    </p:spTree>
    <p:extLst>
      <p:ext uri="{BB962C8B-B14F-4D97-AF65-F5344CB8AC3E}">
        <p14:creationId xmlns:p14="http://schemas.microsoft.com/office/powerpoint/2010/main" val="180148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5C57-4BA2-4BCA-A026-A3403F353B98}"/>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5C0C8A36-0D65-4040-9444-E8C92408FA02}"/>
              </a:ext>
            </a:extLst>
          </p:cNvPr>
          <p:cNvSpPr>
            <a:spLocks noGrp="1"/>
          </p:cNvSpPr>
          <p:nvPr>
            <p:ph idx="1"/>
          </p:nvPr>
        </p:nvSpPr>
        <p:spPr/>
        <p:txBody>
          <a:bodyPr>
            <a:normAutofit fontScale="92500" lnSpcReduction="20000"/>
          </a:bodyPr>
          <a:lstStyle/>
          <a:p>
            <a:pPr marL="45720" indent="0" fontAlgn="auto">
              <a:spcAft>
                <a:spcPts val="0"/>
              </a:spcAft>
              <a:buFont typeface="Wingdings 2" panose="05020102010507070707" pitchFamily="18" charset="2"/>
              <a:buNone/>
              <a:defRPr/>
            </a:pPr>
            <a:r>
              <a:rPr lang="en-US" dirty="0"/>
              <a:t>Project Setup and Data Collection</a:t>
            </a:r>
          </a:p>
          <a:p>
            <a:pPr marL="274320" fontAlgn="auto">
              <a:spcAft>
                <a:spcPts val="0"/>
              </a:spcAft>
              <a:defRPr/>
            </a:pPr>
            <a:r>
              <a:rPr lang="en-US" dirty="0"/>
              <a:t>Main objective(s)</a:t>
            </a:r>
          </a:p>
          <a:p>
            <a:pPr marL="274320" fontAlgn="auto">
              <a:spcAft>
                <a:spcPts val="0"/>
              </a:spcAft>
              <a:defRPr/>
            </a:pPr>
            <a:r>
              <a:rPr lang="en-US" dirty="0"/>
              <a:t>Variables defined</a:t>
            </a:r>
          </a:p>
          <a:p>
            <a:pPr marL="274320" fontAlgn="auto">
              <a:spcAft>
                <a:spcPts val="0"/>
              </a:spcAft>
              <a:defRPr/>
            </a:pPr>
            <a:r>
              <a:rPr lang="en-US" dirty="0">
                <a:solidFill>
                  <a:srgbClr val="FF0000"/>
                </a:solidFill>
              </a:rPr>
              <a:t>Data set explanation and collection</a:t>
            </a:r>
          </a:p>
          <a:p>
            <a:pPr marL="548640" lvl="1" indent="-182880" fontAlgn="auto">
              <a:spcAft>
                <a:spcPts val="0"/>
              </a:spcAft>
              <a:defRPr/>
            </a:pPr>
            <a:r>
              <a:rPr lang="en-US" dirty="0">
                <a:solidFill>
                  <a:srgbClr val="FF0000"/>
                </a:solidFill>
              </a:rPr>
              <a:t>If you created the data or randomly drew from a big monster data set you might want to consider proc power to determine an appropriate sample size to collect</a:t>
            </a:r>
          </a:p>
          <a:p>
            <a:pPr marL="548640" lvl="1" indent="-182880" fontAlgn="auto">
              <a:spcAft>
                <a:spcPts val="0"/>
              </a:spcAft>
              <a:defRPr/>
            </a:pPr>
            <a:r>
              <a:rPr lang="en-US" dirty="0">
                <a:solidFill>
                  <a:srgbClr val="FF0000"/>
                </a:solidFill>
              </a:rPr>
              <a:t>Making sure the samples you collect are representative of the population you wish to draw inference or prediction</a:t>
            </a:r>
          </a:p>
          <a:p>
            <a:pPr marL="548640" lvl="1" indent="-18288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Comments on how data collection corresponds to the scope of interest (What is the population of interest that you can actually provide statistical inference on?) Maybe a subpopulation will be helpful to gain insight regardless.</a:t>
            </a:r>
          </a:p>
          <a:p>
            <a:pPr marL="274320" fontAlgn="auto">
              <a:spcAft>
                <a:spcPts val="0"/>
              </a:spcAft>
              <a:defRPr/>
            </a:pPr>
            <a:endParaRPr lang="en-US" dirty="0"/>
          </a:p>
          <a:p>
            <a:endParaRPr lang="en-US" dirty="0"/>
          </a:p>
        </p:txBody>
      </p:sp>
    </p:spTree>
    <p:extLst>
      <p:ext uri="{BB962C8B-B14F-4D97-AF65-F5344CB8AC3E}">
        <p14:creationId xmlns:p14="http://schemas.microsoft.com/office/powerpoint/2010/main" val="227001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9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Descriptive Statistics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16149"/>
            <a:ext cx="6250769" cy="446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01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Descriptive Statistics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16149"/>
            <a:ext cx="6250769" cy="446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49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Descriptive Statistics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16149"/>
            <a:ext cx="6250769" cy="446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44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1052</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Wingdings</vt:lpstr>
      <vt:lpstr>Wingdings 2</vt:lpstr>
      <vt:lpstr>Office Theme</vt:lpstr>
      <vt:lpstr>Integrated Circuits Manufacturing Process Model</vt:lpstr>
      <vt:lpstr>Agenda</vt:lpstr>
      <vt:lpstr>Background</vt:lpstr>
      <vt:lpstr>Datasets</vt:lpstr>
      <vt:lpstr>Objectives</vt:lpstr>
      <vt:lpstr>Intro</vt:lpstr>
      <vt:lpstr>Descriptive Statistics</vt:lpstr>
      <vt:lpstr>Descriptive Statistics</vt:lpstr>
      <vt:lpstr>Descriptive Statistics</vt:lpstr>
      <vt:lpstr>Descriptive Statistics  (PLOT your DATA!!!)</vt:lpstr>
      <vt:lpstr>Analysis</vt:lpstr>
      <vt:lpstr>Analysis</vt:lpstr>
      <vt:lpstr>Analysis</vt:lpstr>
      <vt:lpstr>Analysis</vt:lpstr>
      <vt:lpstr>Interpretation</vt:lpstr>
      <vt:lpstr>Interpretation</vt:lpstr>
      <vt:lpstr>Conclusion</vt:lpstr>
      <vt:lpstr>Conclusion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Circuits Manufacturing Process Model</dc:title>
  <dc:creator>Jo D</dc:creator>
  <cp:lastModifiedBy>Jo D</cp:lastModifiedBy>
  <cp:revision>6</cp:revision>
  <dcterms:created xsi:type="dcterms:W3CDTF">2019-02-13T03:37:26Z</dcterms:created>
  <dcterms:modified xsi:type="dcterms:W3CDTF">2019-02-13T04:00:47Z</dcterms:modified>
</cp:coreProperties>
</file>