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86909" autoAdjust="0"/>
  </p:normalViewPr>
  <p:slideViewPr>
    <p:cSldViewPr snapToGrid="0">
      <p:cViewPr>
        <p:scale>
          <a:sx n="40" d="100"/>
          <a:sy n="40" d="100"/>
        </p:scale>
        <p:origin x="1290" y="13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/>
            <a:t>Introduction </a:t>
          </a:r>
          <a:endParaRPr lang="en-US" sz="4000" dirty="0"/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/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/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/>
            <a:t>Objective</a:t>
          </a:r>
          <a:endParaRPr lang="en-US" sz="4000"/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/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/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/>
            <a:t>Dataset and Data Collection Process</a:t>
          </a:r>
          <a:endParaRPr lang="en-US" sz="4000"/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/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/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/>
            <a:t>Exploratory Data Analysis</a:t>
          </a:r>
          <a:endParaRPr lang="en-US" sz="4000"/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/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/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/>
            <a:t>Good Modeling Practices</a:t>
          </a:r>
          <a:endParaRPr lang="en-US" sz="4000"/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/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/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/>
            <a:t>Full Model Analysis</a:t>
          </a:r>
          <a:endParaRPr lang="en-US" sz="4000"/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/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/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/>
            <a:t>Best Model Selection</a:t>
          </a:r>
          <a:endParaRPr lang="en-US" sz="4000"/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/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/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/>
            <a:t>Conclusions and Recommendations</a:t>
          </a:r>
          <a:endParaRPr lang="en-US" sz="4000"/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/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/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/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400"/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400"/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400"/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/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/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/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Introduction </a:t>
          </a:r>
          <a:endParaRPr lang="en-US" sz="4000" kern="1200" dirty="0"/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Objective</a:t>
          </a:r>
          <a:endParaRPr lang="en-US" sz="4000" kern="1200"/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Dataset and Data Collection Process</a:t>
          </a:r>
          <a:endParaRPr lang="en-US" sz="4000" kern="1200"/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Exploratory Data Analysis</a:t>
          </a:r>
          <a:endParaRPr lang="en-US" sz="4000" kern="1200"/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Good Modeling Practices</a:t>
          </a:r>
          <a:endParaRPr lang="en-US" sz="4000" kern="1200"/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Full Model Analysis</a:t>
          </a:r>
          <a:endParaRPr lang="en-US" sz="4000" kern="1200"/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Best Model Selection</a:t>
          </a:r>
          <a:endParaRPr lang="en-US" sz="4000" kern="1200"/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Conclusions and Recommendations</a:t>
          </a:r>
          <a:endParaRPr lang="en-US" sz="4000" kern="1200"/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266485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404277"/>
          <a:ext cx="5423184" cy="203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404277"/>
        <a:ext cx="5423184" cy="2037048"/>
      </dsp:txXfrm>
    </dsp:sp>
    <dsp:sp modelId="{76274CEA-6B4E-4033-AFBB-14FAC095D116}">
      <dsp:nvSpPr>
        <dsp:cNvPr id="0" name=""/>
        <dsp:cNvSpPr/>
      </dsp:nvSpPr>
      <dsp:spPr>
        <a:xfrm>
          <a:off x="7899708" y="1266485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404277"/>
          <a:ext cx="5192791" cy="203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Causality is not a concern here since the goal is mainly prediction of performance using the model.</a:t>
          </a:r>
        </a:p>
      </dsp:txBody>
      <dsp:txXfrm>
        <a:off x="5919263" y="3404277"/>
        <a:ext cx="5192791" cy="2037048"/>
      </dsp:txXfrm>
    </dsp:sp>
    <dsp:sp modelId="{B65A9885-4E25-4996-9D70-237A1B2D7A76}">
      <dsp:nvSpPr>
        <dsp:cNvPr id="0" name=""/>
        <dsp:cNvSpPr/>
      </dsp:nvSpPr>
      <dsp:spPr>
        <a:xfrm>
          <a:off x="13571572" y="1266485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404277"/>
          <a:ext cx="5192791" cy="2037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404277"/>
        <a:ext cx="5192791" cy="2037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histogram and density plots for 2 x variables (different ranges), and 1 stat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color to the 4/n line and make thick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by analyzing the full model consisting of all 240 features with appropriate transformations</a:t>
            </a:r>
          </a:p>
          <a:p>
            <a:endParaRPr lang="en-US" dirty="0"/>
          </a:p>
          <a:p>
            <a:r>
              <a:rPr lang="en-US" dirty="0"/>
              <a:t>Analyze fit statistics</a:t>
            </a:r>
          </a:p>
          <a:p>
            <a:endParaRPr lang="en-US" dirty="0"/>
          </a:p>
          <a:p>
            <a:r>
              <a:rPr lang="en-US" dirty="0"/>
              <a:t>Analyze the plots for issues with model assumption.</a:t>
            </a:r>
          </a:p>
          <a:p>
            <a:endParaRPr lang="en-US" dirty="0"/>
          </a:p>
          <a:p>
            <a:r>
              <a:rPr lang="en-US" dirty="0"/>
              <a:t>This will guide the next step in the process.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CF90A-2BEF-4F7C-ADED-712A223CA332}"/>
              </a:ext>
            </a:extLst>
          </p:cNvPr>
          <p:cNvSpPr/>
          <p:nvPr/>
        </p:nvSpPr>
        <p:spPr>
          <a:xfrm>
            <a:off x="9730923" y="1079500"/>
            <a:ext cx="881414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y3.log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x1 + x2 + x3 + x4 + x5 + x6 + x7 + x8 + x9 + x10 + x11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x12 + x13 + x14 + x15 + x16 + x17 + x19 + x20 + x21 + x22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x23 + stat1 + stat2 + stat3 + stat4 + stat5 + stat6 + stat7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 + stat9 + stat10 + stat11 + stat12 + stat13 + stat14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 + stat16 + stat17 + stat18 + stat19 + stat20 + stat21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stat22 + stat23 + stat24 + stat25 + stat26 + stat27 + stat28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stat29 + stat30 + stat31 + stat32 + stat33 + stat34 + stat35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stat36 + stat37 + stat38 + stat39 + stat40 + stat41 + stat42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stat43 + stat44 + stat45 + stat46 + stat47 + stat48 + stat49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stat50 + stat51 + stat52 + stat53 + stat54 + stat55 + stat56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stat57 + stat58 + stat59 + stat60 + stat61 + stat62 + stat63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stat64 + stat65 + stat66 + stat67 + stat68 + stat69 + stat70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stat71 + stat72 + stat73 + stat74 + stat75 + stat76 + stat77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stat78 + stat79 + stat80 + stat81 + stat82 + stat83 + stat84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stat85 + stat86 + stat87 + stat88 + stat89 + stat90 + stat91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stat92 + stat93 + stat94 + stat95 + stat96 + stat97 + stat98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stat99 + stat100 + stat101 + stat102 + stat103 + stat104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stat105 + stat106 + stat107 + stat108 + stat109 + stat110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stat111 + stat112 + stat113 + stat114 + stat115 + stat116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stat117 + stat118 + stat119 + stat120 + stat121 + stat122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stat123 + stat124 + stat125 + stat126 + stat127 + stat128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stat129 + stat130 + stat131 + stat132 + stat133 + stat134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stat135 + stat136 + stat137 + stat138 + stat139 + stat140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stat141 + stat142 + stat143 + stat144 + stat145 + stat146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stat147 + stat148 + stat149 + stat150 + stat151 + stat152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stat153 + stat154 + stat155 + stat156 + stat157 + stat158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stat159 + stat160 + stat161 + stat162 + stat163 + stat164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stat165 + stat166 + stat167 + stat168 + stat169 + stat170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stat171 + stat172 + stat173 + stat174 + stat175 + stat176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stat177 + stat178 + stat179 + stat180 + stat181 + stat182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stat183 + stat184 + stat185 + stat186 + stat187 + stat188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stat189 + stat190 + stat191 + stat192 + stat193 + stat194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stat195 + stat196 + stat197 + stat198 + stat199 + stat200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stat201 + stat202 + stat203 + stat204 + stat205 + stat206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stat207 + stat208 + stat209 + stat210 + stat211 + stat212 + 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stat213 + stat214 + stat215 + stat216 + stat217 +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</a:t>
            </a:r>
          </a:p>
        </p:txBody>
      </p:sp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614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59F4EF58-2FBC-4376-AA99-ED441EB05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617967" y="2502743"/>
            <a:ext cx="3729716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A3FE68B1-F530-48EE-8740-A2223B94DE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599940" y="6024272"/>
            <a:ext cx="3670299" cy="3815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56787-B137-44A3-8BC0-76A164EC7FD3}"/>
                  </a:ext>
                </a:extLst>
              </p:cNvPr>
              <p:cNvSpPr txBox="1"/>
              <p:nvPr/>
            </p:nvSpPr>
            <p:spPr>
              <a:xfrm>
                <a:off x="8879305" y="4668252"/>
                <a:ext cx="203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756787-B137-44A3-8BC0-76A164EC7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305" y="4668252"/>
                <a:ext cx="2039084" cy="276999"/>
              </a:xfrm>
              <a:prstGeom prst="rect">
                <a:avLst/>
              </a:prstGeom>
              <a:blipFill>
                <a:blip r:embed="rId7"/>
                <a:stretch>
                  <a:fillRect l="-2994" r="-239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A525B9E-9C01-4FB3-AD52-60288B11E04C}"/>
              </a:ext>
            </a:extLst>
          </p:cNvPr>
          <p:cNvPicPr/>
          <p:nvPr/>
        </p:nvPicPr>
        <p:blipFill rotWithShape="1">
          <a:blip r:embed="rId3"/>
          <a:srcRect t="15521"/>
          <a:stretch/>
        </p:blipFill>
        <p:spPr bwMode="auto">
          <a:xfrm>
            <a:off x="1242153" y="5030671"/>
            <a:ext cx="7944405" cy="42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5E6F3E6B-7009-4AB7-9242-B8539FE3D6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55672" y="6297647"/>
            <a:ext cx="3801138" cy="29443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D3F9E244-1A17-44DE-A580-692A35F662B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4497430" y="7441240"/>
            <a:ext cx="4220783" cy="27914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B32D40FE-7A4D-4D31-86B9-74582819DA1D}"/>
              </a:ext>
            </a:extLst>
          </p:cNvPr>
          <p:cNvPicPr/>
          <p:nvPr/>
        </p:nvPicPr>
        <p:blipFill rotWithShape="1">
          <a:blip r:embed="rId6"/>
          <a:srcRect t="15682"/>
          <a:stretch/>
        </p:blipFill>
        <p:spPr bwMode="auto">
          <a:xfrm>
            <a:off x="14679618" y="5238414"/>
            <a:ext cx="3575099" cy="25313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0232619" y="5770714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1334245" y="4661339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0B7-7044-47CD-9D1A-D8FC5AAC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various variable selection techniques</a:t>
            </a:r>
          </a:p>
          <a:p>
            <a:pPr lvl="1"/>
            <a:r>
              <a:rPr lang="en-US" dirty="0"/>
              <a:t>Forward Selection</a:t>
            </a:r>
          </a:p>
          <a:p>
            <a:pPr lvl="1"/>
            <a:r>
              <a:rPr lang="en-US" dirty="0"/>
              <a:t>Backward Elimination</a:t>
            </a:r>
          </a:p>
          <a:p>
            <a:pPr lvl="1"/>
            <a:r>
              <a:rPr lang="en-US" dirty="0"/>
              <a:t>Stepwise Selection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LARS</a:t>
            </a:r>
          </a:p>
          <a:p>
            <a:pPr lvl="1"/>
            <a:endParaRPr lang="en-US" dirty="0"/>
          </a:p>
          <a:p>
            <a:r>
              <a:rPr lang="en-US" dirty="0"/>
              <a:t>Compare fit statistics and performance on test set</a:t>
            </a:r>
          </a:p>
          <a:p>
            <a:endParaRPr lang="en-US" dirty="0"/>
          </a:p>
          <a:p>
            <a:r>
              <a:rPr lang="en-US" dirty="0"/>
              <a:t>Pick best model</a:t>
            </a:r>
          </a:p>
        </p:txBody>
      </p:sp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𝑨𝒅𝒋𝒖𝒔𝒕𝒆𝒅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624549"/>
                  </p:ext>
                </p:extLst>
              </p:nvPr>
            </p:nvGraphicFramePr>
            <p:xfrm>
              <a:off x="740228" y="5223555"/>
              <a:ext cx="17504229" cy="415563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467428">
                      <a:extLst>
                        <a:ext uri="{9D8B030D-6E8A-4147-A177-3AD203B41FA5}">
                          <a16:colId xmlns:a16="http://schemas.microsoft.com/office/drawing/2014/main" val="3876006917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8637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8451" r="-769340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7901" t="-8451" r="-302716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>
            <a:extLst>
              <a:ext uri="{FF2B5EF4-FFF2-40B4-BE49-F238E27FC236}">
                <a16:creationId xmlns:a16="http://schemas.microsoft.com/office/drawing/2014/main" id="{026B2530-C606-41F7-B096-A9009C0319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45162" y="3748626"/>
            <a:ext cx="9027887" cy="6201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>
                <a:solidFill>
                  <a:schemeClr val="bg1"/>
                </a:solidFill>
                <a:latin typeface="+mj-lt"/>
                <a:cs typeface="+mj-cs"/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287593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772569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+mj-lt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629971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and outcomes depending on multiple factors.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Some parameters are controlled by engineers, 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Manufacturing process variation leads to output variables varying between a min and max value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Range is typically measured after the manufacturing process is completed and all R&amp;D has been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lead to 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842292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672828"/>
            <a:ext cx="8904280" cy="69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84404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the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</a:t>
            </a:r>
            <a:r>
              <a:rPr lang="en-US" dirty="0">
                <a:solidFill>
                  <a:srgbClr val="FF0000"/>
                </a:solidFill>
              </a:rPr>
              <a:t>uniformly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randomly sampled</a:t>
            </a:r>
            <a:r>
              <a:rPr lang="en-US" dirty="0"/>
              <a:t> from their design space (since engineers can select any values from range)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also </a:t>
            </a:r>
            <a:r>
              <a:rPr lang="en-US" dirty="0">
                <a:solidFill>
                  <a:srgbClr val="FF0000"/>
                </a:solidFill>
              </a:rPr>
              <a:t>uniformly randomly sampled</a:t>
            </a:r>
            <a:r>
              <a:rPr lang="en-US" dirty="0"/>
              <a:t> since we wanted accuracy of model to be good throughout statistical variation range and not just closer to the population means.  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618" y="5642598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6617" y="1768766"/>
            <a:ext cx="4666949" cy="3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Not valid features in combination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an be </a:t>
            </a:r>
            <a:r>
              <a:rPr lang="en-US" dirty="0">
                <a:solidFill>
                  <a:srgbClr val="FF0000"/>
                </a:solidFill>
              </a:rPr>
              <a:t>removed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without affecting inference capability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Shows 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Log transformation </a:t>
            </a:r>
            <a:r>
              <a:rPr lang="en-US" dirty="0"/>
              <a:t>helps a bit, hence we proceeded with taking log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industry, hence that is used instead of natural 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for </a:t>
            </a:r>
            <a:r>
              <a:rPr lang="en-US" dirty="0">
                <a:solidFill>
                  <a:srgbClr val="FF0000"/>
                </a:solidFill>
              </a:rPr>
              <a:t>multicollinearity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Since inputs were randomly sampled, we did not expect there to be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the same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58505"/>
              </p:ext>
            </p:extLst>
          </p:nvPr>
        </p:nvGraphicFramePr>
        <p:xfrm>
          <a:off x="1743295" y="4760111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28956"/>
              </p:ext>
            </p:extLst>
          </p:nvPr>
        </p:nvGraphicFramePr>
        <p:xfrm>
          <a:off x="5587086" y="4784832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218056" y="1749910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Features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2080</Words>
  <Application>Microsoft Office PowerPoint</Application>
  <PresentationFormat>Custom</PresentationFormat>
  <Paragraphs>542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Wingdings 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Features (1)</vt:lpstr>
      <vt:lpstr>Exploratory Data Analysis | Features (2)</vt:lpstr>
      <vt:lpstr>Exploratory Data Analysis | Features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Jo D</cp:lastModifiedBy>
  <cp:revision>4</cp:revision>
  <dcterms:created xsi:type="dcterms:W3CDTF">2019-02-15T22:30:49Z</dcterms:created>
  <dcterms:modified xsi:type="dcterms:W3CDTF">2019-02-15T22:41:18Z</dcterms:modified>
</cp:coreProperties>
</file>