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</p:sldMasterIdLst>
  <p:notesMasterIdLst>
    <p:notesMasterId r:id="rId29"/>
  </p:notesMasterIdLst>
  <p:handoutMasterIdLst>
    <p:handoutMasterId r:id="rId30"/>
  </p:handoutMasterIdLst>
  <p:sldIdLst>
    <p:sldId id="256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2" r:id="rId26"/>
    <p:sldId id="285" r:id="rId27"/>
    <p:sldId id="286" r:id="rId28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7" autoAdjust="0"/>
    <p:restoredTop sz="86909" autoAdjust="0"/>
  </p:normalViewPr>
  <p:slideViewPr>
    <p:cSldViewPr snapToGrid="0">
      <p:cViewPr>
        <p:scale>
          <a:sx n="40" d="100"/>
          <a:sy n="40" d="100"/>
        </p:scale>
        <p:origin x="54" y="264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9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histogram and density plots for 2 x variables (different ranges), and 1 stat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31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 I missing an assumption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color to the 4/n line and make thick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7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MSE (Test) to RMSE (Test) for easier comparison, else the scales are vary different</a:t>
            </a:r>
          </a:p>
          <a:p>
            <a:r>
              <a:rPr lang="en-US" dirty="0"/>
              <a:t>Need to update code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train-test-split-and-cross-validation-in-python-80b61beca4b6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tps54620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1</a:t>
            </a:r>
          </a:p>
          <a:p>
            <a:r>
              <a:rPr lang="en-US" dirty="0"/>
              <a:t>Joanna Duran, Nikhil Gupta, Max Moro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E3E7-4F20-4BDC-A895-F7D59FD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Following Good Modeling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D898-C763-4902-9508-E563C1CCF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overfitting</a:t>
            </a:r>
          </a:p>
          <a:p>
            <a:pPr lvl="1"/>
            <a:r>
              <a:rPr lang="en-US" dirty="0"/>
              <a:t>Even though we have a lot of data points, with so many features it is possible to overfit the data</a:t>
            </a:r>
          </a:p>
          <a:p>
            <a:pPr lvl="1"/>
            <a:r>
              <a:rPr lang="en-US" dirty="0"/>
              <a:t>Hence, we split our dataset into Train and Test splits (80:20 ratio).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During training process, 10-fold cross validation technique was used for model selection </a:t>
            </a:r>
          </a:p>
          <a:p>
            <a:pPr lvl="1"/>
            <a:r>
              <a:rPr lang="en-US" dirty="0"/>
              <a:t>Allows for the use of the entire training dataset for model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DE5802-3D9A-4004-B4B8-A9850539A7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34970" y="9180513"/>
            <a:ext cx="1842589" cy="515030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2400" dirty="0">
                <a:hlinkClick r:id="rId2"/>
              </a:rPr>
              <a:t>Source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C1637-BE26-4C44-BDDD-187AD5993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86"/>
          <a:stretch/>
        </p:blipFill>
        <p:spPr>
          <a:xfrm>
            <a:off x="10729542" y="1079500"/>
            <a:ext cx="6663736" cy="332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1C26B-DF05-438F-B58E-15A5137C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542" y="5081877"/>
            <a:ext cx="6663736" cy="36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Full Model Analysis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by analyzing the full model consisting of all 240 features with appropriate transformations</a:t>
            </a:r>
          </a:p>
          <a:p>
            <a:endParaRPr lang="en-US" dirty="0"/>
          </a:p>
          <a:p>
            <a:r>
              <a:rPr lang="en-US" dirty="0"/>
              <a:t>Analyze fit statistics</a:t>
            </a:r>
          </a:p>
          <a:p>
            <a:endParaRPr lang="en-US" dirty="0"/>
          </a:p>
          <a:p>
            <a:r>
              <a:rPr lang="en-US" dirty="0"/>
              <a:t>Analyze the plots for issues with model assumption.</a:t>
            </a:r>
          </a:p>
          <a:p>
            <a:endParaRPr lang="en-US" dirty="0"/>
          </a:p>
          <a:p>
            <a:r>
              <a:rPr lang="en-US" dirty="0"/>
              <a:t>This will guide the next step in the process.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CF90A-2BEF-4F7C-ADED-712A223CA332}"/>
              </a:ext>
            </a:extLst>
          </p:cNvPr>
          <p:cNvSpPr/>
          <p:nvPr/>
        </p:nvSpPr>
        <p:spPr>
          <a:xfrm>
            <a:off x="9730923" y="1079500"/>
            <a:ext cx="8814148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y3.log 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 x1 + x2 + x3 + x4 + x5 + x6 + x7 + x8 + x9 + x10 + x11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x12 + x13 + x14 + x15 + x16 + x17 + x19 + x20 + x21 + x22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x23 + stat1 + stat2 + stat3 + stat4 + stat5 + stat6 + stat7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stat8 + stat9 + stat10 + stat11 + stat12 + stat13 + stat14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 + stat16 + stat17 + stat18 + stat19 + stat20 + stat21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stat22 + stat23 + stat24 + stat25 + stat26 + stat27 + stat28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stat29 + stat30 + stat31 + stat32 + stat33 + stat34 + stat35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stat36 + stat37 + stat38 + stat39 + stat40 + stat41 + stat42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stat43 + stat44 + stat45 + stat46 + stat47 + stat48 + stat49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stat50 + stat51 + stat52 + stat53 + stat54 + stat55 + stat56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stat57 + stat58 + stat59 + stat60 + stat61 + stat62 + stat63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stat64 + stat65 + stat66 + stat67 + stat68 + stat69 + stat70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stat71 + stat72 + stat73 + stat74 + stat75 + stat76 + stat77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stat78 + stat79 + stat80 + stat81 + stat82 + stat83 + stat84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stat85 + stat86 + stat87 + stat88 + stat89 + stat90 + stat91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stat92 + stat93 + stat94 + stat95 + stat96 + stat97 + stat98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stat99 + stat100 + stat101 + stat102 + stat103 + stat104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stat105 + stat106 + stat107 + stat108 + stat109 + stat110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stat111 + stat112 + stat113 + stat114 + stat115 + stat116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stat117 + stat118 + stat119 + stat120 + stat121 + stat122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stat123 + stat124 + stat125 + stat126 + stat127 + stat128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stat129 + stat130 + stat131 + stat132 + stat133 + stat134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stat135 + stat136 + stat137 + stat138 + stat139 + stat140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stat141 + stat142 + stat143 + stat144 + stat145 + stat146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stat147 + stat148 + stat149 + stat150 + stat151 + stat152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stat153 + stat154 + stat155 + stat156 + stat157 + stat158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stat159 + stat160 + stat161 + stat162 + stat163 + stat164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stat165 + stat166 + stat167 + stat168 + stat169 + stat170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stat171 + stat172 + stat173 + stat174 + stat175 + stat176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stat177 + stat178 + stat179 + stat180 + stat181 + stat182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stat183 + stat184 + stat185 + stat186 + stat187 + stat188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stat189 + stat190 + stat191 + stat192 + stat193 + stat194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stat195 + stat196 + stat197 + stat198 + stat199 + stat200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stat201 + stat202 + stat203 + stat204 + stat205 + stat206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stat207 + stat208 + stat209 + stat210 + stat211 + stat212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stat213 + stat214 + stat215 + stat216 + stat217 +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x18.sqrt</a:t>
            </a:r>
          </a:p>
        </p:txBody>
      </p:sp>
    </p:spTree>
    <p:extLst>
      <p:ext uri="{BB962C8B-B14F-4D97-AF65-F5344CB8AC3E}">
        <p14:creationId xmlns:p14="http://schemas.microsoft.com/office/powerpoint/2010/main" val="51388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Full Model Analysis </a:t>
            </a:r>
            <a:r>
              <a:rPr lang="en-US" dirty="0"/>
              <a:t>| Fit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Only a handful of predictors were statistically significant. </a:t>
                </a:r>
              </a:p>
              <a:p>
                <a:pPr lvl="1"/>
                <a:r>
                  <a:rPr lang="en-US" sz="3000" dirty="0"/>
                  <a:t>This was expected based on the correlation of features to output analyzed in the exploratory analysis</a:t>
                </a:r>
              </a:p>
              <a:p>
                <a:pPr lvl="1"/>
                <a:r>
                  <a:rPr lang="en-US" sz="3000" dirty="0"/>
                  <a:t>Variable selection may be appropriate here to remove unnecessary predictor variables</a:t>
                </a:r>
              </a:p>
              <a:p>
                <a:pPr marL="685800" lvl="1" indent="0">
                  <a:buNone/>
                </a:pPr>
                <a:endParaRPr lang="en-US" dirty="0"/>
              </a:p>
              <a:p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3000" dirty="0"/>
                  <a:t>Fairly low and expected based on low correlation of features to outputs</a:t>
                </a:r>
              </a:p>
              <a:p>
                <a:pPr lvl="1"/>
                <a:r>
                  <a:rPr lang="en-US" sz="3000" dirty="0"/>
                  <a:t>Should two-way interactions be added to improve predictions?</a:t>
                </a:r>
              </a:p>
              <a:p>
                <a:pPr lvl="2"/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239 ∗238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=28441</m:t>
                    </m:r>
                  </m:oMath>
                </a14:m>
                <a:endParaRPr lang="en-US" sz="3000" b="0" dirty="0"/>
              </a:p>
              <a:p>
                <a:pPr lvl="2"/>
                <a:r>
                  <a:rPr lang="en-US" sz="3000" dirty="0"/>
                  <a:t>Hence not practical</a:t>
                </a:r>
              </a:p>
              <a:p>
                <a:pPr lvl="1"/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/>
                <a:r>
                  <a:rPr lang="en-US" sz="2600" dirty="0"/>
                  <a:t>Outside the scope of this project.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2614" r="-1659" b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72833-1DAE-4A16-949C-93F1629A4F74}"/>
              </a:ext>
            </a:extLst>
          </p:cNvPr>
          <p:cNvSpPr/>
          <p:nvPr/>
        </p:nvSpPr>
        <p:spPr>
          <a:xfrm>
            <a:off x="9686925" y="1079500"/>
            <a:ext cx="9031288" cy="877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Estimate Std. Error t value Pr(&gt;|t|)  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1.969e+00  9.662e-03 203.750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x4          -5.222e-05  9.162e-06  -5.700 1.26e-08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x7           1.100e-02  6.445e-04  17.067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x8           4.087e-04  1.496e-04   2.732 0.006319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x9           3.277e-03  3.331e-04   9.837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x10          1.133e-03  3.105e-04   3.649 0.000266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x11          1.913e+05  7.468e+04   2.562 0.010441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x16          8.077e-04  2.156e-04   3.746 0.000181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x17          1.543e-03  3.305e-04   4.670 3.09e-06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x21          9.510e-05  4.254e-05   2.235 0.025438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stat4       -5.043e-04  2.513e-04  -2.007 0.044807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      -8.553e-04  2.486e-04  -3.440 0.000587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stat22      -6.522e-04  2.506e-04  -2.603 0.009280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stat23       6.596e-04  2.481e-04   2.659 0.007864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stat24      -5.513e-04  2.502e-04  -2.203 0.027603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stat26      -5.280e-04  2.497e-04  -2.114 0.034526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stat33      -4.696e-04  2.495e-04  -1.883 0.059805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stat35      -4.922e-04  2.503e-04  -1.967 0.049287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stat54      -4.365e-04  2.520e-04  -1.732 0.083294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stat59       4.344e-04  2.505e-04   1.734 0.083008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stat60       5.615e-04  2.500e-04   2.247 0.024708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stat65      -4.997e-04  2.510e-04  -1.991 0.046550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-6.349e-04  2.504e-04  -2.536 0.011252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stat98       3.533e-03  2.466e-04  14.323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stat100      5.634e-04  2.509e-04   2.246 0.024743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stat110     -3.305e-03  2.491e-04 -13.269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stat146     -8.646e-04  2.517e-04  -3.435 0.000596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stat148     -4.893e-04  2.476e-04  -1.976 0.048161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stat149     -4.674e-04  2.520e-04  -1.855 0.063657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stat161      4.458e-04  2.511e-04   1.775 0.075936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stat170     -4.629e-04  2.513e-04  -1.842 0.065485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stat172      4.434e-04  2.478e-04   1.789 0.073601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stat175     -4.131e-04  2.501e-04  -1.652 0.098633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stat187     -4.999e-04  2.485e-04  -2.012 0.044304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stat202     -4.297e-04  2.545e-04  -1.688 0.091467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stat214     -4.480e-04  2.510e-04  -1.785 0.074341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x18.sqrt     2.549e-02  9.552e-04  26.685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Signif. codes:  0 '***' 0.001 '**' 0.01 '*' 0.05 '.' 0.1 ' ' 1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(Note: only showing the significant predictors above)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standard error: 0.03167 on 5343 degrees of freedom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Multiple R-squared:  0.2607, Adjusted R-squared:  0.2275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F-statistic: 7.851 on 240 and 5343 DF,  p-value: &lt; 2.2e-16</a:t>
            </a:r>
            <a:endParaRPr lang="en-US" sz="2000" dirty="0">
              <a:solidFill>
                <a:srgbClr val="FF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1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Full Model Analysis </a:t>
            </a:r>
            <a:r>
              <a:rPr lang="en-US" dirty="0"/>
              <a:t>| Plots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Model Assumptions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Independence </a:t>
            </a:r>
          </a:p>
          <a:p>
            <a:pPr lvl="1"/>
            <a:r>
              <a:rPr lang="en-US" sz="3000" dirty="0"/>
              <a:t>Since the features were sampled randomly, the independence assumption has been met.</a:t>
            </a:r>
          </a:p>
          <a:p>
            <a:endParaRPr lang="en-US" dirty="0"/>
          </a:p>
          <a:p>
            <a:r>
              <a:rPr lang="en-US" dirty="0"/>
              <a:t>Normality</a:t>
            </a:r>
          </a:p>
          <a:p>
            <a:pPr lvl="1"/>
            <a:r>
              <a:rPr lang="en-US" sz="3000" dirty="0"/>
              <a:t>Histogram and QQ plot of residuals shows that they are not normally distributed</a:t>
            </a:r>
          </a:p>
          <a:p>
            <a:pPr lvl="1"/>
            <a:r>
              <a:rPr lang="en-US" sz="3000" dirty="0"/>
              <a:t>Residual Plot shows that there are several values beyond the 2 sigma line again pointing to non-normality</a:t>
            </a:r>
          </a:p>
          <a:p>
            <a:pPr lvl="1"/>
            <a:r>
              <a:rPr lang="en-US" sz="3000" dirty="0"/>
              <a:t>However, given the large sample size, this may not be much of a concern by itself</a:t>
            </a:r>
          </a:p>
          <a:p>
            <a:endParaRPr lang="en-US" dirty="0"/>
          </a:p>
          <a:p>
            <a:r>
              <a:rPr lang="en-US" dirty="0"/>
              <a:t>Equal Variance</a:t>
            </a:r>
          </a:p>
          <a:p>
            <a:pPr lvl="1"/>
            <a:r>
              <a:rPr lang="en-US" sz="3000" dirty="0"/>
              <a:t>The residual plot shows that the points do not exhibit equal variance at all predicted levels. </a:t>
            </a:r>
          </a:p>
          <a:p>
            <a:pPr lvl="1"/>
            <a:r>
              <a:rPr lang="en-US" sz="3000" dirty="0"/>
              <a:t>Points at the lower predicted levels have much smaller variance compared to other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sz="2600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59F4EF58-2FBC-4376-AA99-ED441EB05E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767208" y="1851504"/>
            <a:ext cx="3729716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4592691D-E8D2-4251-9363-5F40CD052C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3905025" y="1851504"/>
            <a:ext cx="4047785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A3FE68B1-F530-48EE-8740-A2223B94DE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9826625" y="5364869"/>
            <a:ext cx="3670299" cy="38156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">
            <a:extLst>
              <a:ext uri="{FF2B5EF4-FFF2-40B4-BE49-F238E27FC236}">
                <a16:creationId xmlns:a16="http://schemas.microsoft.com/office/drawing/2014/main" id="{51447F11-5A92-47F8-9C97-413FBEDD06D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13905025" y="5373033"/>
            <a:ext cx="4047785" cy="38074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738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Full Model Analysis </a:t>
            </a:r>
            <a:r>
              <a:rPr lang="en-US" dirty="0"/>
              <a:t>| Case Influence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Cook’s D plot shows that there are several points beyond the 4/n line</a:t>
            </a:r>
          </a:p>
          <a:p>
            <a:pPr lvl="1"/>
            <a:r>
              <a:rPr lang="en-US" sz="2800" dirty="0"/>
              <a:t>Not practical to analyze all points manually</a:t>
            </a:r>
          </a:p>
          <a:p>
            <a:pPr lvl="1"/>
            <a:r>
              <a:rPr lang="en-US" sz="2800" dirty="0"/>
              <a:t>These points are influential and hence can impact the model coefficients adversely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sz="2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5EBF4A-F550-4908-B67C-3D8A9DA754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 is tempting to remove them since, it improves the model fit drastically</a:t>
            </a:r>
          </a:p>
          <a:p>
            <a:pPr lvl="1"/>
            <a:r>
              <a:rPr lang="en-US" sz="2800" dirty="0"/>
              <a:t>After consulting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Hence, we will </a:t>
            </a:r>
            <a:r>
              <a:rPr lang="en-US" sz="2800" dirty="0">
                <a:solidFill>
                  <a:srgbClr val="FF0000"/>
                </a:solidFill>
              </a:rPr>
              <a:t>proceed</a:t>
            </a:r>
            <a:r>
              <a:rPr lang="en-US" sz="2800" dirty="0"/>
              <a:t> with these points included, </a:t>
            </a:r>
            <a:r>
              <a:rPr lang="en-US" sz="2800" dirty="0">
                <a:solidFill>
                  <a:srgbClr val="FF0000"/>
                </a:solidFill>
              </a:rPr>
              <a:t>noting that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assumptions for linear regression have not been satisfied entirely</a:t>
            </a:r>
            <a:r>
              <a:rPr lang="en-US" sz="2800" dirty="0"/>
              <a:t>.</a:t>
            </a:r>
          </a:p>
          <a:p>
            <a:pPr marL="228600" indent="0">
              <a:buNone/>
            </a:pPr>
            <a:endParaRPr lang="en-US" dirty="0"/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2A525B9E-9C01-4FB3-AD52-60288B11E04C}"/>
              </a:ext>
            </a:extLst>
          </p:cNvPr>
          <p:cNvPicPr/>
          <p:nvPr/>
        </p:nvPicPr>
        <p:blipFill rotWithShape="1">
          <a:blip r:embed="rId3"/>
          <a:srcRect t="15521"/>
          <a:stretch/>
        </p:blipFill>
        <p:spPr bwMode="auto">
          <a:xfrm>
            <a:off x="1242153" y="5030671"/>
            <a:ext cx="7944405" cy="42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5E6F3E6B-7009-4AB7-9242-B8539FE3D6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255672" y="6297647"/>
            <a:ext cx="3801138" cy="29443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D3F9E244-1A17-44DE-A580-692A35F662B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4497430" y="7441240"/>
            <a:ext cx="4220783" cy="27914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">
            <a:extLst>
              <a:ext uri="{FF2B5EF4-FFF2-40B4-BE49-F238E27FC236}">
                <a16:creationId xmlns:a16="http://schemas.microsoft.com/office/drawing/2014/main" id="{B32D40FE-7A4D-4D31-86B9-74582819DA1D}"/>
              </a:ext>
            </a:extLst>
          </p:cNvPr>
          <p:cNvPicPr/>
          <p:nvPr/>
        </p:nvPicPr>
        <p:blipFill rotWithShape="1">
          <a:blip r:embed="rId6"/>
          <a:srcRect t="15682"/>
          <a:stretch/>
        </p:blipFill>
        <p:spPr bwMode="auto">
          <a:xfrm>
            <a:off x="14679618" y="5238414"/>
            <a:ext cx="3575099" cy="25313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8DD7C-27B9-46AE-B27C-023AE6FCA7C1}"/>
              </a:ext>
            </a:extLst>
          </p:cNvPr>
          <p:cNvSpPr txBox="1"/>
          <p:nvPr/>
        </p:nvSpPr>
        <p:spPr>
          <a:xfrm>
            <a:off x="10232619" y="5770714"/>
            <a:ext cx="43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With High Cook’s D points removed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5BDC5-7D96-482F-AC28-06C94D8E2CD1}"/>
              </a:ext>
            </a:extLst>
          </p:cNvPr>
          <p:cNvSpPr/>
          <p:nvPr/>
        </p:nvSpPr>
        <p:spPr>
          <a:xfrm>
            <a:off x="1334245" y="4661339"/>
            <a:ext cx="7760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"Number of data points that have Cook's D &gt; 4/n: 288"</a:t>
            </a:r>
          </a:p>
        </p:txBody>
      </p:sp>
    </p:spTree>
    <p:extLst>
      <p:ext uri="{BB962C8B-B14F-4D97-AF65-F5344CB8AC3E}">
        <p14:creationId xmlns:p14="http://schemas.microsoft.com/office/powerpoint/2010/main" val="336763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AAC-8D52-4A71-AD19-A0B1C8D4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Variable Selection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C0B7-7044-47CD-9D1A-D8FC5AAC4A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various variable selection techniques</a:t>
            </a:r>
          </a:p>
          <a:p>
            <a:pPr lvl="1"/>
            <a:r>
              <a:rPr lang="en-US" dirty="0"/>
              <a:t>Forward Selection</a:t>
            </a:r>
          </a:p>
          <a:p>
            <a:pPr lvl="1"/>
            <a:r>
              <a:rPr lang="en-US" dirty="0"/>
              <a:t>Backward Elimination</a:t>
            </a:r>
          </a:p>
          <a:p>
            <a:pPr lvl="1"/>
            <a:r>
              <a:rPr lang="en-US" dirty="0"/>
              <a:t>Stepwise Selection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LARS</a:t>
            </a:r>
          </a:p>
          <a:p>
            <a:pPr lvl="1"/>
            <a:endParaRPr lang="en-US" dirty="0"/>
          </a:p>
          <a:p>
            <a:r>
              <a:rPr lang="en-US" dirty="0"/>
              <a:t>Compare fit statistics and performance on test set</a:t>
            </a:r>
          </a:p>
          <a:p>
            <a:endParaRPr lang="en-US" dirty="0"/>
          </a:p>
          <a:p>
            <a:r>
              <a:rPr lang="en-US" dirty="0"/>
              <a:t>Pick best model</a:t>
            </a:r>
          </a:p>
        </p:txBody>
      </p:sp>
    </p:spTree>
    <p:extLst>
      <p:ext uri="{BB962C8B-B14F-4D97-AF65-F5344CB8AC3E}">
        <p14:creationId xmlns:p14="http://schemas.microsoft.com/office/powerpoint/2010/main" val="323950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EB0-F897-405C-9519-A1FE3951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Variable Selection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A2A97-2EF5-47DD-975E-990FBB0EC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r>
              <a:rPr lang="en-US" dirty="0"/>
              <a:t>All techniques give essentially the same fit statistics.</a:t>
            </a:r>
          </a:p>
          <a:p>
            <a:r>
              <a:rPr lang="en-US" dirty="0"/>
              <a:t>Forward Selection, Backward Elimination and Stepwise Selection have only 13 predictors in the final model</a:t>
            </a:r>
          </a:p>
          <a:p>
            <a:r>
              <a:rPr lang="en-US" dirty="0"/>
              <a:t>LASSO and LARS have 37 predictors in the final model</a:t>
            </a:r>
          </a:p>
          <a:p>
            <a:r>
              <a:rPr lang="en-US" dirty="0">
                <a:solidFill>
                  <a:srgbClr val="FF0000"/>
                </a:solidFill>
              </a:rPr>
              <a:t>Best Model: </a:t>
            </a:r>
            <a:r>
              <a:rPr lang="en-US" dirty="0"/>
              <a:t>Backward Elimination (since it has the least predictors)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624549"/>
                  </p:ext>
                </p:extLst>
              </p:nvPr>
            </p:nvGraphicFramePr>
            <p:xfrm>
              <a:off x="740228" y="5223555"/>
              <a:ext cx="17504229" cy="4155631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467428">
                      <a:extLst>
                        <a:ext uri="{9D8B030D-6E8A-4147-A177-3AD203B41FA5}">
                          <a16:colId xmlns:a16="http://schemas.microsoft.com/office/drawing/2014/main" val="3876006917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54542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𝑨𝒅𝒋𝒖𝒔𝒕𝒆𝒅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624549"/>
                  </p:ext>
                </p:extLst>
              </p:nvPr>
            </p:nvGraphicFramePr>
            <p:xfrm>
              <a:off x="740228" y="5223555"/>
              <a:ext cx="17504229" cy="4155631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467428">
                      <a:extLst>
                        <a:ext uri="{9D8B030D-6E8A-4147-A177-3AD203B41FA5}">
                          <a16:colId xmlns:a16="http://schemas.microsoft.com/office/drawing/2014/main" val="3876006917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8637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8208" t="-8451" r="-769340" b="-4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7901" t="-8451" r="-302716" b="-4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48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Best Model </a:t>
            </a:r>
            <a:r>
              <a:rPr lang="en-US" dirty="0"/>
              <a:t>| Training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RMSE was used to choose the final model during training</a:t>
                </a:r>
              </a:p>
              <a:p>
                <a:r>
                  <a:rPr lang="en-US" dirty="0"/>
                  <a:t>Lowest value of RMSE obtained for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Same for MAE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well.</a:t>
                </a:r>
              </a:p>
              <a:p>
                <a:endParaRPr lang="en-US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  <a:blipFill>
                <a:blip r:embed="rId2"/>
                <a:stretch>
                  <a:fillRect t="-4700" b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">
            <a:extLst>
              <a:ext uri="{FF2B5EF4-FFF2-40B4-BE49-F238E27FC236}">
                <a16:creationId xmlns:a16="http://schemas.microsoft.com/office/drawing/2014/main" id="{026B2530-C606-41F7-B096-A9009C0319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45162" y="3748626"/>
            <a:ext cx="9027887" cy="62010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798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Best Model </a:t>
            </a:r>
            <a:r>
              <a:rPr lang="en-US" dirty="0"/>
              <a:t>| Variables, Coefficients,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</p:spPr>
        <p:txBody>
          <a:bodyPr>
            <a:normAutofit/>
          </a:bodyPr>
          <a:lstStyle/>
          <a:p>
            <a:r>
              <a:rPr lang="en-US" dirty="0"/>
              <a:t>Final model includes some of the same variables that we identified to be highly correlated to output in the exploratory analysis</a:t>
            </a:r>
          </a:p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ACC11-5783-48BE-979B-259DD2BDE091}"/>
              </a:ext>
            </a:extLst>
          </p:cNvPr>
          <p:cNvSpPr/>
          <p:nvPr/>
        </p:nvSpPr>
        <p:spPr>
          <a:xfrm>
            <a:off x="1138465" y="4231821"/>
            <a:ext cx="76571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"Coefficients of final model:"</a:t>
            </a:r>
            <a:b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Estimate         2.5 %        97.5 %</a:t>
            </a:r>
            <a:br>
              <a:rPr lang="en-US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1.997264e+00  1.990119e+00  2.004409e+00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x4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-5.208812e-05 -6.967037e-05 -3.450587e-05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x7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1.087549e-02  9.638690e-03  1.211229e-02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x8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4.449295e-04  1.574138e-04  7.324453e-04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x9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3.273601e-03  2.632944e-03  3.914258e-03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1.057845e-03  4.603127e-04  1.655378e-03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x16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8.335013e-04  4.194785e-04  1.247524e-03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x17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1.504412e-03  8.703803e-04  2.138443e-03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-7.961817e-04 -1.272531e-03 -3.198326e-04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-7.279772e-04 -1.210233e-03 -2.457216e-04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stat98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3.613590e-03  3.139791e-03  4.087389e-03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stat110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-3.175507e-03 -3.655198e-03 -2.695815e-03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stat146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-8.450001e-04 -1.328278e-03 -3.617223e-04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x18.sqrt    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2.528483e-02  2.345068e-02  2.711899e-02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32DD2B-9539-4888-8797-73DD1286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76187"/>
              </p:ext>
            </p:extLst>
          </p:nvPr>
        </p:nvGraphicFramePr>
        <p:xfrm>
          <a:off x="10324532" y="2474965"/>
          <a:ext cx="3179538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081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0.1127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0.0611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x16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0.0489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0.0472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0.0412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0.0322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0.0318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0.0287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0.0234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70E85-0639-4469-93E5-80166B84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45875"/>
              </p:ext>
            </p:extLst>
          </p:nvPr>
        </p:nvGraphicFramePr>
        <p:xfrm>
          <a:off x="14168323" y="2499686"/>
          <a:ext cx="3179538" cy="528536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89769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y3.log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x4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-0.0603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-0.0317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-0.0279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-0.0248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-0.0236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stat146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-0.0236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49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Best Model </a:t>
            </a:r>
            <a:r>
              <a:rPr lang="en-US" dirty="0"/>
              <a:t>| Residual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Histogram of residual shows similar right skewed distribution as was seen in the full model. </a:t>
            </a:r>
          </a:p>
          <a:p>
            <a:endParaRPr lang="en-US" dirty="0"/>
          </a:p>
          <a:p>
            <a:r>
              <a:rPr lang="en-US" dirty="0"/>
              <a:t>Equality of variance at lower values of prediction is questionable as before.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: Final model after variable selection suffers from same assumption violations as the full model.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48BDD1D-E46D-4F1E-BA2A-5931AB950E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925446" y="5160735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A097D9EB-A512-4002-BA4E-80884B750A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80852" y="1210129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6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8A248-2E99-4FB5-A4FF-CFA5E3185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Motivation and Goal</a:t>
            </a:r>
          </a:p>
          <a:p>
            <a:r>
              <a:rPr lang="en-US" dirty="0"/>
              <a:t>Dataset and Data Collection Process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Following Good Modeling Practices</a:t>
            </a:r>
          </a:p>
          <a:p>
            <a:r>
              <a:rPr lang="en-US" dirty="0"/>
              <a:t>Full Model Analysis</a:t>
            </a:r>
          </a:p>
          <a:p>
            <a:pPr lvl="1"/>
            <a:r>
              <a:rPr lang="en-US" dirty="0"/>
              <a:t>Issues Identified</a:t>
            </a:r>
          </a:p>
          <a:p>
            <a:pPr lvl="1"/>
            <a:r>
              <a:rPr lang="en-US" dirty="0"/>
              <a:t>Avoiding temptation of removing high influence points</a:t>
            </a:r>
          </a:p>
          <a:p>
            <a:r>
              <a:rPr lang="en-US" dirty="0"/>
              <a:t>Model refinement with Variable Selection Techniques</a:t>
            </a:r>
          </a:p>
          <a:p>
            <a:pPr lvl="1"/>
            <a:r>
              <a:rPr lang="en-US" dirty="0"/>
              <a:t>Forward Selection, Backward Elimination, Stepwise Selection</a:t>
            </a:r>
          </a:p>
          <a:p>
            <a:pPr lvl="1"/>
            <a:r>
              <a:rPr lang="en-US" dirty="0"/>
              <a:t>LASSO, LARS</a:t>
            </a:r>
          </a:p>
          <a:p>
            <a:r>
              <a:rPr lang="en-US" dirty="0"/>
              <a:t>Conclusions and future recommendations for model improvement</a:t>
            </a:r>
          </a:p>
        </p:txBody>
      </p:sp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Best Model </a:t>
            </a:r>
            <a:r>
              <a:rPr lang="en-US" dirty="0"/>
              <a:t>| Inference and Conclusion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>
            <a:normAutofit/>
          </a:bodyPr>
          <a:lstStyle/>
          <a:p>
            <a:r>
              <a:rPr lang="en-US" dirty="0"/>
              <a:t>Given the fact that the features were sampled randomly, any predictions drawn from this model can be applied to the entire design and manufacturing space of the integrated circuit.</a:t>
            </a:r>
          </a:p>
          <a:p>
            <a:endParaRPr lang="en-US" dirty="0"/>
          </a:p>
          <a:p>
            <a:r>
              <a:rPr lang="en-US" dirty="0"/>
              <a:t>Causality is not a concern here since the goal is mainly prediction of performance using the model.</a:t>
            </a:r>
          </a:p>
          <a:p>
            <a:endParaRPr lang="en-US" dirty="0"/>
          </a:p>
          <a:p>
            <a:r>
              <a:rPr lang="en-US" dirty="0"/>
              <a:t>However, given the fact that some of the model assumptions for multiple linear regression have not been met, we should be careful in using this model to predict new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1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D095-16D6-4206-BE2B-EC7DA5C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Model Improvement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6B75-F4DD-4A18-80C6-56AB062FF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Intelligent feature engineering to improve prediction performance.</a:t>
            </a:r>
          </a:p>
          <a:p>
            <a:endParaRPr lang="en-US" dirty="0"/>
          </a:p>
          <a:p>
            <a:r>
              <a:rPr lang="en-US" dirty="0"/>
              <a:t>Use non parametric models that do not need to satisfy normality and equal variance assumptions.</a:t>
            </a:r>
          </a:p>
          <a:p>
            <a:endParaRPr lang="en-US" dirty="0"/>
          </a:p>
          <a:p>
            <a:r>
              <a:rPr lang="en-US" dirty="0"/>
              <a:t>Divide data into clusters and model each cluster separately. </a:t>
            </a:r>
            <a:r>
              <a:rPr lang="en-US" dirty="0">
                <a:highlight>
                  <a:srgbClr val="FFFF00"/>
                </a:highlight>
              </a:rPr>
              <a:t>(show box plot of high vs. low Cook’s D points).</a:t>
            </a:r>
          </a:p>
        </p:txBody>
      </p:sp>
    </p:spTree>
    <p:extLst>
      <p:ext uri="{BB962C8B-B14F-4D97-AF65-F5344CB8AC3E}">
        <p14:creationId xmlns:p14="http://schemas.microsoft.com/office/powerpoint/2010/main" val="333964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Semiconductor manufacturing is a variable process and outcomes depending on several factors.</a:t>
            </a:r>
          </a:p>
          <a:p>
            <a:r>
              <a:rPr lang="en-US" dirty="0"/>
              <a:t>In order to meet target specifications, some parameters are controlled by engineers, however some are beyond human control (e.g. process variation).</a:t>
            </a:r>
          </a:p>
          <a:p>
            <a:r>
              <a:rPr lang="en-US" dirty="0"/>
              <a:t>Manufacturing process variation leads to output variables varying between a min and max value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Range is typically measured after the manufacturing process is completed and all R&amp;D has been done</a:t>
            </a:r>
          </a:p>
          <a:p>
            <a:pPr lvl="1"/>
            <a:r>
              <a:rPr lang="en-US" dirty="0"/>
              <a:t>Not all values can be practically measured (due to time, resource and cost constraints)</a:t>
            </a:r>
          </a:p>
          <a:p>
            <a:pPr lvl="1"/>
            <a:r>
              <a:rPr lang="en-US" dirty="0"/>
              <a:t>Can lead to issues if the variation of output is outside target specs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D7FC5-76F6-4A29-91EC-E70C1269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193" y="1672828"/>
            <a:ext cx="8904280" cy="691435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19C9-3764-4619-944D-CB0BAF673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59106" y="8422921"/>
            <a:ext cx="9218454" cy="819050"/>
          </a:xfrm>
        </p:spPr>
        <p:txBody>
          <a:bodyPr>
            <a:normAutofit fontScale="77500" lnSpcReduction="20000"/>
          </a:bodyPr>
          <a:lstStyle/>
          <a:p>
            <a:pPr marL="228600" indent="0">
              <a:buNone/>
            </a:pPr>
            <a:endParaRPr lang="en-US" dirty="0"/>
          </a:p>
          <a:p>
            <a:pPr marL="228600" indent="0" algn="r">
              <a:buNone/>
            </a:pPr>
            <a:r>
              <a:rPr lang="en-US" sz="2600" dirty="0">
                <a:hlinkClick r:id="rId3"/>
              </a:rPr>
              <a:t>Reference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128D-40EA-4D5B-A37C-1181F170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Motivation and Goal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80086-3879-4D70-8EA3-D473844F2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>
            <a:normAutofit/>
          </a:bodyPr>
          <a:lstStyle/>
          <a:p>
            <a:r>
              <a:rPr lang="en-US" dirty="0"/>
              <a:t>Can we predict the limits before the integrated circuits are manufactured to preemptively make changes when specs are expected to be out of range? </a:t>
            </a:r>
          </a:p>
          <a:p>
            <a:pPr lvl="1"/>
            <a:r>
              <a:rPr lang="en-US" dirty="0"/>
              <a:t>Yes, using electrical simulation (+ running Monte Carlo simulations)</a:t>
            </a:r>
          </a:p>
          <a:p>
            <a:pPr lvl="1"/>
            <a:r>
              <a:rPr lang="en-US" dirty="0"/>
              <a:t>However, this is very resource intensive as each electrical simulation can take several hours</a:t>
            </a:r>
          </a:p>
          <a:p>
            <a:pPr marL="685800" lvl="1" indent="0">
              <a:buNone/>
            </a:pPr>
            <a:endParaRPr lang="en-US" dirty="0"/>
          </a:p>
          <a:p>
            <a:r>
              <a:rPr lang="en-US" dirty="0"/>
              <a:t>Hence our </a:t>
            </a:r>
            <a:r>
              <a:rPr lang="en-US" dirty="0">
                <a:solidFill>
                  <a:srgbClr val="FF0000"/>
                </a:solidFill>
              </a:rPr>
              <a:t>goal</a:t>
            </a:r>
            <a:r>
              <a:rPr lang="en-US" dirty="0"/>
              <a:t> is to build a model to predict the performance of the output variables. Specifically,</a:t>
            </a:r>
          </a:p>
          <a:p>
            <a:pPr lvl="1"/>
            <a:r>
              <a:rPr lang="en-US" dirty="0"/>
              <a:t>Pick the most critical output variable</a:t>
            </a:r>
          </a:p>
          <a:p>
            <a:pPr lvl="1"/>
            <a:r>
              <a:rPr lang="en-US" dirty="0"/>
              <a:t>Build a model to predict the mean value of the output </a:t>
            </a:r>
          </a:p>
          <a:p>
            <a:pPr lvl="2"/>
            <a:r>
              <a:rPr lang="en-US" dirty="0"/>
              <a:t>Free to choose any variables of liking from the model</a:t>
            </a:r>
          </a:p>
          <a:p>
            <a:pPr lvl="2"/>
            <a:r>
              <a:rPr lang="en-US" dirty="0"/>
              <a:t>Target accuracy: +/- 10% desired, but +/- 15% would be acceptable also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8D71-8AF4-4B88-B45D-8624F79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Dataset and Collection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E08D-6596-4F6E-A757-02DAEF6F8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10,000 rows capturing the performance of the circuit under various conditions. </a:t>
            </a:r>
          </a:p>
          <a:p>
            <a:endParaRPr lang="en-US" dirty="0"/>
          </a:p>
          <a:p>
            <a:r>
              <a:rPr lang="en-US" dirty="0"/>
              <a:t>240 features</a:t>
            </a:r>
          </a:p>
          <a:p>
            <a:pPr lvl="1"/>
            <a:r>
              <a:rPr lang="en-US" dirty="0"/>
              <a:t>x1 - x23: values that can be controlled by engineers to tune the performance</a:t>
            </a:r>
          </a:p>
          <a:p>
            <a:pPr lvl="2"/>
            <a:r>
              <a:rPr lang="en-US" dirty="0"/>
              <a:t>Wide range of values, some ranging from to 100, others are in the Nano or Micro range</a:t>
            </a:r>
          </a:p>
          <a:p>
            <a:pPr lvl="1"/>
            <a:r>
              <a:rPr lang="en-US" dirty="0"/>
              <a:t>stat1 – stat217: process variation parameters beyond human control</a:t>
            </a:r>
          </a:p>
          <a:p>
            <a:pPr lvl="2"/>
            <a:r>
              <a:rPr lang="en-US" dirty="0"/>
              <a:t>Range from -3 to 3, with mean of 0</a:t>
            </a:r>
          </a:p>
          <a:p>
            <a:pPr lvl="2"/>
            <a:r>
              <a:rPr lang="en-US" dirty="0"/>
              <a:t>Values represent sigma variation around mean</a:t>
            </a:r>
          </a:p>
          <a:p>
            <a:pPr lvl="1"/>
            <a:r>
              <a:rPr lang="en-US" dirty="0"/>
              <a:t>Output variable to target: y3 (most critical)</a:t>
            </a:r>
          </a:p>
          <a:p>
            <a:endParaRPr lang="en-US" dirty="0"/>
          </a:p>
          <a:p>
            <a:r>
              <a:rPr lang="en-US" dirty="0"/>
              <a:t>Data Collection Process</a:t>
            </a:r>
          </a:p>
          <a:p>
            <a:pPr lvl="1"/>
            <a:r>
              <a:rPr lang="en-US" dirty="0"/>
              <a:t>Engineer controlled variables were </a:t>
            </a:r>
            <a:r>
              <a:rPr lang="en-US" dirty="0">
                <a:solidFill>
                  <a:srgbClr val="FF0000"/>
                </a:solidFill>
              </a:rPr>
              <a:t>uniformly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randomly sampled</a:t>
            </a:r>
            <a:r>
              <a:rPr lang="en-US" dirty="0"/>
              <a:t> from their design space (since engineers can select any values from range)</a:t>
            </a:r>
          </a:p>
          <a:p>
            <a:pPr lvl="1"/>
            <a:r>
              <a:rPr lang="en-US" dirty="0"/>
              <a:t>Statistical features were also </a:t>
            </a:r>
            <a:r>
              <a:rPr lang="en-US" dirty="0">
                <a:solidFill>
                  <a:srgbClr val="FF0000"/>
                </a:solidFill>
              </a:rPr>
              <a:t>uniformly randomly sampled</a:t>
            </a:r>
            <a:r>
              <a:rPr lang="en-US" dirty="0"/>
              <a:t> since we wanted accuracy of model to be good throughout statistical variation range and not just closer to the population means. 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8F5C9-DEBD-4B8A-978A-18EF2EA7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618" y="5642598"/>
            <a:ext cx="4753152" cy="3291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86D442-0B52-44FC-9A0D-2D0EF873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6617" y="1768766"/>
            <a:ext cx="4666949" cy="32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Exploratory Data Analysis </a:t>
            </a:r>
            <a:r>
              <a:rPr lang="en-US" dirty="0"/>
              <a:t>| Output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3020 cases have NA values for output variables</a:t>
            </a:r>
          </a:p>
          <a:p>
            <a:pPr lvl="1"/>
            <a:r>
              <a:rPr lang="en-US" dirty="0"/>
              <a:t>Consulted with domain expert. Not valid features in combination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an be </a:t>
            </a:r>
            <a:r>
              <a:rPr lang="en-US" dirty="0">
                <a:solidFill>
                  <a:srgbClr val="FF0000"/>
                </a:solidFill>
              </a:rPr>
              <a:t>removed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without affecting inference capability</a:t>
            </a:r>
            <a:endParaRPr lang="en-US" dirty="0"/>
          </a:p>
          <a:p>
            <a:pPr marL="685800" lvl="1" indent="0">
              <a:buNone/>
            </a:pPr>
            <a:endParaRPr lang="en-US" dirty="0"/>
          </a:p>
          <a:p>
            <a:r>
              <a:rPr lang="en-US" dirty="0"/>
              <a:t>Output Variable (y3):</a:t>
            </a:r>
          </a:p>
          <a:p>
            <a:pPr lvl="1"/>
            <a:r>
              <a:rPr lang="en-US" dirty="0"/>
              <a:t>Shows right skewed histogram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Log transformation </a:t>
            </a:r>
            <a:r>
              <a:rPr lang="en-US" dirty="0"/>
              <a:t>helps a bit, hence we proceeded with taking log transformation</a:t>
            </a:r>
          </a:p>
          <a:p>
            <a:pPr lvl="1"/>
            <a:r>
              <a:rPr lang="en-US" dirty="0"/>
              <a:t>Note: log base 10 is more common in this industry, hence that is used instead of natural log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742813E9-B5E3-4765-BD4A-89FDA9036D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206831" y="1210466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ACF96D0E-4E4E-4704-B2D8-372A29D255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206831" y="5532079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1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Exploratory Data Analysis </a:t>
            </a:r>
            <a:r>
              <a:rPr lang="en-US" dirty="0"/>
              <a:t>| Features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Correlation of Features to each other</a:t>
            </a:r>
          </a:p>
          <a:p>
            <a:pPr lvl="1"/>
            <a:r>
              <a:rPr lang="en-US" dirty="0"/>
              <a:t>Check for </a:t>
            </a:r>
            <a:r>
              <a:rPr lang="en-US" dirty="0">
                <a:solidFill>
                  <a:srgbClr val="FF0000"/>
                </a:solidFill>
              </a:rPr>
              <a:t>multicollinearity</a:t>
            </a:r>
          </a:p>
          <a:p>
            <a:pPr lvl="1"/>
            <a:r>
              <a:rPr lang="en-US" dirty="0"/>
              <a:t>Since inputs were randomly sampled, we did not expect there to be multicollinearity</a:t>
            </a:r>
          </a:p>
          <a:p>
            <a:pPr lvl="1"/>
            <a:r>
              <a:rPr lang="en-US" dirty="0"/>
              <a:t>Correlation table and VIF values confirmed the same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0A7D66-7132-40E1-9EC8-48FAF11E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9350"/>
              </p:ext>
            </p:extLst>
          </p:nvPr>
        </p:nvGraphicFramePr>
        <p:xfrm>
          <a:off x="431117" y="5267724"/>
          <a:ext cx="9656306" cy="278770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877846">
                  <a:extLst>
                    <a:ext uri="{9D8B030D-6E8A-4147-A177-3AD203B41FA5}">
                      <a16:colId xmlns:a16="http://schemas.microsoft.com/office/drawing/2014/main" val="57806029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7853449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92676636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17848745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358329854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71215705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53664488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86390837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657724368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9306063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723704277"/>
                    </a:ext>
                  </a:extLst>
                </a:gridCol>
              </a:tblGrid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0694639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8344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529944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36439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248352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677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75964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038297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47851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534885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341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A2F7F42-794C-42A6-BA57-526F329C8469}"/>
              </a:ext>
            </a:extLst>
          </p:cNvPr>
          <p:cNvSpPr/>
          <p:nvPr/>
        </p:nvSpPr>
        <p:spPr>
          <a:xfrm>
            <a:off x="11016343" y="2388230"/>
            <a:ext cx="6489246" cy="548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vifDF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usdm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select_at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(data,predictors))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(VIF))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(vifDF,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Variables      VIF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stat204 1.063870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stat175 1.063370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stat66 1.062060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stat105 1.062008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x6 1.061394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stat2 1.061388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stat14 1.061212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       x7 1.060532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stat216 1.060477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  stat142 1.060190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  stat154 1.059695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   stat32 1.059608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13   stat141 1.059564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stat138 1.059507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stat73 1.059386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1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Exploratory Data Analysis </a:t>
            </a:r>
            <a:r>
              <a:rPr lang="en-US" dirty="0"/>
              <a:t>| Features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Correlation of Features to y3.log</a:t>
            </a:r>
          </a:p>
          <a:p>
            <a:pPr lvl="1"/>
            <a:r>
              <a:rPr lang="en-US" sz="2800" dirty="0"/>
              <a:t>Shows that very few features are highly correlated (positive or negative) with output</a:t>
            </a:r>
          </a:p>
          <a:p>
            <a:pPr lvl="1"/>
            <a:r>
              <a:rPr lang="en-US" sz="2800" dirty="0"/>
              <a:t>Same is visible from the scatter plots of output vs. inputs</a:t>
            </a:r>
          </a:p>
          <a:p>
            <a:pPr lvl="1"/>
            <a:r>
              <a:rPr lang="en-US" sz="2800" dirty="0"/>
              <a:t>Hence, features by themselves may not have a lot of predictive power</a:t>
            </a:r>
          </a:p>
          <a:p>
            <a:pPr marL="6858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6E45E-3001-4C00-AF64-06807D5F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58505"/>
              </p:ext>
            </p:extLst>
          </p:nvPr>
        </p:nvGraphicFramePr>
        <p:xfrm>
          <a:off x="1743295" y="4760111"/>
          <a:ext cx="3179538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081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0.0611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9B2D6-844A-4CFD-BABC-1EADF0BB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28956"/>
              </p:ext>
            </p:extLst>
          </p:nvPr>
        </p:nvGraphicFramePr>
        <p:xfrm>
          <a:off x="5587086" y="4784832"/>
          <a:ext cx="3179538" cy="528536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89769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-0.0279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-0.0248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  <p:pic>
        <p:nvPicPr>
          <p:cNvPr id="9" name="Picture">
            <a:extLst>
              <a:ext uri="{FF2B5EF4-FFF2-40B4-BE49-F238E27FC236}">
                <a16:creationId xmlns:a16="http://schemas.microsoft.com/office/drawing/2014/main" id="{AB90590B-786E-4675-8A2D-B33B3518884A}"/>
              </a:ext>
            </a:extLst>
          </p:cNvPr>
          <p:cNvPicPr/>
          <p:nvPr/>
        </p:nvPicPr>
        <p:blipFill rotWithShape="1">
          <a:blip r:embed="rId3"/>
          <a:srcRect r="32035"/>
          <a:stretch/>
        </p:blipFill>
        <p:spPr bwMode="auto">
          <a:xfrm>
            <a:off x="10218056" y="1749910"/>
            <a:ext cx="7155544" cy="67601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3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Exploratory Data Analysis </a:t>
            </a:r>
            <a:r>
              <a:rPr lang="en-US" dirty="0"/>
              <a:t>| Features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Feature Transformation</a:t>
            </a:r>
          </a:p>
          <a:p>
            <a:pPr lvl="1"/>
            <a:r>
              <a:rPr lang="en-US" dirty="0"/>
              <a:t>For the most highly correlated features, x18, shows a slight curvature in the scatter plot</a:t>
            </a:r>
          </a:p>
          <a:p>
            <a:pPr lvl="1"/>
            <a:r>
              <a:rPr lang="en-US" dirty="0"/>
              <a:t>Minor improvement to linearity can be obtained by using a square root transformation on x18.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DF559BB-955D-4F39-A3A7-5F0EBABD6B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14094" y="4718957"/>
            <a:ext cx="8234248" cy="35795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1827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C78187-E5A0-4170-8DBC-2EE9F3CD559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521</TotalTime>
  <Words>2004</Words>
  <Application>Microsoft Office PowerPoint</Application>
  <PresentationFormat>Custom</PresentationFormat>
  <Paragraphs>525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</vt:lpstr>
      <vt:lpstr>Cambria Math</vt:lpstr>
      <vt:lpstr>Consolas</vt:lpstr>
      <vt:lpstr>Helvetica Neue Light</vt:lpstr>
      <vt:lpstr>Blank</vt:lpstr>
      <vt:lpstr>NDA Restrictions - Content Slides</vt:lpstr>
      <vt:lpstr>Selective Disclosure - Title Slides</vt:lpstr>
      <vt:lpstr>Selective Disclosure - Content Slides</vt:lpstr>
      <vt:lpstr>PowerPoint Presentation</vt:lpstr>
      <vt:lpstr>Agenda</vt:lpstr>
      <vt:lpstr>Introduction</vt:lpstr>
      <vt:lpstr>Motivation and Goal </vt:lpstr>
      <vt:lpstr>Dataset and Collection Process</vt:lpstr>
      <vt:lpstr>Exploratory Data Analysis | Output Variable</vt:lpstr>
      <vt:lpstr>Exploratory Data Analysis | Features (1)</vt:lpstr>
      <vt:lpstr>Exploratory Data Analysis | Features (2)</vt:lpstr>
      <vt:lpstr>Exploratory Data Analysis | Features (3)</vt:lpstr>
      <vt:lpstr>Following Good Modeling Practices</vt:lpstr>
      <vt:lpstr>Full Model Analysis </vt:lpstr>
      <vt:lpstr>Full Model Analysis | Fit Statistics</vt:lpstr>
      <vt:lpstr>Full Model Analysis | Plots and Model Assumptions</vt:lpstr>
      <vt:lpstr>Full Model Analysis | Case Influence Statistics</vt:lpstr>
      <vt:lpstr>Variable Selection Process</vt:lpstr>
      <vt:lpstr>Variable Selection Comparison</vt:lpstr>
      <vt:lpstr>Best Model | Training Progression</vt:lpstr>
      <vt:lpstr>Best Model | Variables, Coefficients, Confidence Intervals</vt:lpstr>
      <vt:lpstr>Best Model | Residual Analysis</vt:lpstr>
      <vt:lpstr>Best Model | Inference and Conclusion </vt:lpstr>
      <vt:lpstr>Model Improvement Recommendations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Gupta</dc:creator>
  <cp:lastModifiedBy>Jo D</cp:lastModifiedBy>
  <cp:revision>80</cp:revision>
  <cp:lastPrinted>2016-04-12T03:59:27Z</cp:lastPrinted>
  <dcterms:created xsi:type="dcterms:W3CDTF">2019-01-08T11:08:45Z</dcterms:created>
  <dcterms:modified xsi:type="dcterms:W3CDTF">2019-02-15T20:38:21Z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0x010100E3EDEB7213ED1D45A6F9B797BF821331</vt:lpwstr>
  </property>
</Properties>
</file>