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7"/>
  </p:notesMasterIdLst>
  <p:sldIdLst>
    <p:sldId id="256" r:id="rId5"/>
    <p:sldId id="287" r:id="rId6"/>
    <p:sldId id="293" r:id="rId7"/>
    <p:sldId id="294" r:id="rId8"/>
    <p:sldId id="348" r:id="rId9"/>
    <p:sldId id="355" r:id="rId10"/>
    <p:sldId id="360" r:id="rId11"/>
    <p:sldId id="379" r:id="rId12"/>
    <p:sldId id="357" r:id="rId13"/>
    <p:sldId id="361" r:id="rId14"/>
    <p:sldId id="365" r:id="rId15"/>
    <p:sldId id="364" r:id="rId16"/>
    <p:sldId id="375" r:id="rId17"/>
    <p:sldId id="373" r:id="rId18"/>
    <p:sldId id="366" r:id="rId19"/>
    <p:sldId id="380" r:id="rId20"/>
    <p:sldId id="376" r:id="rId21"/>
    <p:sldId id="369" r:id="rId22"/>
    <p:sldId id="377" r:id="rId23"/>
    <p:sldId id="371" r:id="rId24"/>
    <p:sldId id="331" r:id="rId25"/>
    <p:sldId id="334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 Moro" initials="MM" lastIdx="2" clrIdx="0">
    <p:extLst>
      <p:ext uri="{19B8F6BF-5375-455C-9EA6-DF929625EA0E}">
        <p15:presenceInfo xmlns:p15="http://schemas.microsoft.com/office/powerpoint/2012/main" userId="1668dec2b6606dbf" providerId="Windows Live"/>
      </p:ext>
    </p:extLst>
  </p:cmAuthor>
  <p:cmAuthor id="2" name="Guest User" initials="GU" lastIdx="2" clrIdx="1"/>
  <p:cmAuthor id="3" name="mywork.ng@gmail.com" initials="m" lastIdx="7" clrIdx="2">
    <p:extLst>
      <p:ext uri="{19B8F6BF-5375-455C-9EA6-DF929625EA0E}">
        <p15:presenceInfo xmlns:p15="http://schemas.microsoft.com/office/powerpoint/2012/main" userId="80efdf2cafe9b47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DF9585-7435-45C6-9B0A-8458B89032DB}" v="475" dt="2020-04-11T11:31:09.885"/>
    <p1510:client id="{6ADB494E-0DA8-4E1A-8FCC-A50EDD4AA175}" v="728" dt="2020-04-11T04:08:33.415"/>
    <p1510:client id="{98235C52-01F7-48F0-A451-5484BBC9BEE7}" v="1145" dt="2020-04-11T17:26:00.536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28" autoAdjust="0"/>
  </p:normalViewPr>
  <p:slideViewPr>
    <p:cSldViewPr snapToGrid="0">
      <p:cViewPr varScale="1">
        <p:scale>
          <a:sx n="101" d="100"/>
          <a:sy n="101" d="100"/>
        </p:scale>
        <p:origin x="190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4D6BAB-A5AD-460B-BE59-7911509B221C}" type="doc">
      <dgm:prSet loTypeId="urn:microsoft.com/office/officeart/2016/7/layout/HorizontalActionLis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02381B2-49AA-483D-AC2F-EEC16F8DB4EA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The Need</a:t>
          </a:r>
        </a:p>
      </dgm:t>
    </dgm:pt>
    <dgm:pt modelId="{36FCB3CF-A487-4583-AC51-E21F8BCD73E0}" type="parTrans" cxnId="{92750A69-6CFD-48B3-963E-D0BA141D0FC5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C3E10FB3-42AE-4A00-A24D-61A18D452304}" type="sibTrans" cxnId="{92750A69-6CFD-48B3-963E-D0BA141D0FC5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6D99BC25-7C39-41FF-B5C3-DE3294CF4E52}">
      <dgm:prSet phldrT="[Text]"/>
      <dgm:spPr/>
      <dgm:t>
        <a:bodyPr/>
        <a:lstStyle/>
        <a:p>
          <a:r>
            <a:rPr lang="en-US"/>
            <a:t>We would like to forecast the next recession. </a:t>
          </a:r>
          <a:endParaRPr lang="en-US">
            <a:latin typeface="Abadi Extra Light" panose="020B0204020104020204" pitchFamily="34" charset="0"/>
          </a:endParaRPr>
        </a:p>
      </dgm:t>
    </dgm:pt>
    <dgm:pt modelId="{110523F6-4B69-4DE7-8637-5FE7E5AA8ED0}" type="parTrans" cxnId="{DA49899F-0BA9-446E-AEE8-AC7DA9F6FCB3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A0CA43A1-55FD-4508-B010-DE9A49667B9D}" type="sibTrans" cxnId="{DA49899F-0BA9-446E-AEE8-AC7DA9F6FCB3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1DBC112F-33F9-4BDF-AC9D-21ED28537B52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Definition</a:t>
          </a:r>
        </a:p>
      </dgm:t>
    </dgm:pt>
    <dgm:pt modelId="{030CD03F-1758-4EC1-8512-566DE6A81DFE}" type="parTrans" cxnId="{C6016BD0-270A-4655-AF40-DDE22AB9542E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F45785CE-F9E3-4410-B086-317B7BC2DF50}" type="sibTrans" cxnId="{C6016BD0-270A-4655-AF40-DDE22AB9542E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797C71CC-9D66-486B-A406-D50D1832DD20}">
      <dgm:prSet phldrT="[Text]"/>
      <dgm:spPr/>
      <dgm:t>
        <a:bodyPr/>
        <a:lstStyle/>
        <a:p>
          <a:r>
            <a:rPr lang="en-US"/>
            <a:t>Two consecutive quarters of decline in GDP is considered a working definition of a recession.*</a:t>
          </a:r>
          <a:endParaRPr lang="en-US">
            <a:latin typeface="Abadi Extra Light" panose="020B0204020104020204" pitchFamily="34" charset="0"/>
          </a:endParaRPr>
        </a:p>
      </dgm:t>
    </dgm:pt>
    <dgm:pt modelId="{94E9714F-0251-4D5B-A3F0-781DC60FC24B}" type="parTrans" cxnId="{110B1930-EDE1-41F0-826F-5FD8A7F78DF8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6FDBA005-0F39-4945-B5DA-177185B75885}" type="sibTrans" cxnId="{110B1930-EDE1-41F0-826F-5FD8A7F78DF8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CF3344BD-4A52-4628-A590-548F5DFCC64C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Proposed Solution</a:t>
          </a:r>
        </a:p>
      </dgm:t>
    </dgm:pt>
    <dgm:pt modelId="{8930782F-CAEF-4B4F-A9D7-99CEEE04CDDD}" type="parTrans" cxnId="{4046A6B3-C9A6-4376-B127-352C5A7C4095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61ADBD2C-CC5E-49BF-B0E8-352A46D5FFC0}" type="sibTrans" cxnId="{4046A6B3-C9A6-4376-B127-352C5A7C4095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1966026B-D4C6-404B-AD75-2FFE42A4F4CC}">
      <dgm:prSet phldrT="[Text]"/>
      <dgm:spPr/>
      <dgm:t>
        <a:bodyPr/>
        <a:lstStyle/>
        <a:p>
          <a:r>
            <a:rPr lang="en-US"/>
            <a:t>We will forecast the GDP for the next 2 quarters to see if the  models can predict the next recession.</a:t>
          </a:r>
          <a:endParaRPr lang="en-US" b="1">
            <a:latin typeface="Abadi Extra Light" panose="020B0204020104020204" pitchFamily="34" charset="0"/>
          </a:endParaRPr>
        </a:p>
      </dgm:t>
    </dgm:pt>
    <dgm:pt modelId="{3820E6F9-3AB0-42C8-807C-42BB20703EA4}" type="parTrans" cxnId="{26B61B04-B25C-4258-BDCC-CA37E237FE69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D8725A77-7070-48B7-AC34-0F7777E6CBBB}" type="sibTrans" cxnId="{26B61B04-B25C-4258-BDCC-CA37E237FE69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4CFBC0CB-CB18-4E2A-951A-231795D1B835}">
      <dgm:prSet/>
      <dgm:spPr/>
      <dgm:t>
        <a:bodyPr/>
        <a:lstStyle/>
        <a:p>
          <a:endParaRPr lang="en-US"/>
        </a:p>
      </dgm:t>
    </dgm:pt>
    <dgm:pt modelId="{96EB977C-6656-417D-8213-60EA019C115B}" type="parTrans" cxnId="{1452CBA7-7918-4E09-8184-085028BA50B6}">
      <dgm:prSet/>
      <dgm:spPr/>
      <dgm:t>
        <a:bodyPr/>
        <a:lstStyle/>
        <a:p>
          <a:endParaRPr lang="en-US"/>
        </a:p>
      </dgm:t>
    </dgm:pt>
    <dgm:pt modelId="{56E28199-B2C5-4E0D-9D90-6A142CBA4E7F}" type="sibTrans" cxnId="{1452CBA7-7918-4E09-8184-085028BA50B6}">
      <dgm:prSet/>
      <dgm:spPr/>
      <dgm:t>
        <a:bodyPr/>
        <a:lstStyle/>
        <a:p>
          <a:endParaRPr lang="en-US"/>
        </a:p>
      </dgm:t>
    </dgm:pt>
    <dgm:pt modelId="{4C289111-BCF6-4DF0-B7EA-4CA5DA33079B}">
      <dgm:prSet phldrT="[Text]"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4AA857B3-1084-4CC0-BD12-7D20059AD20D}" type="parTrans" cxnId="{63713DF2-BBAC-4567-9580-817E0050C4F5}">
      <dgm:prSet/>
      <dgm:spPr/>
      <dgm:t>
        <a:bodyPr/>
        <a:lstStyle/>
        <a:p>
          <a:endParaRPr lang="en-US"/>
        </a:p>
      </dgm:t>
    </dgm:pt>
    <dgm:pt modelId="{C3ED945F-53EB-4686-8D98-22704939C3B8}" type="sibTrans" cxnId="{63713DF2-BBAC-4567-9580-817E0050C4F5}">
      <dgm:prSet/>
      <dgm:spPr/>
      <dgm:t>
        <a:bodyPr/>
        <a:lstStyle/>
        <a:p>
          <a:endParaRPr lang="en-US"/>
        </a:p>
      </dgm:t>
    </dgm:pt>
    <dgm:pt modelId="{C00D98F0-8D93-4C17-91A5-4DC3AAFD52CA}" type="pres">
      <dgm:prSet presAssocID="{434D6BAB-A5AD-460B-BE59-7911509B221C}" presName="Name0" presStyleCnt="0">
        <dgm:presLayoutVars>
          <dgm:dir/>
          <dgm:animLvl val="lvl"/>
          <dgm:resizeHandles val="exact"/>
        </dgm:presLayoutVars>
      </dgm:prSet>
      <dgm:spPr/>
    </dgm:pt>
    <dgm:pt modelId="{1038D88C-4156-4963-AB09-5E8F4A39A432}" type="pres">
      <dgm:prSet presAssocID="{502381B2-49AA-483D-AC2F-EEC16F8DB4EA}" presName="composite" presStyleCnt="0"/>
      <dgm:spPr/>
    </dgm:pt>
    <dgm:pt modelId="{B66BEA40-C260-4AFB-8DFA-6DD7028B8829}" type="pres">
      <dgm:prSet presAssocID="{502381B2-49AA-483D-AC2F-EEC16F8DB4EA}" presName="parTx" presStyleLbl="alignNode1" presStyleIdx="0" presStyleCnt="3">
        <dgm:presLayoutVars>
          <dgm:chMax val="0"/>
          <dgm:chPref val="0"/>
        </dgm:presLayoutVars>
      </dgm:prSet>
      <dgm:spPr/>
    </dgm:pt>
    <dgm:pt modelId="{26FDE7F1-16D7-4653-8B00-D043569A380E}" type="pres">
      <dgm:prSet presAssocID="{502381B2-49AA-483D-AC2F-EEC16F8DB4EA}" presName="desTx" presStyleLbl="alignAccFollowNode1" presStyleIdx="0" presStyleCnt="3">
        <dgm:presLayoutVars/>
      </dgm:prSet>
      <dgm:spPr/>
    </dgm:pt>
    <dgm:pt modelId="{6ADF1E3B-7D9F-44E5-AC25-F4162B4F124B}" type="pres">
      <dgm:prSet presAssocID="{C3E10FB3-42AE-4A00-A24D-61A18D452304}" presName="space" presStyleCnt="0"/>
      <dgm:spPr/>
    </dgm:pt>
    <dgm:pt modelId="{43F4DF19-8E0A-451B-BCFA-6D665B1A268F}" type="pres">
      <dgm:prSet presAssocID="{1DBC112F-33F9-4BDF-AC9D-21ED28537B52}" presName="composite" presStyleCnt="0"/>
      <dgm:spPr/>
    </dgm:pt>
    <dgm:pt modelId="{00A19548-2194-4176-B3A9-85322F337044}" type="pres">
      <dgm:prSet presAssocID="{1DBC112F-33F9-4BDF-AC9D-21ED28537B52}" presName="parTx" presStyleLbl="alignNode1" presStyleIdx="1" presStyleCnt="3">
        <dgm:presLayoutVars>
          <dgm:chMax val="0"/>
          <dgm:chPref val="0"/>
        </dgm:presLayoutVars>
      </dgm:prSet>
      <dgm:spPr/>
    </dgm:pt>
    <dgm:pt modelId="{7C9A5988-4667-414A-AA34-E2FD14461C2F}" type="pres">
      <dgm:prSet presAssocID="{1DBC112F-33F9-4BDF-AC9D-21ED28537B52}" presName="desTx" presStyleLbl="alignAccFollowNode1" presStyleIdx="1" presStyleCnt="3">
        <dgm:presLayoutVars/>
      </dgm:prSet>
      <dgm:spPr/>
    </dgm:pt>
    <dgm:pt modelId="{D3A0368F-C290-4F6E-8FF2-42C4A8BF7DB1}" type="pres">
      <dgm:prSet presAssocID="{F45785CE-F9E3-4410-B086-317B7BC2DF50}" presName="space" presStyleCnt="0"/>
      <dgm:spPr/>
    </dgm:pt>
    <dgm:pt modelId="{F430FF20-686C-4BD2-9E6F-DC5019348611}" type="pres">
      <dgm:prSet presAssocID="{CF3344BD-4A52-4628-A590-548F5DFCC64C}" presName="composite" presStyleCnt="0"/>
      <dgm:spPr/>
    </dgm:pt>
    <dgm:pt modelId="{C8C0B662-353A-4697-8084-253BE2FE60D5}" type="pres">
      <dgm:prSet presAssocID="{CF3344BD-4A52-4628-A590-548F5DFCC64C}" presName="parTx" presStyleLbl="alignNode1" presStyleIdx="2" presStyleCnt="3">
        <dgm:presLayoutVars>
          <dgm:chMax val="0"/>
          <dgm:chPref val="0"/>
        </dgm:presLayoutVars>
      </dgm:prSet>
      <dgm:spPr/>
    </dgm:pt>
    <dgm:pt modelId="{D53A1A7A-9F5D-4CED-B801-6275DAA3ADE7}" type="pres">
      <dgm:prSet presAssocID="{CF3344BD-4A52-4628-A590-548F5DFCC64C}" presName="desTx" presStyleLbl="alignAccFollowNode1" presStyleIdx="2" presStyleCnt="3">
        <dgm:presLayoutVars/>
      </dgm:prSet>
      <dgm:spPr/>
    </dgm:pt>
  </dgm:ptLst>
  <dgm:cxnLst>
    <dgm:cxn modelId="{26B61B04-B25C-4258-BDCC-CA37E237FE69}" srcId="{CF3344BD-4A52-4628-A590-548F5DFCC64C}" destId="{1966026B-D4C6-404B-AD75-2FFE42A4F4CC}" srcOrd="0" destOrd="0" parTransId="{3820E6F9-3AB0-42C8-807C-42BB20703EA4}" sibTransId="{D8725A77-7070-48B7-AC34-0F7777E6CBBB}"/>
    <dgm:cxn modelId="{18B72C09-03DC-44BA-9926-6FC44754B4F9}" type="presOf" srcId="{1966026B-D4C6-404B-AD75-2FFE42A4F4CC}" destId="{D53A1A7A-9F5D-4CED-B801-6275DAA3ADE7}" srcOrd="0" destOrd="0" presId="urn:microsoft.com/office/officeart/2016/7/layout/HorizontalActionList"/>
    <dgm:cxn modelId="{81D75529-0370-4743-9E13-6D4E5CA5DD02}" type="presOf" srcId="{CF3344BD-4A52-4628-A590-548F5DFCC64C}" destId="{C8C0B662-353A-4697-8084-253BE2FE60D5}" srcOrd="0" destOrd="0" presId="urn:microsoft.com/office/officeart/2016/7/layout/HorizontalActionList"/>
    <dgm:cxn modelId="{110B1930-EDE1-41F0-826F-5FD8A7F78DF8}" srcId="{1DBC112F-33F9-4BDF-AC9D-21ED28537B52}" destId="{797C71CC-9D66-486B-A406-D50D1832DD20}" srcOrd="0" destOrd="0" parTransId="{94E9714F-0251-4D5B-A3F0-781DC60FC24B}" sibTransId="{6FDBA005-0F39-4945-B5DA-177185B75885}"/>
    <dgm:cxn modelId="{CF76D735-A2D2-4E44-B6C5-514E8151C3DD}" type="presOf" srcId="{434D6BAB-A5AD-460B-BE59-7911509B221C}" destId="{C00D98F0-8D93-4C17-91A5-4DC3AAFD52CA}" srcOrd="0" destOrd="0" presId="urn:microsoft.com/office/officeart/2016/7/layout/HorizontalActionList"/>
    <dgm:cxn modelId="{669C415B-F1FE-4C4F-A4B7-F9F7281F6631}" type="presOf" srcId="{6D99BC25-7C39-41FF-B5C3-DE3294CF4E52}" destId="{26FDE7F1-16D7-4653-8B00-D043569A380E}" srcOrd="0" destOrd="0" presId="urn:microsoft.com/office/officeart/2016/7/layout/HorizontalActionList"/>
    <dgm:cxn modelId="{C7963863-A798-47B0-BFEA-718CD4DC3E83}" type="presOf" srcId="{4CFBC0CB-CB18-4E2A-951A-231795D1B835}" destId="{26FDE7F1-16D7-4653-8B00-D043569A380E}" srcOrd="0" destOrd="1" presId="urn:microsoft.com/office/officeart/2016/7/layout/HorizontalActionList"/>
    <dgm:cxn modelId="{92750A69-6CFD-48B3-963E-D0BA141D0FC5}" srcId="{434D6BAB-A5AD-460B-BE59-7911509B221C}" destId="{502381B2-49AA-483D-AC2F-EEC16F8DB4EA}" srcOrd="0" destOrd="0" parTransId="{36FCB3CF-A487-4583-AC51-E21F8BCD73E0}" sibTransId="{C3E10FB3-42AE-4A00-A24D-61A18D452304}"/>
    <dgm:cxn modelId="{D2B5594B-5EF1-4689-82B4-33134116CE82}" type="presOf" srcId="{1DBC112F-33F9-4BDF-AC9D-21ED28537B52}" destId="{00A19548-2194-4176-B3A9-85322F337044}" srcOrd="0" destOrd="0" presId="urn:microsoft.com/office/officeart/2016/7/layout/HorizontalActionList"/>
    <dgm:cxn modelId="{DA49899F-0BA9-446E-AEE8-AC7DA9F6FCB3}" srcId="{502381B2-49AA-483D-AC2F-EEC16F8DB4EA}" destId="{6D99BC25-7C39-41FF-B5C3-DE3294CF4E52}" srcOrd="0" destOrd="0" parTransId="{110523F6-4B69-4DE7-8637-5FE7E5AA8ED0}" sibTransId="{A0CA43A1-55FD-4508-B010-DE9A49667B9D}"/>
    <dgm:cxn modelId="{CC595CA7-99A2-4942-9188-B7BC64BD48A8}" type="presOf" srcId="{4C289111-BCF6-4DF0-B7EA-4CA5DA33079B}" destId="{7C9A5988-4667-414A-AA34-E2FD14461C2F}" srcOrd="0" destOrd="1" presId="urn:microsoft.com/office/officeart/2016/7/layout/HorizontalActionList"/>
    <dgm:cxn modelId="{1452CBA7-7918-4E09-8184-085028BA50B6}" srcId="{502381B2-49AA-483D-AC2F-EEC16F8DB4EA}" destId="{4CFBC0CB-CB18-4E2A-951A-231795D1B835}" srcOrd="1" destOrd="0" parTransId="{96EB977C-6656-417D-8213-60EA019C115B}" sibTransId="{56E28199-B2C5-4E0D-9D90-6A142CBA4E7F}"/>
    <dgm:cxn modelId="{4046A6B3-C9A6-4376-B127-352C5A7C4095}" srcId="{434D6BAB-A5AD-460B-BE59-7911509B221C}" destId="{CF3344BD-4A52-4628-A590-548F5DFCC64C}" srcOrd="2" destOrd="0" parTransId="{8930782F-CAEF-4B4F-A9D7-99CEEE04CDDD}" sibTransId="{61ADBD2C-CC5E-49BF-B0E8-352A46D5FFC0}"/>
    <dgm:cxn modelId="{C6016BD0-270A-4655-AF40-DDE22AB9542E}" srcId="{434D6BAB-A5AD-460B-BE59-7911509B221C}" destId="{1DBC112F-33F9-4BDF-AC9D-21ED28537B52}" srcOrd="1" destOrd="0" parTransId="{030CD03F-1758-4EC1-8512-566DE6A81DFE}" sibTransId="{F45785CE-F9E3-4410-B086-317B7BC2DF50}"/>
    <dgm:cxn modelId="{C11520DD-9911-4CC1-8009-7BAA56C2521B}" type="presOf" srcId="{502381B2-49AA-483D-AC2F-EEC16F8DB4EA}" destId="{B66BEA40-C260-4AFB-8DFA-6DD7028B8829}" srcOrd="0" destOrd="0" presId="urn:microsoft.com/office/officeart/2016/7/layout/HorizontalActionList"/>
    <dgm:cxn modelId="{5500C2EF-EBC1-4720-B6DF-A92831ECC81B}" type="presOf" srcId="{797C71CC-9D66-486B-A406-D50D1832DD20}" destId="{7C9A5988-4667-414A-AA34-E2FD14461C2F}" srcOrd="0" destOrd="0" presId="urn:microsoft.com/office/officeart/2016/7/layout/HorizontalActionList"/>
    <dgm:cxn modelId="{63713DF2-BBAC-4567-9580-817E0050C4F5}" srcId="{1DBC112F-33F9-4BDF-AC9D-21ED28537B52}" destId="{4C289111-BCF6-4DF0-B7EA-4CA5DA33079B}" srcOrd="1" destOrd="0" parTransId="{4AA857B3-1084-4CC0-BD12-7D20059AD20D}" sibTransId="{C3ED945F-53EB-4686-8D98-22704939C3B8}"/>
    <dgm:cxn modelId="{14913D65-9E27-4325-8F65-808C9EC13250}" type="presParOf" srcId="{C00D98F0-8D93-4C17-91A5-4DC3AAFD52CA}" destId="{1038D88C-4156-4963-AB09-5E8F4A39A432}" srcOrd="0" destOrd="0" presId="urn:microsoft.com/office/officeart/2016/7/layout/HorizontalActionList"/>
    <dgm:cxn modelId="{B8164FA6-F816-4DB2-BCC7-2AEDE5B193CA}" type="presParOf" srcId="{1038D88C-4156-4963-AB09-5E8F4A39A432}" destId="{B66BEA40-C260-4AFB-8DFA-6DD7028B8829}" srcOrd="0" destOrd="0" presId="urn:microsoft.com/office/officeart/2016/7/layout/HorizontalActionList"/>
    <dgm:cxn modelId="{8FC265FD-F221-4A94-BAFC-256E715AA455}" type="presParOf" srcId="{1038D88C-4156-4963-AB09-5E8F4A39A432}" destId="{26FDE7F1-16D7-4653-8B00-D043569A380E}" srcOrd="1" destOrd="0" presId="urn:microsoft.com/office/officeart/2016/7/layout/HorizontalActionList"/>
    <dgm:cxn modelId="{64A2EAA6-7DDC-4AEB-842D-8C9596908870}" type="presParOf" srcId="{C00D98F0-8D93-4C17-91A5-4DC3AAFD52CA}" destId="{6ADF1E3B-7D9F-44E5-AC25-F4162B4F124B}" srcOrd="1" destOrd="0" presId="urn:microsoft.com/office/officeart/2016/7/layout/HorizontalActionList"/>
    <dgm:cxn modelId="{9EEC92F4-2E1D-48A8-BF06-2A7200E1DEB6}" type="presParOf" srcId="{C00D98F0-8D93-4C17-91A5-4DC3AAFD52CA}" destId="{43F4DF19-8E0A-451B-BCFA-6D665B1A268F}" srcOrd="2" destOrd="0" presId="urn:microsoft.com/office/officeart/2016/7/layout/HorizontalActionList"/>
    <dgm:cxn modelId="{084116A6-1350-4E91-8A27-41C14FEE5371}" type="presParOf" srcId="{43F4DF19-8E0A-451B-BCFA-6D665B1A268F}" destId="{00A19548-2194-4176-B3A9-85322F337044}" srcOrd="0" destOrd="0" presId="urn:microsoft.com/office/officeart/2016/7/layout/HorizontalActionList"/>
    <dgm:cxn modelId="{C9612844-E4FD-4DC7-80B7-301754BBC4A4}" type="presParOf" srcId="{43F4DF19-8E0A-451B-BCFA-6D665B1A268F}" destId="{7C9A5988-4667-414A-AA34-E2FD14461C2F}" srcOrd="1" destOrd="0" presId="urn:microsoft.com/office/officeart/2016/7/layout/HorizontalActionList"/>
    <dgm:cxn modelId="{1E725AA5-7D30-40C4-949D-C4F24C7F8385}" type="presParOf" srcId="{C00D98F0-8D93-4C17-91A5-4DC3AAFD52CA}" destId="{D3A0368F-C290-4F6E-8FF2-42C4A8BF7DB1}" srcOrd="3" destOrd="0" presId="urn:microsoft.com/office/officeart/2016/7/layout/HorizontalActionList"/>
    <dgm:cxn modelId="{8D5C8ED6-453B-4F50-93F2-4A2DD7E8F770}" type="presParOf" srcId="{C00D98F0-8D93-4C17-91A5-4DC3AAFD52CA}" destId="{F430FF20-686C-4BD2-9E6F-DC5019348611}" srcOrd="4" destOrd="0" presId="urn:microsoft.com/office/officeart/2016/7/layout/HorizontalActionList"/>
    <dgm:cxn modelId="{F6E60CB2-6ADB-442F-8FC4-9C306CB697A1}" type="presParOf" srcId="{F430FF20-686C-4BD2-9E6F-DC5019348611}" destId="{C8C0B662-353A-4697-8084-253BE2FE60D5}" srcOrd="0" destOrd="0" presId="urn:microsoft.com/office/officeart/2016/7/layout/HorizontalActionList"/>
    <dgm:cxn modelId="{C5CB93F8-B896-4161-8D24-8383E9A02F88}" type="presParOf" srcId="{F430FF20-686C-4BD2-9E6F-DC5019348611}" destId="{D53A1A7A-9F5D-4CED-B801-6275DAA3ADE7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7F74DC-1867-42E3-909E-12900985A74A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8D17076-7D8C-473D-8ECB-B4EF6B31DB51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Response Variable</a:t>
          </a:r>
        </a:p>
      </dgm:t>
    </dgm:pt>
    <dgm:pt modelId="{3655B287-4BB7-468E-B82D-9E32E20B4958}" type="parTrans" cxnId="{2B816CCD-9FF2-4995-944D-BDFDBA224BC2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13586D0E-1220-4B22-B135-4C946FA4AE5C}" type="sibTrans" cxnId="{2B816CCD-9FF2-4995-944D-BDFDBA224BC2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8FB7B4E6-4DBF-4E7D-BBD0-091C7FBB7631}">
      <dgm:prSet phldrT="[Text]"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Exogenous Variables</a:t>
          </a:r>
        </a:p>
      </dgm:t>
    </dgm:pt>
    <dgm:pt modelId="{55F25285-3375-4C27-AE44-49916874D2DF}" type="parTrans" cxnId="{515BD28F-4CA8-4F7B-865B-6A007F8915E5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4411B263-6BD8-4B63-98E1-4CFEC4615626}" type="sibTrans" cxnId="{515BD28F-4CA8-4F7B-865B-6A007F8915E5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6F7DA5E3-773B-484A-A507-ACDC186024A8}">
      <dgm:prSet phldrT="[Text]"/>
      <dgm:spPr/>
      <dgm:t>
        <a:bodyPr/>
        <a:lstStyle/>
        <a:p>
          <a:r>
            <a:rPr lang="en-US" sz="2200" kern="1200"/>
            <a:t>An additional 20 exogenous variables were also collected. </a:t>
          </a:r>
          <a:endParaRPr lang="en-US" sz="2200" kern="1200">
            <a:latin typeface="Abadi Extra Light" panose="020B0204020104020204" pitchFamily="34" charset="0"/>
          </a:endParaRPr>
        </a:p>
      </dgm:t>
    </dgm:pt>
    <dgm:pt modelId="{A1F0B941-DE02-413F-9A50-1E5D81928532}" type="parTrans" cxnId="{8BBCA94F-38CA-45B7-9E74-7F402C36225B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9CDFCADF-3F82-4FA6-B676-3E52977C16BF}" type="sibTrans" cxnId="{8BBCA94F-38CA-45B7-9E74-7F402C36225B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B5661173-A772-45C9-91CF-321CC9DB04E6}">
      <dgm:prSet phldrT="[Text]"/>
      <dgm:spPr/>
      <dgm:t>
        <a:bodyPr/>
        <a:lstStyle/>
        <a:p>
          <a:r>
            <a:rPr lang="en-US"/>
            <a:t>Response Variable: % change in GDP (USA)</a:t>
          </a:r>
          <a:endParaRPr lang="en-US">
            <a:latin typeface="Abadi Extra Light" panose="020B0204020104020204" pitchFamily="34" charset="0"/>
          </a:endParaRPr>
        </a:p>
      </dgm:t>
    </dgm:pt>
    <dgm:pt modelId="{1ED58AD3-81FF-439D-84BE-6FE535B17084}" type="parTrans" cxnId="{963E4F43-B688-4EE5-A3B8-992255B71F7A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8E3D6D92-874B-461B-84E1-8BE81C1684B8}" type="sibTrans" cxnId="{963E4F43-B688-4EE5-A3B8-992255B71F7A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C1317E46-5110-4BB9-BB68-036C800ED2BF}">
      <dgm:prSet phldrT="[Text]"/>
      <dgm:spPr/>
      <dgm:t>
        <a:bodyPr/>
        <a:lstStyle/>
        <a:p>
          <a:r>
            <a:rPr lang="en-US"/>
            <a:t>Quarterly observations from 1982 to 2019</a:t>
          </a:r>
          <a:endParaRPr lang="en-US">
            <a:latin typeface="Abadi Extra Light" panose="020B0204020104020204" pitchFamily="34" charset="0"/>
          </a:endParaRPr>
        </a:p>
      </dgm:t>
    </dgm:pt>
    <dgm:pt modelId="{4605816F-BB15-44C1-B63C-821F772B03DD}" type="parTrans" cxnId="{871358FE-FAD0-4960-900F-CEFF3AA01BEA}">
      <dgm:prSet/>
      <dgm:spPr/>
      <dgm:t>
        <a:bodyPr/>
        <a:lstStyle/>
        <a:p>
          <a:endParaRPr lang="en-US"/>
        </a:p>
      </dgm:t>
    </dgm:pt>
    <dgm:pt modelId="{B76337B0-8ACB-41E3-83C3-16B9F4D44A35}" type="sibTrans" cxnId="{871358FE-FAD0-4960-900F-CEFF3AA01BEA}">
      <dgm:prSet/>
      <dgm:spPr/>
      <dgm:t>
        <a:bodyPr/>
        <a:lstStyle/>
        <a:p>
          <a:endParaRPr lang="en-US"/>
        </a:p>
      </dgm:t>
    </dgm:pt>
    <dgm:pt modelId="{25646C20-EB41-4C98-A7B7-D15FD8E55166}">
      <dgm:prSet phldrT="[Text]"/>
      <dgm:spPr/>
      <dgm:t>
        <a:bodyPr/>
        <a:lstStyle/>
        <a:p>
          <a:r>
            <a:rPr lang="en-US"/>
            <a:t>151 observations</a:t>
          </a:r>
          <a:endParaRPr lang="en-US">
            <a:latin typeface="Abadi Extra Light" panose="020B0204020104020204" pitchFamily="34" charset="0"/>
          </a:endParaRPr>
        </a:p>
      </dgm:t>
    </dgm:pt>
    <dgm:pt modelId="{0377A5DF-9775-4D0A-8AFA-5B481D36C4E0}" type="parTrans" cxnId="{0ADFDD99-0E51-43DF-8757-ED0F915350E3}">
      <dgm:prSet/>
      <dgm:spPr/>
      <dgm:t>
        <a:bodyPr/>
        <a:lstStyle/>
        <a:p>
          <a:endParaRPr lang="en-US"/>
        </a:p>
      </dgm:t>
    </dgm:pt>
    <dgm:pt modelId="{BE68B8F8-239C-454D-8465-03392F57699B}" type="sibTrans" cxnId="{0ADFDD99-0E51-43DF-8757-ED0F915350E3}">
      <dgm:prSet/>
      <dgm:spPr/>
      <dgm:t>
        <a:bodyPr/>
        <a:lstStyle/>
        <a:p>
          <a:endParaRPr lang="en-US"/>
        </a:p>
      </dgm:t>
    </dgm:pt>
    <dgm:pt modelId="{7303E7B1-DDC6-490D-A4C2-3183811111A1}">
      <dgm:prSet phldrT="[Text]" custT="1"/>
      <dgm:spPr/>
      <dgm:t>
        <a:bodyPr/>
        <a:lstStyle/>
        <a:p>
          <a:pPr rtl="0"/>
          <a:r>
            <a:rPr lang="en-US" sz="2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Contained economic indicators related to the labor market, monitory policy, consumer related data, business environment, stock data, exchange rates and several macro-economic factors</a:t>
          </a:r>
        </a:p>
      </dgm:t>
    </dgm:pt>
    <dgm:pt modelId="{A37A153C-6FE3-4846-A5E0-85D8949E0CA4}" type="parTrans" cxnId="{1E79DF4E-9BE0-4276-9269-468CC6BE825C}">
      <dgm:prSet/>
      <dgm:spPr/>
      <dgm:t>
        <a:bodyPr/>
        <a:lstStyle/>
        <a:p>
          <a:endParaRPr lang="en-US"/>
        </a:p>
      </dgm:t>
    </dgm:pt>
    <dgm:pt modelId="{27790D5C-B180-46A3-81CC-89FD6DA01592}" type="sibTrans" cxnId="{1E79DF4E-9BE0-4276-9269-468CC6BE825C}">
      <dgm:prSet/>
      <dgm:spPr/>
      <dgm:t>
        <a:bodyPr/>
        <a:lstStyle/>
        <a:p>
          <a:endParaRPr lang="en-US"/>
        </a:p>
      </dgm:t>
    </dgm:pt>
    <dgm:pt modelId="{16B040A4-0D55-4DF5-866D-C2CA5EDC0AB3}" type="pres">
      <dgm:prSet presAssocID="{FA7F74DC-1867-42E3-909E-12900985A74A}" presName="linear" presStyleCnt="0">
        <dgm:presLayoutVars>
          <dgm:dir/>
          <dgm:animLvl val="lvl"/>
          <dgm:resizeHandles val="exact"/>
        </dgm:presLayoutVars>
      </dgm:prSet>
      <dgm:spPr/>
    </dgm:pt>
    <dgm:pt modelId="{844D47F2-A295-4688-8D27-716E583FCDA0}" type="pres">
      <dgm:prSet presAssocID="{58D17076-7D8C-473D-8ECB-B4EF6B31DB51}" presName="parentLin" presStyleCnt="0"/>
      <dgm:spPr/>
    </dgm:pt>
    <dgm:pt modelId="{2239C278-DD6F-4469-8F9F-BCB622F56DBF}" type="pres">
      <dgm:prSet presAssocID="{58D17076-7D8C-473D-8ECB-B4EF6B31DB51}" presName="parentLeftMargin" presStyleLbl="node1" presStyleIdx="0" presStyleCnt="2"/>
      <dgm:spPr/>
    </dgm:pt>
    <dgm:pt modelId="{EDF643BB-CC87-4413-AABE-19920A746FDB}" type="pres">
      <dgm:prSet presAssocID="{58D17076-7D8C-473D-8ECB-B4EF6B31DB5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40FD3CC-4AE3-4A7F-9898-FB8D156644CF}" type="pres">
      <dgm:prSet presAssocID="{58D17076-7D8C-473D-8ECB-B4EF6B31DB51}" presName="negativeSpace" presStyleCnt="0"/>
      <dgm:spPr/>
    </dgm:pt>
    <dgm:pt modelId="{6FE27531-E075-49BB-BD24-2B67930255C7}" type="pres">
      <dgm:prSet presAssocID="{58D17076-7D8C-473D-8ECB-B4EF6B31DB51}" presName="childText" presStyleLbl="conFgAcc1" presStyleIdx="0" presStyleCnt="2">
        <dgm:presLayoutVars>
          <dgm:bulletEnabled val="1"/>
        </dgm:presLayoutVars>
      </dgm:prSet>
      <dgm:spPr/>
    </dgm:pt>
    <dgm:pt modelId="{C28A1EA6-78B2-4F30-BD02-B6360AA24662}" type="pres">
      <dgm:prSet presAssocID="{13586D0E-1220-4B22-B135-4C946FA4AE5C}" presName="spaceBetweenRectangles" presStyleCnt="0"/>
      <dgm:spPr/>
    </dgm:pt>
    <dgm:pt modelId="{036D5217-9867-42CA-AED7-27FCF8126A65}" type="pres">
      <dgm:prSet presAssocID="{8FB7B4E6-4DBF-4E7D-BBD0-091C7FBB7631}" presName="parentLin" presStyleCnt="0"/>
      <dgm:spPr/>
    </dgm:pt>
    <dgm:pt modelId="{8B67C570-E249-4207-8528-F20A98B6D865}" type="pres">
      <dgm:prSet presAssocID="{8FB7B4E6-4DBF-4E7D-BBD0-091C7FBB7631}" presName="parentLeftMargin" presStyleLbl="node1" presStyleIdx="0" presStyleCnt="2"/>
      <dgm:spPr/>
    </dgm:pt>
    <dgm:pt modelId="{6F925408-EFB7-4A51-A217-E198AC531401}" type="pres">
      <dgm:prSet presAssocID="{8FB7B4E6-4DBF-4E7D-BBD0-091C7FBB763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8E5BD7E-7D20-4329-8942-1ED41690BBD5}" type="pres">
      <dgm:prSet presAssocID="{8FB7B4E6-4DBF-4E7D-BBD0-091C7FBB7631}" presName="negativeSpace" presStyleCnt="0"/>
      <dgm:spPr/>
    </dgm:pt>
    <dgm:pt modelId="{B04116E0-0DE6-4241-8C34-8DD797D9F6C5}" type="pres">
      <dgm:prSet presAssocID="{8FB7B4E6-4DBF-4E7D-BBD0-091C7FBB7631}" presName="childText" presStyleLbl="conFgAcc1" presStyleIdx="1" presStyleCnt="2" custLinFactNeighborX="-3819" custLinFactNeighborY="-26681">
        <dgm:presLayoutVars>
          <dgm:bulletEnabled val="1"/>
        </dgm:presLayoutVars>
      </dgm:prSet>
      <dgm:spPr/>
    </dgm:pt>
  </dgm:ptLst>
  <dgm:cxnLst>
    <dgm:cxn modelId="{8DE8B51B-BCDE-42E3-97CA-45F3B6612708}" type="presOf" srcId="{B5661173-A772-45C9-91CF-321CC9DB04E6}" destId="{6FE27531-E075-49BB-BD24-2B67930255C7}" srcOrd="0" destOrd="0" presId="urn:microsoft.com/office/officeart/2005/8/layout/list1"/>
    <dgm:cxn modelId="{043EBD37-AAD1-4D59-91F2-DEB4CC36AAF8}" type="presOf" srcId="{25646C20-EB41-4C98-A7B7-D15FD8E55166}" destId="{6FE27531-E075-49BB-BD24-2B67930255C7}" srcOrd="0" destOrd="2" presId="urn:microsoft.com/office/officeart/2005/8/layout/list1"/>
    <dgm:cxn modelId="{F9C85E62-2941-40F2-9041-F31F706F3143}" type="presOf" srcId="{58D17076-7D8C-473D-8ECB-B4EF6B31DB51}" destId="{2239C278-DD6F-4469-8F9F-BCB622F56DBF}" srcOrd="0" destOrd="0" presId="urn:microsoft.com/office/officeart/2005/8/layout/list1"/>
    <dgm:cxn modelId="{963E4F43-B688-4EE5-A3B8-992255B71F7A}" srcId="{58D17076-7D8C-473D-8ECB-B4EF6B31DB51}" destId="{B5661173-A772-45C9-91CF-321CC9DB04E6}" srcOrd="0" destOrd="0" parTransId="{1ED58AD3-81FF-439D-84BE-6FE535B17084}" sibTransId="{8E3D6D92-874B-461B-84E1-8BE81C1684B8}"/>
    <dgm:cxn modelId="{1DA3D36D-787F-4E52-A9E3-A4783BE7C7D9}" type="presOf" srcId="{6F7DA5E3-773B-484A-A507-ACDC186024A8}" destId="{B04116E0-0DE6-4241-8C34-8DD797D9F6C5}" srcOrd="0" destOrd="0" presId="urn:microsoft.com/office/officeart/2005/8/layout/list1"/>
    <dgm:cxn modelId="{1E79DF4E-9BE0-4276-9269-468CC6BE825C}" srcId="{8FB7B4E6-4DBF-4E7D-BBD0-091C7FBB7631}" destId="{7303E7B1-DDC6-490D-A4C2-3183811111A1}" srcOrd="1" destOrd="0" parTransId="{A37A153C-6FE3-4846-A5E0-85D8949E0CA4}" sibTransId="{27790D5C-B180-46A3-81CC-89FD6DA01592}"/>
    <dgm:cxn modelId="{8BBCA94F-38CA-45B7-9E74-7F402C36225B}" srcId="{8FB7B4E6-4DBF-4E7D-BBD0-091C7FBB7631}" destId="{6F7DA5E3-773B-484A-A507-ACDC186024A8}" srcOrd="0" destOrd="0" parTransId="{A1F0B941-DE02-413F-9A50-1E5D81928532}" sibTransId="{9CDFCADF-3F82-4FA6-B676-3E52977C16BF}"/>
    <dgm:cxn modelId="{50429E70-68DE-4489-815C-D23BC34F4FC9}" type="presOf" srcId="{58D17076-7D8C-473D-8ECB-B4EF6B31DB51}" destId="{EDF643BB-CC87-4413-AABE-19920A746FDB}" srcOrd="1" destOrd="0" presId="urn:microsoft.com/office/officeart/2005/8/layout/list1"/>
    <dgm:cxn modelId="{252E0E74-EB3B-4D41-AB1C-718659AD132B}" type="presOf" srcId="{C1317E46-5110-4BB9-BB68-036C800ED2BF}" destId="{6FE27531-E075-49BB-BD24-2B67930255C7}" srcOrd="0" destOrd="1" presId="urn:microsoft.com/office/officeart/2005/8/layout/list1"/>
    <dgm:cxn modelId="{515BD28F-4CA8-4F7B-865B-6A007F8915E5}" srcId="{FA7F74DC-1867-42E3-909E-12900985A74A}" destId="{8FB7B4E6-4DBF-4E7D-BBD0-091C7FBB7631}" srcOrd="1" destOrd="0" parTransId="{55F25285-3375-4C27-AE44-49916874D2DF}" sibTransId="{4411B263-6BD8-4B63-98E1-4CFEC4615626}"/>
    <dgm:cxn modelId="{0A31D591-4733-4F4E-97FE-A22C73E46193}" type="presOf" srcId="{7303E7B1-DDC6-490D-A4C2-3183811111A1}" destId="{B04116E0-0DE6-4241-8C34-8DD797D9F6C5}" srcOrd="0" destOrd="1" presId="urn:microsoft.com/office/officeart/2005/8/layout/list1"/>
    <dgm:cxn modelId="{0ADFDD99-0E51-43DF-8757-ED0F915350E3}" srcId="{C1317E46-5110-4BB9-BB68-036C800ED2BF}" destId="{25646C20-EB41-4C98-A7B7-D15FD8E55166}" srcOrd="0" destOrd="0" parTransId="{0377A5DF-9775-4D0A-8AFA-5B481D36C4E0}" sibTransId="{BE68B8F8-239C-454D-8465-03392F57699B}"/>
    <dgm:cxn modelId="{31C5E5AA-89E0-4038-83BD-3ABA771CEE0F}" type="presOf" srcId="{FA7F74DC-1867-42E3-909E-12900985A74A}" destId="{16B040A4-0D55-4DF5-866D-C2CA5EDC0AB3}" srcOrd="0" destOrd="0" presId="urn:microsoft.com/office/officeart/2005/8/layout/list1"/>
    <dgm:cxn modelId="{2B816CCD-9FF2-4995-944D-BDFDBA224BC2}" srcId="{FA7F74DC-1867-42E3-909E-12900985A74A}" destId="{58D17076-7D8C-473D-8ECB-B4EF6B31DB51}" srcOrd="0" destOrd="0" parTransId="{3655B287-4BB7-468E-B82D-9E32E20B4958}" sibTransId="{13586D0E-1220-4B22-B135-4C946FA4AE5C}"/>
    <dgm:cxn modelId="{7F5F3DD7-4F79-427D-9F9A-5F48BC8D3009}" type="presOf" srcId="{8FB7B4E6-4DBF-4E7D-BBD0-091C7FBB7631}" destId="{8B67C570-E249-4207-8528-F20A98B6D865}" srcOrd="0" destOrd="0" presId="urn:microsoft.com/office/officeart/2005/8/layout/list1"/>
    <dgm:cxn modelId="{B54B70E9-CC43-4CB5-B032-B40F73756F83}" type="presOf" srcId="{8FB7B4E6-4DBF-4E7D-BBD0-091C7FBB7631}" destId="{6F925408-EFB7-4A51-A217-E198AC531401}" srcOrd="1" destOrd="0" presId="urn:microsoft.com/office/officeart/2005/8/layout/list1"/>
    <dgm:cxn modelId="{871358FE-FAD0-4960-900F-CEFF3AA01BEA}" srcId="{58D17076-7D8C-473D-8ECB-B4EF6B31DB51}" destId="{C1317E46-5110-4BB9-BB68-036C800ED2BF}" srcOrd="1" destOrd="0" parTransId="{4605816F-BB15-44C1-B63C-821F772B03DD}" sibTransId="{B76337B0-8ACB-41E3-83C3-16B9F4D44A35}"/>
    <dgm:cxn modelId="{E882686B-FCF4-4799-83A5-65057DCD5921}" type="presParOf" srcId="{16B040A4-0D55-4DF5-866D-C2CA5EDC0AB3}" destId="{844D47F2-A295-4688-8D27-716E583FCDA0}" srcOrd="0" destOrd="0" presId="urn:microsoft.com/office/officeart/2005/8/layout/list1"/>
    <dgm:cxn modelId="{26E71BF8-9E58-4920-BCF7-34FF43B04A10}" type="presParOf" srcId="{844D47F2-A295-4688-8D27-716E583FCDA0}" destId="{2239C278-DD6F-4469-8F9F-BCB622F56DBF}" srcOrd="0" destOrd="0" presId="urn:microsoft.com/office/officeart/2005/8/layout/list1"/>
    <dgm:cxn modelId="{2D0B6CFF-69F7-4539-9E9A-C7FA286DA29D}" type="presParOf" srcId="{844D47F2-A295-4688-8D27-716E583FCDA0}" destId="{EDF643BB-CC87-4413-AABE-19920A746FDB}" srcOrd="1" destOrd="0" presId="urn:microsoft.com/office/officeart/2005/8/layout/list1"/>
    <dgm:cxn modelId="{0CD0030B-7BE6-4FF8-A087-1BA802929160}" type="presParOf" srcId="{16B040A4-0D55-4DF5-866D-C2CA5EDC0AB3}" destId="{440FD3CC-4AE3-4A7F-9898-FB8D156644CF}" srcOrd="1" destOrd="0" presId="urn:microsoft.com/office/officeart/2005/8/layout/list1"/>
    <dgm:cxn modelId="{AF46BF71-A028-4ECC-BFB3-5F42DCAD23C5}" type="presParOf" srcId="{16B040A4-0D55-4DF5-866D-C2CA5EDC0AB3}" destId="{6FE27531-E075-49BB-BD24-2B67930255C7}" srcOrd="2" destOrd="0" presId="urn:microsoft.com/office/officeart/2005/8/layout/list1"/>
    <dgm:cxn modelId="{4C1EE77A-5672-4CC7-9AC3-38794618D86F}" type="presParOf" srcId="{16B040A4-0D55-4DF5-866D-C2CA5EDC0AB3}" destId="{C28A1EA6-78B2-4F30-BD02-B6360AA24662}" srcOrd="3" destOrd="0" presId="urn:microsoft.com/office/officeart/2005/8/layout/list1"/>
    <dgm:cxn modelId="{D5E492A4-3956-44E3-9767-9CFDBDCBA59C}" type="presParOf" srcId="{16B040A4-0D55-4DF5-866D-C2CA5EDC0AB3}" destId="{036D5217-9867-42CA-AED7-27FCF8126A65}" srcOrd="4" destOrd="0" presId="urn:microsoft.com/office/officeart/2005/8/layout/list1"/>
    <dgm:cxn modelId="{E4BAF2A9-6C73-4556-BECB-EBC8F6B2EB28}" type="presParOf" srcId="{036D5217-9867-42CA-AED7-27FCF8126A65}" destId="{8B67C570-E249-4207-8528-F20A98B6D865}" srcOrd="0" destOrd="0" presId="urn:microsoft.com/office/officeart/2005/8/layout/list1"/>
    <dgm:cxn modelId="{EE00C87A-C867-4E38-8925-6AD05CC18646}" type="presParOf" srcId="{036D5217-9867-42CA-AED7-27FCF8126A65}" destId="{6F925408-EFB7-4A51-A217-E198AC531401}" srcOrd="1" destOrd="0" presId="urn:microsoft.com/office/officeart/2005/8/layout/list1"/>
    <dgm:cxn modelId="{B87BBB42-524B-4EA6-BAC6-BBBBA0E20094}" type="presParOf" srcId="{16B040A4-0D55-4DF5-866D-C2CA5EDC0AB3}" destId="{98E5BD7E-7D20-4329-8942-1ED41690BBD5}" srcOrd="5" destOrd="0" presId="urn:microsoft.com/office/officeart/2005/8/layout/list1"/>
    <dgm:cxn modelId="{40A5C506-C55C-48F7-93DE-0CEA2720737D}" type="presParOf" srcId="{16B040A4-0D55-4DF5-866D-C2CA5EDC0AB3}" destId="{B04116E0-0DE6-4241-8C34-8DD797D9F6C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7F74DC-1867-42E3-909E-12900985A74A}" type="doc">
      <dgm:prSet loTypeId="urn:microsoft.com/office/officeart/2005/8/layout/list1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8D17076-7D8C-473D-8ECB-B4EF6B31DB51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/>
            <a:t>Condition 1 &amp; 2: Constant Mean &amp; Variance</a:t>
          </a:r>
          <a:endParaRPr lang="en-US" sz="1800">
            <a:latin typeface="Abadi Extra Light" panose="020B0204020104020204" pitchFamily="34" charset="0"/>
          </a:endParaRPr>
        </a:p>
      </dgm:t>
    </dgm:pt>
    <dgm:pt modelId="{3655B287-4BB7-468E-B82D-9E32E20B4958}" type="parTrans" cxnId="{2B816CCD-9FF2-4995-944D-BDFDBA224BC2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13586D0E-1220-4B22-B135-4C946FA4AE5C}" type="sibTrans" cxnId="{2B816CCD-9FF2-4995-944D-BDFDBA224BC2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B5661173-A772-45C9-91CF-321CC9DB04E6}">
      <dgm:prSet phldrT="[Text]"/>
      <dgm:spPr/>
      <dgm:t>
        <a:bodyPr/>
        <a:lstStyle/>
        <a:p>
          <a:pPr marL="114300" lvl="1" indent="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300" kern="1200"/>
            <a:t> The mean does not appear to change over time. There does not appear to be evidence of a deterministic signal or oscillatory process.</a:t>
          </a:r>
          <a:endParaRPr lang="en-US" sz="1300" kern="1200">
            <a:latin typeface="Abadi Extra Light" panose="020B0204020104020204" pitchFamily="34" charset="0"/>
          </a:endParaRPr>
        </a:p>
      </dgm:t>
    </dgm:pt>
    <dgm:pt modelId="{1ED58AD3-81FF-439D-84BE-6FE535B17084}" type="parTrans" cxnId="{963E4F43-B688-4EE5-A3B8-992255B71F7A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8E3D6D92-874B-461B-84E1-8BE81C1684B8}" type="sibTrans" cxnId="{963E4F43-B688-4EE5-A3B8-992255B71F7A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F21FFE7F-6CF7-4A38-BD24-1BBBC7311E08}">
      <dgm:prSet phldrT="[Text]" custT="1"/>
      <dgm:spPr/>
      <dgm:t>
        <a:bodyPr/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Constant Mean</a:t>
          </a:r>
        </a:p>
      </dgm:t>
    </dgm:pt>
    <dgm:pt modelId="{0B4620F8-60C2-4579-B3CA-32B04B26AF07}" type="parTrans" cxnId="{CA029E23-81B8-47CF-BC5C-6694C24BFBD7}">
      <dgm:prSet/>
      <dgm:spPr/>
      <dgm:t>
        <a:bodyPr/>
        <a:lstStyle/>
        <a:p>
          <a:endParaRPr lang="en-US"/>
        </a:p>
      </dgm:t>
    </dgm:pt>
    <dgm:pt modelId="{4E401336-40DA-4A05-8E23-F89582DD2827}" type="sibTrans" cxnId="{CA029E23-81B8-47CF-BC5C-6694C24BFBD7}">
      <dgm:prSet/>
      <dgm:spPr/>
      <dgm:t>
        <a:bodyPr/>
        <a:lstStyle/>
        <a:p>
          <a:endParaRPr lang="en-US"/>
        </a:p>
      </dgm:t>
    </dgm:pt>
    <dgm:pt modelId="{26481618-884C-45A8-8983-788E84FAFA09}">
      <dgm:prSet custT="1"/>
      <dgm:spPr/>
      <dgm:t>
        <a:bodyPr/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Constant Variance</a:t>
          </a:r>
        </a:p>
      </dgm:t>
    </dgm:pt>
    <dgm:pt modelId="{8659A6FA-E8C4-4B27-8B1F-36C156696A68}" type="sibTrans" cxnId="{11F70726-D516-4410-A006-C1E219390A64}">
      <dgm:prSet/>
      <dgm:spPr/>
      <dgm:t>
        <a:bodyPr/>
        <a:lstStyle/>
        <a:p>
          <a:endParaRPr lang="en-US"/>
        </a:p>
      </dgm:t>
    </dgm:pt>
    <dgm:pt modelId="{E341B89C-1396-4DD7-8F2B-3AFBE5352777}" type="parTrans" cxnId="{11F70726-D516-4410-A006-C1E219390A64}">
      <dgm:prSet/>
      <dgm:spPr/>
      <dgm:t>
        <a:bodyPr/>
        <a:lstStyle/>
        <a:p>
          <a:endParaRPr lang="en-US"/>
        </a:p>
      </dgm:t>
    </dgm:pt>
    <dgm:pt modelId="{A800FCFE-61AD-4C0E-940E-070423A5F43D}">
      <dgm:prSet custT="1"/>
      <dgm:spPr/>
      <dgm:t>
        <a:bodyPr/>
        <a:lstStyle/>
        <a:p>
          <a:pPr marL="114300" lvl="1" indent="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3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The realization does not appear to show sufficient evidence of non-constant variance.</a:t>
          </a:r>
        </a:p>
      </dgm:t>
    </dgm:pt>
    <dgm:pt modelId="{5E268C69-14A4-4390-B58A-C82E157609DB}" type="sibTrans" cxnId="{11DE7E6F-E193-4EB3-A1E6-39C2D394CF15}">
      <dgm:prSet/>
      <dgm:spPr/>
      <dgm:t>
        <a:bodyPr/>
        <a:lstStyle/>
        <a:p>
          <a:endParaRPr lang="en-US"/>
        </a:p>
      </dgm:t>
    </dgm:pt>
    <dgm:pt modelId="{7ACB099F-C016-46C1-A0A4-058A2C1BE33C}" type="parTrans" cxnId="{11DE7E6F-E193-4EB3-A1E6-39C2D394CF15}">
      <dgm:prSet/>
      <dgm:spPr/>
      <dgm:t>
        <a:bodyPr/>
        <a:lstStyle/>
        <a:p>
          <a:endParaRPr lang="en-US"/>
        </a:p>
      </dgm:t>
    </dgm:pt>
    <dgm:pt modelId="{02BD66AE-C7A7-4445-A9CF-2D7F8EAF3995}">
      <dgm:prSet phldrT="[Text]"/>
      <dgm:spPr/>
      <dgm:t>
        <a:bodyPr/>
        <a:lstStyle/>
        <a:p>
          <a:pPr marL="114300" lvl="1" indent="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endParaRPr lang="en-US" sz="1300" kern="1200">
            <a:latin typeface="Abadi Extra Light" panose="020B0204020104020204" pitchFamily="34" charset="0"/>
          </a:endParaRPr>
        </a:p>
      </dgm:t>
    </dgm:pt>
    <dgm:pt modelId="{7AEEB39A-28A0-4801-A279-3B820AF11C4E}" type="parTrans" cxnId="{434540A8-EDED-432E-9D55-1286B671A03C}">
      <dgm:prSet/>
      <dgm:spPr/>
      <dgm:t>
        <a:bodyPr/>
        <a:lstStyle/>
        <a:p>
          <a:endParaRPr lang="en-US"/>
        </a:p>
      </dgm:t>
    </dgm:pt>
    <dgm:pt modelId="{E139AD83-3C88-4486-9F60-A9C2E2B80421}" type="sibTrans" cxnId="{434540A8-EDED-432E-9D55-1286B671A03C}">
      <dgm:prSet/>
      <dgm:spPr/>
      <dgm:t>
        <a:bodyPr/>
        <a:lstStyle/>
        <a:p>
          <a:endParaRPr lang="en-US"/>
        </a:p>
      </dgm:t>
    </dgm:pt>
    <dgm:pt modelId="{AA356860-21E4-46E7-8607-999541A60E44}">
      <dgm:prSet phldrT="[Text]"/>
      <dgm:spPr/>
      <dgm:t>
        <a:bodyPr/>
        <a:lstStyle/>
        <a:p>
          <a:pPr marL="114300" lvl="1" indent="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endParaRPr lang="en-US" sz="1300" kern="1200">
            <a:latin typeface="Abadi Extra Light" panose="020B0204020104020204" pitchFamily="34" charset="0"/>
          </a:endParaRPr>
        </a:p>
      </dgm:t>
    </dgm:pt>
    <dgm:pt modelId="{59C8A88F-B32C-4868-A421-72FB70A3EBE1}" type="parTrans" cxnId="{D2EBB1D5-9133-4A03-8628-F9EB16FE148F}">
      <dgm:prSet/>
      <dgm:spPr/>
      <dgm:t>
        <a:bodyPr/>
        <a:lstStyle/>
        <a:p>
          <a:endParaRPr lang="en-US"/>
        </a:p>
      </dgm:t>
    </dgm:pt>
    <dgm:pt modelId="{4B394B4D-0655-40F9-B67C-46E19633E9C7}" type="sibTrans" cxnId="{D2EBB1D5-9133-4A03-8628-F9EB16FE148F}">
      <dgm:prSet/>
      <dgm:spPr/>
      <dgm:t>
        <a:bodyPr/>
        <a:lstStyle/>
        <a:p>
          <a:endParaRPr lang="en-US"/>
        </a:p>
      </dgm:t>
    </dgm:pt>
    <dgm:pt modelId="{5A4BA79E-39FC-4A90-8C06-64B5EA802694}">
      <dgm:prSet custT="1"/>
      <dgm:spPr/>
      <dgm:t>
        <a:bodyPr/>
        <a:lstStyle/>
        <a:p>
          <a:pPr marL="114300" lvl="1" indent="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However, we only have one realization so this is difficult to assess.</a:t>
          </a:r>
        </a:p>
      </dgm:t>
    </dgm:pt>
    <dgm:pt modelId="{2356E848-FD43-4236-B320-880BF4C46FE9}" type="parTrans" cxnId="{6EEE2B6D-B50B-4DB6-A182-CE0B00246754}">
      <dgm:prSet/>
      <dgm:spPr/>
      <dgm:t>
        <a:bodyPr/>
        <a:lstStyle/>
        <a:p>
          <a:endParaRPr lang="en-US"/>
        </a:p>
      </dgm:t>
    </dgm:pt>
    <dgm:pt modelId="{01964603-B145-4C7D-BEFB-CB37332AAE5F}" type="sibTrans" cxnId="{6EEE2B6D-B50B-4DB6-A182-CE0B00246754}">
      <dgm:prSet/>
      <dgm:spPr/>
      <dgm:t>
        <a:bodyPr/>
        <a:lstStyle/>
        <a:p>
          <a:endParaRPr lang="en-US"/>
        </a:p>
      </dgm:t>
    </dgm:pt>
    <dgm:pt modelId="{CB8B5242-BB4A-49EF-8E68-6A53E5ABE8EF}" type="pres">
      <dgm:prSet presAssocID="{FA7F74DC-1867-42E3-909E-12900985A74A}" presName="linear" presStyleCnt="0">
        <dgm:presLayoutVars>
          <dgm:dir/>
          <dgm:animLvl val="lvl"/>
          <dgm:resizeHandles val="exact"/>
        </dgm:presLayoutVars>
      </dgm:prSet>
      <dgm:spPr/>
    </dgm:pt>
    <dgm:pt modelId="{8291985A-7117-4421-BC5A-D6D9816ED198}" type="pres">
      <dgm:prSet presAssocID="{58D17076-7D8C-473D-8ECB-B4EF6B31DB51}" presName="parentLin" presStyleCnt="0"/>
      <dgm:spPr/>
    </dgm:pt>
    <dgm:pt modelId="{B0F01CC9-E54D-4ADB-B3A9-4BDA2E3FA33C}" type="pres">
      <dgm:prSet presAssocID="{58D17076-7D8C-473D-8ECB-B4EF6B31DB51}" presName="parentLeftMargin" presStyleLbl="node1" presStyleIdx="0" presStyleCnt="1"/>
      <dgm:spPr/>
    </dgm:pt>
    <dgm:pt modelId="{2E64604C-C492-4FEC-9727-9ADE62C7BD04}" type="pres">
      <dgm:prSet presAssocID="{58D17076-7D8C-473D-8ECB-B4EF6B31DB51}" presName="parentText" presStyleLbl="node1" presStyleIdx="0" presStyleCnt="1" custScaleX="121816" custScaleY="35418">
        <dgm:presLayoutVars>
          <dgm:chMax val="0"/>
          <dgm:bulletEnabled val="1"/>
        </dgm:presLayoutVars>
      </dgm:prSet>
      <dgm:spPr/>
    </dgm:pt>
    <dgm:pt modelId="{C4D124B6-7CC4-43F3-A50A-0C8762E60290}" type="pres">
      <dgm:prSet presAssocID="{58D17076-7D8C-473D-8ECB-B4EF6B31DB51}" presName="negativeSpace" presStyleCnt="0"/>
      <dgm:spPr/>
    </dgm:pt>
    <dgm:pt modelId="{A7A272D5-3C38-4529-AAF4-2156760CDDD3}" type="pres">
      <dgm:prSet presAssocID="{58D17076-7D8C-473D-8ECB-B4EF6B31DB51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8EF7581E-959F-4869-83FE-BD037368D79E}" type="presOf" srcId="{02BD66AE-C7A7-4445-A9CF-2D7F8EAF3995}" destId="{A7A272D5-3C38-4529-AAF4-2156760CDDD3}" srcOrd="0" destOrd="3" presId="urn:microsoft.com/office/officeart/2005/8/layout/list1"/>
    <dgm:cxn modelId="{FE8F8323-8AFA-42A3-ABB3-6D4F285085B5}" type="presOf" srcId="{FA7F74DC-1867-42E3-909E-12900985A74A}" destId="{CB8B5242-BB4A-49EF-8E68-6A53E5ABE8EF}" srcOrd="0" destOrd="0" presId="urn:microsoft.com/office/officeart/2005/8/layout/list1"/>
    <dgm:cxn modelId="{CA029E23-81B8-47CF-BC5C-6694C24BFBD7}" srcId="{58D17076-7D8C-473D-8ECB-B4EF6B31DB51}" destId="{F21FFE7F-6CF7-4A38-BD24-1BBBC7311E08}" srcOrd="0" destOrd="0" parTransId="{0B4620F8-60C2-4579-B3CA-32B04B26AF07}" sibTransId="{4E401336-40DA-4A05-8E23-F89582DD2827}"/>
    <dgm:cxn modelId="{11F70726-D516-4410-A006-C1E219390A64}" srcId="{58D17076-7D8C-473D-8ECB-B4EF6B31DB51}" destId="{26481618-884C-45A8-8983-788E84FAFA09}" srcOrd="4" destOrd="0" parTransId="{E341B89C-1396-4DD7-8F2B-3AFBE5352777}" sibTransId="{8659A6FA-E8C4-4B27-8B1F-36C156696A68}"/>
    <dgm:cxn modelId="{963E4F43-B688-4EE5-A3B8-992255B71F7A}" srcId="{58D17076-7D8C-473D-8ECB-B4EF6B31DB51}" destId="{B5661173-A772-45C9-91CF-321CC9DB04E6}" srcOrd="1" destOrd="0" parTransId="{1ED58AD3-81FF-439D-84BE-6FE535B17084}" sibTransId="{8E3D6D92-874B-461B-84E1-8BE81C1684B8}"/>
    <dgm:cxn modelId="{890B5268-A8F9-4499-9C3A-FDA3ED242E21}" type="presOf" srcId="{B5661173-A772-45C9-91CF-321CC9DB04E6}" destId="{A7A272D5-3C38-4529-AAF4-2156760CDDD3}" srcOrd="0" destOrd="1" presId="urn:microsoft.com/office/officeart/2005/8/layout/list1"/>
    <dgm:cxn modelId="{D378026B-9C41-4E01-9F0E-CE8E40F52629}" type="presOf" srcId="{5A4BA79E-39FC-4A90-8C06-64B5EA802694}" destId="{A7A272D5-3C38-4529-AAF4-2156760CDDD3}" srcOrd="0" destOrd="6" presId="urn:microsoft.com/office/officeart/2005/8/layout/list1"/>
    <dgm:cxn modelId="{6EEE2B6D-B50B-4DB6-A182-CE0B00246754}" srcId="{26481618-884C-45A8-8983-788E84FAFA09}" destId="{5A4BA79E-39FC-4A90-8C06-64B5EA802694}" srcOrd="1" destOrd="0" parTransId="{2356E848-FD43-4236-B320-880BF4C46FE9}" sibTransId="{01964603-B145-4C7D-BEFB-CB37332AAE5F}"/>
    <dgm:cxn modelId="{3387AF4E-20F5-4951-A614-85667575EE2D}" type="presOf" srcId="{AA356860-21E4-46E7-8607-999541A60E44}" destId="{A7A272D5-3C38-4529-AAF4-2156760CDDD3}" srcOrd="0" destOrd="2" presId="urn:microsoft.com/office/officeart/2005/8/layout/list1"/>
    <dgm:cxn modelId="{11DE7E6F-E193-4EB3-A1E6-39C2D394CF15}" srcId="{26481618-884C-45A8-8983-788E84FAFA09}" destId="{A800FCFE-61AD-4C0E-940E-070423A5F43D}" srcOrd="0" destOrd="0" parTransId="{7ACB099F-C016-46C1-A0A4-058A2C1BE33C}" sibTransId="{5E268C69-14A4-4390-B58A-C82E157609DB}"/>
    <dgm:cxn modelId="{71B81D7B-F429-4CE0-B4C0-0A439E42AFD4}" type="presOf" srcId="{A800FCFE-61AD-4C0E-940E-070423A5F43D}" destId="{A7A272D5-3C38-4529-AAF4-2156760CDDD3}" srcOrd="0" destOrd="5" presId="urn:microsoft.com/office/officeart/2005/8/layout/list1"/>
    <dgm:cxn modelId="{4FB63798-BA02-4C2B-80DD-F77F57136F7E}" type="presOf" srcId="{58D17076-7D8C-473D-8ECB-B4EF6B31DB51}" destId="{2E64604C-C492-4FEC-9727-9ADE62C7BD04}" srcOrd="1" destOrd="0" presId="urn:microsoft.com/office/officeart/2005/8/layout/list1"/>
    <dgm:cxn modelId="{434540A8-EDED-432E-9D55-1286B671A03C}" srcId="{58D17076-7D8C-473D-8ECB-B4EF6B31DB51}" destId="{02BD66AE-C7A7-4445-A9CF-2D7F8EAF3995}" srcOrd="3" destOrd="0" parTransId="{7AEEB39A-28A0-4801-A279-3B820AF11C4E}" sibTransId="{E139AD83-3C88-4486-9F60-A9C2E2B80421}"/>
    <dgm:cxn modelId="{E284A0B5-ABD9-46F0-9531-B1D64195A3F0}" type="presOf" srcId="{F21FFE7F-6CF7-4A38-BD24-1BBBC7311E08}" destId="{A7A272D5-3C38-4529-AAF4-2156760CDDD3}" srcOrd="0" destOrd="0" presId="urn:microsoft.com/office/officeart/2005/8/layout/list1"/>
    <dgm:cxn modelId="{2B816CCD-9FF2-4995-944D-BDFDBA224BC2}" srcId="{FA7F74DC-1867-42E3-909E-12900985A74A}" destId="{58D17076-7D8C-473D-8ECB-B4EF6B31DB51}" srcOrd="0" destOrd="0" parTransId="{3655B287-4BB7-468E-B82D-9E32E20B4958}" sibTransId="{13586D0E-1220-4B22-B135-4C946FA4AE5C}"/>
    <dgm:cxn modelId="{D2EBB1D5-9133-4A03-8628-F9EB16FE148F}" srcId="{58D17076-7D8C-473D-8ECB-B4EF6B31DB51}" destId="{AA356860-21E4-46E7-8607-999541A60E44}" srcOrd="2" destOrd="0" parTransId="{59C8A88F-B32C-4868-A421-72FB70A3EBE1}" sibTransId="{4B394B4D-0655-40F9-B67C-46E19633E9C7}"/>
    <dgm:cxn modelId="{EE140FE4-1B4E-43F0-883F-C03D8D44E779}" type="presOf" srcId="{26481618-884C-45A8-8983-788E84FAFA09}" destId="{A7A272D5-3C38-4529-AAF4-2156760CDDD3}" srcOrd="0" destOrd="4" presId="urn:microsoft.com/office/officeart/2005/8/layout/list1"/>
    <dgm:cxn modelId="{759E44F4-A9E6-462B-A83A-8FC397D5FC7F}" type="presOf" srcId="{58D17076-7D8C-473D-8ECB-B4EF6B31DB51}" destId="{B0F01CC9-E54D-4ADB-B3A9-4BDA2E3FA33C}" srcOrd="0" destOrd="0" presId="urn:microsoft.com/office/officeart/2005/8/layout/list1"/>
    <dgm:cxn modelId="{4926056D-9147-44C9-BDC6-E666D2622B04}" type="presParOf" srcId="{CB8B5242-BB4A-49EF-8E68-6A53E5ABE8EF}" destId="{8291985A-7117-4421-BC5A-D6D9816ED198}" srcOrd="0" destOrd="0" presId="urn:microsoft.com/office/officeart/2005/8/layout/list1"/>
    <dgm:cxn modelId="{C3CFB715-8F57-4867-8EF2-781E40CFE1F6}" type="presParOf" srcId="{8291985A-7117-4421-BC5A-D6D9816ED198}" destId="{B0F01CC9-E54D-4ADB-B3A9-4BDA2E3FA33C}" srcOrd="0" destOrd="0" presId="urn:microsoft.com/office/officeart/2005/8/layout/list1"/>
    <dgm:cxn modelId="{7644B941-0110-4B5F-87A3-B0B3EDBF37B0}" type="presParOf" srcId="{8291985A-7117-4421-BC5A-D6D9816ED198}" destId="{2E64604C-C492-4FEC-9727-9ADE62C7BD04}" srcOrd="1" destOrd="0" presId="urn:microsoft.com/office/officeart/2005/8/layout/list1"/>
    <dgm:cxn modelId="{E708BA94-6019-44E5-AA73-629503A27475}" type="presParOf" srcId="{CB8B5242-BB4A-49EF-8E68-6A53E5ABE8EF}" destId="{C4D124B6-7CC4-43F3-A50A-0C8762E60290}" srcOrd="1" destOrd="0" presId="urn:microsoft.com/office/officeart/2005/8/layout/list1"/>
    <dgm:cxn modelId="{7DE22B67-A62D-40FE-BBF1-FBFD8A16EA63}" type="presParOf" srcId="{CB8B5242-BB4A-49EF-8E68-6A53E5ABE8EF}" destId="{A7A272D5-3C38-4529-AAF4-2156760CDDD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7F74DC-1867-42E3-909E-12900985A74A}" type="doc">
      <dgm:prSet loTypeId="urn:microsoft.com/office/officeart/2005/8/layout/list1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58D17076-7D8C-473D-8ECB-B4EF6B31DB51}">
          <dgm:prSet phldrT="[Text]" custT="1"/>
          <dgm:spPr/>
          <dgm:t>
            <a:bodyPr/>
            <a:lstStyle/>
            <a:p>
              <a:pPr>
                <a:lnSpc>
                  <a:spcPct val="100000"/>
                </a:lnSpc>
              </a:pPr>
              <a:r>
                <a:rPr lang="en-US" sz="1600" b="1" dirty="0"/>
                <a:t>Condition 3: The correlation of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600" b="1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𝑿</m:t>
                      </m:r>
                    </m:e>
                    <m:sub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sub>
                  </m:sSub>
                </m:oMath>
              </a14:m>
              <a:r>
                <a:rPr lang="en-US" sz="1600" b="1" dirty="0"/>
                <a:t> and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600" b="1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𝑿</m:t>
                      </m:r>
                    </m:e>
                    <m:sub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sub>
                  </m:sSub>
                </m:oMath>
              </a14:m>
              <a:r>
                <a:rPr lang="en-US" sz="1600" b="1" dirty="0"/>
                <a:t> depends only on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600" b="1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</m:e>
                    <m: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</m:sub>
                  </m:sSub>
                  <m:r>
                    <a:rPr lang="en-US" sz="1600" b="1" i="1" smtClean="0">
                      <a:latin typeface="Cambria Math" panose="02040503050406030204" pitchFamily="18" charset="0"/>
                    </a:rPr>
                    <m:t>−</m:t>
                  </m:r>
                  <m:sSub>
                    <m:sSubPr>
                      <m:ctrlPr>
                        <a:rPr lang="en-US" sz="1600" b="1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</m:e>
                    <m: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</m:sub>
                  </m:sSub>
                </m:oMath>
              </a14:m>
              <a:endParaRPr lang="en-US" sz="1600" dirty="0">
                <a:latin typeface="Abadi Extra Light" panose="020B0204020104020204" pitchFamily="34" charset="0"/>
              </a:endParaRPr>
            </a:p>
          </dgm:t>
        </dgm:pt>
      </mc:Choice>
      <mc:Fallback>
        <dgm:pt modelId="{58D17076-7D8C-473D-8ECB-B4EF6B31DB51}">
          <dgm:prSet phldrT="[Text]" custT="1"/>
          <dgm:spPr/>
          <dgm:t>
            <a:bodyPr/>
            <a:lstStyle/>
            <a:p>
              <a:pPr>
                <a:lnSpc>
                  <a:spcPct val="100000"/>
                </a:lnSpc>
              </a:pPr>
              <a:r>
                <a:rPr lang="en-US" sz="1600" b="1" dirty="0"/>
                <a:t>Condition 3: The correlation of </a:t>
              </a:r>
              <a:r>
                <a:rPr lang="en-US" sz="1600" b="1" i="0">
                  <a:latin typeface="Cambria Math" panose="02040503050406030204" pitchFamily="18" charset="0"/>
                </a:rPr>
                <a:t>𝑿_(𝒕_𝟏 )</a:t>
              </a:r>
              <a:r>
                <a:rPr lang="en-US" sz="1600" b="1" dirty="0"/>
                <a:t> and </a:t>
              </a:r>
              <a:r>
                <a:rPr lang="en-US" sz="1600" b="1" i="0">
                  <a:latin typeface="Cambria Math" panose="02040503050406030204" pitchFamily="18" charset="0"/>
                </a:rPr>
                <a:t>𝑿_(𝒕_𝟐 )</a:t>
              </a:r>
              <a:r>
                <a:rPr lang="en-US" sz="1600" b="1" dirty="0"/>
                <a:t> depends only on </a:t>
              </a:r>
              <a:r>
                <a:rPr lang="en-US" sz="1600" b="1" i="0">
                  <a:latin typeface="Cambria Math" panose="02040503050406030204" pitchFamily="18" charset="0"/>
                </a:rPr>
                <a:t>𝒕_𝟐−𝒕_𝟏</a:t>
              </a:r>
              <a:endParaRPr lang="en-US" sz="1600" dirty="0">
                <a:latin typeface="Abadi Extra Light" panose="020B0204020104020204" pitchFamily="34" charset="0"/>
              </a:endParaRPr>
            </a:p>
          </dgm:t>
        </dgm:pt>
      </mc:Fallback>
    </mc:AlternateContent>
    <dgm:pt modelId="{3655B287-4BB7-468E-B82D-9E32E20B4958}" type="parTrans" cxnId="{2B816CCD-9FF2-4995-944D-BDFDBA224BC2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13586D0E-1220-4B22-B135-4C946FA4AE5C}" type="sibTrans" cxnId="{2B816CCD-9FF2-4995-944D-BDFDBA224BC2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F21FFE7F-6CF7-4A38-BD24-1BBBC7311E08}">
      <dgm:prSet phldrT="[Text]" custT="1"/>
      <dgm:spPr/>
      <dgm:t>
        <a:bodyPr/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The significant ACFs of the first and second half of the realization exhibit similar. Additionally, they appear to exhibit similar characteristics as the full data set.</a:t>
          </a:r>
          <a:endParaRPr lang="en-US" sz="14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0B4620F8-60C2-4579-B3CA-32B04B26AF07}" type="parTrans" cxnId="{CA029E23-81B8-47CF-BC5C-6694C24BFBD7}">
      <dgm:prSet/>
      <dgm:spPr/>
      <dgm:t>
        <a:bodyPr/>
        <a:lstStyle/>
        <a:p>
          <a:endParaRPr lang="en-US"/>
        </a:p>
      </dgm:t>
    </dgm:pt>
    <dgm:pt modelId="{4E401336-40DA-4A05-8E23-F89582DD2827}" type="sibTrans" cxnId="{CA029E23-81B8-47CF-BC5C-6694C24BFBD7}">
      <dgm:prSet/>
      <dgm:spPr/>
      <dgm:t>
        <a:bodyPr/>
        <a:lstStyle/>
        <a:p>
          <a:endParaRPr lang="en-US"/>
        </a:p>
      </dgm:t>
    </dgm:pt>
    <dgm:pt modelId="{7794F4D2-816E-4E80-980E-F56603732338}">
      <dgm:prSet phldrT="[Text]" custT="1"/>
      <dgm:spPr/>
      <dgm:t>
        <a:bodyPr/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B4E464B8-3AB5-4A60-BD25-C2763BE79360}" type="parTrans" cxnId="{54D89996-F9C3-422A-B972-2763E98D9018}">
      <dgm:prSet/>
      <dgm:spPr/>
      <dgm:t>
        <a:bodyPr/>
        <a:lstStyle/>
        <a:p>
          <a:endParaRPr lang="en-US"/>
        </a:p>
      </dgm:t>
    </dgm:pt>
    <dgm:pt modelId="{0E7F5815-75A1-48D4-BE3C-33DEB5959228}" type="sibTrans" cxnId="{54D89996-F9C3-422A-B972-2763E98D9018}">
      <dgm:prSet/>
      <dgm:spPr/>
      <dgm:t>
        <a:bodyPr/>
        <a:lstStyle/>
        <a:p>
          <a:endParaRPr lang="en-US"/>
        </a:p>
      </dgm:t>
    </dgm:pt>
    <dgm:pt modelId="{CB8B5242-BB4A-49EF-8E68-6A53E5ABE8EF}" type="pres">
      <dgm:prSet presAssocID="{FA7F74DC-1867-42E3-909E-12900985A74A}" presName="linear" presStyleCnt="0">
        <dgm:presLayoutVars>
          <dgm:dir/>
          <dgm:animLvl val="lvl"/>
          <dgm:resizeHandles val="exact"/>
        </dgm:presLayoutVars>
      </dgm:prSet>
      <dgm:spPr/>
    </dgm:pt>
    <dgm:pt modelId="{8291985A-7117-4421-BC5A-D6D9816ED198}" type="pres">
      <dgm:prSet presAssocID="{58D17076-7D8C-473D-8ECB-B4EF6B31DB51}" presName="parentLin" presStyleCnt="0"/>
      <dgm:spPr/>
    </dgm:pt>
    <dgm:pt modelId="{B0F01CC9-E54D-4ADB-B3A9-4BDA2E3FA33C}" type="pres">
      <dgm:prSet presAssocID="{58D17076-7D8C-473D-8ECB-B4EF6B31DB51}" presName="parentLeftMargin" presStyleLbl="node1" presStyleIdx="0" presStyleCnt="1"/>
      <dgm:spPr/>
    </dgm:pt>
    <dgm:pt modelId="{2E64604C-C492-4FEC-9727-9ADE62C7BD04}" type="pres">
      <dgm:prSet presAssocID="{58D17076-7D8C-473D-8ECB-B4EF6B31DB51}" presName="parentText" presStyleLbl="node1" presStyleIdx="0" presStyleCnt="1" custScaleX="86144" custScaleY="35878" custLinFactNeighborX="540" custLinFactNeighborY="-33140">
        <dgm:presLayoutVars>
          <dgm:chMax val="0"/>
          <dgm:bulletEnabled val="1"/>
        </dgm:presLayoutVars>
      </dgm:prSet>
      <dgm:spPr/>
    </dgm:pt>
    <dgm:pt modelId="{C4D124B6-7CC4-43F3-A50A-0C8762E60290}" type="pres">
      <dgm:prSet presAssocID="{58D17076-7D8C-473D-8ECB-B4EF6B31DB51}" presName="negativeSpace" presStyleCnt="0"/>
      <dgm:spPr/>
    </dgm:pt>
    <dgm:pt modelId="{A7A272D5-3C38-4529-AAF4-2156760CDDD3}" type="pres">
      <dgm:prSet presAssocID="{58D17076-7D8C-473D-8ECB-B4EF6B31DB51}" presName="childText" presStyleLbl="conFgAcc1" presStyleIdx="0" presStyleCnt="1" custScaleX="80617" custScaleY="87768" custLinFactNeighborY="-7400">
        <dgm:presLayoutVars>
          <dgm:bulletEnabled val="1"/>
        </dgm:presLayoutVars>
      </dgm:prSet>
      <dgm:spPr/>
    </dgm:pt>
  </dgm:ptLst>
  <dgm:cxnLst>
    <dgm:cxn modelId="{FE8F8323-8AFA-42A3-ABB3-6D4F285085B5}" type="presOf" srcId="{FA7F74DC-1867-42E3-909E-12900985A74A}" destId="{CB8B5242-BB4A-49EF-8E68-6A53E5ABE8EF}" srcOrd="0" destOrd="0" presId="urn:microsoft.com/office/officeart/2005/8/layout/list1"/>
    <dgm:cxn modelId="{CA029E23-81B8-47CF-BC5C-6694C24BFBD7}" srcId="{58D17076-7D8C-473D-8ECB-B4EF6B31DB51}" destId="{F21FFE7F-6CF7-4A38-BD24-1BBBC7311E08}" srcOrd="0" destOrd="0" parTransId="{0B4620F8-60C2-4579-B3CA-32B04B26AF07}" sibTransId="{4E401336-40DA-4A05-8E23-F89582DD2827}"/>
    <dgm:cxn modelId="{521D6846-6D0E-4B22-A54B-2FD224B80498}" type="presOf" srcId="{7794F4D2-816E-4E80-980E-F56603732338}" destId="{A7A272D5-3C38-4529-AAF4-2156760CDDD3}" srcOrd="0" destOrd="1" presId="urn:microsoft.com/office/officeart/2005/8/layout/list1"/>
    <dgm:cxn modelId="{54D89996-F9C3-422A-B972-2763E98D9018}" srcId="{58D17076-7D8C-473D-8ECB-B4EF6B31DB51}" destId="{7794F4D2-816E-4E80-980E-F56603732338}" srcOrd="1" destOrd="0" parTransId="{B4E464B8-3AB5-4A60-BD25-C2763BE79360}" sibTransId="{0E7F5815-75A1-48D4-BE3C-33DEB5959228}"/>
    <dgm:cxn modelId="{4FB63798-BA02-4C2B-80DD-F77F57136F7E}" type="presOf" srcId="{58D17076-7D8C-473D-8ECB-B4EF6B31DB51}" destId="{2E64604C-C492-4FEC-9727-9ADE62C7BD04}" srcOrd="1" destOrd="0" presId="urn:microsoft.com/office/officeart/2005/8/layout/list1"/>
    <dgm:cxn modelId="{E284A0B5-ABD9-46F0-9531-B1D64195A3F0}" type="presOf" srcId="{F21FFE7F-6CF7-4A38-BD24-1BBBC7311E08}" destId="{A7A272D5-3C38-4529-AAF4-2156760CDDD3}" srcOrd="0" destOrd="0" presId="urn:microsoft.com/office/officeart/2005/8/layout/list1"/>
    <dgm:cxn modelId="{2B816CCD-9FF2-4995-944D-BDFDBA224BC2}" srcId="{FA7F74DC-1867-42E3-909E-12900985A74A}" destId="{58D17076-7D8C-473D-8ECB-B4EF6B31DB51}" srcOrd="0" destOrd="0" parTransId="{3655B287-4BB7-468E-B82D-9E32E20B4958}" sibTransId="{13586D0E-1220-4B22-B135-4C946FA4AE5C}"/>
    <dgm:cxn modelId="{759E44F4-A9E6-462B-A83A-8FC397D5FC7F}" type="presOf" srcId="{58D17076-7D8C-473D-8ECB-B4EF6B31DB51}" destId="{B0F01CC9-E54D-4ADB-B3A9-4BDA2E3FA33C}" srcOrd="0" destOrd="0" presId="urn:microsoft.com/office/officeart/2005/8/layout/list1"/>
    <dgm:cxn modelId="{4926056D-9147-44C9-BDC6-E666D2622B04}" type="presParOf" srcId="{CB8B5242-BB4A-49EF-8E68-6A53E5ABE8EF}" destId="{8291985A-7117-4421-BC5A-D6D9816ED198}" srcOrd="0" destOrd="0" presId="urn:microsoft.com/office/officeart/2005/8/layout/list1"/>
    <dgm:cxn modelId="{C3CFB715-8F57-4867-8EF2-781E40CFE1F6}" type="presParOf" srcId="{8291985A-7117-4421-BC5A-D6D9816ED198}" destId="{B0F01CC9-E54D-4ADB-B3A9-4BDA2E3FA33C}" srcOrd="0" destOrd="0" presId="urn:microsoft.com/office/officeart/2005/8/layout/list1"/>
    <dgm:cxn modelId="{7644B941-0110-4B5F-87A3-B0B3EDBF37B0}" type="presParOf" srcId="{8291985A-7117-4421-BC5A-D6D9816ED198}" destId="{2E64604C-C492-4FEC-9727-9ADE62C7BD04}" srcOrd="1" destOrd="0" presId="urn:microsoft.com/office/officeart/2005/8/layout/list1"/>
    <dgm:cxn modelId="{E708BA94-6019-44E5-AA73-629503A27475}" type="presParOf" srcId="{CB8B5242-BB4A-49EF-8E68-6A53E5ABE8EF}" destId="{C4D124B6-7CC4-43F3-A50A-0C8762E60290}" srcOrd="1" destOrd="0" presId="urn:microsoft.com/office/officeart/2005/8/layout/list1"/>
    <dgm:cxn modelId="{7DE22B67-A62D-40FE-BBF1-FBFD8A16EA63}" type="presParOf" srcId="{CB8B5242-BB4A-49EF-8E68-6A53E5ABE8EF}" destId="{A7A272D5-3C38-4529-AAF4-2156760CDDD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7F74DC-1867-42E3-909E-12900985A74A}" type="doc">
      <dgm:prSet loTypeId="urn:microsoft.com/office/officeart/2005/8/layout/list1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8D17076-7D8C-473D-8ECB-B4EF6B31DB51}">
      <dgm:prSet phldrT="[Text]" custT="1"/>
      <dgm:spPr>
        <a:blipFill>
          <a:blip xmlns:r="http://schemas.openxmlformats.org/officeDocument/2006/relationships" r:embed="rId1"/>
          <a:stretch>
            <a:fillRect b="-4386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655B287-4BB7-468E-B82D-9E32E20B4958}" type="parTrans" cxnId="{2B816CCD-9FF2-4995-944D-BDFDBA224BC2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13586D0E-1220-4B22-B135-4C946FA4AE5C}" type="sibTrans" cxnId="{2B816CCD-9FF2-4995-944D-BDFDBA224BC2}">
      <dgm:prSet/>
      <dgm:spPr/>
      <dgm:t>
        <a:bodyPr/>
        <a:lstStyle/>
        <a:p>
          <a:endParaRPr lang="en-US">
            <a:latin typeface="Abadi Extra Light" panose="020B0204020104020204" pitchFamily="34" charset="0"/>
          </a:endParaRPr>
        </a:p>
      </dgm:t>
    </dgm:pt>
    <dgm:pt modelId="{F21FFE7F-6CF7-4A38-BD24-1BBBC7311E08}">
      <dgm:prSet phldrT="[Text]" custT="1"/>
      <dgm:spPr/>
      <dgm:t>
        <a:bodyPr/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The significant ACFs of the first and second half of the realization exhibit similar. Additionally, they appear to exhibit similar characteristics as the full data set.</a:t>
          </a:r>
          <a:endParaRPr lang="en-US" sz="14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0B4620F8-60C2-4579-B3CA-32B04B26AF07}" type="parTrans" cxnId="{CA029E23-81B8-47CF-BC5C-6694C24BFBD7}">
      <dgm:prSet/>
      <dgm:spPr/>
      <dgm:t>
        <a:bodyPr/>
        <a:lstStyle/>
        <a:p>
          <a:endParaRPr lang="en-US"/>
        </a:p>
      </dgm:t>
    </dgm:pt>
    <dgm:pt modelId="{4E401336-40DA-4A05-8E23-F89582DD2827}" type="sibTrans" cxnId="{CA029E23-81B8-47CF-BC5C-6694C24BFBD7}">
      <dgm:prSet/>
      <dgm:spPr/>
      <dgm:t>
        <a:bodyPr/>
        <a:lstStyle/>
        <a:p>
          <a:endParaRPr lang="en-US"/>
        </a:p>
      </dgm:t>
    </dgm:pt>
    <dgm:pt modelId="{7794F4D2-816E-4E80-980E-F56603732338}">
      <dgm:prSet phldrT="[Text]" custT="1"/>
      <dgm:spPr/>
      <dgm:t>
        <a:bodyPr/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B4E464B8-3AB5-4A60-BD25-C2763BE79360}" type="parTrans" cxnId="{54D89996-F9C3-422A-B972-2763E98D9018}">
      <dgm:prSet/>
      <dgm:spPr/>
      <dgm:t>
        <a:bodyPr/>
        <a:lstStyle/>
        <a:p>
          <a:endParaRPr lang="en-US"/>
        </a:p>
      </dgm:t>
    </dgm:pt>
    <dgm:pt modelId="{0E7F5815-75A1-48D4-BE3C-33DEB5959228}" type="sibTrans" cxnId="{54D89996-F9C3-422A-B972-2763E98D9018}">
      <dgm:prSet/>
      <dgm:spPr/>
      <dgm:t>
        <a:bodyPr/>
        <a:lstStyle/>
        <a:p>
          <a:endParaRPr lang="en-US"/>
        </a:p>
      </dgm:t>
    </dgm:pt>
    <dgm:pt modelId="{CB8B5242-BB4A-49EF-8E68-6A53E5ABE8EF}" type="pres">
      <dgm:prSet presAssocID="{FA7F74DC-1867-42E3-909E-12900985A74A}" presName="linear" presStyleCnt="0">
        <dgm:presLayoutVars>
          <dgm:dir/>
          <dgm:animLvl val="lvl"/>
          <dgm:resizeHandles val="exact"/>
        </dgm:presLayoutVars>
      </dgm:prSet>
      <dgm:spPr/>
    </dgm:pt>
    <dgm:pt modelId="{8291985A-7117-4421-BC5A-D6D9816ED198}" type="pres">
      <dgm:prSet presAssocID="{58D17076-7D8C-473D-8ECB-B4EF6B31DB51}" presName="parentLin" presStyleCnt="0"/>
      <dgm:spPr/>
    </dgm:pt>
    <dgm:pt modelId="{B0F01CC9-E54D-4ADB-B3A9-4BDA2E3FA33C}" type="pres">
      <dgm:prSet presAssocID="{58D17076-7D8C-473D-8ECB-B4EF6B31DB51}" presName="parentLeftMargin" presStyleLbl="node1" presStyleIdx="0" presStyleCnt="1"/>
      <dgm:spPr/>
    </dgm:pt>
    <dgm:pt modelId="{2E64604C-C492-4FEC-9727-9ADE62C7BD04}" type="pres">
      <dgm:prSet presAssocID="{58D17076-7D8C-473D-8ECB-B4EF6B31DB51}" presName="parentText" presStyleLbl="node1" presStyleIdx="0" presStyleCnt="1" custScaleX="86144" custScaleY="35878" custLinFactNeighborX="540" custLinFactNeighborY="-33140">
        <dgm:presLayoutVars>
          <dgm:chMax val="0"/>
          <dgm:bulletEnabled val="1"/>
        </dgm:presLayoutVars>
      </dgm:prSet>
      <dgm:spPr/>
    </dgm:pt>
    <dgm:pt modelId="{C4D124B6-7CC4-43F3-A50A-0C8762E60290}" type="pres">
      <dgm:prSet presAssocID="{58D17076-7D8C-473D-8ECB-B4EF6B31DB51}" presName="negativeSpace" presStyleCnt="0"/>
      <dgm:spPr/>
    </dgm:pt>
    <dgm:pt modelId="{A7A272D5-3C38-4529-AAF4-2156760CDDD3}" type="pres">
      <dgm:prSet presAssocID="{58D17076-7D8C-473D-8ECB-B4EF6B31DB51}" presName="childText" presStyleLbl="conFgAcc1" presStyleIdx="0" presStyleCnt="1" custScaleX="80617" custScaleY="87768" custLinFactNeighborY="-7400">
        <dgm:presLayoutVars>
          <dgm:bulletEnabled val="1"/>
        </dgm:presLayoutVars>
      </dgm:prSet>
      <dgm:spPr/>
    </dgm:pt>
  </dgm:ptLst>
  <dgm:cxnLst>
    <dgm:cxn modelId="{FE8F8323-8AFA-42A3-ABB3-6D4F285085B5}" type="presOf" srcId="{FA7F74DC-1867-42E3-909E-12900985A74A}" destId="{CB8B5242-BB4A-49EF-8E68-6A53E5ABE8EF}" srcOrd="0" destOrd="0" presId="urn:microsoft.com/office/officeart/2005/8/layout/list1"/>
    <dgm:cxn modelId="{CA029E23-81B8-47CF-BC5C-6694C24BFBD7}" srcId="{58D17076-7D8C-473D-8ECB-B4EF6B31DB51}" destId="{F21FFE7F-6CF7-4A38-BD24-1BBBC7311E08}" srcOrd="0" destOrd="0" parTransId="{0B4620F8-60C2-4579-B3CA-32B04B26AF07}" sibTransId="{4E401336-40DA-4A05-8E23-F89582DD2827}"/>
    <dgm:cxn modelId="{521D6846-6D0E-4B22-A54B-2FD224B80498}" type="presOf" srcId="{7794F4D2-816E-4E80-980E-F56603732338}" destId="{A7A272D5-3C38-4529-AAF4-2156760CDDD3}" srcOrd="0" destOrd="1" presId="urn:microsoft.com/office/officeart/2005/8/layout/list1"/>
    <dgm:cxn modelId="{54D89996-F9C3-422A-B972-2763E98D9018}" srcId="{58D17076-7D8C-473D-8ECB-B4EF6B31DB51}" destId="{7794F4D2-816E-4E80-980E-F56603732338}" srcOrd="1" destOrd="0" parTransId="{B4E464B8-3AB5-4A60-BD25-C2763BE79360}" sibTransId="{0E7F5815-75A1-48D4-BE3C-33DEB5959228}"/>
    <dgm:cxn modelId="{4FB63798-BA02-4C2B-80DD-F77F57136F7E}" type="presOf" srcId="{58D17076-7D8C-473D-8ECB-B4EF6B31DB51}" destId="{2E64604C-C492-4FEC-9727-9ADE62C7BD04}" srcOrd="1" destOrd="0" presId="urn:microsoft.com/office/officeart/2005/8/layout/list1"/>
    <dgm:cxn modelId="{E284A0B5-ABD9-46F0-9531-B1D64195A3F0}" type="presOf" srcId="{F21FFE7F-6CF7-4A38-BD24-1BBBC7311E08}" destId="{A7A272D5-3C38-4529-AAF4-2156760CDDD3}" srcOrd="0" destOrd="0" presId="urn:microsoft.com/office/officeart/2005/8/layout/list1"/>
    <dgm:cxn modelId="{2B816CCD-9FF2-4995-944D-BDFDBA224BC2}" srcId="{FA7F74DC-1867-42E3-909E-12900985A74A}" destId="{58D17076-7D8C-473D-8ECB-B4EF6B31DB51}" srcOrd="0" destOrd="0" parTransId="{3655B287-4BB7-468E-B82D-9E32E20B4958}" sibTransId="{13586D0E-1220-4B22-B135-4C946FA4AE5C}"/>
    <dgm:cxn modelId="{759E44F4-A9E6-462B-A83A-8FC397D5FC7F}" type="presOf" srcId="{58D17076-7D8C-473D-8ECB-B4EF6B31DB51}" destId="{B0F01CC9-E54D-4ADB-B3A9-4BDA2E3FA33C}" srcOrd="0" destOrd="0" presId="urn:microsoft.com/office/officeart/2005/8/layout/list1"/>
    <dgm:cxn modelId="{4926056D-9147-44C9-BDC6-E666D2622B04}" type="presParOf" srcId="{CB8B5242-BB4A-49EF-8E68-6A53E5ABE8EF}" destId="{8291985A-7117-4421-BC5A-D6D9816ED198}" srcOrd="0" destOrd="0" presId="urn:microsoft.com/office/officeart/2005/8/layout/list1"/>
    <dgm:cxn modelId="{C3CFB715-8F57-4867-8EF2-781E40CFE1F6}" type="presParOf" srcId="{8291985A-7117-4421-BC5A-D6D9816ED198}" destId="{B0F01CC9-E54D-4ADB-B3A9-4BDA2E3FA33C}" srcOrd="0" destOrd="0" presId="urn:microsoft.com/office/officeart/2005/8/layout/list1"/>
    <dgm:cxn modelId="{7644B941-0110-4B5F-87A3-B0B3EDBF37B0}" type="presParOf" srcId="{8291985A-7117-4421-BC5A-D6D9816ED198}" destId="{2E64604C-C492-4FEC-9727-9ADE62C7BD04}" srcOrd="1" destOrd="0" presId="urn:microsoft.com/office/officeart/2005/8/layout/list1"/>
    <dgm:cxn modelId="{E708BA94-6019-44E5-AA73-629503A27475}" type="presParOf" srcId="{CB8B5242-BB4A-49EF-8E68-6A53E5ABE8EF}" destId="{C4D124B6-7CC4-43F3-A50A-0C8762E60290}" srcOrd="1" destOrd="0" presId="urn:microsoft.com/office/officeart/2005/8/layout/list1"/>
    <dgm:cxn modelId="{7DE22B67-A62D-40FE-BBF1-FBFD8A16EA63}" type="presParOf" srcId="{CB8B5242-BB4A-49EF-8E68-6A53E5ABE8EF}" destId="{A7A272D5-3C38-4529-AAF4-2156760CDDD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6BEA40-C260-4AFB-8DFA-6DD7028B8829}">
      <dsp:nvSpPr>
        <dsp:cNvPr id="0" name=""/>
        <dsp:cNvSpPr/>
      </dsp:nvSpPr>
      <dsp:spPr>
        <a:xfrm>
          <a:off x="9447" y="337703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Abadi Extra Light" panose="020B0204020104020204" pitchFamily="34" charset="0"/>
            </a:rPr>
            <a:t>The Need</a:t>
          </a:r>
        </a:p>
      </dsp:txBody>
      <dsp:txXfrm>
        <a:off x="9447" y="337703"/>
        <a:ext cx="2550671" cy="765201"/>
      </dsp:txXfrm>
    </dsp:sp>
    <dsp:sp modelId="{26FDE7F1-16D7-4653-8B00-D043569A380E}">
      <dsp:nvSpPr>
        <dsp:cNvPr id="0" name=""/>
        <dsp:cNvSpPr/>
      </dsp:nvSpPr>
      <dsp:spPr>
        <a:xfrm>
          <a:off x="9447" y="1102905"/>
          <a:ext cx="2550671" cy="201696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 would like to forecast the next recession. </a:t>
          </a:r>
          <a:endParaRPr lang="en-US" sz="1700" kern="1200">
            <a:latin typeface="Abadi Extra Light" panose="020B0204020104020204" pitchFamily="34" charset="0"/>
          </a:endParaRP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9447" y="1102905"/>
        <a:ext cx="2550671" cy="2016966"/>
      </dsp:txXfrm>
    </dsp:sp>
    <dsp:sp modelId="{00A19548-2194-4176-B3A9-85322F337044}">
      <dsp:nvSpPr>
        <dsp:cNvPr id="0" name=""/>
        <dsp:cNvSpPr/>
      </dsp:nvSpPr>
      <dsp:spPr>
        <a:xfrm>
          <a:off x="2668014" y="337703"/>
          <a:ext cx="2550671" cy="7652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Abadi Extra Light" panose="020B0204020104020204" pitchFamily="34" charset="0"/>
            </a:rPr>
            <a:t>Definition</a:t>
          </a:r>
        </a:p>
      </dsp:txBody>
      <dsp:txXfrm>
        <a:off x="2668014" y="337703"/>
        <a:ext cx="2550671" cy="765201"/>
      </dsp:txXfrm>
    </dsp:sp>
    <dsp:sp modelId="{7C9A5988-4667-414A-AA34-E2FD14461C2F}">
      <dsp:nvSpPr>
        <dsp:cNvPr id="0" name=""/>
        <dsp:cNvSpPr/>
      </dsp:nvSpPr>
      <dsp:spPr>
        <a:xfrm>
          <a:off x="2668014" y="1102905"/>
          <a:ext cx="2550671" cy="201696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Two consecutive quarters of decline in GDP is considered a working definition of a recession.*</a:t>
          </a:r>
          <a:endParaRPr lang="en-US" sz="1700" kern="1200">
            <a:latin typeface="Abadi Extra Light" panose="020B0204020104020204" pitchFamily="34" charset="0"/>
          </a:endParaRP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Abadi Extra Light" panose="020B0204020104020204" pitchFamily="34" charset="0"/>
          </a:endParaRPr>
        </a:p>
      </dsp:txBody>
      <dsp:txXfrm>
        <a:off x="2668014" y="1102905"/>
        <a:ext cx="2550671" cy="2016966"/>
      </dsp:txXfrm>
    </dsp:sp>
    <dsp:sp modelId="{C8C0B662-353A-4697-8084-253BE2FE60D5}">
      <dsp:nvSpPr>
        <dsp:cNvPr id="0" name=""/>
        <dsp:cNvSpPr/>
      </dsp:nvSpPr>
      <dsp:spPr>
        <a:xfrm>
          <a:off x="5326580" y="337703"/>
          <a:ext cx="2550671" cy="7652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Abadi Extra Light" panose="020B0204020104020204" pitchFamily="34" charset="0"/>
            </a:rPr>
            <a:t>Proposed Solution</a:t>
          </a:r>
        </a:p>
      </dsp:txBody>
      <dsp:txXfrm>
        <a:off x="5326580" y="337703"/>
        <a:ext cx="2550671" cy="765201"/>
      </dsp:txXfrm>
    </dsp:sp>
    <dsp:sp modelId="{D53A1A7A-9F5D-4CED-B801-6275DAA3ADE7}">
      <dsp:nvSpPr>
        <dsp:cNvPr id="0" name=""/>
        <dsp:cNvSpPr/>
      </dsp:nvSpPr>
      <dsp:spPr>
        <a:xfrm>
          <a:off x="5326580" y="1102905"/>
          <a:ext cx="2550671" cy="201696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 will forecast the GDP for the next 2 quarters to see if the  models can predict the next recession.</a:t>
          </a:r>
          <a:endParaRPr lang="en-US" sz="1700" b="1" kern="1200">
            <a:latin typeface="Abadi Extra Light" panose="020B0204020104020204" pitchFamily="34" charset="0"/>
          </a:endParaRPr>
        </a:p>
      </dsp:txBody>
      <dsp:txXfrm>
        <a:off x="5326580" y="1102905"/>
        <a:ext cx="2550671" cy="20169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27531-E075-49BB-BD24-2B67930255C7}">
      <dsp:nvSpPr>
        <dsp:cNvPr id="0" name=""/>
        <dsp:cNvSpPr/>
      </dsp:nvSpPr>
      <dsp:spPr>
        <a:xfrm>
          <a:off x="0" y="346308"/>
          <a:ext cx="8056788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5296" tIns="458216" rIns="625296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Response Variable: % change in GDP (USA)</a:t>
          </a:r>
          <a:endParaRPr lang="en-US" sz="2200" kern="1200">
            <a:latin typeface="Abadi Extra Light" panose="020B0204020104020204" pitchFamily="34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Quarterly observations from 1982 to 2019</a:t>
          </a:r>
          <a:endParaRPr lang="en-US" sz="2200" kern="1200">
            <a:latin typeface="Abadi Extra Light" panose="020B0204020104020204" pitchFamily="34" charset="0"/>
          </a:endParaRP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151 observations</a:t>
          </a:r>
          <a:endParaRPr lang="en-US" sz="2200" kern="1200">
            <a:latin typeface="Abadi Extra Light" panose="020B0204020104020204" pitchFamily="34" charset="0"/>
          </a:endParaRPr>
        </a:p>
      </dsp:txBody>
      <dsp:txXfrm>
        <a:off x="0" y="346308"/>
        <a:ext cx="8056788" cy="1663200"/>
      </dsp:txXfrm>
    </dsp:sp>
    <dsp:sp modelId="{EDF643BB-CC87-4413-AABE-19920A746FDB}">
      <dsp:nvSpPr>
        <dsp:cNvPr id="0" name=""/>
        <dsp:cNvSpPr/>
      </dsp:nvSpPr>
      <dsp:spPr>
        <a:xfrm>
          <a:off x="402839" y="21588"/>
          <a:ext cx="5639751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169" tIns="0" rIns="21316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Abadi Extra Light" panose="020B0204020104020204" pitchFamily="34" charset="0"/>
            </a:rPr>
            <a:t>Response Variable</a:t>
          </a:r>
        </a:p>
      </dsp:txBody>
      <dsp:txXfrm>
        <a:off x="434542" y="53291"/>
        <a:ext cx="5576345" cy="586034"/>
      </dsp:txXfrm>
    </dsp:sp>
    <dsp:sp modelId="{B04116E0-0DE6-4241-8C34-8DD797D9F6C5}">
      <dsp:nvSpPr>
        <dsp:cNvPr id="0" name=""/>
        <dsp:cNvSpPr/>
      </dsp:nvSpPr>
      <dsp:spPr>
        <a:xfrm>
          <a:off x="0" y="2366390"/>
          <a:ext cx="8056788" cy="221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5296" tIns="458216" rIns="625296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An additional 20 exogenous variables were also collected. </a:t>
          </a:r>
          <a:endParaRPr lang="en-US" sz="2200" kern="1200">
            <a:latin typeface="Abadi Extra Light" panose="020B0204020104020204" pitchFamily="34" charset="0"/>
          </a:endParaRP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Contained economic indicators related to the labor market, monitory policy, consumer related data, business environment, stock data, exchange rates and several macro-economic factors</a:t>
          </a:r>
        </a:p>
      </dsp:txBody>
      <dsp:txXfrm>
        <a:off x="0" y="2366390"/>
        <a:ext cx="8056788" cy="2217600"/>
      </dsp:txXfrm>
    </dsp:sp>
    <dsp:sp modelId="{6F925408-EFB7-4A51-A217-E198AC531401}">
      <dsp:nvSpPr>
        <dsp:cNvPr id="0" name=""/>
        <dsp:cNvSpPr/>
      </dsp:nvSpPr>
      <dsp:spPr>
        <a:xfrm>
          <a:off x="402839" y="2128308"/>
          <a:ext cx="5639751" cy="649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169" tIns="0" rIns="21316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Abadi Extra Light" panose="020B0204020104020204" pitchFamily="34" charset="0"/>
            </a:rPr>
            <a:t>Exogenous Variables</a:t>
          </a:r>
        </a:p>
      </dsp:txBody>
      <dsp:txXfrm>
        <a:off x="434542" y="2160011"/>
        <a:ext cx="5576345" cy="586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A272D5-3C38-4529-AAF4-2156760CDDD3}">
      <dsp:nvSpPr>
        <dsp:cNvPr id="0" name=""/>
        <dsp:cNvSpPr/>
      </dsp:nvSpPr>
      <dsp:spPr>
        <a:xfrm>
          <a:off x="0" y="140903"/>
          <a:ext cx="5726096" cy="358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409" tIns="1353820" rIns="44440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Constant Mean</a:t>
          </a:r>
        </a:p>
        <a:p>
          <a:pPr marL="114300" lvl="1" indent="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300" kern="1200"/>
            <a:t> The mean does not appear to change over time. There does not appear to be evidence of a deterministic signal or oscillatory process.</a:t>
          </a:r>
          <a:endParaRPr lang="en-US" sz="1300" kern="1200">
            <a:latin typeface="Abadi Extra Light" panose="020B0204020104020204" pitchFamily="34" charset="0"/>
          </a:endParaRPr>
        </a:p>
        <a:p>
          <a:pPr marL="114300" lvl="1" indent="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endParaRPr lang="en-US" sz="1300" kern="1200">
            <a:latin typeface="Abadi Extra Light" panose="020B0204020104020204" pitchFamily="34" charset="0"/>
          </a:endParaRPr>
        </a:p>
        <a:p>
          <a:pPr marL="114300" lvl="1" indent="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endParaRPr lang="en-US" sz="1300" kern="1200">
            <a:latin typeface="Abadi Extra Light" panose="020B0204020104020204" pitchFamily="34" charset="0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Constant Variance</a:t>
          </a:r>
        </a:p>
        <a:p>
          <a:pPr marL="114300" lvl="1" indent="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3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The realization does not appear to show sufficient evidence of non-constant variance.</a:t>
          </a:r>
        </a:p>
        <a:p>
          <a:pPr marL="114300" lvl="1" indent="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However, we only have one realization so this is difficult to assess.</a:t>
          </a:r>
        </a:p>
      </dsp:txBody>
      <dsp:txXfrm>
        <a:off x="0" y="140903"/>
        <a:ext cx="5726096" cy="3583125"/>
      </dsp:txXfrm>
    </dsp:sp>
    <dsp:sp modelId="{2E64604C-C492-4FEC-9727-9ADE62C7BD04}">
      <dsp:nvSpPr>
        <dsp:cNvPr id="0" name=""/>
        <dsp:cNvSpPr/>
      </dsp:nvSpPr>
      <dsp:spPr>
        <a:xfrm>
          <a:off x="286304" y="420703"/>
          <a:ext cx="4882711" cy="679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1503" tIns="0" rIns="151503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Condition 1 &amp; 2: Constant Mean &amp; Variance</a:t>
          </a:r>
          <a:endParaRPr lang="en-US" sz="1800" kern="1200">
            <a:latin typeface="Abadi Extra Light" panose="020B0204020104020204" pitchFamily="34" charset="0"/>
          </a:endParaRPr>
        </a:p>
      </dsp:txBody>
      <dsp:txXfrm>
        <a:off x="319479" y="453878"/>
        <a:ext cx="4816361" cy="6132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A272D5-3C38-4529-AAF4-2156760CDDD3}">
      <dsp:nvSpPr>
        <dsp:cNvPr id="0" name=""/>
        <dsp:cNvSpPr/>
      </dsp:nvSpPr>
      <dsp:spPr>
        <a:xfrm>
          <a:off x="0" y="755425"/>
          <a:ext cx="5863224" cy="18578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4461" tIns="853948" rIns="564461" bIns="99568" numCol="1" spcCol="1270" anchor="t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The significant ACFs of the first and second half of the realization exhibit similar. Additionally, they appear to exhibit similar characteristics as the full data set.</a:t>
          </a:r>
          <a:endParaRPr lang="en-US" sz="14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0" y="755425"/>
        <a:ext cx="5863224" cy="1857873"/>
      </dsp:txXfrm>
    </dsp:sp>
    <dsp:sp modelId="{2E64604C-C492-4FEC-9727-9ADE62C7BD04}">
      <dsp:nvSpPr>
        <dsp:cNvPr id="0" name=""/>
        <dsp:cNvSpPr/>
      </dsp:nvSpPr>
      <dsp:spPr>
        <a:xfrm>
          <a:off x="365610" y="466025"/>
          <a:ext cx="4385639" cy="6778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2430" tIns="0" rIns="19243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Condition 3: The correlation of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b="1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600" b="1" i="1" kern="1200" smtClean="0">
                      <a:latin typeface="Cambria Math" panose="02040503050406030204" pitchFamily="18" charset="0"/>
                    </a:rPr>
                    <m:t>𝑿</m:t>
                  </m:r>
                </m:e>
                <m:sub>
                  <m:sSub>
                    <m:sSubPr>
                      <m:ctrlPr>
                        <a:rPr lang="en-US" sz="1600" b="1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600" b="1" i="1" kern="1200" smtClean="0">
                          <a:latin typeface="Cambria Math" panose="02040503050406030204" pitchFamily="18" charset="0"/>
                        </a:rPr>
                        <m:t>𝒕</m:t>
                      </m:r>
                    </m:e>
                    <m:sub>
                      <m:r>
                        <a:rPr lang="en-US" sz="1600" b="1" i="1" kern="1200" smtClean="0">
                          <a:latin typeface="Cambria Math" panose="02040503050406030204" pitchFamily="18" charset="0"/>
                        </a:rPr>
                        <m:t>𝟏</m:t>
                      </m:r>
                    </m:sub>
                  </m:sSub>
                </m:sub>
              </m:sSub>
            </m:oMath>
          </a14:m>
          <a:r>
            <a:rPr lang="en-US" sz="1600" b="1" kern="1200" dirty="0"/>
            <a:t> and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b="1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600" b="1" i="1" kern="1200" smtClean="0">
                      <a:latin typeface="Cambria Math" panose="02040503050406030204" pitchFamily="18" charset="0"/>
                    </a:rPr>
                    <m:t>𝑿</m:t>
                  </m:r>
                </m:e>
                <m:sub>
                  <m:sSub>
                    <m:sSubPr>
                      <m:ctrlPr>
                        <a:rPr lang="en-US" sz="1600" b="1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600" b="1" i="1" kern="1200" smtClean="0">
                          <a:latin typeface="Cambria Math" panose="02040503050406030204" pitchFamily="18" charset="0"/>
                        </a:rPr>
                        <m:t>𝒕</m:t>
                      </m:r>
                    </m:e>
                    <m:sub>
                      <m:r>
                        <a:rPr lang="en-US" sz="1600" b="1" i="1" kern="1200" smtClean="0">
                          <a:latin typeface="Cambria Math" panose="02040503050406030204" pitchFamily="18" charset="0"/>
                        </a:rPr>
                        <m:t>𝟐</m:t>
                      </m:r>
                    </m:sub>
                  </m:sSub>
                </m:sub>
              </m:sSub>
            </m:oMath>
          </a14:m>
          <a:r>
            <a:rPr lang="en-US" sz="1600" b="1" kern="1200" dirty="0"/>
            <a:t> depends only on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b="1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600" b="1" i="1" kern="1200" smtClean="0">
                      <a:latin typeface="Cambria Math" panose="02040503050406030204" pitchFamily="18" charset="0"/>
                    </a:rPr>
                    <m:t>𝒕</m:t>
                  </m:r>
                </m:e>
                <m:sub>
                  <m:r>
                    <a:rPr lang="en-US" sz="1600" b="1" i="1" kern="1200" smtClean="0">
                      <a:latin typeface="Cambria Math" panose="02040503050406030204" pitchFamily="18" charset="0"/>
                    </a:rPr>
                    <m:t>𝟐</m:t>
                  </m:r>
                </m:sub>
              </m:sSub>
              <m:r>
                <a:rPr lang="en-US" sz="1600" b="1" i="1" kern="1200" smtClean="0">
                  <a:latin typeface="Cambria Math" panose="02040503050406030204" pitchFamily="18" charset="0"/>
                </a:rPr>
                <m:t>−</m:t>
              </m:r>
              <m:sSub>
                <m:sSubPr>
                  <m:ctrlPr>
                    <a:rPr lang="en-US" sz="1600" b="1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600" b="1" i="1" kern="1200" smtClean="0">
                      <a:latin typeface="Cambria Math" panose="02040503050406030204" pitchFamily="18" charset="0"/>
                    </a:rPr>
                    <m:t>𝒕</m:t>
                  </m:r>
                </m:e>
                <m:sub>
                  <m:r>
                    <a:rPr lang="en-US" sz="1600" b="1" i="1" kern="1200" smtClean="0">
                      <a:latin typeface="Cambria Math" panose="02040503050406030204" pitchFamily="18" charset="0"/>
                    </a:rPr>
                    <m:t>𝟏</m:t>
                  </m:r>
                </m:sub>
              </m:sSub>
            </m:oMath>
          </a14:m>
          <a:endParaRPr lang="en-US" sz="1600" kern="1200" dirty="0">
            <a:latin typeface="Abadi Extra Light" panose="020B0204020104020204" pitchFamily="34" charset="0"/>
          </a:endParaRPr>
        </a:p>
      </dsp:txBody>
      <dsp:txXfrm>
        <a:off x="398699" y="499114"/>
        <a:ext cx="4319461" cy="6116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the new 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5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39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Update for new data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73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One slide on performance of the univariate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2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One slide on performance of the univariate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09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  <a:latin typeface="+mn-lt"/>
              </a:rPr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>
                <a:solidFill>
                  <a:prstClr val="black"/>
                </a:solidFill>
                <a:latin typeface="+mn-lt"/>
              </a:rPr>
              <a:t>Insignificant variables and lags were removed to reduce the chance of overfitting.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>
                <a:solidFill>
                  <a:prstClr val="black"/>
                </a:solidFill>
                <a:latin typeface="+mn-lt"/>
              </a:rPr>
              <a:t>This was a crude variable selection technique and could be improved in the future.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Final result included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nfjobchg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which is the variable with the most Cross Correlation, hence we were happy with this reduced set of exogenous variables.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6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trend only (VAR BIC Trend - R) </a:t>
            </a:r>
          </a:p>
          <a:p>
            <a:r>
              <a:rPr lang="en-US"/>
              <a:t>Trend and constant terms (VAR BIC None - R),  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 ASEs sharp dip in the realization just after time step 100.</a:t>
            </a: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The model with trend only (VAR BIC Trend - R) and the model without trend and constant terms (VAR BIC None - R), appear to overshoot the movement of the realization. This is especially true just after the large dip in the realization after time step 100.</a:t>
            </a:r>
            <a:endParaRPr lang="en-US">
              <a:solidFill>
                <a:prstClr val="black"/>
              </a:solidFill>
              <a:latin typeface="+mn-lt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31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One slide on performance of the univariate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9633A-392A-4347-9D1C-FF5FFE9476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3697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32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89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05B1-2526-7C44-8A74-66C916069F4A}" type="datetime1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13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C021-D243-504D-84B8-D45D829E8B6B}" type="datetime1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94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93F85-28A1-8344-9763-EF19E19F9128}" type="datetime1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82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E9FB-9AD4-754B-A772-6D3733DD5BAC}" type="datetime1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45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DF9E-9222-EE48-A64D-28DE5FAE4784}" type="datetime1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95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0FA-57A5-0041-9FDC-ACD83A9AA0E7}" type="datetime1">
              <a:rPr lang="en-US" smtClean="0"/>
              <a:t>4/11/2020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79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290BC-2F66-E549-BF33-0BE20A5801B5}" type="datetime1">
              <a:rPr lang="en-US" smtClean="0"/>
              <a:t>4/11/2020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89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28CC-7587-8545-9431-C9A8BB34EC62}" type="datetime1">
              <a:rPr lang="en-US" smtClean="0"/>
              <a:t>4/11/2020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15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CD15-5422-0542-9CE8-BC312846333A}" type="datetime1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97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84D1-AE54-4D4A-B83F-6EAD03BEB987}" type="datetime1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09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47797A1-C69D-4B16-91E9-9CC1BC0AACB4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err="1">
                <a:solidFill>
                  <a:srgbClr val="0257A1"/>
                </a:solidFill>
              </a:rPr>
              <a:t>DataScience</a:t>
            </a:r>
            <a:r>
              <a:rPr lang="en-US" sz="1600" b="1" kern="0" err="1">
                <a:solidFill>
                  <a:srgbClr val="C00000"/>
                </a:solidFill>
              </a:rPr>
              <a:t>@</a:t>
            </a:r>
            <a:r>
              <a:rPr lang="en-US" sz="1600" b="1" kern="0" err="1">
                <a:solidFill>
                  <a:srgbClr val="0257A1"/>
                </a:solidFill>
              </a:rPr>
              <a:t>SMU</a:t>
            </a:r>
            <a:endParaRPr lang="en-US" sz="1600" b="1" kern="0">
              <a:solidFill>
                <a:srgbClr val="0257A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5574EC-DBA5-4790-AACC-9529894031E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6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www.investopedia.com/terms/r/recession.asp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fred.stlouisfed.org/series/FEDFUNDS" TargetMode="External"/><Relationship Id="rId13" Type="http://schemas.openxmlformats.org/officeDocument/2006/relationships/hyperlink" Target="https://fred.stlouisfed.org/series/WTISPLC" TargetMode="External"/><Relationship Id="rId3" Type="http://schemas.openxmlformats.org/officeDocument/2006/relationships/hyperlink" Target="https://github.com/ngupta23/gdp_prediction" TargetMode="External"/><Relationship Id="rId7" Type="http://schemas.openxmlformats.org/officeDocument/2006/relationships/hyperlink" Target="https://fred.stlouisfed.org/series/DGS10" TargetMode="External"/><Relationship Id="rId12" Type="http://schemas.openxmlformats.org/officeDocument/2006/relationships/hyperlink" Target="https://fred.stlouisfed.org/series/CP" TargetMode="External"/><Relationship Id="rId2" Type="http://schemas.openxmlformats.org/officeDocument/2006/relationships/notesSlide" Target="../notesSlides/notesSlide10.xml"/><Relationship Id="rId16" Type="http://schemas.openxmlformats.org/officeDocument/2006/relationships/hyperlink" Target="https://fred.stlouisfed.org/series/EXUSUK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red.stlouisfed.org/series/PAYEMS" TargetMode="External"/><Relationship Id="rId11" Type="http://schemas.openxmlformats.org/officeDocument/2006/relationships/hyperlink" Target="https://fred.stlouisfed.org/series/POPTHM" TargetMode="External"/><Relationship Id="rId5" Type="http://schemas.openxmlformats.org/officeDocument/2006/relationships/hyperlink" Target="https://fred.stlouisfed.org/series/A191RP1Q027SBEA" TargetMode="External"/><Relationship Id="rId15" Type="http://schemas.openxmlformats.org/officeDocument/2006/relationships/hyperlink" Target="https://fred.stlouisfed.org/series/EXJPUS" TargetMode="External"/><Relationship Id="rId10" Type="http://schemas.openxmlformats.org/officeDocument/2006/relationships/hyperlink" Target="https://fred.stlouisfed.org/series/CPIAUCNS" TargetMode="External"/><Relationship Id="rId4" Type="http://schemas.openxmlformats.org/officeDocument/2006/relationships/hyperlink" Target="https://www.investopedia.com/terms/r/recession.asp" TargetMode="External"/><Relationship Id="rId9" Type="http://schemas.openxmlformats.org/officeDocument/2006/relationships/hyperlink" Target="https://fred.stlouisfed.org/series/A067RO1Q156NBEA" TargetMode="External"/><Relationship Id="rId14" Type="http://schemas.openxmlformats.org/officeDocument/2006/relationships/hyperlink" Target="https://fred.stlouisfed.org/series/GOLDAMGBD228NLB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https://fred.stlouisfed.org/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/>
                <a:cs typeface="Arial"/>
              </a:rPr>
              <a:t>Forecasting the Next Recession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latin typeface="Arial"/>
              <a:cs typeface="Arial"/>
            </a:endParaRPr>
          </a:p>
          <a:p>
            <a:r>
              <a:rPr lang="en-US"/>
              <a:t>Nikhil Gupta</a:t>
            </a:r>
          </a:p>
          <a:p>
            <a:r>
              <a:rPr lang="en-US"/>
              <a:t>Stuart Miller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Multivariate EDA: </a:t>
            </a:r>
            <a:r>
              <a:rPr lang="en-US" sz="3600">
                <a:solidFill>
                  <a:srgbClr val="FFFF00"/>
                </a:solidFill>
              </a:rPr>
              <a:t>Realizations</a:t>
            </a:r>
            <a:endParaRPr lang="en-US" sz="3600" kern="1200">
              <a:solidFill>
                <a:srgbClr val="FFFF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327683-8978-6B4B-9130-4A6A841F05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9BAD0867-6812-4553-A210-50A14DBAD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145" y="1482062"/>
            <a:ext cx="6065710" cy="472418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4494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Multivariate EDA: </a:t>
            </a:r>
            <a:r>
              <a:rPr lang="en-US" sz="3600">
                <a:solidFill>
                  <a:srgbClr val="FFFF00"/>
                </a:solidFill>
              </a:rPr>
              <a:t>Cross Correlation Analysis</a:t>
            </a:r>
            <a:endParaRPr lang="en-US" sz="3600" kern="1200">
              <a:solidFill>
                <a:srgbClr val="FFFF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327683-8978-6B4B-9130-4A6A841F05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24CC33-DE8A-4AE8-9AC3-1F44D10BE808}"/>
              </a:ext>
            </a:extLst>
          </p:cNvPr>
          <p:cNvSpPr txBox="1"/>
          <p:nvPr/>
        </p:nvSpPr>
        <p:spPr>
          <a:xfrm>
            <a:off x="276549" y="1304732"/>
            <a:ext cx="235623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Exogeneous Variable</a:t>
            </a:r>
            <a:r>
              <a:rPr lang="en-US" b="1">
                <a:latin typeface="Calibri" panose="020F0502020204030204"/>
              </a:rPr>
              <a:t> </a:t>
            </a:r>
            <a:endParaRPr lang="en-US">
              <a:latin typeface="Calibri" panose="020F0502020204030204"/>
            </a:endParaRPr>
          </a:p>
          <a:p>
            <a:pPr algn="ctr"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Cross-correlations</a:t>
            </a:r>
            <a:endParaRPr lang="en-US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5D4F41-40C9-4284-9D25-4360C5AB0BC3}"/>
              </a:ext>
            </a:extLst>
          </p:cNvPr>
          <p:cNvSpPr txBox="1"/>
          <p:nvPr/>
        </p:nvSpPr>
        <p:spPr>
          <a:xfrm>
            <a:off x="2914812" y="1443333"/>
            <a:ext cx="5875200" cy="31393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>
                <a:cs typeface="Calibri" panose="020F0502020204030204"/>
              </a:rPr>
              <a:t>Observations:</a:t>
            </a:r>
          </a:p>
          <a:p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/>
              <a:t>Several variables show strong cross-correlation with "GDP change". </a:t>
            </a: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Most of the strongly cross corelated exogenous variables show maximum cross correlation at lag = 0.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NOTE: We only considered negative lags in this evaluation since we would not have access to future values while building the models</a:t>
            </a:r>
            <a:endParaRPr lang="en-US"/>
          </a:p>
        </p:txBody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74FA6C3-6FD8-457C-9BA3-AACA5FCF3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24" y="1935835"/>
            <a:ext cx="2471988" cy="484418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6641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VAR Modeling: </a:t>
            </a:r>
            <a:r>
              <a:rPr lang="en-US" sz="3600">
                <a:solidFill>
                  <a:srgbClr val="FFFF00"/>
                </a:solidFill>
              </a:rPr>
              <a:t>Process</a:t>
            </a:r>
            <a:endParaRPr lang="en-US" sz="3600" kern="1200">
              <a:solidFill>
                <a:srgbClr val="FFFF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327683-8978-6B4B-9130-4A6A841F05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5D4EDD-7E35-41C2-B6E0-3571A2881954}"/>
              </a:ext>
            </a:extLst>
          </p:cNvPr>
          <p:cNvSpPr txBox="1"/>
          <p:nvPr/>
        </p:nvSpPr>
        <p:spPr>
          <a:xfrm>
            <a:off x="391124" y="1484376"/>
            <a:ext cx="83617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>
                <a:solidFill>
                  <a:prstClr val="black"/>
                </a:solidFill>
              </a:rPr>
              <a:t>Need for variable selection to reduce overfitting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VARselect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</a:t>
            </a: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BIC to select</a:t>
            </a: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maximum lag to consider for various trend types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>
                <a:solidFill>
                  <a:prstClr val="black"/>
                </a:solidFill>
                <a:latin typeface="Calibri" panose="020F0502020204030204"/>
              </a:rPr>
              <a:t>Fit</a:t>
            </a:r>
            <a:r>
              <a:rPr lang="en-US">
                <a:solidFill>
                  <a:prstClr val="black"/>
                </a:solidFill>
                <a:latin typeface="Calibri" panose="020F0502020204030204"/>
              </a:rPr>
              <a:t> the model with selected lag from </a:t>
            </a:r>
            <a:r>
              <a:rPr lang="en-US" err="1">
                <a:solidFill>
                  <a:prstClr val="black"/>
                </a:solidFill>
                <a:latin typeface="Calibri" panose="020F0502020204030204"/>
              </a:rPr>
              <a:t>VARselect</a:t>
            </a:r>
            <a:endParaRPr lang="en-US">
              <a:solidFill>
                <a:prstClr val="black"/>
              </a:solidFill>
              <a:latin typeface="Calibri" panose="020F0502020204030204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Remove insignificant elements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Remove</a:t>
            </a:r>
            <a:r>
              <a:rPr kumimoji="0" lang="en-US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variables that are not significant at any lag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>
                <a:solidFill>
                  <a:prstClr val="black"/>
                </a:solidFill>
                <a:latin typeface="Calibri" panose="020F0502020204030204"/>
              </a:rPr>
              <a:t>R</a:t>
            </a:r>
            <a:r>
              <a:rPr kumimoji="0" lang="en-US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educe the maximum lag to the maximum significant found in the fit.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>
                <a:solidFill>
                  <a:prstClr val="black"/>
                </a:solidFill>
                <a:latin typeface="Calibri" panose="020F0502020204030204"/>
              </a:rPr>
              <a:t>Select trend type based on ASE performance</a:t>
            </a:r>
            <a:endParaRPr kumimoji="0" lang="en-US" b="0" i="0" u="none" strike="noStrike" kern="1200" cap="none" spc="0" normalizeH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graphicFrame>
        <p:nvGraphicFramePr>
          <p:cNvPr id="7" name="Table 14">
            <a:extLst>
              <a:ext uri="{FF2B5EF4-FFF2-40B4-BE49-F238E27FC236}">
                <a16:creationId xmlns:a16="http://schemas.microsoft.com/office/drawing/2014/main" id="{EA71CCF1-9EF6-40DB-9FD5-042776E78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842050"/>
              </p:ext>
            </p:extLst>
          </p:nvPr>
        </p:nvGraphicFramePr>
        <p:xfrm>
          <a:off x="122817" y="3956996"/>
          <a:ext cx="7211433" cy="1752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2633">
                  <a:extLst>
                    <a:ext uri="{9D8B030D-6E8A-4147-A177-3AD203B41FA5}">
                      <a16:colId xmlns:a16="http://schemas.microsoft.com/office/drawing/2014/main" val="2640646972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1835730822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460673681"/>
                    </a:ext>
                  </a:extLst>
                </a:gridCol>
                <a:gridCol w="3781425">
                  <a:extLst>
                    <a:ext uri="{9D8B030D-6E8A-4147-A177-3AD203B41FA5}">
                      <a16:colId xmlns:a16="http://schemas.microsoft.com/office/drawing/2014/main" val="606320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VARSelect</a:t>
                      </a:r>
                      <a:endParaRPr lang="en-US"/>
                    </a:p>
                    <a:p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Sig. Lags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Significant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52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VAR BIC Both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gdp_change</a:t>
                      </a:r>
                      <a:r>
                        <a:rPr lang="en-US"/>
                        <a:t>, </a:t>
                      </a:r>
                      <a:r>
                        <a:rPr lang="en-US" err="1"/>
                        <a:t>nfjobschg</a:t>
                      </a:r>
                      <a:r>
                        <a:rPr lang="en-US"/>
                        <a:t>, </a:t>
                      </a:r>
                      <a:r>
                        <a:rPr lang="en-US" err="1"/>
                        <a:t>cpichg</a:t>
                      </a:r>
                      <a:r>
                        <a:rPr lang="en-US"/>
                        <a:t>, </a:t>
                      </a:r>
                      <a:r>
                        <a:rPr lang="en-US" err="1"/>
                        <a:t>ppichg</a:t>
                      </a:r>
                      <a:r>
                        <a:rPr lang="en-US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382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VAR BIC None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nfjobschg</a:t>
                      </a:r>
                      <a:r>
                        <a:rPr lang="en-US"/>
                        <a:t>, </a:t>
                      </a:r>
                      <a:r>
                        <a:rPr lang="en-US" err="1"/>
                        <a:t>corpprofitchg</a:t>
                      </a:r>
                      <a:r>
                        <a:rPr lang="en-US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777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VAR BIC Trend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nfjobschg</a:t>
                      </a:r>
                      <a:r>
                        <a:rPr lang="en-US"/>
                        <a:t>, </a:t>
                      </a:r>
                      <a:r>
                        <a:rPr lang="en-US" err="1"/>
                        <a:t>corpprofitchg</a:t>
                      </a:r>
                      <a:r>
                        <a:rPr lang="en-US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4086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3772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VAR Modeling: </a:t>
            </a:r>
            <a:r>
              <a:rPr lang="en-US" sz="3600">
                <a:solidFill>
                  <a:srgbClr val="FFFF00"/>
                </a:solidFill>
              </a:rPr>
              <a:t>Model ID</a:t>
            </a:r>
            <a:endParaRPr lang="en-US" sz="3600" kern="1200">
              <a:solidFill>
                <a:srgbClr val="FFFF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327683-8978-6B4B-9130-4A6A841F05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92566B-30CA-45E2-B48D-99357D958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99" y="2372649"/>
            <a:ext cx="3342704" cy="26252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48BAEA-CCBD-43E3-96F3-465AA456A9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3235" y="2372649"/>
            <a:ext cx="3342704" cy="25868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9CFCFA-A670-4997-BCEF-9933D2C7FB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8035" y="4959519"/>
            <a:ext cx="1073944" cy="7610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129A7C-0D15-4010-9A9A-1A6BB5A7EA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994" y="4900192"/>
            <a:ext cx="1029272" cy="9032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5EE2E5F-DAE4-460F-9C52-29573F4C60A3}"/>
              </a:ext>
            </a:extLst>
          </p:cNvPr>
          <p:cNvSpPr/>
          <p:nvPr/>
        </p:nvSpPr>
        <p:spPr>
          <a:xfrm>
            <a:off x="475488" y="1529150"/>
            <a:ext cx="80398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Batch Size = 50 observations (Use 4 years of data to predict the next 2 quarters)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009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VAR Modeling </a:t>
            </a:r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3600" kern="120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White Noise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327683-8978-6B4B-9130-4A6A841F05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A96D5A-EE31-4B1B-81E1-6267FCA976CE}"/>
              </a:ext>
            </a:extLst>
          </p:cNvPr>
          <p:cNvSpPr txBox="1"/>
          <p:nvPr/>
        </p:nvSpPr>
        <p:spPr>
          <a:xfrm>
            <a:off x="4948159" y="2740705"/>
            <a:ext cx="38774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time plot of the model residuals appear to be generally consistent with white noise. </a:t>
            </a:r>
          </a:p>
          <a:p>
            <a:endParaRPr lang="en-US"/>
          </a:p>
          <a:p>
            <a:r>
              <a:rPr lang="en-US"/>
              <a:t>A few autocorrelations are marginally significant, but this is with in the 95% confidence level.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487022-0C1E-4E3F-B003-AC0D8694D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28" y="2088730"/>
            <a:ext cx="4707231" cy="333527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63BA6A-E146-4040-96D5-1E25DBECE74D}"/>
              </a:ext>
            </a:extLst>
          </p:cNvPr>
          <p:cNvSpPr txBox="1"/>
          <p:nvPr/>
        </p:nvSpPr>
        <p:spPr>
          <a:xfrm>
            <a:off x="1241142" y="1684711"/>
            <a:ext cx="270680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“VAR BIC Both – R” Model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663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MLP Modeling: </a:t>
            </a:r>
            <a:r>
              <a:rPr lang="en-US" sz="3600">
                <a:solidFill>
                  <a:srgbClr val="FFFF00"/>
                </a:solidFill>
              </a:rPr>
              <a:t>Grid Search</a:t>
            </a:r>
            <a:endParaRPr lang="en-US" sz="3600" kern="120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327683-8978-6B4B-9130-4A6A841F05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24CC33-DE8A-4AE8-9AC3-1F44D10BE808}"/>
              </a:ext>
            </a:extLst>
          </p:cNvPr>
          <p:cNvSpPr txBox="1"/>
          <p:nvPr/>
        </p:nvSpPr>
        <p:spPr>
          <a:xfrm>
            <a:off x="570082" y="1424147"/>
            <a:ext cx="81017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prstClr val="black"/>
                </a:solidFill>
                <a:latin typeface="Calibri" panose="020F0502020204030204"/>
              </a:rPr>
              <a:t>There are a large number of variables and hyperparameters that could affect the performance of an MLP model.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prstClr val="black"/>
                </a:solidFill>
                <a:latin typeface="Calibri" panose="020F0502020204030204"/>
              </a:rPr>
              <a:t>We used a random search to find a good set of hyperparameters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solidFill>
                <a:prstClr val="black"/>
              </a:solidFill>
              <a:latin typeface="Calibri" panose="020F0502020204030204"/>
            </a:endParaRPr>
          </a:p>
          <a:p>
            <a:pPr>
              <a:defRPr/>
            </a:pPr>
            <a:r>
              <a:rPr lang="en-US" b="1"/>
              <a:t>Batch Size = 50 observations (Use 4 years of data to predict the next 2 quarters)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187B1-59E8-42F2-AB32-966C31E9BC04}"/>
              </a:ext>
            </a:extLst>
          </p:cNvPr>
          <p:cNvSpPr txBox="1"/>
          <p:nvPr/>
        </p:nvSpPr>
        <p:spPr>
          <a:xfrm>
            <a:off x="5231477" y="3673309"/>
            <a:ext cx="2616165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b="1"/>
              <a:t>Best Hyperparameters</a:t>
            </a:r>
            <a:endParaRPr lang="en-US" b="1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Hidden Layers: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Repetitions: 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Use Seasonality:  False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36C681-4C15-47DE-B6A9-DD9BC3823D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67531" y="3429000"/>
            <a:ext cx="3674475" cy="252721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7316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MLP Modeling: </a:t>
            </a:r>
            <a:r>
              <a:rPr lang="en-US" sz="3600">
                <a:solidFill>
                  <a:srgbClr val="FFFF00"/>
                </a:solidFill>
              </a:rPr>
              <a:t>Final Model</a:t>
            </a:r>
            <a:endParaRPr lang="en-US" sz="3600" kern="120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327683-8978-6B4B-9130-4A6A841F05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795894-65DD-441D-8923-AB61AA503A8C}"/>
              </a:ext>
            </a:extLst>
          </p:cNvPr>
          <p:cNvSpPr/>
          <p:nvPr/>
        </p:nvSpPr>
        <p:spPr>
          <a:xfrm>
            <a:off x="176916" y="1525845"/>
            <a:ext cx="4001918" cy="48320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/>
              <a:t>## MLP fit with 1 hidden node and 13 repetitions.</a:t>
            </a:r>
          </a:p>
          <a:p>
            <a:r>
              <a:rPr lang="en-US" sz="1400"/>
              <a:t>## Univariate lags: (3)</a:t>
            </a:r>
          </a:p>
          <a:p>
            <a:r>
              <a:rPr lang="en-US" sz="1400"/>
              <a:t>## 17 regressors included.</a:t>
            </a:r>
          </a:p>
          <a:p>
            <a:r>
              <a:rPr lang="en-US" sz="1400"/>
              <a:t>## - Regressor 1 lags: (3)</a:t>
            </a:r>
          </a:p>
          <a:p>
            <a:r>
              <a:rPr lang="en-US" sz="1400"/>
              <a:t>## - Regressor 2 lags: (1,2,3)</a:t>
            </a:r>
          </a:p>
          <a:p>
            <a:r>
              <a:rPr lang="en-US" sz="1400"/>
              <a:t>## - Regressor 3 lags: (2)</a:t>
            </a:r>
          </a:p>
          <a:p>
            <a:r>
              <a:rPr lang="en-US" sz="1400"/>
              <a:t>## - Regressor 4 lags: (3)</a:t>
            </a:r>
          </a:p>
          <a:p>
            <a:r>
              <a:rPr lang="en-US" sz="1400"/>
              <a:t>## - Regressor 5 lags: (2)</a:t>
            </a:r>
          </a:p>
          <a:p>
            <a:r>
              <a:rPr lang="en-US" sz="1400"/>
              <a:t>## - Regressor 6 lags: (2)</a:t>
            </a:r>
          </a:p>
          <a:p>
            <a:r>
              <a:rPr lang="en-US" sz="1400"/>
              <a:t>## - Regressor 7 lags: (1,3)</a:t>
            </a:r>
          </a:p>
          <a:p>
            <a:r>
              <a:rPr lang="en-US" sz="1400"/>
              <a:t>## - Regressor 8 lags: (2)</a:t>
            </a:r>
          </a:p>
          <a:p>
            <a:r>
              <a:rPr lang="en-US" sz="1400"/>
              <a:t>## - Regressor 9 lags: (1,3,4)</a:t>
            </a:r>
          </a:p>
          <a:p>
            <a:r>
              <a:rPr lang="en-US" sz="1400"/>
              <a:t>## - Regressor 10 lags: (1,3)</a:t>
            </a:r>
          </a:p>
          <a:p>
            <a:r>
              <a:rPr lang="en-US" sz="1400"/>
              <a:t>## - Regressor 11 lags: (4)</a:t>
            </a:r>
          </a:p>
          <a:p>
            <a:r>
              <a:rPr lang="en-US" sz="1400"/>
              <a:t>## - Regressor 12 lags: (1,3)</a:t>
            </a:r>
          </a:p>
          <a:p>
            <a:r>
              <a:rPr lang="en-US" sz="1400"/>
              <a:t>## - Regressor 13 lags: (2)</a:t>
            </a:r>
          </a:p>
          <a:p>
            <a:r>
              <a:rPr lang="en-US" sz="1400"/>
              <a:t>## - Regressor 14 lags: (3,4)</a:t>
            </a:r>
          </a:p>
          <a:p>
            <a:r>
              <a:rPr lang="en-US" sz="1400"/>
              <a:t>## - Regressor 15 lags: (1,3,4)</a:t>
            </a:r>
          </a:p>
          <a:p>
            <a:r>
              <a:rPr lang="en-US" sz="1400"/>
              <a:t>## - Regressor 16 lags: (1)</a:t>
            </a:r>
          </a:p>
          <a:p>
            <a:r>
              <a:rPr lang="en-US" sz="1400"/>
              <a:t>## - Regressor 17 lags: (1)</a:t>
            </a:r>
          </a:p>
          <a:p>
            <a:r>
              <a:rPr lang="en-US" sz="1400"/>
              <a:t>## Forecast combined using the median operator.</a:t>
            </a:r>
          </a:p>
          <a:p>
            <a:r>
              <a:rPr lang="en-US" sz="1400"/>
              <a:t>## MSE: 2.0414.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1670D4B-E604-4475-A731-FBFDE94EB9E7}"/>
              </a:ext>
            </a:extLst>
          </p:cNvPr>
          <p:cNvGrpSpPr/>
          <p:nvPr/>
        </p:nvGrpSpPr>
        <p:grpSpPr>
          <a:xfrm>
            <a:off x="4362093" y="1525845"/>
            <a:ext cx="4686657" cy="3413197"/>
            <a:chOff x="4293134" y="1396588"/>
            <a:chExt cx="4686657" cy="341319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009C76B-B1A9-4C1D-AA61-9AC8014B4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3134" y="1396588"/>
              <a:ext cx="4686657" cy="310542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CB31C1-5AE4-497C-B429-CB3F665B2680}"/>
                </a:ext>
              </a:extLst>
            </p:cNvPr>
            <p:cNvSpPr/>
            <p:nvPr/>
          </p:nvSpPr>
          <p:spPr>
            <a:xfrm>
              <a:off x="4990391" y="4502008"/>
              <a:ext cx="361068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/>
                <a:t>1 Univariate Lag + 27 Exogenous Variable Lags</a:t>
              </a:r>
              <a:endParaRPr lang="en-US" sz="140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8215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VAR Modeling </a:t>
            </a:r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3600" kern="120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White Noise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327683-8978-6B4B-9130-4A6A841F05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A96D5A-EE31-4B1B-81E1-6267FCA976CE}"/>
              </a:ext>
            </a:extLst>
          </p:cNvPr>
          <p:cNvSpPr txBox="1"/>
          <p:nvPr/>
        </p:nvSpPr>
        <p:spPr>
          <a:xfrm>
            <a:off x="4948159" y="2740705"/>
            <a:ext cx="38774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time plot of the model residuals appear to be generally consistent with white noise. </a:t>
            </a:r>
          </a:p>
          <a:p>
            <a:endParaRPr lang="en-US"/>
          </a:p>
          <a:p>
            <a:r>
              <a:rPr lang="en-US"/>
              <a:t>A few autocorrelations are marginally significant, but this is with in the 95% confidence level.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8263AD-E8C6-4632-9A9B-B2DC7F01B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99" y="2387559"/>
            <a:ext cx="4051101" cy="287464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737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Base Models: </a:t>
            </a:r>
            <a:r>
              <a:rPr lang="en-US" sz="3600">
                <a:solidFill>
                  <a:srgbClr val="FFFF00"/>
                </a:solidFill>
              </a:rPr>
              <a:t>Comparison</a:t>
            </a:r>
            <a:endParaRPr lang="en-US" sz="3600" kern="120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327683-8978-6B4B-9130-4A6A841F05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24CC33-DE8A-4AE8-9AC3-1F44D10BE808}"/>
              </a:ext>
            </a:extLst>
          </p:cNvPr>
          <p:cNvSpPr txBox="1"/>
          <p:nvPr/>
        </p:nvSpPr>
        <p:spPr>
          <a:xfrm>
            <a:off x="3199044" y="4217707"/>
            <a:ext cx="45257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AR(2) shows the best performance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Lowest mean ASE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Tightest distribution of rolling window ASEs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All models show a large ASE value, occurring at the steep dip in the realization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84800-3EAA-4736-93F9-B8274B362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18" y="4217707"/>
            <a:ext cx="2910540" cy="250376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807957-2817-488E-8649-1BC88D38E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18" y="1510534"/>
            <a:ext cx="3733800" cy="250837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72EE92-5A76-47EC-84D4-8D3470AAC0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7683" y="2392303"/>
            <a:ext cx="955333" cy="7448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C6AB33-542A-4CA4-824F-FDCAD68E47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7868" y="1510535"/>
            <a:ext cx="3733800" cy="250837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5411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Modeling: </a:t>
            </a:r>
            <a:r>
              <a:rPr lang="en-US" sz="3600">
                <a:solidFill>
                  <a:srgbClr val="FFFF00"/>
                </a:solidFill>
              </a:rPr>
              <a:t>Ensemble</a:t>
            </a:r>
            <a:endParaRPr lang="en-US" sz="3600" kern="120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327683-8978-6B4B-9130-4A6A841F05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24CC33-DE8A-4AE8-9AC3-1F44D10BE808}"/>
              </a:ext>
            </a:extLst>
          </p:cNvPr>
          <p:cNvSpPr txBox="1"/>
          <p:nvPr/>
        </p:nvSpPr>
        <p:spPr>
          <a:xfrm>
            <a:off x="417399" y="1432894"/>
            <a:ext cx="81476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Three types of ensemble models were created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>
                <a:solidFill>
                  <a:prstClr val="black"/>
                </a:solidFill>
                <a:latin typeface="Calibri" panose="020F0502020204030204"/>
              </a:rPr>
              <a:t>Mean of the forecasts of the base models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>
                <a:solidFill>
                  <a:prstClr val="black"/>
                </a:solidFill>
                <a:latin typeface="Calibri" panose="020F0502020204030204"/>
              </a:rPr>
              <a:t>Median of the forecasts of the base models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>
                <a:solidFill>
                  <a:prstClr val="black"/>
                </a:solidFill>
                <a:latin typeface="Calibri" panose="020F0502020204030204"/>
              </a:rPr>
              <a:t>Linear regression combining the forecasts of the base models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>
              <a:solidFill>
                <a:prstClr val="black"/>
              </a:solidFill>
              <a:latin typeface="Calibri" panose="020F0502020204030204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>
              <a:solidFill>
                <a:prstClr val="black"/>
              </a:solidFill>
              <a:latin typeface="Calibri" panose="020F0502020204030204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>
              <a:solidFill>
                <a:prstClr val="black"/>
              </a:solidFill>
              <a:latin typeface="Calibri" panose="020F0502020204030204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>
              <a:solidFill>
                <a:prstClr val="black"/>
              </a:solidFill>
              <a:latin typeface="Calibri" panose="020F0502020204030204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>
              <a:solidFill>
                <a:prstClr val="black"/>
              </a:solidFill>
              <a:latin typeface="Calibri" panose="020F0502020204030204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>
              <a:solidFill>
                <a:prstClr val="black"/>
              </a:solidFill>
              <a:latin typeface="Calibri" panose="020F0502020204030204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C29D63-9198-41DE-8F52-348B54ECE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99" y="4572215"/>
            <a:ext cx="3149727" cy="2120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44886F-AF9E-43A0-85AF-3FDC805DA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4440" y="4556551"/>
            <a:ext cx="3012302" cy="2010721"/>
          </a:xfrm>
          <a:prstGeom prst="rect">
            <a:avLst/>
          </a:prstGeom>
        </p:spPr>
      </p:pic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59154F92-D888-4FB4-B309-416D73E80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380984"/>
              </p:ext>
            </p:extLst>
          </p:nvPr>
        </p:nvGraphicFramePr>
        <p:xfrm>
          <a:off x="1381749" y="2772416"/>
          <a:ext cx="4765381" cy="152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97892">
                  <a:extLst>
                    <a:ext uri="{9D8B030D-6E8A-4147-A177-3AD203B41FA5}">
                      <a16:colId xmlns:a16="http://schemas.microsoft.com/office/drawing/2014/main" val="2640646972"/>
                    </a:ext>
                  </a:extLst>
                </a:gridCol>
                <a:gridCol w="958788">
                  <a:extLst>
                    <a:ext uri="{9D8B030D-6E8A-4147-A177-3AD203B41FA5}">
                      <a16:colId xmlns:a16="http://schemas.microsoft.com/office/drawing/2014/main" val="1835730822"/>
                    </a:ext>
                  </a:extLst>
                </a:gridCol>
                <a:gridCol w="994299">
                  <a:extLst>
                    <a:ext uri="{9D8B030D-6E8A-4147-A177-3AD203B41FA5}">
                      <a16:colId xmlns:a16="http://schemas.microsoft.com/office/drawing/2014/main" val="2460673681"/>
                    </a:ext>
                  </a:extLst>
                </a:gridCol>
                <a:gridCol w="914402">
                  <a:extLst>
                    <a:ext uri="{9D8B030D-6E8A-4147-A177-3AD203B41FA5}">
                      <a16:colId xmlns:a16="http://schemas.microsoft.com/office/drawing/2014/main" val="606320070"/>
                    </a:ext>
                  </a:extLst>
                </a:gridCol>
              </a:tblGrid>
              <a:tr h="178305">
                <a:tc>
                  <a:txBody>
                    <a:bodyPr/>
                    <a:lstStyle/>
                    <a:p>
                      <a:r>
                        <a:rPr lang="en-US" sz="1400" dirty="0"/>
                        <a:t>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Std.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/>
                        <a:t>Pr</a:t>
                      </a:r>
                      <a:r>
                        <a:rPr lang="en-US" sz="1400"/>
                        <a:t>(&gt;|t|)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529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(Intercept)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0.41118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0.74790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0.58374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3820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AR(2)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0.31278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0.24443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0.20376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777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VAR BIC Both -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-0.09548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0.15598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0.54190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40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reps13_hd1_sdetFALSE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0.60804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0.22717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0.00875*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38453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7391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1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2747"/>
            <a:ext cx="7886700" cy="715556"/>
          </a:xfrm>
        </p:spPr>
        <p:txBody>
          <a:bodyPr>
            <a:noAutofit/>
          </a:bodyPr>
          <a:lstStyle/>
          <a:p>
            <a:pPr algn="ctr"/>
            <a:r>
              <a:rPr lang="en-US" sz="6000">
                <a:solidFill>
                  <a:schemeClr val="bg1"/>
                </a:solidFill>
              </a:rPr>
              <a:t>Motivation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327683-8978-6B4B-9130-4A6A841F0549}" type="slidenum">
              <a:rPr lang="en-US" sz="10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C54DA06-8C22-42E5-A45F-227B3E9B52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763232"/>
              </p:ext>
            </p:extLst>
          </p:nvPr>
        </p:nvGraphicFramePr>
        <p:xfrm>
          <a:off x="628650" y="2166938"/>
          <a:ext cx="7886700" cy="3457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CFA0773-5270-45BB-873F-49A8EE59B8BB}"/>
              </a:ext>
            </a:extLst>
          </p:cNvPr>
          <p:cNvSpPr/>
          <p:nvPr/>
        </p:nvSpPr>
        <p:spPr>
          <a:xfrm>
            <a:off x="2564400" y="6374044"/>
            <a:ext cx="42621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/>
              <a:t>* </a:t>
            </a:r>
            <a:r>
              <a:rPr lang="en-US" sz="1400">
                <a:hlinkClick r:id="rId7"/>
              </a:rPr>
              <a:t>https://www.investopedia.com/terms/r/recession.asp</a:t>
            </a:r>
            <a:r>
              <a:rPr lang="en-US" sz="1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284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Ensemble Modeling</a:t>
            </a:r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3600">
                <a:solidFill>
                  <a:srgbClr val="FFFF00"/>
                </a:solidFill>
              </a:rPr>
              <a:t>Performance</a:t>
            </a:r>
            <a:endParaRPr lang="en-US" sz="3600" kern="1200">
              <a:solidFill>
                <a:srgbClr val="FFFF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327683-8978-6B4B-9130-4A6A841F05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F9AB4B-A283-4CA3-A9E4-A9B08726DD64}"/>
              </a:ext>
            </a:extLst>
          </p:cNvPr>
          <p:cNvSpPr txBox="1"/>
          <p:nvPr/>
        </p:nvSpPr>
        <p:spPr>
          <a:xfrm>
            <a:off x="322149" y="1832035"/>
            <a:ext cx="35640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Base Models and Ensemble Models were used to make predictions on the 2 holdout (test) observations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Observations: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GLM ensemble provides lowest ASE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Median is slightly better on the first data point.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Median forecast lower values for second test data point.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D83B8-29C9-4450-B39B-1CC1EDF9A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408" y="5034383"/>
            <a:ext cx="3208111" cy="9246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75B3E5-C42F-42B7-A87D-40505F625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409" y="4013069"/>
            <a:ext cx="3208111" cy="9246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50A92E-7285-4B97-9FA7-DB2A8C5D37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8664" y="1682497"/>
            <a:ext cx="2114931" cy="178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629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643467"/>
            <a:ext cx="9144000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8327683-8978-6B4B-9130-4A6A841F0549}" type="slidenum">
              <a:rPr lang="en-US"/>
              <a:pPr defTabSz="914400">
                <a:spcAft>
                  <a:spcPts val="600"/>
                </a:spcAft>
              </a:pPr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533DC2-E6A8-46DD-ADCE-C8B5E34B4449}"/>
              </a:ext>
            </a:extLst>
          </p:cNvPr>
          <p:cNvSpPr txBox="1"/>
          <p:nvPr/>
        </p:nvSpPr>
        <p:spPr>
          <a:xfrm>
            <a:off x="578977" y="1753260"/>
            <a:ext cx="77014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GDP data was very noisy and overall, models are not able to capture variance in this data.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univariate model AR(2) performs better than VAR and MLP models.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Ensembles appear to improve forecasts, but further analysis should be performed.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Addition of other exogenous variables with even stronger cross correlations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may improve performance of multivariate models.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070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FB481-346D-4520-8BD5-B98F6DECA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988" y="136524"/>
            <a:ext cx="8657947" cy="6148866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b="1"/>
              <a:t>Reproducible Research: </a:t>
            </a:r>
            <a:r>
              <a:rPr lang="en-US"/>
              <a:t>Code for the complete analysis is available on </a:t>
            </a:r>
            <a:r>
              <a:rPr lang="en-US">
                <a:hlinkClick r:id="rId3"/>
              </a:rPr>
              <a:t>GitHub</a:t>
            </a:r>
            <a:endParaRPr lang="en-US"/>
          </a:p>
          <a:p>
            <a:pPr algn="l"/>
            <a:r>
              <a:rPr lang="en-US" b="1" err="1"/>
              <a:t>Youtube</a:t>
            </a:r>
            <a:r>
              <a:rPr lang="en-US" b="1"/>
              <a:t> Video</a:t>
            </a:r>
            <a:r>
              <a:rPr lang="en-US"/>
              <a:t>:</a:t>
            </a:r>
          </a:p>
          <a:p>
            <a:pPr algn="l"/>
            <a:r>
              <a:rPr lang="en-US" b="1"/>
              <a:t>References: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Jim Chappelow, </a:t>
            </a:r>
            <a:r>
              <a:rPr lang="en-US" i="1"/>
              <a:t>Recession</a:t>
            </a:r>
            <a:r>
              <a:rPr lang="en-US"/>
              <a:t>,  Investopedia. Accessed March 6, 2020. </a:t>
            </a:r>
            <a:r>
              <a:rPr lang="en-US">
                <a:hlinkClick r:id="rId4"/>
              </a:rPr>
              <a:t>https://www.investopedia.com/terms/r/recession.asp</a:t>
            </a:r>
            <a:endParaRPr 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U.S. Bureau of Economic Analysis, Gross Domestic Product [A191RP1Q027SBEA], retrieved from FRED, Federal Reserve Bank of St. Louis; </a:t>
            </a:r>
            <a:r>
              <a:rPr lang="en-US">
                <a:hlinkClick r:id="rId5"/>
              </a:rPr>
              <a:t>https://fred.stlouisfed.org/series/A191RP1Q027SBEA</a:t>
            </a:r>
            <a:r>
              <a:rPr lang="en-US"/>
              <a:t>, March 6, 2020.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U.S. Bureau of Labor Statistics, All Employees, Total Nonfarm [PAYEMS], retrieved from FRED, Federal Reserve Bank of St. Louis; </a:t>
            </a:r>
            <a:r>
              <a:rPr lang="en-US">
                <a:hlinkClick r:id="rId6"/>
              </a:rPr>
              <a:t>https://fred.stlouisfed.org/series/PAYEMS</a:t>
            </a:r>
            <a:r>
              <a:rPr lang="en-US"/>
              <a:t>, March 6, 2020.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Board of Governors of the Federal Reserve System (US), 10-Year Treasury Constant Maturity Rate [DGS10], retrieved from FRED, Federal Reserve Bank of St. Louis; </a:t>
            </a:r>
            <a:r>
              <a:rPr lang="en-US">
                <a:hlinkClick r:id="rId7"/>
              </a:rPr>
              <a:t>https://fred.stlouisfed.org/series/DGS10</a:t>
            </a:r>
            <a:r>
              <a:rPr lang="en-US"/>
              <a:t>, March 6, 2020.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Board of Governors of the Federal Reserve System (US), Effective Federal Funds Rate [FEDFUNDS], retrieved from FRED, Federal Reserve Bank of St. Louis; </a:t>
            </a:r>
            <a:r>
              <a:rPr lang="en-US">
                <a:hlinkClick r:id="rId8"/>
              </a:rPr>
              <a:t>https://fred.stlouisfed.org/series/FEDFUNDS</a:t>
            </a:r>
            <a:r>
              <a:rPr lang="en-US"/>
              <a:t>, March 6, 2020.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U.S. Bureau of Economic Analysis, Real Disposable Personal Income [A067RO1Q156NBEA], retrieved from FRED, Federal Reserve Bank of St. Louis; </a:t>
            </a:r>
            <a:r>
              <a:rPr lang="en-US">
                <a:hlinkClick r:id="rId9"/>
              </a:rPr>
              <a:t>https://fred.stlouisfed.org/series/A067RO1Q156NBEA</a:t>
            </a:r>
            <a:r>
              <a:rPr lang="en-US"/>
              <a:t>, March 6, 2020.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U.S. Bureau of Labor Statistics, Consumer Price Index for All Urban Consumers: All Items in U.S. City Average [CPIAUCNS], retrieved from FRED, Federal Reserve Bank of St. Louis; </a:t>
            </a:r>
            <a:r>
              <a:rPr lang="en-US">
                <a:hlinkClick r:id="rId10"/>
              </a:rPr>
              <a:t>https://fred.stlouisfed.org/series/CPIAUCNS</a:t>
            </a:r>
            <a:r>
              <a:rPr lang="en-US"/>
              <a:t>, March 6, 2020.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U.S. Bureau of Economic Analysis, Population [POPTHM], retrieved from FRED, Federal Reserve Bank of St. Louis; </a:t>
            </a:r>
            <a:r>
              <a:rPr lang="en-US">
                <a:hlinkClick r:id="rId11"/>
              </a:rPr>
              <a:t>https://fred.stlouisfed.org/series/POPTHM</a:t>
            </a:r>
            <a:r>
              <a:rPr lang="en-US"/>
              <a:t>, March 6, 2020.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U.S. Bureau of Economic Analysis, Corporate Profits After Tax (without IVA and </a:t>
            </a:r>
            <a:r>
              <a:rPr lang="en-US" err="1"/>
              <a:t>CCAdj</a:t>
            </a:r>
            <a:r>
              <a:rPr lang="en-US"/>
              <a:t>) [CP], retrieved from FRED, Federal Reserve Bank of St. Louis; </a:t>
            </a:r>
            <a:r>
              <a:rPr lang="en-US">
                <a:hlinkClick r:id="rId12"/>
              </a:rPr>
              <a:t>https://fred.stlouisfed.org/series/CP</a:t>
            </a:r>
            <a:r>
              <a:rPr lang="en-US"/>
              <a:t>, March 6, 2020.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Federal Reserve Bank of St. Louis, Spot Crude Oil Price: West Texas Intermediate (WTI) [WTISPLC], retrieved from FRED, Federal Reserve Bank of St. Louis; </a:t>
            </a:r>
            <a:r>
              <a:rPr lang="en-US">
                <a:hlinkClick r:id="rId13"/>
              </a:rPr>
              <a:t>https://fred.stlouisfed.org/series/WTISPLC</a:t>
            </a:r>
            <a:r>
              <a:rPr lang="en-US"/>
              <a:t>, March 6, 2020.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ICE Benchmark Administration Limited (IBA), Gold Fixing Price 10:30 A.M. (London time) in London Bullion Market, based in U.S. Dollars [GOLDAMGBD228NLBM], retrieved from FRED, Federal Reserve Bank of St. Louis; </a:t>
            </a:r>
            <a:r>
              <a:rPr lang="en-US">
                <a:hlinkClick r:id="rId14"/>
              </a:rPr>
              <a:t>https://fred.stlouisfed.org/series/GOLDAMGBD228NLBM</a:t>
            </a:r>
            <a:r>
              <a:rPr lang="en-US"/>
              <a:t>, March 6, 2020.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Board of Governors of the Federal Reserve System (US), Japan / U.S. Foreign Exchange Rate [EXJPUS], retrieved from FRED, Federal Reserve Bank of St. Louis; </a:t>
            </a:r>
            <a:r>
              <a:rPr lang="en-US">
                <a:hlinkClick r:id="rId15"/>
              </a:rPr>
              <a:t>https://fred.stlouisfed.org/series/EXJPUS</a:t>
            </a:r>
            <a:r>
              <a:rPr lang="en-US"/>
              <a:t>, March 6, 2020.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Board of Governors of the Federal Reserve System (US), U.S. / U.K. Foreign Exchange Rate [EXUSUK], retrieved from FRED, Federal Reserve Bank of St. Louis; </a:t>
            </a:r>
            <a:r>
              <a:rPr lang="en-US">
                <a:hlinkClick r:id="rId16"/>
              </a:rPr>
              <a:t>https://fred.stlouisfed.org/series/EXUSUK</a:t>
            </a:r>
            <a:r>
              <a:rPr lang="en-US"/>
              <a:t>, March 6, 2020.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/>
          </a:p>
          <a:p>
            <a:pPr algn="l"/>
            <a:endParaRPr lang="en-US"/>
          </a:p>
          <a:p>
            <a:pPr marL="0" indent="0" algn="ctr">
              <a:buNone/>
            </a:pP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2F1E5-9AE4-4009-B2CE-EFFC65AE8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3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8327683-8978-6B4B-9130-4A6A841F0549}" type="slidenum">
              <a:rPr lang="en-US"/>
              <a:pPr defTabSz="914400"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153F4360-4623-40FD-A840-2D1188FEDB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9254626"/>
              </p:ext>
            </p:extLst>
          </p:nvPr>
        </p:nvGraphicFramePr>
        <p:xfrm>
          <a:off x="842283" y="1514030"/>
          <a:ext cx="8056788" cy="4692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C1DE282-EBA2-4572-8910-3B0EFBE6606C}"/>
              </a:ext>
            </a:extLst>
          </p:cNvPr>
          <p:cNvSpPr/>
          <p:nvPr/>
        </p:nvSpPr>
        <p:spPr>
          <a:xfrm>
            <a:off x="2521258" y="6277302"/>
            <a:ext cx="43766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Data was collected from the Federal Reserve Bank of St. Louis Economic Data (FRED) </a:t>
            </a:r>
            <a:r>
              <a:rPr lang="en-US" sz="1400">
                <a:hlinkClick r:id="rId7"/>
              </a:rPr>
              <a:t>https://fred.stlouisfed.org/</a:t>
            </a:r>
            <a:r>
              <a:rPr lang="en-US" sz="1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922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Univariate EDA: </a:t>
            </a:r>
            <a:r>
              <a:rPr lang="en-US" sz="4000" kern="120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Checking Stationarity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8327683-8978-6B4B-9130-4A6A841F0549}" type="slidenum">
              <a:rPr lang="en-US" smtClean="0"/>
              <a:pPr defTabSz="914400"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6FD50998-C449-4E57-89EA-F7C62C7114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7808812"/>
              </p:ext>
            </p:extLst>
          </p:nvPr>
        </p:nvGraphicFramePr>
        <p:xfrm>
          <a:off x="266330" y="1482570"/>
          <a:ext cx="5726097" cy="3864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8C75705-4B15-49F0-8159-032DE85B90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0953" y="3429000"/>
            <a:ext cx="2435601" cy="1677068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ABE327-4959-4D7E-A392-413A6E0B89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22933" y="1525528"/>
            <a:ext cx="2333621" cy="167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6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Univariate EDA: </a:t>
            </a:r>
            <a:r>
              <a:rPr lang="en-US" sz="4000" kern="120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Checking Stationarity</a:t>
            </a:r>
            <a:endParaRPr lang="en-US" sz="4000" kern="1200">
              <a:solidFill>
                <a:srgbClr val="FFFF00"/>
              </a:solidFill>
              <a:latin typeface="+mj-lt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8327683-8978-6B4B-9130-4A6A841F0549}" type="slidenum">
              <a:rPr lang="en-US" smtClean="0"/>
              <a:pPr defTabSz="914400">
                <a:spcAft>
                  <a:spcPts val="600"/>
                </a:spcAft>
              </a:pPr>
              <a:t>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Diagram 8">
                <a:extLst>
                  <a:ext uri="{FF2B5EF4-FFF2-40B4-BE49-F238E27FC236}">
                    <a16:creationId xmlns:a16="http://schemas.microsoft.com/office/drawing/2014/main" id="{6FD50998-C449-4E57-89EA-F7C62C71140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51566463"/>
                  </p:ext>
                </p:extLst>
              </p:nvPr>
            </p:nvGraphicFramePr>
            <p:xfrm>
              <a:off x="51787" y="1482570"/>
              <a:ext cx="7272938" cy="350853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>
          <p:graphicFrame>
            <p:nvGraphicFramePr>
              <p:cNvPr id="9" name="Diagram 8">
                <a:extLst>
                  <a:ext uri="{FF2B5EF4-FFF2-40B4-BE49-F238E27FC236}">
                    <a16:creationId xmlns:a16="http://schemas.microsoft.com/office/drawing/2014/main" id="{6FD50998-C449-4E57-89EA-F7C62C71140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51566463"/>
                  </p:ext>
                </p:extLst>
              </p:nvPr>
            </p:nvGraphicFramePr>
            <p:xfrm>
              <a:off x="51787" y="1482570"/>
              <a:ext cx="7272938" cy="350853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4" r:qs="rId5" r:cs="rId6"/>
              </a:graphicData>
            </a:graphic>
          </p:graphicFrame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E1CDD21-BEC6-4EAA-B803-9B24FE56B6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4971" y="4778461"/>
            <a:ext cx="5452336" cy="19430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8E51D8-6711-4C77-9424-3CB53F6051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84933" y="2426752"/>
            <a:ext cx="2740659" cy="200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95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Univariate Modeling: </a:t>
            </a:r>
            <a:r>
              <a:rPr lang="en-US" sz="3600">
                <a:solidFill>
                  <a:srgbClr val="FFFF00"/>
                </a:solidFill>
              </a:rPr>
              <a:t>Model ID</a:t>
            </a:r>
            <a:endParaRPr lang="en-US" sz="3600" kern="1200">
              <a:solidFill>
                <a:srgbClr val="FFFF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327683-8978-6B4B-9130-4A6A841F05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24CC33-DE8A-4AE8-9AC3-1F44D10BE808}"/>
              </a:ext>
            </a:extLst>
          </p:cNvPr>
          <p:cNvSpPr txBox="1"/>
          <p:nvPr/>
        </p:nvSpPr>
        <p:spPr>
          <a:xfrm>
            <a:off x="352629" y="4617443"/>
            <a:ext cx="3249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ARMA(2,0) Factored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9EBCBE-1C67-4C8E-A642-30B67FAEF28B}"/>
                  </a:ext>
                </a:extLst>
              </p:cNvPr>
              <p:cNvSpPr/>
              <p:nvPr/>
            </p:nvSpPr>
            <p:spPr>
              <a:xfrm>
                <a:off x="295479" y="4991624"/>
                <a:ext cx="502733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−0.7391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1+0.3472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−5.</m:t>
                          </m:r>
                          <m:r>
                            <a:rPr lang="en-US" i="0" smtClean="0">
                              <a:latin typeface="Cambria Math" panose="02040503050406030204" pitchFamily="18" charset="0"/>
                            </a:rPr>
                            <m:t>149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=5.618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9EBCBE-1C67-4C8E-A642-30B67FAEF2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79" y="4991624"/>
                <a:ext cx="502733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D3CB4F2-B33B-4B44-B52F-62DCAE7BE6DA}"/>
              </a:ext>
            </a:extLst>
          </p:cNvPr>
          <p:cNvSpPr txBox="1"/>
          <p:nvPr/>
        </p:nvSpPr>
        <p:spPr>
          <a:xfrm>
            <a:off x="417399" y="1686560"/>
            <a:ext cx="48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 ARMA(2, 0) was selected by both AIC and BIC.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B9BDF7-DEA2-48C5-BDF8-B55FEA322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631" y="2354149"/>
            <a:ext cx="2623098" cy="16368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E81C8B-C57C-46B5-A72C-985146341C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4987" y="2343274"/>
            <a:ext cx="2692301" cy="16476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113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Univariate Modeling</a:t>
            </a:r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3600" kern="120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White Noise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327683-8978-6B4B-9130-4A6A841F05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A96D5A-EE31-4B1B-81E1-6267FCA976CE}"/>
              </a:ext>
            </a:extLst>
          </p:cNvPr>
          <p:cNvSpPr txBox="1"/>
          <p:nvPr/>
        </p:nvSpPr>
        <p:spPr>
          <a:xfrm>
            <a:off x="4948159" y="1725043"/>
            <a:ext cx="38774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time plot of the model residuals appear to be generally consistent with white noise. </a:t>
            </a:r>
          </a:p>
          <a:p>
            <a:endParaRPr lang="en-US"/>
          </a:p>
          <a:p>
            <a:r>
              <a:rPr lang="en-US"/>
              <a:t>Only two of the autocorrelations of the residuals appear to be marginally significant. This is not unusual with at 95% confidence level.</a:t>
            </a:r>
          </a:p>
          <a:p>
            <a:endParaRPr lang="en-US"/>
          </a:p>
          <a:p>
            <a:r>
              <a:rPr lang="en-US"/>
              <a:t>The </a:t>
            </a:r>
            <a:r>
              <a:rPr lang="en-US" err="1"/>
              <a:t>Ljung</a:t>
            </a:r>
            <a:r>
              <a:rPr lang="en-US"/>
              <a:t>-Box test fails to reject the null hypothesis at K = 24 and K = 48.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E714FB-1B89-4281-A01F-52C249E92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6" y="1725043"/>
            <a:ext cx="4045806" cy="268846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A4409B-AB89-41DB-8B60-D122C8493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6" y="4786806"/>
            <a:ext cx="4045806" cy="13192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043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Univariate Modeling</a:t>
            </a:r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3600">
                <a:solidFill>
                  <a:srgbClr val="FFFF00"/>
                </a:solidFill>
              </a:rPr>
              <a:t>Simulated Realizations</a:t>
            </a:r>
            <a:endParaRPr lang="en-US" sz="3600" kern="120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327683-8978-6B4B-9130-4A6A841F05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Realizations">
            <a:extLst>
              <a:ext uri="{FF2B5EF4-FFF2-40B4-BE49-F238E27FC236}">
                <a16:creationId xmlns:a16="http://schemas.microsoft.com/office/drawing/2014/main" id="{6B425882-7058-4FE5-B6AD-D5D740C35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706" y="1717180"/>
            <a:ext cx="5064587" cy="425697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7" name="ACF">
            <a:extLst>
              <a:ext uri="{FF2B5EF4-FFF2-40B4-BE49-F238E27FC236}">
                <a16:creationId xmlns:a16="http://schemas.microsoft.com/office/drawing/2014/main" id="{AEBD01AC-8A09-4611-AC11-C39A7E5B8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47" y="1498104"/>
            <a:ext cx="3867809" cy="392162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8" name="Spectral Density">
            <a:extLst>
              <a:ext uri="{FF2B5EF4-FFF2-40B4-BE49-F238E27FC236}">
                <a16:creationId xmlns:a16="http://schemas.microsoft.com/office/drawing/2014/main" id="{DFD25F74-6C9E-42E5-B0FA-FB8881619F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2660" y="1498104"/>
            <a:ext cx="3841315" cy="392162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7958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Univariate Modeling</a:t>
            </a:r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3600">
                <a:solidFill>
                  <a:srgbClr val="FFFF00"/>
                </a:solidFill>
              </a:rPr>
              <a:t>Performance</a:t>
            </a:r>
            <a:endParaRPr lang="en-US" sz="3600" kern="1200">
              <a:solidFill>
                <a:srgbClr val="FFFF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327683-8978-6B4B-9130-4A6A841F05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90D233-505C-4A80-B90C-6E24376EC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750" y="3753641"/>
            <a:ext cx="3583875" cy="249116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B9E302-48F3-41E5-9512-53D3E5A36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445" y="3763959"/>
            <a:ext cx="3431288" cy="247052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B7FA46-CC0D-46FF-A9CA-088A6C770804}"/>
              </a:ext>
            </a:extLst>
          </p:cNvPr>
          <p:cNvSpPr txBox="1"/>
          <p:nvPr/>
        </p:nvSpPr>
        <p:spPr>
          <a:xfrm>
            <a:off x="417399" y="1499851"/>
            <a:ext cx="83100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Batch Size = 50 observations (Use 4 years of data to predict the next 2 quarters)</a:t>
            </a:r>
          </a:p>
          <a:p>
            <a:endParaRPr lang="en-US" dirty="0"/>
          </a:p>
          <a:p>
            <a:r>
              <a:rPr lang="en-US" dirty="0"/>
              <a:t>As expected, the ARMA model appears to capture the movement of the realization. However, it does not capture the sharp changes in the realization.</a:t>
            </a:r>
          </a:p>
          <a:p>
            <a:endParaRPr lang="en-US" dirty="0"/>
          </a:p>
          <a:p>
            <a:r>
              <a:rPr lang="en-US" dirty="0"/>
              <a:t>Generally, the model appears forecast ASE less than 15 over the sliding window. The primary error occurs at the large change in step 100.</a:t>
            </a:r>
          </a:p>
        </p:txBody>
      </p:sp>
    </p:spTree>
    <p:extLst>
      <p:ext uri="{BB962C8B-B14F-4D97-AF65-F5344CB8AC3E}">
        <p14:creationId xmlns:p14="http://schemas.microsoft.com/office/powerpoint/2010/main" val="400443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5|1.3|0.3|0.6|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2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A00A350CC6324D82DC9282A0038118" ma:contentTypeVersion="15" ma:contentTypeDescription="Create a new document." ma:contentTypeScope="" ma:versionID="9d94f4077288f7c70ea355586b38170f">
  <xsd:schema xmlns:xsd="http://www.w3.org/2001/XMLSchema" xmlns:xs="http://www.w3.org/2001/XMLSchema" xmlns:p="http://schemas.microsoft.com/office/2006/metadata/properties" xmlns:ns1="http://schemas.microsoft.com/sharepoint/v3" xmlns:ns3="589ac885-bad4-4eac-89be-ec2338c06621" xmlns:ns4="8190c6ef-338c-48dd-84b7-b08ad1d527aa" targetNamespace="http://schemas.microsoft.com/office/2006/metadata/properties" ma:root="true" ma:fieldsID="5b1fd8e5bbbce311c23d1e8d6c73ce17" ns1:_="" ns3:_="" ns4:_="">
    <xsd:import namespace="http://schemas.microsoft.com/sharepoint/v3"/>
    <xsd:import namespace="589ac885-bad4-4eac-89be-ec2338c06621"/>
    <xsd:import namespace="8190c6ef-338c-48dd-84b7-b08ad1d527a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1:_ip_UnifiedCompliancePolicyProperties" minOccurs="0"/>
                <xsd:element ref="ns1:_ip_UnifiedCompliancePolicyUIActio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9ac885-bad4-4eac-89be-ec2338c066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90c6ef-338c-48dd-84b7-b08ad1d527a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475A62-FFDD-48F6-8775-C6B580D61119}">
  <ds:schemaRefs>
    <ds:schemaRef ds:uri="8190c6ef-338c-48dd-84b7-b08ad1d527aa"/>
    <ds:schemaRef ds:uri="http://schemas.microsoft.com/office/2006/documentManagement/types"/>
    <ds:schemaRef ds:uri="http://schemas.microsoft.com/office/2006/metadata/properties"/>
    <ds:schemaRef ds:uri="589ac885-bad4-4eac-89be-ec2338c06621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  <ds:schemaRef ds:uri="http://schemas.microsoft.com/sharepoint/v3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D01007B-903C-4405-A212-B3470C633F78}">
  <ds:schemaRefs>
    <ds:schemaRef ds:uri="589ac885-bad4-4eac-89be-ec2338c06621"/>
    <ds:schemaRef ds:uri="8190c6ef-338c-48dd-84b7-b08ad1d527a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DE82868-B1CD-40D8-9533-9654244642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1479</Words>
  <Application>Microsoft Office PowerPoint</Application>
  <PresentationFormat>On-screen Show (4:3)</PresentationFormat>
  <Paragraphs>252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Abadi Extra Light</vt:lpstr>
      <vt:lpstr>Arial</vt:lpstr>
      <vt:lpstr>Calibri</vt:lpstr>
      <vt:lpstr>Calibri Light</vt:lpstr>
      <vt:lpstr>Cambria Math</vt:lpstr>
      <vt:lpstr>Courier New</vt:lpstr>
      <vt:lpstr>Office Theme</vt:lpstr>
      <vt:lpstr>Forecasting the Next Recession</vt:lpstr>
      <vt:lpstr>Motivation</vt:lpstr>
      <vt:lpstr>Dataset</vt:lpstr>
      <vt:lpstr>Univariate EDA: Checking Stationarity</vt:lpstr>
      <vt:lpstr>Univariate EDA: Checking Stationarity</vt:lpstr>
      <vt:lpstr>Univariate Modeling: Model ID</vt:lpstr>
      <vt:lpstr>Univariate Modeling: White Noise Evaluation</vt:lpstr>
      <vt:lpstr>Univariate Modeling: Simulated Realizations</vt:lpstr>
      <vt:lpstr>Univariate Modeling: Performance</vt:lpstr>
      <vt:lpstr>Multivariate EDA: Realizations</vt:lpstr>
      <vt:lpstr>Multivariate EDA: Cross Correlation Analysis</vt:lpstr>
      <vt:lpstr>VAR Modeling: Process</vt:lpstr>
      <vt:lpstr>VAR Modeling: Model ID</vt:lpstr>
      <vt:lpstr>VAR Modeling : White Noise Evaluation</vt:lpstr>
      <vt:lpstr>MLP Modeling: Grid Search</vt:lpstr>
      <vt:lpstr>MLP Modeling: Final Model</vt:lpstr>
      <vt:lpstr>VAR Modeling : White Noise Evaluation</vt:lpstr>
      <vt:lpstr>Base Models: Comparison</vt:lpstr>
      <vt:lpstr>Modeling: Ensemble</vt:lpstr>
      <vt:lpstr>Ensemble Modeling: Performance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forecasting_recessions</dc:title>
  <dc:creator>Nikhil Gupta</dc:creator>
  <cp:lastModifiedBy>mywork.ng@gmail.com</cp:lastModifiedBy>
  <cp:revision>1</cp:revision>
  <dcterms:created xsi:type="dcterms:W3CDTF">2019-04-10T00:10:13Z</dcterms:created>
  <dcterms:modified xsi:type="dcterms:W3CDTF">2020-04-11T17:26:00Z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0x0101000BA00A350CC6324D82DC9282A0038118</vt:lpwstr>
  </property>
</Properties>
</file>