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887" r:id="rId8"/>
  </p:sldMasterIdLst>
  <p:notesMasterIdLst>
    <p:notesMasterId r:id="rId25"/>
  </p:notesMasterIdLst>
  <p:handoutMasterIdLst>
    <p:handoutMasterId r:id="rId26"/>
  </p:handoutMasterIdLst>
  <p:sldIdLst>
    <p:sldId id="256" r:id="rId9"/>
    <p:sldId id="265" r:id="rId10"/>
    <p:sldId id="266" r:id="rId11"/>
    <p:sldId id="287" r:id="rId12"/>
    <p:sldId id="288" r:id="rId13"/>
    <p:sldId id="289" r:id="rId14"/>
    <p:sldId id="290" r:id="rId15"/>
    <p:sldId id="291" r:id="rId16"/>
    <p:sldId id="292" r:id="rId17"/>
    <p:sldId id="297" r:id="rId18"/>
    <p:sldId id="300" r:id="rId19"/>
    <p:sldId id="298" r:id="rId20"/>
    <p:sldId id="299" r:id="rId21"/>
    <p:sldId id="293" r:id="rId22"/>
    <p:sldId id="295" r:id="rId23"/>
    <p:sldId id="294" r:id="rId24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85556" autoAdjust="0"/>
  </p:normalViewPr>
  <p:slideViewPr>
    <p:cSldViewPr snapToGrid="0">
      <p:cViewPr>
        <p:scale>
          <a:sx n="50" d="100"/>
          <a:sy n="50" d="100"/>
        </p:scale>
        <p:origin x="678" y="-486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Project 1 Review</a:t>
          </a: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Project 2 Objective and Approach </a:t>
          </a: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Research Methodologies</a:t>
          </a: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Model Results</a:t>
          </a: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Discussion</a:t>
          </a: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E4F0D-82FB-44F5-AABC-F771146BADDD}" type="doc">
      <dgm:prSet loTypeId="urn:microsoft.com/office/officeart/2005/8/layout/h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854B4E-CC53-4B4B-AA9B-5590C16A958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Prep</a:t>
          </a:r>
        </a:p>
      </dgm:t>
    </dgm:pt>
    <dgm:pt modelId="{A3E00480-9BB4-445A-AB6C-26D5F3C61DC0}" type="parTrans" cxnId="{41413F23-F20F-4879-8F7D-BE04AAEDBD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905E18-EF87-4896-AB34-34E3F900203C}" type="sibTrans" cxnId="{41413F23-F20F-4879-8F7D-BE04AAEDBD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2C79D0-485D-4F34-BE90-141972875C68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3020 NA values for y3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973632-8CEA-4255-958A-B375CE396B99}" type="parTrans" cxnId="{7051F719-B357-4C8C-830B-D58593DC20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0F9C6A-A641-4274-88B4-0A80DEEF2D66}" type="sibTrans" cxnId="{7051F719-B357-4C8C-830B-D58593DC20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363896-314E-4778-A4E8-EA096027DB9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Output</a:t>
          </a:r>
        </a:p>
      </dgm:t>
    </dgm:pt>
    <dgm:pt modelId="{E7CEDE48-C27B-42F9-AC6B-F0B04614893B}" type="parTrans" cxnId="{ED851111-B964-4B81-96FC-411E78FE06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97FF91-2B36-473A-9D82-9C58F0FAC8BD}" type="sibTrans" cxnId="{ED851111-B964-4B81-96FC-411E78FE06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4E1C59-F280-4CF9-9CC9-E344D9733F07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Right skewness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50AD4-71D5-47EE-B5D4-A10CE493745F}" type="parTrans" cxnId="{E120688A-7EBA-423E-8A20-A8C96FA7F1E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13185D-E9C4-41D8-ADBC-2490E54D750D}" type="sibTrans" cxnId="{E120688A-7EBA-423E-8A20-A8C96FA7F1E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8AB60D-8DF8-4716-B5AB-5F9A549EED30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Log transformed variable “y3.log” 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EC0E20-D96E-4F4B-8616-B03BFFD6D34F}" type="parTrans" cxnId="{10680A92-65DC-4205-8E49-CBE4B87B30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38A0B4-42AE-4798-9FDA-314324B1A85F}" type="sibTrans" cxnId="{10680A92-65DC-4205-8E49-CBE4B87B30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31A05D-9E68-483F-9811-44AD107D38E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Input Predictors</a:t>
          </a:r>
        </a:p>
      </dgm:t>
    </dgm:pt>
    <dgm:pt modelId="{938F8031-6DA2-431D-BFFA-79847B77DC30}" type="parTrans" cxnId="{07CEB2BC-9CAC-48F2-BF7D-0F87DACA83D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5572D7-B8C2-4964-BA0C-0EDB32A89316}" type="sibTrans" cxnId="{07CEB2BC-9CAC-48F2-BF7D-0F87DACA83D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4A01B5-89F6-432A-B962-B2E1242C845B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Derived from basic semiconductor theory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21E7F8-A37A-47C6-B8AA-389C56A82C10}" type="parTrans" cxnId="{1EB7EF0A-A21E-44A2-A331-BE53FF5D1A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7C06E-CDE5-4D33-BC5D-0D908395308F}" type="sibTrans" cxnId="{1EB7EF0A-A21E-44A2-A331-BE53FF5D1A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994777-3C04-4BCD-8D70-14CCEB7A3C93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41 features created 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A32588-DFDF-4540-809A-B5F3D89977EF}" type="parTrans" cxnId="{6EBF03EE-80A3-4722-B53B-75D68B5BB4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B9F644-0219-41A9-BCCC-EF6500EA801D}" type="sibTrans" cxnId="{6EBF03EE-80A3-4722-B53B-75D68B5BB4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085A84-3E03-4B88-850E-E37B16429BDF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Multicollinearity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685D7C-03A1-484F-B58C-5B463DDA6FFF}" type="parTrans" cxnId="{58E196C3-FAC2-4407-AB85-F1C9A774013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EBC9DE-29A7-4845-A3DB-CC1BDF41385E}" type="sibTrans" cxnId="{58E196C3-FAC2-4407-AB85-F1C9A774013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AA467E-E356-4D62-84BD-56E95454C6EF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All VIF values were &lt; 10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A138BC-009D-4983-83D6-D50F8E4057B5}" type="parTrans" cxnId="{7A6B740B-80C0-42B9-8CE2-673D1C29C6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03A367-729A-47AE-BBAF-326C2EBFE887}" type="sibTrans" cxnId="{7A6B740B-80C0-42B9-8CE2-673D1C29C6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AE91AC-1F61-425C-8DBE-F6C6FBB2621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Transformations</a:t>
          </a:r>
        </a:p>
      </dgm:t>
    </dgm:pt>
    <dgm:pt modelId="{84701371-4255-4701-9AC1-23C534CC5D46}" type="parTrans" cxnId="{257BDB1D-0C2C-438A-A675-FAD8C5D34FD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9A8100-8CCE-4072-B88D-3975C439A5B6}" type="sibTrans" cxnId="{257BDB1D-0C2C-438A-A675-FAD8C5D34FD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31A794-20D0-4F0E-B06B-C13B293FBA83}" type="pres">
      <dgm:prSet presAssocID="{B7EE4F0D-82FB-44F5-AABC-F771146BADDD}" presName="Name0" presStyleCnt="0">
        <dgm:presLayoutVars>
          <dgm:dir/>
          <dgm:animLvl val="lvl"/>
          <dgm:resizeHandles val="exact"/>
        </dgm:presLayoutVars>
      </dgm:prSet>
      <dgm:spPr/>
    </dgm:pt>
    <dgm:pt modelId="{186CFA01-8B26-4C14-B58E-359A04A0D390}" type="pres">
      <dgm:prSet presAssocID="{49854B4E-CC53-4B4B-AA9B-5590C16A9582}" presName="composite" presStyleCnt="0"/>
      <dgm:spPr/>
    </dgm:pt>
    <dgm:pt modelId="{8187CF7D-1486-46F2-BEF6-4AC5B6900E1D}" type="pres">
      <dgm:prSet presAssocID="{49854B4E-CC53-4B4B-AA9B-5590C16A958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3BCD32-883B-4E5F-85DB-E36A6FF12AE9}" type="pres">
      <dgm:prSet presAssocID="{49854B4E-CC53-4B4B-AA9B-5590C16A9582}" presName="desTx" presStyleLbl="alignAccFollowNode1" presStyleIdx="0" presStyleCnt="4">
        <dgm:presLayoutVars>
          <dgm:bulletEnabled val="1"/>
        </dgm:presLayoutVars>
      </dgm:prSet>
      <dgm:spPr/>
    </dgm:pt>
    <dgm:pt modelId="{40BBEE14-FDEF-42E7-9494-E66464D265F5}" type="pres">
      <dgm:prSet presAssocID="{00905E18-EF87-4896-AB34-34E3F900203C}" presName="space" presStyleCnt="0"/>
      <dgm:spPr/>
    </dgm:pt>
    <dgm:pt modelId="{3DD8CE44-26C0-4A07-BBCE-E44492447616}" type="pres">
      <dgm:prSet presAssocID="{D9363896-314E-4778-A4E8-EA096027DB9C}" presName="composite" presStyleCnt="0"/>
      <dgm:spPr/>
    </dgm:pt>
    <dgm:pt modelId="{1BBF15E2-8F08-4AB4-AE81-68C2936E3055}" type="pres">
      <dgm:prSet presAssocID="{D9363896-314E-4778-A4E8-EA096027DB9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E7E9523-CF24-4040-BB6D-C379A9B13E71}" type="pres">
      <dgm:prSet presAssocID="{D9363896-314E-4778-A4E8-EA096027DB9C}" presName="desTx" presStyleLbl="alignAccFollowNode1" presStyleIdx="1" presStyleCnt="4">
        <dgm:presLayoutVars>
          <dgm:bulletEnabled val="1"/>
        </dgm:presLayoutVars>
      </dgm:prSet>
      <dgm:spPr/>
    </dgm:pt>
    <dgm:pt modelId="{D3DB3E18-CA39-4F6D-BB8E-F1B7F582F841}" type="pres">
      <dgm:prSet presAssocID="{C597FF91-2B36-473A-9D82-9C58F0FAC8BD}" presName="space" presStyleCnt="0"/>
      <dgm:spPr/>
    </dgm:pt>
    <dgm:pt modelId="{CF49C790-A7EC-43CA-BFC1-A359DE50EB5F}" type="pres">
      <dgm:prSet presAssocID="{1431A05D-9E68-483F-9811-44AD107D38E6}" presName="composite" presStyleCnt="0"/>
      <dgm:spPr/>
    </dgm:pt>
    <dgm:pt modelId="{D527A540-8ECF-4187-ACC5-6449A88DCD5E}" type="pres">
      <dgm:prSet presAssocID="{1431A05D-9E68-483F-9811-44AD107D38E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FD0D35F-7A81-412F-853F-D48A8E187A28}" type="pres">
      <dgm:prSet presAssocID="{1431A05D-9E68-483F-9811-44AD107D38E6}" presName="desTx" presStyleLbl="alignAccFollowNode1" presStyleIdx="2" presStyleCnt="4">
        <dgm:presLayoutVars>
          <dgm:bulletEnabled val="1"/>
        </dgm:presLayoutVars>
      </dgm:prSet>
      <dgm:spPr/>
    </dgm:pt>
    <dgm:pt modelId="{75C27253-C034-4907-AEEF-0182C825FBB8}" type="pres">
      <dgm:prSet presAssocID="{905572D7-B8C2-4964-BA0C-0EDB32A89316}" presName="space" presStyleCnt="0"/>
      <dgm:spPr/>
    </dgm:pt>
    <dgm:pt modelId="{ADFB0DA3-8BB2-4279-AA05-4BFA98D6F0FF}" type="pres">
      <dgm:prSet presAssocID="{22AE91AC-1F61-425C-8DBE-F6C6FBB26212}" presName="composite" presStyleCnt="0"/>
      <dgm:spPr/>
    </dgm:pt>
    <dgm:pt modelId="{F70C806F-2C9D-41B7-88EB-DAC5EDD47B86}" type="pres">
      <dgm:prSet presAssocID="{22AE91AC-1F61-425C-8DBE-F6C6FBB2621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888D807-0576-428E-9E83-DF60A5B655F0}" type="pres">
      <dgm:prSet presAssocID="{22AE91AC-1F61-425C-8DBE-F6C6FBB2621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4EDE707-EC2A-45D7-9161-184DF1819496}" type="presOf" srcId="{D02C79D0-485D-4F34-BE90-141972875C68}" destId="{343BCD32-883B-4E5F-85DB-E36A6FF12AE9}" srcOrd="0" destOrd="0" presId="urn:microsoft.com/office/officeart/2005/8/layout/hList1"/>
    <dgm:cxn modelId="{1EB7EF0A-A21E-44A2-A331-BE53FF5D1AAC}" srcId="{22AE91AC-1F61-425C-8DBE-F6C6FBB26212}" destId="{224A01B5-89F6-432A-B962-B2E1242C845B}" srcOrd="0" destOrd="0" parTransId="{3F21E7F8-A37A-47C6-B8AA-389C56A82C10}" sibTransId="{2747C06E-CDE5-4D33-BC5D-0D908395308F}"/>
    <dgm:cxn modelId="{7A6B740B-80C0-42B9-8CE2-673D1C29C6BF}" srcId="{1431A05D-9E68-483F-9811-44AD107D38E6}" destId="{7EAA467E-E356-4D62-84BD-56E95454C6EF}" srcOrd="1" destOrd="0" parTransId="{CAA138BC-009D-4983-83D6-D50F8E4057B5}" sibTransId="{3A03A367-729A-47AE-BBAF-326C2EBFE887}"/>
    <dgm:cxn modelId="{ED851111-B964-4B81-96FC-411E78FE068C}" srcId="{B7EE4F0D-82FB-44F5-AABC-F771146BADDD}" destId="{D9363896-314E-4778-A4E8-EA096027DB9C}" srcOrd="1" destOrd="0" parTransId="{E7CEDE48-C27B-42F9-AC6B-F0B04614893B}" sibTransId="{C597FF91-2B36-473A-9D82-9C58F0FAC8BD}"/>
    <dgm:cxn modelId="{7051F719-B357-4C8C-830B-D58593DC204F}" srcId="{49854B4E-CC53-4B4B-AA9B-5590C16A9582}" destId="{D02C79D0-485D-4F34-BE90-141972875C68}" srcOrd="0" destOrd="0" parTransId="{1F973632-8CEA-4255-958A-B375CE396B99}" sibTransId="{780F9C6A-A641-4274-88B4-0A80DEEF2D66}"/>
    <dgm:cxn modelId="{257BDB1D-0C2C-438A-A675-FAD8C5D34FDE}" srcId="{B7EE4F0D-82FB-44F5-AABC-F771146BADDD}" destId="{22AE91AC-1F61-425C-8DBE-F6C6FBB26212}" srcOrd="3" destOrd="0" parTransId="{84701371-4255-4701-9AC1-23C534CC5D46}" sibTransId="{DD9A8100-8CCE-4072-B88D-3975C439A5B6}"/>
    <dgm:cxn modelId="{41413F23-F20F-4879-8F7D-BE04AAEDBD4B}" srcId="{B7EE4F0D-82FB-44F5-AABC-F771146BADDD}" destId="{49854B4E-CC53-4B4B-AA9B-5590C16A9582}" srcOrd="0" destOrd="0" parTransId="{A3E00480-9BB4-445A-AB6C-26D5F3C61DC0}" sibTransId="{00905E18-EF87-4896-AB34-34E3F900203C}"/>
    <dgm:cxn modelId="{49AABA25-9466-4B47-AC8D-43B0A237D0D2}" type="presOf" srcId="{7EAA467E-E356-4D62-84BD-56E95454C6EF}" destId="{EFD0D35F-7A81-412F-853F-D48A8E187A28}" srcOrd="0" destOrd="1" presId="urn:microsoft.com/office/officeart/2005/8/layout/hList1"/>
    <dgm:cxn modelId="{B8282931-90A7-41CC-B938-18AB732A6179}" type="presOf" srcId="{D9363896-314E-4778-A4E8-EA096027DB9C}" destId="{1BBF15E2-8F08-4AB4-AE81-68C2936E3055}" srcOrd="0" destOrd="0" presId="urn:microsoft.com/office/officeart/2005/8/layout/hList1"/>
    <dgm:cxn modelId="{12C24331-DBA6-4F71-B9AF-6624A968E048}" type="presOf" srcId="{B7EE4F0D-82FB-44F5-AABC-F771146BADDD}" destId="{0231A794-20D0-4F0E-B06B-C13B293FBA83}" srcOrd="0" destOrd="0" presId="urn:microsoft.com/office/officeart/2005/8/layout/hList1"/>
    <dgm:cxn modelId="{8A374B4E-4771-40C4-8ADB-252D1F48EA6A}" type="presOf" srcId="{49854B4E-CC53-4B4B-AA9B-5590C16A9582}" destId="{8187CF7D-1486-46F2-BEF6-4AC5B6900E1D}" srcOrd="0" destOrd="0" presId="urn:microsoft.com/office/officeart/2005/8/layout/hList1"/>
    <dgm:cxn modelId="{56F68056-1E5C-4D81-A9F0-940F92118138}" type="presOf" srcId="{1431A05D-9E68-483F-9811-44AD107D38E6}" destId="{D527A540-8ECF-4187-ACC5-6449A88DCD5E}" srcOrd="0" destOrd="0" presId="urn:microsoft.com/office/officeart/2005/8/layout/hList1"/>
    <dgm:cxn modelId="{A1F1F059-D086-470F-970C-61BA1D814547}" type="presOf" srcId="{A18AB60D-8DF8-4716-B5AB-5F9A549EED30}" destId="{4E7E9523-CF24-4040-BB6D-C379A9B13E71}" srcOrd="0" destOrd="1" presId="urn:microsoft.com/office/officeart/2005/8/layout/hList1"/>
    <dgm:cxn modelId="{4785F25A-A7AB-4FB3-B8CA-9B01E740ED33}" type="presOf" srcId="{C64E1C59-F280-4CF9-9CC9-E344D9733F07}" destId="{4E7E9523-CF24-4040-BB6D-C379A9B13E71}" srcOrd="0" destOrd="0" presId="urn:microsoft.com/office/officeart/2005/8/layout/hList1"/>
    <dgm:cxn modelId="{096C6E7C-2C31-48A6-8D69-E417E642E919}" type="presOf" srcId="{B0085A84-3E03-4B88-850E-E37B16429BDF}" destId="{EFD0D35F-7A81-412F-853F-D48A8E187A28}" srcOrd="0" destOrd="0" presId="urn:microsoft.com/office/officeart/2005/8/layout/hList1"/>
    <dgm:cxn modelId="{E120688A-7EBA-423E-8A20-A8C96FA7F1E0}" srcId="{D9363896-314E-4778-A4E8-EA096027DB9C}" destId="{C64E1C59-F280-4CF9-9CC9-E344D9733F07}" srcOrd="0" destOrd="0" parTransId="{26850AD4-71D5-47EE-B5D4-A10CE493745F}" sibTransId="{4713185D-E9C4-41D8-ADBC-2490E54D750D}"/>
    <dgm:cxn modelId="{10680A92-65DC-4205-8E49-CBE4B87B3027}" srcId="{D9363896-314E-4778-A4E8-EA096027DB9C}" destId="{A18AB60D-8DF8-4716-B5AB-5F9A549EED30}" srcOrd="1" destOrd="0" parTransId="{E1EC0E20-D96E-4F4B-8616-B03BFFD6D34F}" sibTransId="{9F38A0B4-42AE-4798-9FDA-314324B1A85F}"/>
    <dgm:cxn modelId="{4FFC409A-C571-40FE-940D-8732E32601A3}" type="presOf" srcId="{224A01B5-89F6-432A-B962-B2E1242C845B}" destId="{B888D807-0576-428E-9E83-DF60A5B655F0}" srcOrd="0" destOrd="0" presId="urn:microsoft.com/office/officeart/2005/8/layout/hList1"/>
    <dgm:cxn modelId="{07CEB2BC-9CAC-48F2-BF7D-0F87DACA83DD}" srcId="{B7EE4F0D-82FB-44F5-AABC-F771146BADDD}" destId="{1431A05D-9E68-483F-9811-44AD107D38E6}" srcOrd="2" destOrd="0" parTransId="{938F8031-6DA2-431D-BFFA-79847B77DC30}" sibTransId="{905572D7-B8C2-4964-BA0C-0EDB32A89316}"/>
    <dgm:cxn modelId="{1EC0FBBC-569B-4D73-843E-BA156FC1652A}" type="presOf" srcId="{22AE91AC-1F61-425C-8DBE-F6C6FBB26212}" destId="{F70C806F-2C9D-41B7-88EB-DAC5EDD47B86}" srcOrd="0" destOrd="0" presId="urn:microsoft.com/office/officeart/2005/8/layout/hList1"/>
    <dgm:cxn modelId="{58E196C3-FAC2-4407-AB85-F1C9A7740135}" srcId="{1431A05D-9E68-483F-9811-44AD107D38E6}" destId="{B0085A84-3E03-4B88-850E-E37B16429BDF}" srcOrd="0" destOrd="0" parTransId="{9B685D7C-03A1-484F-B58C-5B463DDA6FFF}" sibTransId="{6BEBC9DE-29A7-4845-A3DB-CC1BDF41385E}"/>
    <dgm:cxn modelId="{665B1CC9-707B-4A39-B504-A371AB4952B4}" type="presOf" srcId="{ED994777-3C04-4BCD-8D70-14CCEB7A3C93}" destId="{B888D807-0576-428E-9E83-DF60A5B655F0}" srcOrd="0" destOrd="1" presId="urn:microsoft.com/office/officeart/2005/8/layout/hList1"/>
    <dgm:cxn modelId="{6EBF03EE-80A3-4722-B53B-75D68B5BB4D4}" srcId="{22AE91AC-1F61-425C-8DBE-F6C6FBB26212}" destId="{ED994777-3C04-4BCD-8D70-14CCEB7A3C93}" srcOrd="1" destOrd="0" parTransId="{4BA32588-DFDF-4540-809A-B5F3D89977EF}" sibTransId="{70B9F644-0219-41A9-BCCC-EF6500EA801D}"/>
    <dgm:cxn modelId="{3E89BCD2-46EA-406B-8CDF-8859F0137FC9}" type="presParOf" srcId="{0231A794-20D0-4F0E-B06B-C13B293FBA83}" destId="{186CFA01-8B26-4C14-B58E-359A04A0D390}" srcOrd="0" destOrd="0" presId="urn:microsoft.com/office/officeart/2005/8/layout/hList1"/>
    <dgm:cxn modelId="{90FC8ED7-024D-4218-8B94-BF18A0E67DC6}" type="presParOf" srcId="{186CFA01-8B26-4C14-B58E-359A04A0D390}" destId="{8187CF7D-1486-46F2-BEF6-4AC5B6900E1D}" srcOrd="0" destOrd="0" presId="urn:microsoft.com/office/officeart/2005/8/layout/hList1"/>
    <dgm:cxn modelId="{FCDE2795-253C-4BC6-879D-420BB2D1771B}" type="presParOf" srcId="{186CFA01-8B26-4C14-B58E-359A04A0D390}" destId="{343BCD32-883B-4E5F-85DB-E36A6FF12AE9}" srcOrd="1" destOrd="0" presId="urn:microsoft.com/office/officeart/2005/8/layout/hList1"/>
    <dgm:cxn modelId="{347502F5-41F5-4C6C-B824-EB3BFF0BF767}" type="presParOf" srcId="{0231A794-20D0-4F0E-B06B-C13B293FBA83}" destId="{40BBEE14-FDEF-42E7-9494-E66464D265F5}" srcOrd="1" destOrd="0" presId="urn:microsoft.com/office/officeart/2005/8/layout/hList1"/>
    <dgm:cxn modelId="{58C9E68A-1E3C-4559-BC71-DB04DA48D254}" type="presParOf" srcId="{0231A794-20D0-4F0E-B06B-C13B293FBA83}" destId="{3DD8CE44-26C0-4A07-BBCE-E44492447616}" srcOrd="2" destOrd="0" presId="urn:microsoft.com/office/officeart/2005/8/layout/hList1"/>
    <dgm:cxn modelId="{3F7C0A46-D8B8-4D0B-A7AC-22C80D27211F}" type="presParOf" srcId="{3DD8CE44-26C0-4A07-BBCE-E44492447616}" destId="{1BBF15E2-8F08-4AB4-AE81-68C2936E3055}" srcOrd="0" destOrd="0" presId="urn:microsoft.com/office/officeart/2005/8/layout/hList1"/>
    <dgm:cxn modelId="{B5B12AD4-AA19-4087-86F0-958244C58F88}" type="presParOf" srcId="{3DD8CE44-26C0-4A07-BBCE-E44492447616}" destId="{4E7E9523-CF24-4040-BB6D-C379A9B13E71}" srcOrd="1" destOrd="0" presId="urn:microsoft.com/office/officeart/2005/8/layout/hList1"/>
    <dgm:cxn modelId="{EAA927CD-B799-4BF4-9D5E-0B96978859D6}" type="presParOf" srcId="{0231A794-20D0-4F0E-B06B-C13B293FBA83}" destId="{D3DB3E18-CA39-4F6D-BB8E-F1B7F582F841}" srcOrd="3" destOrd="0" presId="urn:microsoft.com/office/officeart/2005/8/layout/hList1"/>
    <dgm:cxn modelId="{68154917-FC05-4104-AE53-8ECC8F1D07B2}" type="presParOf" srcId="{0231A794-20D0-4F0E-B06B-C13B293FBA83}" destId="{CF49C790-A7EC-43CA-BFC1-A359DE50EB5F}" srcOrd="4" destOrd="0" presId="urn:microsoft.com/office/officeart/2005/8/layout/hList1"/>
    <dgm:cxn modelId="{83714CE7-8705-4C95-82A1-2C8519E09B72}" type="presParOf" srcId="{CF49C790-A7EC-43CA-BFC1-A359DE50EB5F}" destId="{D527A540-8ECF-4187-ACC5-6449A88DCD5E}" srcOrd="0" destOrd="0" presId="urn:microsoft.com/office/officeart/2005/8/layout/hList1"/>
    <dgm:cxn modelId="{B6DA6024-5A92-42D7-8BAB-4037364C9BDB}" type="presParOf" srcId="{CF49C790-A7EC-43CA-BFC1-A359DE50EB5F}" destId="{EFD0D35F-7A81-412F-853F-D48A8E187A28}" srcOrd="1" destOrd="0" presId="urn:microsoft.com/office/officeart/2005/8/layout/hList1"/>
    <dgm:cxn modelId="{785EFC53-2473-4788-81DC-C507D64EE5DD}" type="presParOf" srcId="{0231A794-20D0-4F0E-B06B-C13B293FBA83}" destId="{75C27253-C034-4907-AEEF-0182C825FBB8}" srcOrd="5" destOrd="0" presId="urn:microsoft.com/office/officeart/2005/8/layout/hList1"/>
    <dgm:cxn modelId="{E3C224F4-E6A2-461C-9114-317F8A4A6904}" type="presParOf" srcId="{0231A794-20D0-4F0E-B06B-C13B293FBA83}" destId="{ADFB0DA3-8BB2-4279-AA05-4BFA98D6F0FF}" srcOrd="6" destOrd="0" presId="urn:microsoft.com/office/officeart/2005/8/layout/hList1"/>
    <dgm:cxn modelId="{207BECB1-C6AD-4203-A24B-2682642A20A0}" type="presParOf" srcId="{ADFB0DA3-8BB2-4279-AA05-4BFA98D6F0FF}" destId="{F70C806F-2C9D-41B7-88EB-DAC5EDD47B86}" srcOrd="0" destOrd="0" presId="urn:microsoft.com/office/officeart/2005/8/layout/hList1"/>
    <dgm:cxn modelId="{F794E2BF-D92E-48D4-82B2-6193DCF8C284}" type="presParOf" srcId="{ADFB0DA3-8BB2-4279-AA05-4BFA98D6F0FF}" destId="{B888D807-0576-428E-9E83-DF60A5B655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Project 1 Review</a:t>
          </a: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Project 2 Objective and Approach </a:t>
          </a: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Research Methodologies</a:t>
          </a: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Model Results</a:t>
          </a: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Discussion</a:t>
          </a: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7CF7D-1486-46F2-BEF6-4AC5B6900E1D}">
      <dsp:nvSpPr>
        <dsp:cNvPr id="0" name=""/>
        <dsp:cNvSpPr/>
      </dsp:nvSpPr>
      <dsp:spPr>
        <a:xfrm>
          <a:off x="6378" y="479236"/>
          <a:ext cx="3835534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Data Prep</a:t>
          </a:r>
        </a:p>
      </dsp:txBody>
      <dsp:txXfrm>
        <a:off x="6378" y="479236"/>
        <a:ext cx="3835534" cy="1008000"/>
      </dsp:txXfrm>
    </dsp:sp>
    <dsp:sp modelId="{343BCD32-883B-4E5F-85DB-E36A6FF12AE9}">
      <dsp:nvSpPr>
        <dsp:cNvPr id="0" name=""/>
        <dsp:cNvSpPr/>
      </dsp:nvSpPr>
      <dsp:spPr>
        <a:xfrm>
          <a:off x="6378" y="1487236"/>
          <a:ext cx="3835534" cy="33326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 dirty="0">
              <a:latin typeface="Arial" panose="020B0604020202020204" pitchFamily="34" charset="0"/>
              <a:cs typeface="Arial" panose="020B0604020202020204" pitchFamily="34" charset="0"/>
            </a:rPr>
            <a:t>3020 NA values for y3</a:t>
          </a:r>
          <a:endParaRPr lang="en-US" sz="3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78" y="1487236"/>
        <a:ext cx="3835534" cy="3332601"/>
      </dsp:txXfrm>
    </dsp:sp>
    <dsp:sp modelId="{1BBF15E2-8F08-4AB4-AE81-68C2936E3055}">
      <dsp:nvSpPr>
        <dsp:cNvPr id="0" name=""/>
        <dsp:cNvSpPr/>
      </dsp:nvSpPr>
      <dsp:spPr>
        <a:xfrm>
          <a:off x="4378888" y="479236"/>
          <a:ext cx="3835534" cy="1008000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Output</a:t>
          </a:r>
        </a:p>
      </dsp:txBody>
      <dsp:txXfrm>
        <a:off x="4378888" y="479236"/>
        <a:ext cx="3835534" cy="1008000"/>
      </dsp:txXfrm>
    </dsp:sp>
    <dsp:sp modelId="{4E7E9523-CF24-4040-BB6D-C379A9B13E71}">
      <dsp:nvSpPr>
        <dsp:cNvPr id="0" name=""/>
        <dsp:cNvSpPr/>
      </dsp:nvSpPr>
      <dsp:spPr>
        <a:xfrm>
          <a:off x="4378888" y="1487236"/>
          <a:ext cx="3835534" cy="3332601"/>
        </a:xfrm>
        <a:prstGeom prst="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 dirty="0">
              <a:latin typeface="Arial" panose="020B0604020202020204" pitchFamily="34" charset="0"/>
              <a:cs typeface="Arial" panose="020B0604020202020204" pitchFamily="34" charset="0"/>
            </a:rPr>
            <a:t>Right skewness</a:t>
          </a:r>
          <a:endParaRPr lang="en-US" sz="3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 dirty="0">
              <a:latin typeface="Arial" panose="020B0604020202020204" pitchFamily="34" charset="0"/>
              <a:cs typeface="Arial" panose="020B0604020202020204" pitchFamily="34" charset="0"/>
            </a:rPr>
            <a:t>Log transformed variable “y3.log” </a:t>
          </a:r>
          <a:endParaRPr lang="en-US" sz="3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78888" y="1487236"/>
        <a:ext cx="3835534" cy="3332601"/>
      </dsp:txXfrm>
    </dsp:sp>
    <dsp:sp modelId="{D527A540-8ECF-4187-ACC5-6449A88DCD5E}">
      <dsp:nvSpPr>
        <dsp:cNvPr id="0" name=""/>
        <dsp:cNvSpPr/>
      </dsp:nvSpPr>
      <dsp:spPr>
        <a:xfrm>
          <a:off x="8751398" y="479236"/>
          <a:ext cx="3835534" cy="1008000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Input Predictors</a:t>
          </a:r>
        </a:p>
      </dsp:txBody>
      <dsp:txXfrm>
        <a:off x="8751398" y="479236"/>
        <a:ext cx="3835534" cy="1008000"/>
      </dsp:txXfrm>
    </dsp:sp>
    <dsp:sp modelId="{EFD0D35F-7A81-412F-853F-D48A8E187A28}">
      <dsp:nvSpPr>
        <dsp:cNvPr id="0" name=""/>
        <dsp:cNvSpPr/>
      </dsp:nvSpPr>
      <dsp:spPr>
        <a:xfrm>
          <a:off x="8751398" y="1487236"/>
          <a:ext cx="3835534" cy="3332601"/>
        </a:xfrm>
        <a:prstGeom prst="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 dirty="0">
              <a:latin typeface="Arial" panose="020B0604020202020204" pitchFamily="34" charset="0"/>
              <a:cs typeface="Arial" panose="020B0604020202020204" pitchFamily="34" charset="0"/>
            </a:rPr>
            <a:t>Multicollinearity</a:t>
          </a:r>
          <a:endParaRPr lang="en-US" sz="3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 dirty="0">
              <a:latin typeface="Arial" panose="020B0604020202020204" pitchFamily="34" charset="0"/>
              <a:cs typeface="Arial" panose="020B0604020202020204" pitchFamily="34" charset="0"/>
            </a:rPr>
            <a:t>All VIF values were &lt; 10</a:t>
          </a:r>
          <a:endParaRPr lang="en-US" sz="3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751398" y="1487236"/>
        <a:ext cx="3835534" cy="3332601"/>
      </dsp:txXfrm>
    </dsp:sp>
    <dsp:sp modelId="{F70C806F-2C9D-41B7-88EB-DAC5EDD47B86}">
      <dsp:nvSpPr>
        <dsp:cNvPr id="0" name=""/>
        <dsp:cNvSpPr/>
      </dsp:nvSpPr>
      <dsp:spPr>
        <a:xfrm>
          <a:off x="13123908" y="479236"/>
          <a:ext cx="3835534" cy="100800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Transformations</a:t>
          </a:r>
        </a:p>
      </dsp:txBody>
      <dsp:txXfrm>
        <a:off x="13123908" y="479236"/>
        <a:ext cx="3835534" cy="1008000"/>
      </dsp:txXfrm>
    </dsp:sp>
    <dsp:sp modelId="{B888D807-0576-428E-9E83-DF60A5B655F0}">
      <dsp:nvSpPr>
        <dsp:cNvPr id="0" name=""/>
        <dsp:cNvSpPr/>
      </dsp:nvSpPr>
      <dsp:spPr>
        <a:xfrm>
          <a:off x="13123908" y="1487236"/>
          <a:ext cx="3835534" cy="3332601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 dirty="0">
              <a:latin typeface="Arial" panose="020B0604020202020204" pitchFamily="34" charset="0"/>
              <a:cs typeface="Arial" panose="020B0604020202020204" pitchFamily="34" charset="0"/>
            </a:rPr>
            <a:t>Derived from basic semiconductor theory</a:t>
          </a:r>
          <a:endParaRPr lang="en-US" sz="3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 dirty="0">
              <a:latin typeface="Arial" panose="020B0604020202020204" pitchFamily="34" charset="0"/>
              <a:cs typeface="Arial" panose="020B0604020202020204" pitchFamily="34" charset="0"/>
            </a:rPr>
            <a:t>41 features created </a:t>
          </a:r>
          <a:endParaRPr lang="en-US" sz="3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123908" y="1487236"/>
        <a:ext cx="3835534" cy="3332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718218" cy="10260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538914" cy="10260014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849" y="1679128"/>
            <a:ext cx="13497586" cy="3572005"/>
          </a:xfrm>
        </p:spPr>
        <p:txBody>
          <a:bodyPr anchor="b">
            <a:normAutofit/>
          </a:bodyPr>
          <a:lstStyle>
            <a:lvl1pPr algn="l">
              <a:defRPr sz="7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849" y="5388883"/>
            <a:ext cx="13497586" cy="2477127"/>
          </a:xfrm>
        </p:spPr>
        <p:txBody>
          <a:bodyPr>
            <a:normAutofit/>
          </a:bodyPr>
          <a:lstStyle>
            <a:lvl1pPr marL="0" indent="0" algn="l">
              <a:buNone/>
              <a:defRPr sz="2992" cap="all" baseline="0">
                <a:solidFill>
                  <a:schemeClr val="tx2"/>
                </a:solidFill>
              </a:defRPr>
            </a:lvl1pPr>
            <a:lvl2pPr marL="684017" indent="0" algn="ctr">
              <a:buNone/>
              <a:defRPr sz="2992"/>
            </a:lvl2pPr>
            <a:lvl3pPr marL="1368034" indent="0" algn="ctr">
              <a:buNone/>
              <a:defRPr sz="2693"/>
            </a:lvl3pPr>
            <a:lvl4pPr marL="2052051" indent="0" algn="ctr">
              <a:buNone/>
              <a:defRPr sz="2394"/>
            </a:lvl4pPr>
            <a:lvl5pPr marL="2736068" indent="0" algn="ctr">
              <a:buNone/>
              <a:defRPr sz="2394"/>
            </a:lvl5pPr>
            <a:lvl6pPr marL="3420085" indent="0" algn="ctr">
              <a:buNone/>
              <a:defRPr sz="2394"/>
            </a:lvl6pPr>
            <a:lvl7pPr marL="4104102" indent="0" algn="ctr">
              <a:buNone/>
              <a:defRPr sz="2394"/>
            </a:lvl7pPr>
            <a:lvl8pPr marL="4788118" indent="0" algn="ctr">
              <a:buNone/>
              <a:defRPr sz="2394"/>
            </a:lvl8pPr>
            <a:lvl9pPr marL="5472135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66007" y="8094012"/>
            <a:ext cx="4211598" cy="546251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0849" y="8094012"/>
            <a:ext cx="7868168" cy="5462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94594" y="8094009"/>
            <a:ext cx="1183843" cy="54625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096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2854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3" y="2123255"/>
            <a:ext cx="15208548" cy="4267880"/>
          </a:xfrm>
        </p:spPr>
        <p:txBody>
          <a:bodyPr anchor="b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393" y="6619133"/>
            <a:ext cx="15208548" cy="2056754"/>
          </a:xfrm>
        </p:spPr>
        <p:txBody>
          <a:bodyPr>
            <a:normAutofit/>
          </a:bodyPr>
          <a:lstStyle>
            <a:lvl1pPr marL="0" indent="0">
              <a:buNone/>
              <a:defRPr sz="2693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9287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392" y="3365377"/>
            <a:ext cx="7489725" cy="5298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096" y="3365377"/>
            <a:ext cx="7484846" cy="5298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8663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3" y="926253"/>
            <a:ext cx="15208548" cy="221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372" y="3365377"/>
            <a:ext cx="7138749" cy="123262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392" y="4598002"/>
            <a:ext cx="7489728" cy="4066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27074" y="3365375"/>
            <a:ext cx="7133865" cy="123262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095" y="4598002"/>
            <a:ext cx="7484844" cy="4066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0780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99745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5991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521" y="912003"/>
            <a:ext cx="5920122" cy="2453373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6245" y="886667"/>
            <a:ext cx="9044694" cy="77773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521" y="3365377"/>
            <a:ext cx="5920122" cy="5298634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9652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2453376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31521" y="912004"/>
            <a:ext cx="5629420" cy="77520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788"/>
            </a:lvl1pPr>
            <a:lvl2pPr marL="684017" indent="0">
              <a:buNone/>
              <a:defRPr sz="4189"/>
            </a:lvl2pPr>
            <a:lvl3pPr marL="1368034" indent="0">
              <a:buNone/>
              <a:defRPr sz="3591"/>
            </a:lvl3pPr>
            <a:lvl4pPr marL="2052051" indent="0">
              <a:buNone/>
              <a:defRPr sz="2992"/>
            </a:lvl4pPr>
            <a:lvl5pPr marL="2736068" indent="0">
              <a:buNone/>
              <a:defRPr sz="2992"/>
            </a:lvl5pPr>
            <a:lvl6pPr marL="3420085" indent="0">
              <a:buNone/>
              <a:defRPr sz="2992"/>
            </a:lvl6pPr>
            <a:lvl7pPr marL="4104102" indent="0">
              <a:buNone/>
              <a:defRPr sz="2992"/>
            </a:lvl7pPr>
            <a:lvl8pPr marL="4788118" indent="0">
              <a:buNone/>
              <a:defRPr sz="2992"/>
            </a:lvl8pPr>
            <a:lvl9pPr marL="5472135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2" y="3365377"/>
            <a:ext cx="9111175" cy="5298634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676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2" y="6440058"/>
            <a:ext cx="15218305" cy="1225808"/>
          </a:xfrm>
        </p:spPr>
        <p:txBody>
          <a:bodyPr anchor="b">
            <a:normAutofit/>
          </a:bodyPr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2393" y="907253"/>
            <a:ext cx="15218303" cy="493668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788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22" y="7665867"/>
            <a:ext cx="15216008" cy="1021022"/>
          </a:xfrm>
        </p:spPr>
        <p:txBody>
          <a:bodyPr>
            <a:normAutofit/>
          </a:bodyPr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7281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63" y="912001"/>
            <a:ext cx="15208479" cy="5130007"/>
          </a:xfrm>
        </p:spPr>
        <p:txBody>
          <a:bodyPr anchor="ctr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2" y="6612008"/>
            <a:ext cx="15206182" cy="2052001"/>
          </a:xfrm>
        </p:spPr>
        <p:txBody>
          <a:bodyPr anchor="ctr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00762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350" y="912000"/>
            <a:ext cx="14282390" cy="4111828"/>
          </a:xfrm>
        </p:spPr>
        <p:txBody>
          <a:bodyPr anchor="ctr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641683" y="5035092"/>
            <a:ext cx="13437286" cy="821292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3" y="6447918"/>
            <a:ext cx="15208551" cy="2228383"/>
          </a:xfrm>
        </p:spPr>
        <p:txBody>
          <a:bodyPr anchor="ctr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87150" y="1095709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96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177882" y="413657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96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353194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2" y="3192665"/>
            <a:ext cx="15208550" cy="3757868"/>
          </a:xfrm>
        </p:spPr>
        <p:txBody>
          <a:bodyPr anchor="b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21" y="6968154"/>
            <a:ext cx="15206253" cy="1706477"/>
          </a:xfrm>
        </p:spPr>
        <p:txBody>
          <a:bodyPr anchor="t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438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52396" y="912001"/>
            <a:ext cx="15208545" cy="2850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52392" y="4001170"/>
            <a:ext cx="4908156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1678" y="5027171"/>
            <a:ext cx="4926328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1460" y="4005916"/>
            <a:ext cx="4888943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15257" y="5031917"/>
            <a:ext cx="4906515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55748" y="4001170"/>
            <a:ext cx="4905191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55748" y="5027171"/>
            <a:ext cx="4905191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1247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52393" y="912001"/>
            <a:ext cx="15208547" cy="2850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52396" y="6589562"/>
            <a:ext cx="4905609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52396" y="3990002"/>
            <a:ext cx="4905609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52396" y="7451688"/>
            <a:ext cx="4905609" cy="1223546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1982" y="6589562"/>
            <a:ext cx="4913531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91983" y="3990002"/>
            <a:ext cx="4911289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9741" y="7451685"/>
            <a:ext cx="4913531" cy="1212324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55941" y="6589560"/>
            <a:ext cx="4898702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55749" y="3990002"/>
            <a:ext cx="4905193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055748" y="7451681"/>
            <a:ext cx="4905191" cy="1212329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543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31160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82676" y="912001"/>
            <a:ext cx="3078266" cy="7752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391" y="912001"/>
            <a:ext cx="11896306" cy="7752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0313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3103747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51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72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718218" cy="10260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936" y="1"/>
            <a:ext cx="18506172" cy="10260014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396" y="925343"/>
            <a:ext cx="15208545" cy="2212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395" y="3365378"/>
            <a:ext cx="15208547" cy="5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48510" y="8801763"/>
            <a:ext cx="4211598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394" y="8801762"/>
            <a:ext cx="9579127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7097" y="8801760"/>
            <a:ext cx="1183843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2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07" r:id="rId20"/>
  </p:sldLayoutIdLst>
  <p:hf sldNum="0" hdr="0" dt="0"/>
  <p:txStyles>
    <p:titleStyle>
      <a:lvl1pPr algn="l" defTabSz="1368034" rtl="0" eaLnBrk="1" latinLnBrk="0" hangingPunct="1">
        <a:lnSpc>
          <a:spcPct val="90000"/>
        </a:lnSpc>
        <a:spcBef>
          <a:spcPct val="0"/>
        </a:spcBef>
        <a:buNone/>
        <a:defRPr sz="538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8" indent="-342008" algn="l" defTabSz="1368034" rtl="0" eaLnBrk="1" latinLnBrk="0" hangingPunct="1">
        <a:lnSpc>
          <a:spcPct val="120000"/>
        </a:lnSpc>
        <a:spcBef>
          <a:spcPts val="1496"/>
        </a:spcBef>
        <a:buSzPct val="125000"/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1pPr>
      <a:lvl2pPr marL="1026025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2pPr>
      <a:lvl3pPr marL="1710042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394059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3078076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762093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4446110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5130127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5814144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8.png"/><Relationship Id="rId4" Type="http://schemas.openxmlformats.org/officeDocument/2006/relationships/diagramData" Target="../diagrams/data2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2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4885-7E53-4F73-802D-8E720D44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4BC-466D-4558-BBC7-B5D9C7D3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2" y="3365377"/>
            <a:ext cx="9579125" cy="5902054"/>
          </a:xfrm>
        </p:spPr>
        <p:txBody>
          <a:bodyPr>
            <a:normAutofit lnSpcReduction="1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2-way interaction of all the predictors followed by PCA and PCR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improvements and did not suffer from the same assumption violations as the model from project 1.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The residuals were normally distributed and showed equal but the test RMSE saw a degradation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 LASSO (ID 3) and LARS (ID4) for regularization, we were able to avoid overfitting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conclusions </a:t>
            </a:r>
          </a:p>
          <a:p>
            <a:pPr marL="1026917" lvl="1"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(1) Need to consider 2-way interaction of all variables, not just the engineer-controlled variables</a:t>
            </a:r>
          </a:p>
          <a:p>
            <a:pPr marL="1026917" lvl="1"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Variable selection and regularizations techniques were necessary to prevent overfitting.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8A1CAA-8358-46CF-B5FF-5FDDDE1C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19" y="5278537"/>
            <a:ext cx="5629421" cy="39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CDC7EC3-B0FC-48F6-AC08-79688E8B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21" y="912002"/>
            <a:ext cx="5629420" cy="40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6C1D5C-07B5-478B-98DC-3C4F1890FBD1}"/>
              </a:ext>
            </a:extLst>
          </p:cNvPr>
          <p:cNvSpPr/>
          <p:nvPr/>
        </p:nvSpPr>
        <p:spPr>
          <a:xfrm>
            <a:off x="12861262" y="489561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Histogram of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78FAC-3B87-4169-A0E1-50AD5832CECB}"/>
              </a:ext>
            </a:extLst>
          </p:cNvPr>
          <p:cNvSpPr/>
          <p:nvPr/>
        </p:nvSpPr>
        <p:spPr>
          <a:xfrm>
            <a:off x="12086466" y="9448570"/>
            <a:ext cx="463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Studentized Residuals vs. Predicted 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5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43AB-1249-4E57-94D5-E42DB1B2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C9BF4-2E33-4C22-87A6-CABD9100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the intelligent feature engineered variables along with the original variables.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dataset showed considerable multicollinearity since many features were derived from the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a 2-way interaction of all the features with each other which increased predictors from 240 to 39,340.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transformed the correlated inputs into a set of non-correlated linear combinations which resolved the multicollinearity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3455 principal components accounted for 80% of the variability in the predictors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845FBA-9F88-43BA-A1E6-9DE294C1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247" y="5971518"/>
            <a:ext cx="5629420" cy="34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C2306B-F551-40C6-B5C4-779F578DCA94}"/>
              </a:ext>
            </a:extLst>
          </p:cNvPr>
          <p:cNvSpPr/>
          <p:nvPr/>
        </p:nvSpPr>
        <p:spPr>
          <a:xfrm>
            <a:off x="11402247" y="9433431"/>
            <a:ext cx="56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Scree plot showing cumulative variance explained by the first 7000 principal components</a:t>
            </a:r>
            <a:r>
              <a:rPr lang="en-US" dirty="0"/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B32BE-248A-4104-9E0C-0DF019D1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247" y="430936"/>
            <a:ext cx="5629420" cy="50962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9A29FE-53B3-4C5E-A5EE-88CE9D0C15B5}"/>
              </a:ext>
            </a:extLst>
          </p:cNvPr>
          <p:cNvSpPr/>
          <p:nvPr/>
        </p:nvSpPr>
        <p:spPr>
          <a:xfrm>
            <a:off x="11764843" y="5564697"/>
            <a:ext cx="490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Top 50 variables by VIF show multicollinearity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A269-4575-421B-9B75-EC6230C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87241-FEAD-4A0B-822E-86D145C31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model with these 3455 PCs and log(y3) as the output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residuals were normally distributed as shown by the histogram and the studentized residuals also show almost constant variance,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exhibited very good fit statistics with an adjusted R</a:t>
            </a:r>
            <a:r>
              <a:rPr lang="en-US" baseline="30000" dirty="0"/>
              <a:t>2</a:t>
            </a:r>
            <a:r>
              <a:rPr lang="en-US" dirty="0"/>
              <a:t> of 0.938 (R</a:t>
            </a:r>
            <a:r>
              <a:rPr lang="en-US" baseline="30000" dirty="0"/>
              <a:t>2</a:t>
            </a:r>
            <a:r>
              <a:rPr lang="en-US" dirty="0"/>
              <a:t> = 0.976).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3B4ECC-B49E-4AB8-AFDB-1B60377E6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21" y="912001"/>
            <a:ext cx="5629420" cy="38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941E50EB-6AC5-4AEA-BF12-2022004A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21" y="5149077"/>
            <a:ext cx="5677742" cy="38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2CF56A-3F4C-4AC9-BAB0-F11CE78E9BE5}"/>
              </a:ext>
            </a:extLst>
          </p:cNvPr>
          <p:cNvSpPr/>
          <p:nvPr/>
        </p:nvSpPr>
        <p:spPr>
          <a:xfrm>
            <a:off x="12853365" y="4741603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Histogram of Residuals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902F2-D2B5-49C3-B509-718FDE71E9F3}"/>
              </a:ext>
            </a:extLst>
          </p:cNvPr>
          <p:cNvSpPr/>
          <p:nvPr/>
        </p:nvSpPr>
        <p:spPr>
          <a:xfrm>
            <a:off x="11994193" y="9163346"/>
            <a:ext cx="4758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Studentized Residuals vs. Predicted Values </a:t>
            </a:r>
          </a:p>
        </p:txBody>
      </p:sp>
    </p:spTree>
    <p:extLst>
      <p:ext uri="{BB962C8B-B14F-4D97-AF65-F5344CB8AC3E}">
        <p14:creationId xmlns:p14="http://schemas.microsoft.com/office/powerpoint/2010/main" val="57845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056B-5438-4B8B-B5EB-4E4BA5A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C260A-9946-4A16-BDA3-C2AFFCC8F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Variable selection and regularization on this full model to remove any scope of overfitting using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LASSO &amp; LARS 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Both these models provided similar performance metrics on the tests set and both offered some improvement in the test RMSE compared to the full model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Given RMSE, we choose the LASSO model as our final model.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1114-0BD7-49FB-B426-4AEA6D71FABE}"/>
              </a:ext>
            </a:extLst>
          </p:cNvPr>
          <p:cNvSpPr/>
          <p:nvPr/>
        </p:nvSpPr>
        <p:spPr>
          <a:xfrm>
            <a:off x="11576050" y="6619399"/>
            <a:ext cx="5389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TABLE I </a:t>
            </a:r>
          </a:p>
          <a:p>
            <a:endParaRPr lang="en-US" dirty="0"/>
          </a:p>
          <a:p>
            <a:r>
              <a:rPr lang="en-US" dirty="0"/>
              <a:t>Comparison of Different Models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3E367-CD46-4679-B475-CACD50A7B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3412"/>
              </p:ext>
            </p:extLst>
          </p:nvPr>
        </p:nvGraphicFramePr>
        <p:xfrm>
          <a:off x="11331521" y="3062178"/>
          <a:ext cx="5723102" cy="3948180"/>
        </p:xfrm>
        <a:graphic>
          <a:graphicData uri="http://schemas.openxmlformats.org/drawingml/2006/table">
            <a:tbl>
              <a:tblPr/>
              <a:tblGrid>
                <a:gridCol w="494793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2869798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791668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791668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775175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7434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cap="sm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5400" b="1" i="0" cap="small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 cap="sm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  <a:endParaRPr lang="en-US" sz="5400" b="1" i="0" cap="small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cap="sm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  <a:endParaRPr lang="en-US" sz="5400" b="1" i="0" cap="small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cap="sm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200" b="1" i="0" cap="small" baseline="300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b="1" i="0" cap="sm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1" i="0" cap="small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cap="sm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5400" b="1" i="0" cap="small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3469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="1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1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469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="1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1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3834 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  <a:tr h="3469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b="1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1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(2-way All)</a:t>
                      </a:r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3834 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28527"/>
                  </a:ext>
                </a:extLst>
              </a:tr>
              <a:tr h="3469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600" b="1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1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 (2-way All)</a:t>
                      </a:r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3834 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38902"/>
                  </a:ext>
                </a:extLst>
              </a:tr>
              <a:tr h="54523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b="1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1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 (Feat Eng. 2-way All)</a:t>
                      </a:r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3455 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4.59 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29388"/>
                  </a:ext>
                </a:extLst>
              </a:tr>
              <a:tr h="3469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600" b="1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1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 (Feat Eng. 2-way All)</a:t>
                      </a:r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3455 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0.864 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3.84 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518613"/>
                  </a:ext>
                </a:extLst>
              </a:tr>
              <a:tr h="3469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600" b="1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1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1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 (Feat Eng. 2-way All)</a:t>
                      </a:r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3455 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0.864 </a:t>
                      </a:r>
                      <a:endParaRPr lang="en-US" sz="5400" b="0" i="0" cap="small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cap="sm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3.85 </a:t>
                      </a:r>
                      <a:endParaRPr lang="en-US" sz="5400" b="0" i="0" cap="small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8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6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B110-5277-4A78-B01B-CB1AAF6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Discussion-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FBAF-CDC2-4581-A16F-0940BBF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5" y="3365378"/>
            <a:ext cx="15208547" cy="596929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While we were able to achieve the prediction goal set out for this project using this approach, we recognize that the said method has some issues in terms of scalability.</a:t>
            </a:r>
          </a:p>
          <a:p>
            <a:pPr fontAlgn="base"/>
            <a:r>
              <a:rPr lang="en-US" dirty="0"/>
              <a:t> Performing PCA and variable selection is extremely computation intensive. </a:t>
            </a:r>
          </a:p>
          <a:p>
            <a:pPr lvl="1" fontAlgn="base"/>
            <a:r>
              <a:rPr lang="en-US" dirty="0"/>
              <a:t>Model development failed to run on a laptop with 4 multithreaded cores with 16GB of RAM.</a:t>
            </a:r>
          </a:p>
          <a:p>
            <a:pPr lvl="1" fontAlgn="base"/>
            <a:r>
              <a:rPr lang="en-US" dirty="0"/>
              <a:t>Model ran on more powerful machine (32 cores and 256 GB of memory) and even then, it took over 6 hours of compute time (for PCA, LASSO and LARS combined) with RAM usage peaking at over 60GB. </a:t>
            </a:r>
          </a:p>
          <a:p>
            <a:pPr lvl="1" fontAlgn="base"/>
            <a:r>
              <a:rPr lang="en-US" dirty="0"/>
              <a:t>Stepwise variable selection was not performed since it ran for more than 7 days on this machine (without completing). </a:t>
            </a:r>
          </a:p>
          <a:p>
            <a:pPr fontAlgn="base"/>
            <a:r>
              <a:rPr lang="en-US" dirty="0"/>
              <a:t>Suggestion:</a:t>
            </a:r>
          </a:p>
          <a:p>
            <a:pPr lvl="1" fontAlgn="base"/>
            <a:r>
              <a:rPr lang="en-US" dirty="0"/>
              <a:t>Use cloud computing platform such as Amazon Web Service   </a:t>
            </a:r>
          </a:p>
        </p:txBody>
      </p:sp>
    </p:spTree>
    <p:extLst>
      <p:ext uri="{BB962C8B-B14F-4D97-AF65-F5344CB8AC3E}">
        <p14:creationId xmlns:p14="http://schemas.microsoft.com/office/powerpoint/2010/main" val="422595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B110-5277-4A78-B01B-CB1AAF6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Discussion- 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FBAF-CDC2-4581-A16F-0940BBF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5" y="3365378"/>
            <a:ext cx="11212491" cy="52986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 based on High Cook’s D and using the cluster as a predictor in the regression model</a:t>
            </a:r>
          </a:p>
          <a:p>
            <a:pPr lvl="1">
              <a:spcBef>
                <a:spcPts val="0"/>
              </a:spcBef>
            </a:pPr>
            <a:r>
              <a:rPr lang="en-US" sz="3001" dirty="0"/>
              <a:t>From project 1observations as high leverage or low leverage. </a:t>
            </a:r>
          </a:p>
          <a:p>
            <a:pPr lvl="1">
              <a:spcBef>
                <a:spcPts val="0"/>
              </a:spcBef>
            </a:pPr>
            <a:r>
              <a:rPr lang="en-US" sz="3001" dirty="0"/>
              <a:t>This data was then used to train various classification models including Linear/Quadratic Discriminate Analysis (LDA/QDA) and Logistic Regression models</a:t>
            </a:r>
          </a:p>
          <a:p>
            <a:pPr lvl="1"/>
            <a:r>
              <a:rPr lang="en-US" dirty="0"/>
              <a:t>Issue:  a subjective choice and the identification of the high leverage points can itself vary and depend on the fit of the original model. </a:t>
            </a:r>
          </a:p>
          <a:p>
            <a:pPr lvl="1"/>
            <a:r>
              <a:rPr lang="en-US" dirty="0"/>
              <a:t>A good exercise in theory, this would not be of practical significance when implementing a predictive system at scale.    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2A9FD-FD46-493B-95D8-F9912B18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718" y="2722903"/>
            <a:ext cx="40671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2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C250-CF49-4835-B0A9-BA2E1D46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C919-F542-4E84-A371-599634C0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Even though semiconductor physics offers a highly non-linear design space, can still use linear regression techniques to obtain a reasonable model fit</a:t>
            </a:r>
          </a:p>
          <a:p>
            <a:pPr fontAlgn="base"/>
            <a:r>
              <a:rPr lang="en-US" dirty="0"/>
              <a:t>The key to this process is incorporating intelligent domain specific feature engineering  </a:t>
            </a:r>
          </a:p>
          <a:p>
            <a:pPr fontAlgn="base"/>
            <a:r>
              <a:rPr lang="en-US" dirty="0"/>
              <a:t>Challenges</a:t>
            </a:r>
          </a:p>
          <a:p>
            <a:pPr lvl="1" fontAlgn="base"/>
            <a:r>
              <a:rPr lang="en-US" dirty="0"/>
              <a:t>most severe being the computation requirements</a:t>
            </a:r>
          </a:p>
          <a:p>
            <a:pPr fontAlgn="base"/>
            <a:r>
              <a:rPr lang="en-US" dirty="0"/>
              <a:t>Future Recommendations</a:t>
            </a:r>
          </a:p>
          <a:p>
            <a:pPr lvl="1" fontAlgn="base"/>
            <a:r>
              <a:rPr lang="en-US" dirty="0"/>
              <a:t>Other non-parametric tree-based models (such as Random Forest, </a:t>
            </a:r>
            <a:r>
              <a:rPr lang="en-US" dirty="0" err="1"/>
              <a:t>XGBoost</a:t>
            </a:r>
            <a:r>
              <a:rPr lang="en-US" dirty="0"/>
              <a:t>) or Artificial Neural Networks could also be trained on this dataset</a:t>
            </a:r>
          </a:p>
        </p:txBody>
      </p:sp>
    </p:spTree>
    <p:extLst>
      <p:ext uri="{BB962C8B-B14F-4D97-AF65-F5344CB8AC3E}">
        <p14:creationId xmlns:p14="http://schemas.microsoft.com/office/powerpoint/2010/main" val="400255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634993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499"/>
            <a:ext cx="13245781" cy="9180513"/>
          </a:xfrm>
        </p:spPr>
        <p:txBody>
          <a:bodyPr>
            <a:normAutofit fontScale="92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60" y="6820766"/>
            <a:ext cx="2498328" cy="160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53467-6D8E-4BF9-B783-48D136F9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58C93-7EA9-42E4-B26F-DA73A1A50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9" name="Picture 2" descr="Image result for texas instruments">
            <a:extLst>
              <a:ext uri="{FF2B5EF4-FFF2-40B4-BE49-F238E27FC236}">
                <a16:creationId xmlns:a16="http://schemas.microsoft.com/office/drawing/2014/main" id="{E6BF53D2-BE12-4431-B932-B00FEDB84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5D4098-25EE-465B-BAB1-05D5F244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94CC2B-E539-490F-93A5-CC73E55B3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Cleaned data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Exploratory data analysis on the target variable y3 and transformed variable to “y3.log”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running the analysis, the correlation table and VIF values confirmed that there is no multicollinearity.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One of the highly correlated features, x18, transformed with square root.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full model analysis was performed. The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0.2275 which is low and expected based on low correlation of features to outputs.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influence statistics were also analyzed and from the Cook’s D plot we notice that there are 288 points beyond the 4/n line). But there is no justification to remove them.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94CC2B-E539-490F-93A5-CC73E55B3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3" t="-3840" r="-1214" b="-4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31AC0-5113-4AE8-A804-56B5B791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Synopsis of steps taken in Project1</a:t>
            </a:r>
          </a:p>
        </p:txBody>
      </p:sp>
    </p:spTree>
    <p:extLst>
      <p:ext uri="{BB962C8B-B14F-4D97-AF65-F5344CB8AC3E}">
        <p14:creationId xmlns:p14="http://schemas.microsoft.com/office/powerpoint/2010/main" val="16191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C6F0-4472-4729-AF02-5029F58F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19F1-3525-4AD7-8535-2E731EE8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549" y="667377"/>
            <a:ext cx="9579127" cy="95926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variable selection techniques that were used were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Forward Selection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Backward Elimination 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Stepwise Selection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LARS.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found that all techniques give essentially the same fit statistics. The best model is Backward Elimination.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analyzing the residuals, we  conclude that the final model suffers from same assumption violations as the full model.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D002-FE80-4A0B-8F1C-7C7A541CA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Synopsis of steps taken in Project1- Continued</a:t>
            </a:r>
          </a:p>
        </p:txBody>
      </p:sp>
    </p:spTree>
    <p:extLst>
      <p:ext uri="{BB962C8B-B14F-4D97-AF65-F5344CB8AC3E}">
        <p14:creationId xmlns:p14="http://schemas.microsoft.com/office/powerpoint/2010/main" val="33231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6078-E2FB-489C-8768-AA607B1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EE6D-2EAF-417B-9D76-64381F37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Goal for project 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goal of the second project was to Improve the model fit from Project 1 utilizing Principal Component Regression, Linear/Quadratic Discriminate Analysis and Logistic Regression. Target accuracy of ±10% is desired, but ±15% would be acceptable.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Approach 1: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Regression with intelligent feature selection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Approach 2: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 based on High Cook’s D and using the cluster as a predictor in the regression model</a:t>
            </a:r>
          </a:p>
          <a:p>
            <a:endParaRPr lang="en-US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F455E1-712A-42BA-810D-7887FDCE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DD3247-9BA4-48E9-9CC5-B19B1AD0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5" y="3365378"/>
            <a:ext cx="15208547" cy="5969292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Modeling Approach 1</a:t>
            </a:r>
          </a:p>
          <a:p>
            <a:pPr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Performing intelligent feature engineering using semiconductor domain expertise, which included theoretical equations from semiconductor</a:t>
            </a:r>
          </a:p>
          <a:p>
            <a:pPr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Created variables then performed 2-way interaction of all the variables. </a:t>
            </a:r>
          </a:p>
          <a:p>
            <a:pPr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 using Principal Component Analysis (PCA). </a:t>
            </a:r>
          </a:p>
          <a:p>
            <a:pPr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reduced Principal Components (PCs) were then used to build a linear regression model. </a:t>
            </a:r>
          </a:p>
          <a:p>
            <a:pPr lvl="1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Modeling Approach 2</a:t>
            </a:r>
          </a:p>
          <a:p>
            <a:pPr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From project 1observations as high leverage or low leverage. </a:t>
            </a:r>
          </a:p>
          <a:p>
            <a:pPr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data was then used to train various classification models including Linear/Quadratic Discriminate Analysis (LDA/QDA) and Logistic Regression models.  </a:t>
            </a:r>
          </a:p>
        </p:txBody>
      </p:sp>
    </p:spTree>
    <p:extLst>
      <p:ext uri="{BB962C8B-B14F-4D97-AF65-F5344CB8AC3E}">
        <p14:creationId xmlns:p14="http://schemas.microsoft.com/office/powerpoint/2010/main" val="288965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DBC3-0680-4639-954B-F349571A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273867" y="8582195"/>
            <a:ext cx="2495550" cy="15049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57778" y="7896025"/>
            <a:ext cx="2584450" cy="1581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DE3301A-2866-4CC4-AA50-BF6333464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15972"/>
              </p:ext>
            </p:extLst>
          </p:nvPr>
        </p:nvGraphicFramePr>
        <p:xfrm>
          <a:off x="1033936" y="2766275"/>
          <a:ext cx="16965822" cy="529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806A286-08FC-4C4D-9A87-63BC3D1012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1207" y="7834113"/>
            <a:ext cx="3381375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89F5D-7844-41F8-8A85-04ED536DB0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75311" y="7896025"/>
            <a:ext cx="1838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DA7F-4827-41D5-BA04-061FAC04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42E23-FD47-4F8D-A843-39EE18B93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Tried taking 2-way interactions of only the engineer-controlled variables amongst themselves along with the standalone statistical variables (ID 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Then performed Principal Component Analysis (PCA) and Regression (PCR).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 did not improve the model fit 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92892-E341-4AA0-9257-674384367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048" y="815749"/>
            <a:ext cx="5646891" cy="404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00EDBC-0828-463B-91BD-EB8BE90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19" y="5301352"/>
            <a:ext cx="5629421" cy="392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FF799B-9289-4F21-B1C1-07515DD2FAAD}"/>
              </a:ext>
            </a:extLst>
          </p:cNvPr>
          <p:cNvSpPr/>
          <p:nvPr/>
        </p:nvSpPr>
        <p:spPr>
          <a:xfrm>
            <a:off x="11314048" y="4858576"/>
            <a:ext cx="564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Predicted</a:t>
            </a:r>
            <a:r>
              <a:rPr lang="en-US" i="1" dirty="0"/>
              <a:t> vs. Actual Values (Project 1 best model)</a:t>
            </a:r>
            <a:r>
              <a:rPr lang="en-US" dirty="0"/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7BE7DD-C673-44E0-94E9-7F2FDEFC2968}"/>
              </a:ext>
            </a:extLst>
          </p:cNvPr>
          <p:cNvSpPr/>
          <p:nvPr/>
        </p:nvSpPr>
        <p:spPr>
          <a:xfrm>
            <a:off x="11439190" y="9335456"/>
            <a:ext cx="5521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+mj-lt"/>
              </a:rPr>
              <a:t>Predicted vs. Actual Values (Full Model 2-way with engineer-controlled + standalone statistical variables)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2844237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ircui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2C78187-E5A0-4170-8DBC-2EE9F3CD559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855</Words>
  <Application>Microsoft Office PowerPoint</Application>
  <PresentationFormat>Custom</PresentationFormat>
  <Paragraphs>180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Helvetica Neue Light</vt:lpstr>
      <vt:lpstr>Tw Cen MT</vt:lpstr>
      <vt:lpstr>Blank</vt:lpstr>
      <vt:lpstr>NDA Restrictions - Content Slides</vt:lpstr>
      <vt:lpstr>Selective Disclosure - Title Slides</vt:lpstr>
      <vt:lpstr>Selective Disclosure - Content Slides</vt:lpstr>
      <vt:lpstr>Circuit</vt:lpstr>
      <vt:lpstr>PowerPoint Presentation</vt:lpstr>
      <vt:lpstr>Agenda</vt:lpstr>
      <vt:lpstr>Introduction</vt:lpstr>
      <vt:lpstr>Project 1</vt:lpstr>
      <vt:lpstr>Project 1</vt:lpstr>
      <vt:lpstr>Project 2</vt:lpstr>
      <vt:lpstr>Research methodologies</vt:lpstr>
      <vt:lpstr>Exploratory Data Analysis</vt:lpstr>
      <vt:lpstr>Model Results</vt:lpstr>
      <vt:lpstr>Model results</vt:lpstr>
      <vt:lpstr>Model Results</vt:lpstr>
      <vt:lpstr>Model Results</vt:lpstr>
      <vt:lpstr>Model Results</vt:lpstr>
      <vt:lpstr>Discussion- Approach 1</vt:lpstr>
      <vt:lpstr>Discussion- Approach 2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Jo D</cp:lastModifiedBy>
  <cp:revision>74</cp:revision>
  <dcterms:created xsi:type="dcterms:W3CDTF">2019-02-16T17:30:41Z</dcterms:created>
  <dcterms:modified xsi:type="dcterms:W3CDTF">2019-04-07T14:04:42Z</dcterms:modified>
</cp:coreProperties>
</file>