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887" r:id="rId8"/>
  </p:sldMasterIdLst>
  <p:notesMasterIdLst>
    <p:notesMasterId r:id="rId16"/>
  </p:notesMasterIdLst>
  <p:handoutMasterIdLst>
    <p:handoutMasterId r:id="rId17"/>
  </p:handoutMasterIdLst>
  <p:sldIdLst>
    <p:sldId id="256" r:id="rId9"/>
    <p:sldId id="265" r:id="rId10"/>
    <p:sldId id="266" r:id="rId11"/>
    <p:sldId id="287" r:id="rId12"/>
    <p:sldId id="288" r:id="rId13"/>
    <p:sldId id="289" r:id="rId14"/>
    <p:sldId id="290" r:id="rId15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86909" autoAdjust="0"/>
  </p:normalViewPr>
  <p:slideViewPr>
    <p:cSldViewPr snapToGrid="0">
      <p:cViewPr varScale="1">
        <p:scale>
          <a:sx n="42" d="100"/>
          <a:sy n="42" d="100"/>
        </p:scale>
        <p:origin x="1170" y="72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Project 1 Review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Project 2 Objective and Approach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x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x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x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x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Project 1 Review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Project 2 Objective and Approach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x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x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x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x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7067845"/>
        <a:ext cx="9556573" cy="80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718218" cy="1026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538914" cy="10260014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849" y="1679128"/>
            <a:ext cx="13497586" cy="3572005"/>
          </a:xfrm>
        </p:spPr>
        <p:txBody>
          <a:bodyPr anchor="b">
            <a:normAutofit/>
          </a:bodyPr>
          <a:lstStyle>
            <a:lvl1pPr algn="l">
              <a:defRPr sz="7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849" y="5388883"/>
            <a:ext cx="13497586" cy="2477127"/>
          </a:xfrm>
        </p:spPr>
        <p:txBody>
          <a:bodyPr>
            <a:normAutofit/>
          </a:bodyPr>
          <a:lstStyle>
            <a:lvl1pPr marL="0" indent="0" algn="l">
              <a:buNone/>
              <a:defRPr sz="2992" cap="all" baseline="0">
                <a:solidFill>
                  <a:schemeClr val="tx2"/>
                </a:solidFill>
              </a:defRPr>
            </a:lvl1pPr>
            <a:lvl2pPr marL="684017" indent="0" algn="ctr">
              <a:buNone/>
              <a:defRPr sz="2992"/>
            </a:lvl2pPr>
            <a:lvl3pPr marL="1368034" indent="0" algn="ctr">
              <a:buNone/>
              <a:defRPr sz="2693"/>
            </a:lvl3pPr>
            <a:lvl4pPr marL="2052051" indent="0" algn="ctr">
              <a:buNone/>
              <a:defRPr sz="2394"/>
            </a:lvl4pPr>
            <a:lvl5pPr marL="2736068" indent="0" algn="ctr">
              <a:buNone/>
              <a:defRPr sz="2394"/>
            </a:lvl5pPr>
            <a:lvl6pPr marL="3420085" indent="0" algn="ctr">
              <a:buNone/>
              <a:defRPr sz="2394"/>
            </a:lvl6pPr>
            <a:lvl7pPr marL="4104102" indent="0" algn="ctr">
              <a:buNone/>
              <a:defRPr sz="2394"/>
            </a:lvl7pPr>
            <a:lvl8pPr marL="4788118" indent="0" algn="ctr">
              <a:buNone/>
              <a:defRPr sz="2394"/>
            </a:lvl8pPr>
            <a:lvl9pPr marL="5472135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66007" y="8094012"/>
            <a:ext cx="4211598" cy="546251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0849" y="8094012"/>
            <a:ext cx="7868168" cy="5462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94594" y="8094009"/>
            <a:ext cx="1183843" cy="54625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0965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2854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3" y="2123255"/>
            <a:ext cx="15208548" cy="4267880"/>
          </a:xfrm>
        </p:spPr>
        <p:txBody>
          <a:bodyPr anchor="b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393" y="6619133"/>
            <a:ext cx="15208548" cy="2056754"/>
          </a:xfrm>
        </p:spPr>
        <p:txBody>
          <a:bodyPr>
            <a:normAutofit/>
          </a:bodyPr>
          <a:lstStyle>
            <a:lvl1pPr marL="0" indent="0">
              <a:buNone/>
              <a:defRPr sz="2693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9287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392" y="3365377"/>
            <a:ext cx="7489725" cy="5298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096" y="3365377"/>
            <a:ext cx="7484846" cy="5298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8663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3" y="926253"/>
            <a:ext cx="15208548" cy="221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372" y="3365377"/>
            <a:ext cx="7138749" cy="123262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392" y="4598002"/>
            <a:ext cx="7489728" cy="4066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27074" y="3365375"/>
            <a:ext cx="7133865" cy="123262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095" y="4598002"/>
            <a:ext cx="7484844" cy="4066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0780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99745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5991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521" y="912003"/>
            <a:ext cx="5920122" cy="2453373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6245" y="886667"/>
            <a:ext cx="9044694" cy="77773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521" y="3365377"/>
            <a:ext cx="5920122" cy="5298634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9652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2453376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31521" y="912004"/>
            <a:ext cx="5629420" cy="77520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788"/>
            </a:lvl1pPr>
            <a:lvl2pPr marL="684017" indent="0">
              <a:buNone/>
              <a:defRPr sz="4189"/>
            </a:lvl2pPr>
            <a:lvl3pPr marL="1368034" indent="0">
              <a:buNone/>
              <a:defRPr sz="3591"/>
            </a:lvl3pPr>
            <a:lvl4pPr marL="2052051" indent="0">
              <a:buNone/>
              <a:defRPr sz="2992"/>
            </a:lvl4pPr>
            <a:lvl5pPr marL="2736068" indent="0">
              <a:buNone/>
              <a:defRPr sz="2992"/>
            </a:lvl5pPr>
            <a:lvl6pPr marL="3420085" indent="0">
              <a:buNone/>
              <a:defRPr sz="2992"/>
            </a:lvl6pPr>
            <a:lvl7pPr marL="4104102" indent="0">
              <a:buNone/>
              <a:defRPr sz="2992"/>
            </a:lvl7pPr>
            <a:lvl8pPr marL="4788118" indent="0">
              <a:buNone/>
              <a:defRPr sz="2992"/>
            </a:lvl8pPr>
            <a:lvl9pPr marL="5472135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2" y="3365377"/>
            <a:ext cx="9111175" cy="5298634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676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2" y="6440058"/>
            <a:ext cx="15218305" cy="1225808"/>
          </a:xfrm>
        </p:spPr>
        <p:txBody>
          <a:bodyPr anchor="b">
            <a:normAutofit/>
          </a:bodyPr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2393" y="907253"/>
            <a:ext cx="15218303" cy="493668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788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22" y="7665867"/>
            <a:ext cx="15216008" cy="1021022"/>
          </a:xfrm>
        </p:spPr>
        <p:txBody>
          <a:bodyPr>
            <a:normAutofit/>
          </a:bodyPr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7281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63" y="912001"/>
            <a:ext cx="15208479" cy="5130007"/>
          </a:xfrm>
        </p:spPr>
        <p:txBody>
          <a:bodyPr anchor="ctr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2" y="6612008"/>
            <a:ext cx="15206182" cy="2052001"/>
          </a:xfrm>
        </p:spPr>
        <p:txBody>
          <a:bodyPr anchor="ctr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00762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350" y="912000"/>
            <a:ext cx="14282390" cy="4111828"/>
          </a:xfrm>
        </p:spPr>
        <p:txBody>
          <a:bodyPr anchor="ctr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641683" y="5035092"/>
            <a:ext cx="13437286" cy="821292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3" y="6447918"/>
            <a:ext cx="15208551" cy="2228383"/>
          </a:xfrm>
        </p:spPr>
        <p:txBody>
          <a:bodyPr anchor="ctr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87150" y="1095709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96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177882" y="413657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96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353194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2" y="3192665"/>
            <a:ext cx="15208550" cy="3757868"/>
          </a:xfrm>
        </p:spPr>
        <p:txBody>
          <a:bodyPr anchor="b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21" y="6968154"/>
            <a:ext cx="15206253" cy="1706477"/>
          </a:xfrm>
        </p:spPr>
        <p:txBody>
          <a:bodyPr anchor="t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438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52396" y="912001"/>
            <a:ext cx="15208545" cy="2850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52392" y="4001170"/>
            <a:ext cx="4908156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1678" y="5027171"/>
            <a:ext cx="4926328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31460" y="4005916"/>
            <a:ext cx="4888943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15257" y="5031917"/>
            <a:ext cx="4906515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55748" y="4001170"/>
            <a:ext cx="4905191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55748" y="5027171"/>
            <a:ext cx="4905191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61247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52393" y="912001"/>
            <a:ext cx="15208547" cy="2850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52396" y="6589562"/>
            <a:ext cx="4905609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52396" y="3990002"/>
            <a:ext cx="4905609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52396" y="7451688"/>
            <a:ext cx="4905609" cy="1223546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1982" y="6589562"/>
            <a:ext cx="4913531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91983" y="3990002"/>
            <a:ext cx="4911289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9741" y="7451685"/>
            <a:ext cx="4913531" cy="1212324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55941" y="6589560"/>
            <a:ext cx="4898702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55749" y="3990002"/>
            <a:ext cx="4905193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055748" y="7451681"/>
            <a:ext cx="4905191" cy="1212329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543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31160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82676" y="912001"/>
            <a:ext cx="3078266" cy="7752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391" y="912001"/>
            <a:ext cx="11896306" cy="7752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0313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3103747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51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72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718218" cy="1026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936" y="1"/>
            <a:ext cx="18506172" cy="10260014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396" y="925343"/>
            <a:ext cx="15208545" cy="2212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395" y="3365378"/>
            <a:ext cx="15208547" cy="5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48510" y="8801763"/>
            <a:ext cx="4211598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2394" y="8801762"/>
            <a:ext cx="9579127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7097" y="8801760"/>
            <a:ext cx="1183843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28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07" r:id="rId20"/>
  </p:sldLayoutIdLst>
  <p:hf sldNum="0" hdr="0" dt="0"/>
  <p:txStyles>
    <p:titleStyle>
      <a:lvl1pPr algn="l" defTabSz="1368034" rtl="0" eaLnBrk="1" latinLnBrk="0" hangingPunct="1">
        <a:lnSpc>
          <a:spcPct val="90000"/>
        </a:lnSpc>
        <a:spcBef>
          <a:spcPct val="0"/>
        </a:spcBef>
        <a:buNone/>
        <a:defRPr sz="538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8" indent="-342008" algn="l" defTabSz="1368034" rtl="0" eaLnBrk="1" latinLnBrk="0" hangingPunct="1">
        <a:lnSpc>
          <a:spcPct val="120000"/>
        </a:lnSpc>
        <a:spcBef>
          <a:spcPts val="1496"/>
        </a:spcBef>
        <a:buSzPct val="125000"/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1pPr>
      <a:lvl2pPr marL="1026025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2pPr>
      <a:lvl3pPr marL="1710042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394059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3078076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762093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4446110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5130127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5814144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2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59939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499"/>
            <a:ext cx="13245781" cy="9180513"/>
          </a:xfrm>
        </p:spPr>
        <p:txBody>
          <a:bodyPr>
            <a:normAutofit fontScale="92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60" y="6820766"/>
            <a:ext cx="2498328" cy="1601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53467-6D8E-4BF9-B783-48D136F9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58C93-7EA9-42E4-B26F-DA73A1A50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9" name="Picture 2" descr="Image result for texas instruments">
            <a:extLst>
              <a:ext uri="{FF2B5EF4-FFF2-40B4-BE49-F238E27FC236}">
                <a16:creationId xmlns:a16="http://schemas.microsoft.com/office/drawing/2014/main" id="{E6BF53D2-BE12-4431-B932-B00FEDB84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5D4098-25EE-465B-BAB1-05D5F244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94CC2B-E539-490F-93A5-CC73E55B3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Cleaned data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Exploratory data analysis on the target variable y3 and transformed variable to “y3.log”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running the analysis, the correlation table and VIF values confirmed that there is no multicollinearity.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One of the highly correlated features, x18, transformed with square root.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full model analysis was performed. The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/>
                        </m:ctrlPr>
                      </m:sSupPr>
                      <m:e>
                        <m:r>
                          <a:rPr lang="en-US" sz="2800" i="1"/>
                          <m:t>𝑅</m:t>
                        </m:r>
                      </m:e>
                      <m:sup>
                        <m:r>
                          <a:rPr lang="en-US" sz="2800" i="1"/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0.2275 which is low and expected based on low correlation of features to outputs.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influence statistics were also analyzed and from the Cook’s D plot we notice that there are 288 points beyond the 4/n line). But there is no justification to remove them.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94CC2B-E539-490F-93A5-CC73E55B3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3" t="-3840" r="-1214" b="-4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31AC0-5113-4AE8-A804-56B5B791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Synopsis of steps taken in Project1</a:t>
            </a:r>
          </a:p>
        </p:txBody>
      </p:sp>
    </p:spTree>
    <p:extLst>
      <p:ext uri="{BB962C8B-B14F-4D97-AF65-F5344CB8AC3E}">
        <p14:creationId xmlns:p14="http://schemas.microsoft.com/office/powerpoint/2010/main" val="16191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C6F0-4472-4729-AF02-5029F58F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19F1-3525-4AD7-8535-2E731EE8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549" y="667377"/>
            <a:ext cx="9579127" cy="95926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variable selection techniques that were used were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Forward Selection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Backward Elimination 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Stepwise Selection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LARS.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found that all techniques give essentially the same fit statistics. The best model is Backward Elimination.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analyzing the residuals, we  conclude that the final model suffers from same assumption violations as the full model.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D002-FE80-4A0B-8F1C-7C7A541CA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Synopsis of steps taken in Project1- Continued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F78F-A6FA-49AF-8DB7-A7768AD8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6078-E2FB-489C-8768-AA607B1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EE6D-2EAF-417B-9D76-64381F37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Goal for project 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goal of the second project was to Improve the model fit from Project 1 utilizing Principal Component Regression, Linear/Quadratic Discriminate Analysis and Logistic Regression. Target accuracy of ±10% is desired, but ±15% would be acceptable.</a:t>
            </a:r>
          </a:p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Approach 1: Principal Component Regression with intelligent feature selection</a:t>
            </a:r>
          </a:p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Approach 2: Clustering based on High Cook’s D and using the cluster as a predictor in the regression model</a:t>
            </a:r>
          </a:p>
          <a:p>
            <a:endParaRPr lang="en-US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5B75-4882-4E51-8180-FF0CA88E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F971-3AAC-46C3-BF67-9CF8BEBC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CAA7-33B3-45B0-9314-E63D571F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6573-882D-4422-88E9-1EB5633B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4BE1-4016-46A0-9860-6F9D4C7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592"/>
      </p:ext>
    </p:extLst>
  </p:cSld>
  <p:clrMapOvr>
    <a:masterClrMapping/>
  </p:clrMapOvr>
  <p:transition spd="slow">
    <p:push dir="u"/>
  </p:transition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ircui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78187-E5A0-4170-8DBC-2EE9F3CD559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424</Words>
  <Application>Microsoft Office PowerPoint</Application>
  <PresentationFormat>Custom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</vt:lpstr>
      <vt:lpstr>Helvetica Neue Light</vt:lpstr>
      <vt:lpstr>Tw Cen MT</vt:lpstr>
      <vt:lpstr>Blank</vt:lpstr>
      <vt:lpstr>NDA Restrictions - Content Slides</vt:lpstr>
      <vt:lpstr>Selective Disclosure - Title Slides</vt:lpstr>
      <vt:lpstr>Selective Disclosure - Content Slides</vt:lpstr>
      <vt:lpstr>Circuit</vt:lpstr>
      <vt:lpstr>PowerPoint Presentation</vt:lpstr>
      <vt:lpstr>Agenda</vt:lpstr>
      <vt:lpstr>Introduction</vt:lpstr>
      <vt:lpstr>Project 1</vt:lpstr>
      <vt:lpstr>Project 1</vt:lpstr>
      <vt:lpstr>Project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Jo D</cp:lastModifiedBy>
  <cp:revision>37</cp:revision>
  <dcterms:created xsi:type="dcterms:W3CDTF">2019-02-16T17:30:41Z</dcterms:created>
  <dcterms:modified xsi:type="dcterms:W3CDTF">2019-03-21T20:11:22Z</dcterms:modified>
</cp:coreProperties>
</file>