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56" r:id="rId6"/>
    <p:sldId id="257" r:id="rId7"/>
    <p:sldId id="280" r:id="rId8"/>
    <p:sldId id="281" r:id="rId9"/>
    <p:sldId id="282" r:id="rId10"/>
    <p:sldId id="283" r:id="rId11"/>
    <p:sldId id="284" r:id="rId12"/>
    <p:sldId id="285" r:id="rId13"/>
    <p:sldId id="286" r:id="rId14"/>
    <p:sldId id="293" r:id="rId15"/>
    <p:sldId id="287" r:id="rId16"/>
    <p:sldId id="288" r:id="rId17"/>
    <p:sldId id="289" r:id="rId18"/>
    <p:sldId id="290" r:id="rId19"/>
    <p:sldId id="294"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3BAD"/>
    <a:srgbClr val="00A5CD"/>
    <a:srgbClr val="FD0353"/>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9" autoAdjust="0"/>
    <p:restoredTop sz="94703" autoAdjust="0"/>
  </p:normalViewPr>
  <p:slideViewPr>
    <p:cSldViewPr snapToGrid="0">
      <p:cViewPr varScale="1">
        <p:scale>
          <a:sx n="109" d="100"/>
          <a:sy n="109" d="100"/>
        </p:scale>
        <p:origin x="115" y="28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6/17/2019</a:t>
            </a:fld>
            <a:endParaRPr lang="en-US" dirty="0"/>
          </a:p>
        </p:txBody>
      </p:sp>
      <p:sp>
        <p:nvSpPr>
          <p:cNvPr id="4" name="Footer Placeholder 3">
            <a:extLst>
              <a:ext uri="{FF2B5EF4-FFF2-40B4-BE49-F238E27FC236}">
                <a16:creationId xmlns=""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6/17/2019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85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jec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651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BF81A2B-646B-42AA-B364-16CBC9B11DC9}" type="datetimeFigureOut">
              <a:rPr lang="en-US" smtClean="0"/>
              <a:t>6/17/2019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8F9A43-4238-45F9-9D36-65D8FC313B23}" type="slidenum">
              <a:rPr lang="en-US" smtClean="0"/>
              <a:t>‹#›</a:t>
            </a:fld>
            <a:endParaRPr lang="en-US"/>
          </a:p>
        </p:txBody>
      </p:sp>
    </p:spTree>
    <p:extLst>
      <p:ext uri="{BB962C8B-B14F-4D97-AF65-F5344CB8AC3E}">
        <p14:creationId xmlns:p14="http://schemas.microsoft.com/office/powerpoint/2010/main" val="387468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146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elfishgene/historical-hourly-weather-data" TargetMode="External"/><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657226" y="3184357"/>
            <a:ext cx="5114773" cy="1944855"/>
          </a:xfrm>
          <a:noFill/>
        </p:spPr>
        <p:txBody>
          <a:bodyPr/>
          <a:lstStyle/>
          <a:p>
            <a:r>
              <a:rPr lang="en-US" sz="4000" dirty="0" smtClean="0"/>
              <a:t>Deep </a:t>
            </a:r>
            <a:r>
              <a:rPr lang="en-US" sz="4000" dirty="0"/>
              <a:t>Neural Network for Weather Time Series Forecasting </a:t>
            </a:r>
            <a:endParaRPr lang="en-US" dirty="0"/>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1076178" y="5310382"/>
            <a:ext cx="4695821" cy="1206016"/>
          </a:xfrm>
        </p:spPr>
        <p:txBody>
          <a:bodyPr/>
          <a:lstStyle/>
          <a:p>
            <a:r>
              <a:rPr lang="en-US" dirty="0" smtClean="0"/>
              <a:t>Nishi Gupta</a:t>
            </a:r>
          </a:p>
          <a:p>
            <a:r>
              <a:rPr lang="en-US" sz="1800" i="1" dirty="0"/>
              <a:t>Springboard Data Science Career Track</a:t>
            </a:r>
            <a:r>
              <a:rPr lang="en-US" sz="1800" i="1" dirty="0" smtClean="0"/>
              <a:t>,</a:t>
            </a:r>
          </a:p>
          <a:p>
            <a:r>
              <a:rPr lang="en-US" sz="1800" i="1" dirty="0" smtClean="0"/>
              <a:t>Capstone Project 2 </a:t>
            </a:r>
            <a:r>
              <a:rPr lang="en-US" i="1" dirty="0"/>
              <a:t> </a:t>
            </a:r>
            <a:endParaRPr lang="en-US" dirty="0"/>
          </a:p>
          <a:p>
            <a:endParaRPr lang="en-US" dirty="0" smtClean="0"/>
          </a:p>
          <a:p>
            <a:endParaRPr lang="en-US" noProof="1"/>
          </a:p>
        </p:txBody>
      </p:sp>
      <p:pic>
        <p:nvPicPr>
          <p:cNvPr id="11" name="Picture Placeholder 10">
            <a:extLst>
              <a:ext uri="{FF2B5EF4-FFF2-40B4-BE49-F238E27FC236}">
                <a16:creationId xmlns="" xmlns:a16="http://schemas.microsoft.com/office/drawing/2014/main" id="{AE2C20E2-EFA3-4244-944C-0AF879ED2A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095999" y="1862889"/>
            <a:ext cx="5772001" cy="39042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grpSp>
        <p:nvGrpSpPr>
          <p:cNvPr id="255" name="Group 254"/>
          <p:cNvGrpSpPr/>
          <p:nvPr/>
        </p:nvGrpSpPr>
        <p:grpSpPr>
          <a:xfrm>
            <a:off x="29496" y="466420"/>
            <a:ext cx="11808544" cy="5383776"/>
            <a:chOff x="29496" y="466420"/>
            <a:chExt cx="11808544" cy="5383776"/>
          </a:xfrm>
        </p:grpSpPr>
        <p:grpSp>
          <p:nvGrpSpPr>
            <p:cNvPr id="36" name="Group 35"/>
            <p:cNvGrpSpPr/>
            <p:nvPr/>
          </p:nvGrpSpPr>
          <p:grpSpPr>
            <a:xfrm>
              <a:off x="1997697" y="880311"/>
              <a:ext cx="1760987" cy="3632695"/>
              <a:chOff x="5633883" y="373626"/>
              <a:chExt cx="2615381" cy="4574232"/>
            </a:xfrm>
          </p:grpSpPr>
          <p:sp>
            <p:nvSpPr>
              <p:cNvPr id="37" name="Rounded Rectangle 36"/>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38" name="Rounded Rectangle 37"/>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39" name="Straight Connector 38"/>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788806" y="503043"/>
                <a:ext cx="879373" cy="802758"/>
                <a:chOff x="3152775" y="3074181"/>
                <a:chExt cx="1895475" cy="1983595"/>
              </a:xfrm>
            </p:grpSpPr>
            <p:grpSp>
              <p:nvGrpSpPr>
                <p:cNvPr id="63" name="Group 62"/>
                <p:cNvGrpSpPr/>
                <p:nvPr/>
              </p:nvGrpSpPr>
              <p:grpSpPr>
                <a:xfrm>
                  <a:off x="3152775" y="3074181"/>
                  <a:ext cx="1895475" cy="1983595"/>
                  <a:chOff x="2343150" y="3045606"/>
                  <a:chExt cx="1895475" cy="1983595"/>
                </a:xfrm>
              </p:grpSpPr>
              <p:sp>
                <p:nvSpPr>
                  <p:cNvPr id="65" name="Oval 64"/>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ounded Rectangle 63"/>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500" b="1" dirty="0" smtClean="0">
                      <a:solidFill>
                        <a:schemeClr val="tx1"/>
                      </a:solidFill>
                      <a:latin typeface="Arial Black" panose="020B0A04020102020204" pitchFamily="34" charset="0"/>
                    </a:rPr>
                    <a:t>LSTM Cell</a:t>
                  </a:r>
                  <a:endParaRPr lang="en-US" sz="500" b="1" dirty="0">
                    <a:solidFill>
                      <a:schemeClr val="tx1"/>
                    </a:solidFill>
                    <a:latin typeface="Arial Black" panose="020B0A04020102020204" pitchFamily="34" charset="0"/>
                  </a:endParaRPr>
                </a:p>
              </p:txBody>
            </p:sp>
          </p:grpSp>
          <p:grpSp>
            <p:nvGrpSpPr>
              <p:cNvPr id="41" name="Group 40"/>
              <p:cNvGrpSpPr/>
              <p:nvPr/>
            </p:nvGrpSpPr>
            <p:grpSpPr>
              <a:xfrm>
                <a:off x="5813390" y="1569845"/>
                <a:ext cx="879373" cy="802758"/>
                <a:chOff x="3152775" y="3074181"/>
                <a:chExt cx="1895475" cy="1983595"/>
              </a:xfrm>
            </p:grpSpPr>
            <p:grpSp>
              <p:nvGrpSpPr>
                <p:cNvPr id="57" name="Group 56"/>
                <p:cNvGrpSpPr/>
                <p:nvPr/>
              </p:nvGrpSpPr>
              <p:grpSpPr>
                <a:xfrm>
                  <a:off x="3152775" y="3074181"/>
                  <a:ext cx="1895475" cy="1983595"/>
                  <a:chOff x="2343150" y="3045606"/>
                  <a:chExt cx="1895475" cy="1983595"/>
                </a:xfrm>
              </p:grpSpPr>
              <p:sp>
                <p:nvSpPr>
                  <p:cNvPr id="59" name="Oval 58"/>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ounded Rectangle 57"/>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42" name="Group 41"/>
              <p:cNvGrpSpPr/>
              <p:nvPr/>
            </p:nvGrpSpPr>
            <p:grpSpPr>
              <a:xfrm>
                <a:off x="5823220" y="2454755"/>
                <a:ext cx="879373" cy="802758"/>
                <a:chOff x="3152775" y="3074181"/>
                <a:chExt cx="1895475" cy="1983595"/>
              </a:xfrm>
            </p:grpSpPr>
            <p:grpSp>
              <p:nvGrpSpPr>
                <p:cNvPr id="51" name="Group 50"/>
                <p:cNvGrpSpPr/>
                <p:nvPr/>
              </p:nvGrpSpPr>
              <p:grpSpPr>
                <a:xfrm>
                  <a:off x="3152775" y="3074181"/>
                  <a:ext cx="1895475" cy="1983595"/>
                  <a:chOff x="2343150" y="3045606"/>
                  <a:chExt cx="1895475" cy="1983595"/>
                </a:xfrm>
              </p:grpSpPr>
              <p:sp>
                <p:nvSpPr>
                  <p:cNvPr id="53" name="Oval 52"/>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ounded Rectangle 51"/>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43" name="Group 42"/>
              <p:cNvGrpSpPr/>
              <p:nvPr/>
            </p:nvGrpSpPr>
            <p:grpSpPr>
              <a:xfrm>
                <a:off x="5803553" y="3998418"/>
                <a:ext cx="879373" cy="802758"/>
                <a:chOff x="3152775" y="3074181"/>
                <a:chExt cx="1895475" cy="1983595"/>
              </a:xfrm>
            </p:grpSpPr>
            <p:grpSp>
              <p:nvGrpSpPr>
                <p:cNvPr id="45" name="Group 44"/>
                <p:cNvGrpSpPr/>
                <p:nvPr/>
              </p:nvGrpSpPr>
              <p:grpSpPr>
                <a:xfrm>
                  <a:off x="3152775" y="3074181"/>
                  <a:ext cx="1895475" cy="1983595"/>
                  <a:chOff x="2343150" y="3045606"/>
                  <a:chExt cx="1895475" cy="1983595"/>
                </a:xfrm>
              </p:grpSpPr>
              <p:sp>
                <p:nvSpPr>
                  <p:cNvPr id="47" name="Oval 46"/>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ounded Rectangle 45"/>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sp>
            <p:nvSpPr>
              <p:cNvPr id="44" name="Rounded Rectangle 43"/>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193460" y="880311"/>
              <a:ext cx="1814052" cy="3632696"/>
              <a:chOff x="5633883" y="373626"/>
              <a:chExt cx="2615381" cy="4574232"/>
            </a:xfrm>
          </p:grpSpPr>
          <p:sp>
            <p:nvSpPr>
              <p:cNvPr id="70" name="Rounded Rectangle 69"/>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71" name="Rounded Rectangle 70"/>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72" name="Straight Connector 71"/>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788806" y="503043"/>
                <a:ext cx="879373" cy="802758"/>
                <a:chOff x="3152775" y="3074181"/>
                <a:chExt cx="1895475" cy="1983595"/>
              </a:xfrm>
            </p:grpSpPr>
            <p:grpSp>
              <p:nvGrpSpPr>
                <p:cNvPr id="96" name="Group 95"/>
                <p:cNvGrpSpPr/>
                <p:nvPr/>
              </p:nvGrpSpPr>
              <p:grpSpPr>
                <a:xfrm>
                  <a:off x="3152775" y="3074181"/>
                  <a:ext cx="1895475" cy="1983595"/>
                  <a:chOff x="2343150" y="3045606"/>
                  <a:chExt cx="1895475" cy="1983595"/>
                </a:xfrm>
              </p:grpSpPr>
              <p:sp>
                <p:nvSpPr>
                  <p:cNvPr id="98" name="Oval 97"/>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Rounded Rectangle 96"/>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4" name="Group 73"/>
              <p:cNvGrpSpPr/>
              <p:nvPr/>
            </p:nvGrpSpPr>
            <p:grpSpPr>
              <a:xfrm>
                <a:off x="5813390" y="1569845"/>
                <a:ext cx="879373" cy="802758"/>
                <a:chOff x="3152775" y="3074181"/>
                <a:chExt cx="1895475" cy="1983595"/>
              </a:xfrm>
            </p:grpSpPr>
            <p:grpSp>
              <p:nvGrpSpPr>
                <p:cNvPr id="90" name="Group 89"/>
                <p:cNvGrpSpPr/>
                <p:nvPr/>
              </p:nvGrpSpPr>
              <p:grpSpPr>
                <a:xfrm>
                  <a:off x="3152775" y="3074181"/>
                  <a:ext cx="1895475" cy="1983595"/>
                  <a:chOff x="2343150" y="3045606"/>
                  <a:chExt cx="1895475" cy="1983595"/>
                </a:xfrm>
              </p:grpSpPr>
              <p:sp>
                <p:nvSpPr>
                  <p:cNvPr id="92" name="Oval 91"/>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Rounded Rectangle 90"/>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5" name="Group 74"/>
              <p:cNvGrpSpPr/>
              <p:nvPr/>
            </p:nvGrpSpPr>
            <p:grpSpPr>
              <a:xfrm>
                <a:off x="5823220" y="2454755"/>
                <a:ext cx="879373" cy="802758"/>
                <a:chOff x="3152775" y="3074181"/>
                <a:chExt cx="1895475" cy="1983595"/>
              </a:xfrm>
            </p:grpSpPr>
            <p:grpSp>
              <p:nvGrpSpPr>
                <p:cNvPr id="84" name="Group 83"/>
                <p:cNvGrpSpPr/>
                <p:nvPr/>
              </p:nvGrpSpPr>
              <p:grpSpPr>
                <a:xfrm>
                  <a:off x="3152775" y="3074181"/>
                  <a:ext cx="1895475" cy="1983595"/>
                  <a:chOff x="2343150" y="3045606"/>
                  <a:chExt cx="1895475" cy="1983595"/>
                </a:xfrm>
              </p:grpSpPr>
              <p:sp>
                <p:nvSpPr>
                  <p:cNvPr id="86" name="Oval 85"/>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Rounded Rectangle 84"/>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6" name="Group 75"/>
              <p:cNvGrpSpPr/>
              <p:nvPr/>
            </p:nvGrpSpPr>
            <p:grpSpPr>
              <a:xfrm>
                <a:off x="5803553" y="3998418"/>
                <a:ext cx="879373" cy="802758"/>
                <a:chOff x="3152775" y="3074181"/>
                <a:chExt cx="1895475" cy="1983595"/>
              </a:xfrm>
            </p:grpSpPr>
            <p:grpSp>
              <p:nvGrpSpPr>
                <p:cNvPr id="78" name="Group 77"/>
                <p:cNvGrpSpPr/>
                <p:nvPr/>
              </p:nvGrpSpPr>
              <p:grpSpPr>
                <a:xfrm>
                  <a:off x="3152775" y="3074181"/>
                  <a:ext cx="1895475" cy="1983595"/>
                  <a:chOff x="2343150" y="3045606"/>
                  <a:chExt cx="1895475" cy="1983595"/>
                </a:xfrm>
              </p:grpSpPr>
              <p:sp>
                <p:nvSpPr>
                  <p:cNvPr id="80" name="Oval 79"/>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Rounded Rectangle 78"/>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sp>
            <p:nvSpPr>
              <p:cNvPr id="77" name="Rounded Rectangle 76"/>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6956333" y="877080"/>
              <a:ext cx="1735384" cy="3632696"/>
              <a:chOff x="5633883" y="373626"/>
              <a:chExt cx="2615381" cy="4574232"/>
            </a:xfrm>
          </p:grpSpPr>
          <p:sp>
            <p:nvSpPr>
              <p:cNvPr id="103" name="Rounded Rectangle 102"/>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104" name="Rounded Rectangle 103"/>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105" name="Straight Connector 104"/>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750220" y="503043"/>
                <a:ext cx="952376" cy="802758"/>
                <a:chOff x="3069600" y="3074181"/>
                <a:chExt cx="2052830" cy="1983595"/>
              </a:xfrm>
            </p:grpSpPr>
            <p:grpSp>
              <p:nvGrpSpPr>
                <p:cNvPr id="129" name="Group 128"/>
                <p:cNvGrpSpPr/>
                <p:nvPr/>
              </p:nvGrpSpPr>
              <p:grpSpPr>
                <a:xfrm>
                  <a:off x="3069600" y="3074181"/>
                  <a:ext cx="2052830" cy="1983595"/>
                  <a:chOff x="2259975" y="3045606"/>
                  <a:chExt cx="2052830" cy="1983595"/>
                </a:xfrm>
              </p:grpSpPr>
              <p:sp>
                <p:nvSpPr>
                  <p:cNvPr id="131" name="Oval 130"/>
                  <p:cNvSpPr/>
                  <p:nvPr/>
                </p:nvSpPr>
                <p:spPr>
                  <a:xfrm>
                    <a:off x="2259975" y="3045606"/>
                    <a:ext cx="2052823"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a:off x="2343150" y="3929251"/>
                    <a:ext cx="1969655" cy="10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Rounded Rectangle 129"/>
                <p:cNvSpPr/>
                <p:nvPr/>
              </p:nvSpPr>
              <p:spPr>
                <a:xfrm>
                  <a:off x="3411021" y="4093294"/>
                  <a:ext cx="132488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7" name="Group 106"/>
              <p:cNvGrpSpPr/>
              <p:nvPr/>
            </p:nvGrpSpPr>
            <p:grpSpPr>
              <a:xfrm>
                <a:off x="5813390" y="1569845"/>
                <a:ext cx="879373" cy="802758"/>
                <a:chOff x="3152775" y="3074181"/>
                <a:chExt cx="1895475" cy="1983595"/>
              </a:xfrm>
            </p:grpSpPr>
            <p:grpSp>
              <p:nvGrpSpPr>
                <p:cNvPr id="123" name="Group 122"/>
                <p:cNvGrpSpPr/>
                <p:nvPr/>
              </p:nvGrpSpPr>
              <p:grpSpPr>
                <a:xfrm>
                  <a:off x="3152775" y="3074181"/>
                  <a:ext cx="1895475" cy="1983595"/>
                  <a:chOff x="2343150" y="3045606"/>
                  <a:chExt cx="1895475" cy="1983595"/>
                </a:xfrm>
              </p:grpSpPr>
              <p:sp>
                <p:nvSpPr>
                  <p:cNvPr id="125" name="Oval 124"/>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4" name="Rounded Rectangle 123"/>
                <p:cNvSpPr/>
                <p:nvPr/>
              </p:nvSpPr>
              <p:spPr>
                <a:xfrm>
                  <a:off x="3518405" y="4093294"/>
                  <a:ext cx="1217497"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8" name="Group 107"/>
              <p:cNvGrpSpPr/>
              <p:nvPr/>
            </p:nvGrpSpPr>
            <p:grpSpPr>
              <a:xfrm>
                <a:off x="5823220" y="2454755"/>
                <a:ext cx="879373" cy="802758"/>
                <a:chOff x="3152775" y="3074181"/>
                <a:chExt cx="1895475" cy="1983595"/>
              </a:xfrm>
            </p:grpSpPr>
            <p:grpSp>
              <p:nvGrpSpPr>
                <p:cNvPr id="117" name="Group 116"/>
                <p:cNvGrpSpPr/>
                <p:nvPr/>
              </p:nvGrpSpPr>
              <p:grpSpPr>
                <a:xfrm>
                  <a:off x="3152775" y="3074181"/>
                  <a:ext cx="1895475" cy="1983595"/>
                  <a:chOff x="2343150" y="3045606"/>
                  <a:chExt cx="1895475" cy="1983595"/>
                </a:xfrm>
              </p:grpSpPr>
              <p:sp>
                <p:nvSpPr>
                  <p:cNvPr id="119" name="Oval 118"/>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Rounded Rectangle 117"/>
                <p:cNvSpPr/>
                <p:nvPr/>
              </p:nvSpPr>
              <p:spPr>
                <a:xfrm>
                  <a:off x="3477256" y="4093294"/>
                  <a:ext cx="1258646"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9" name="Group 108"/>
              <p:cNvGrpSpPr/>
              <p:nvPr/>
            </p:nvGrpSpPr>
            <p:grpSpPr>
              <a:xfrm>
                <a:off x="5738459" y="3998418"/>
                <a:ext cx="964135" cy="802758"/>
                <a:chOff x="3012465" y="3074181"/>
                <a:chExt cx="2078178" cy="1983595"/>
              </a:xfrm>
            </p:grpSpPr>
            <p:grpSp>
              <p:nvGrpSpPr>
                <p:cNvPr id="111" name="Group 110"/>
                <p:cNvGrpSpPr/>
                <p:nvPr/>
              </p:nvGrpSpPr>
              <p:grpSpPr>
                <a:xfrm>
                  <a:off x="3012465" y="3074181"/>
                  <a:ext cx="2078178" cy="1983595"/>
                  <a:chOff x="2202840" y="3045606"/>
                  <a:chExt cx="2078178" cy="1983595"/>
                </a:xfrm>
              </p:grpSpPr>
              <p:sp>
                <p:nvSpPr>
                  <p:cNvPr id="113" name="Oval 112"/>
                  <p:cNvSpPr/>
                  <p:nvPr/>
                </p:nvSpPr>
                <p:spPr>
                  <a:xfrm>
                    <a:off x="2202840" y="3045606"/>
                    <a:ext cx="2078178"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ounded Rectangle 111"/>
                <p:cNvSpPr/>
                <p:nvPr/>
              </p:nvSpPr>
              <p:spPr>
                <a:xfrm>
                  <a:off x="3539608" y="4093294"/>
                  <a:ext cx="1238350"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a:t>
                  </a:r>
                  <a:r>
                    <a:rPr lang="en-US" sz="2400" dirty="0" smtClean="0">
                      <a:solidFill>
                        <a:schemeClr val="tx1"/>
                      </a:solidFill>
                    </a:rPr>
                    <a:t>l</a:t>
                  </a:r>
                  <a:endParaRPr lang="en-US" sz="2400" dirty="0">
                    <a:solidFill>
                      <a:schemeClr val="tx1"/>
                    </a:solidFill>
                  </a:endParaRPr>
                </a:p>
              </p:txBody>
            </p:sp>
          </p:grpSp>
          <p:sp>
            <p:nvSpPr>
              <p:cNvPr id="110" name="Rounded Rectangle 109"/>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827049" y="870480"/>
              <a:ext cx="836172" cy="3632694"/>
              <a:chOff x="3224981" y="707924"/>
              <a:chExt cx="1012722" cy="4218038"/>
            </a:xfrm>
          </p:grpSpPr>
          <p:sp>
            <p:nvSpPr>
              <p:cNvPr id="143" name="Rounded Rectangle 142"/>
              <p:cNvSpPr/>
              <p:nvPr/>
            </p:nvSpPr>
            <p:spPr>
              <a:xfrm>
                <a:off x="3362632" y="993056"/>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4" name="Rounded Rectangle 143"/>
              <p:cNvSpPr/>
              <p:nvPr/>
            </p:nvSpPr>
            <p:spPr>
              <a:xfrm>
                <a:off x="3347886" y="1873046"/>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5" name="Rounded Rectangle 144"/>
              <p:cNvSpPr/>
              <p:nvPr/>
            </p:nvSpPr>
            <p:spPr>
              <a:xfrm>
                <a:off x="3362632" y="2743204"/>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6" name="Rounded Rectangle 145"/>
              <p:cNvSpPr/>
              <p:nvPr/>
            </p:nvSpPr>
            <p:spPr>
              <a:xfrm>
                <a:off x="3367549" y="4134469"/>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cxnSp>
            <p:nvCxnSpPr>
              <p:cNvPr id="147" name="Straight Connector 146"/>
              <p:cNvCxnSpPr/>
              <p:nvPr/>
            </p:nvCxnSpPr>
            <p:spPr>
              <a:xfrm>
                <a:off x="3721512" y="3534700"/>
                <a:ext cx="0" cy="496526"/>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8" name="Rounded Rectangle 147"/>
              <p:cNvSpPr/>
              <p:nvPr/>
            </p:nvSpPr>
            <p:spPr>
              <a:xfrm>
                <a:off x="3224981" y="707924"/>
                <a:ext cx="1012722" cy="4218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pPr algn="ctr"/>
                <a:endParaRPr lang="en-US" sz="1400" dirty="0">
                  <a:solidFill>
                    <a:schemeClr val="tx1"/>
                  </a:solidFill>
                </a:endParaRPr>
              </a:p>
            </p:txBody>
          </p:sp>
        </p:grpSp>
        <p:sp>
          <p:nvSpPr>
            <p:cNvPr id="149" name="TextBox 148"/>
            <p:cNvSpPr txBox="1"/>
            <p:nvPr/>
          </p:nvSpPr>
          <p:spPr>
            <a:xfrm>
              <a:off x="796411" y="506357"/>
              <a:ext cx="948809" cy="276999"/>
            </a:xfrm>
            <a:prstGeom prst="rect">
              <a:avLst/>
            </a:prstGeom>
            <a:noFill/>
            <a:ln w="12700">
              <a:solidFill>
                <a:schemeClr val="tx1"/>
              </a:solidFill>
            </a:ln>
          </p:spPr>
          <p:txBody>
            <a:bodyPr wrap="square" rtlCol="0">
              <a:spAutoFit/>
            </a:bodyPr>
            <a:lstStyle/>
            <a:p>
              <a:pPr algn="ctr"/>
              <a:r>
                <a:rPr lang="en-US" sz="1200" dirty="0" smtClean="0"/>
                <a:t>Input Layer</a:t>
              </a:r>
              <a:endParaRPr lang="en-US" sz="1200" dirty="0"/>
            </a:p>
          </p:txBody>
        </p:sp>
        <p:sp>
          <p:nvSpPr>
            <p:cNvPr id="150" name="TextBox 149"/>
            <p:cNvSpPr txBox="1"/>
            <p:nvPr/>
          </p:nvSpPr>
          <p:spPr>
            <a:xfrm>
              <a:off x="1997696" y="469652"/>
              <a:ext cx="1760988" cy="319674"/>
            </a:xfrm>
            <a:prstGeom prst="rect">
              <a:avLst/>
            </a:prstGeom>
            <a:noFill/>
            <a:ln w="12700">
              <a:solidFill>
                <a:schemeClr val="tx1"/>
              </a:solidFill>
            </a:ln>
          </p:spPr>
          <p:txBody>
            <a:bodyPr wrap="square" rtlCol="0">
              <a:spAutoFit/>
            </a:bodyPr>
            <a:lstStyle/>
            <a:p>
              <a:pPr algn="ctr"/>
              <a:r>
                <a:rPr lang="en-US" sz="1400" dirty="0" smtClean="0"/>
                <a:t>Hidden Layer 1</a:t>
              </a:r>
              <a:endParaRPr lang="en-US" sz="1400" dirty="0"/>
            </a:p>
          </p:txBody>
        </p:sp>
        <p:sp>
          <p:nvSpPr>
            <p:cNvPr id="151" name="TextBox 150"/>
            <p:cNvSpPr txBox="1"/>
            <p:nvPr/>
          </p:nvSpPr>
          <p:spPr>
            <a:xfrm>
              <a:off x="6946506" y="466420"/>
              <a:ext cx="1745211" cy="307777"/>
            </a:xfrm>
            <a:prstGeom prst="rect">
              <a:avLst/>
            </a:prstGeom>
            <a:noFill/>
            <a:ln w="12700">
              <a:solidFill>
                <a:schemeClr val="tx1"/>
              </a:solidFill>
            </a:ln>
          </p:spPr>
          <p:txBody>
            <a:bodyPr wrap="square" rtlCol="0">
              <a:spAutoFit/>
            </a:bodyPr>
            <a:lstStyle/>
            <a:p>
              <a:pPr algn="ctr"/>
              <a:r>
                <a:rPr lang="en-US" sz="1400" dirty="0" smtClean="0"/>
                <a:t>Hidden Layer 5</a:t>
              </a:r>
              <a:endParaRPr lang="en-US" sz="1400" dirty="0"/>
            </a:p>
          </p:txBody>
        </p:sp>
        <p:sp>
          <p:nvSpPr>
            <p:cNvPr id="152" name="TextBox 151"/>
            <p:cNvSpPr txBox="1"/>
            <p:nvPr/>
          </p:nvSpPr>
          <p:spPr>
            <a:xfrm>
              <a:off x="4193460" y="489392"/>
              <a:ext cx="1814052" cy="307777"/>
            </a:xfrm>
            <a:prstGeom prst="rect">
              <a:avLst/>
            </a:prstGeom>
            <a:noFill/>
            <a:ln w="12700">
              <a:solidFill>
                <a:schemeClr val="tx1"/>
              </a:solidFill>
            </a:ln>
          </p:spPr>
          <p:txBody>
            <a:bodyPr wrap="square" rtlCol="0">
              <a:spAutoFit/>
            </a:bodyPr>
            <a:lstStyle/>
            <a:p>
              <a:pPr algn="ctr"/>
              <a:r>
                <a:rPr lang="en-US" sz="1400" dirty="0" smtClean="0"/>
                <a:t>Hidden Layer 2</a:t>
              </a:r>
              <a:endParaRPr lang="en-US" sz="1400" dirty="0"/>
            </a:p>
          </p:txBody>
        </p:sp>
        <p:cxnSp>
          <p:nvCxnSpPr>
            <p:cNvPr id="156" name="Straight Arrow Connector 155"/>
            <p:cNvCxnSpPr/>
            <p:nvPr/>
          </p:nvCxnSpPr>
          <p:spPr>
            <a:xfrm flipV="1">
              <a:off x="373626" y="1388379"/>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V="1">
              <a:off x="339212" y="2150377"/>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V="1">
              <a:off x="383458" y="2941879"/>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378540" y="4057838"/>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22750" y="3097843"/>
              <a:ext cx="0" cy="72367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88479" y="1165124"/>
              <a:ext cx="403124" cy="369332"/>
            </a:xfrm>
            <a:prstGeom prst="rect">
              <a:avLst/>
            </a:prstGeom>
            <a:noFill/>
          </p:spPr>
          <p:txBody>
            <a:bodyPr wrap="square" rtlCol="0">
              <a:spAutoFit/>
            </a:bodyPr>
            <a:lstStyle/>
            <a:p>
              <a:r>
                <a:rPr lang="en-US" dirty="0"/>
                <a:t>x</a:t>
              </a:r>
              <a:r>
                <a:rPr lang="en-US" baseline="-25000" dirty="0"/>
                <a:t>1</a:t>
              </a:r>
              <a:endParaRPr lang="en-US" dirty="0"/>
            </a:p>
          </p:txBody>
        </p:sp>
        <p:sp>
          <p:nvSpPr>
            <p:cNvPr id="166" name="TextBox 165"/>
            <p:cNvSpPr txBox="1"/>
            <p:nvPr/>
          </p:nvSpPr>
          <p:spPr>
            <a:xfrm>
              <a:off x="88463" y="2748115"/>
              <a:ext cx="403124" cy="369332"/>
            </a:xfrm>
            <a:prstGeom prst="rect">
              <a:avLst/>
            </a:prstGeom>
            <a:noFill/>
          </p:spPr>
          <p:txBody>
            <a:bodyPr wrap="square" rtlCol="0">
              <a:spAutoFit/>
            </a:bodyPr>
            <a:lstStyle/>
            <a:p>
              <a:r>
                <a:rPr lang="en-US" dirty="0"/>
                <a:t>x</a:t>
              </a:r>
              <a:r>
                <a:rPr lang="en-US" baseline="-25000" dirty="0"/>
                <a:t>3</a:t>
              </a:r>
              <a:endParaRPr lang="en-US" dirty="0"/>
            </a:p>
          </p:txBody>
        </p:sp>
        <p:sp>
          <p:nvSpPr>
            <p:cNvPr id="167" name="TextBox 166"/>
            <p:cNvSpPr txBox="1"/>
            <p:nvPr/>
          </p:nvSpPr>
          <p:spPr>
            <a:xfrm>
              <a:off x="88464" y="3839507"/>
              <a:ext cx="403124" cy="369332"/>
            </a:xfrm>
            <a:prstGeom prst="rect">
              <a:avLst/>
            </a:prstGeom>
            <a:noFill/>
          </p:spPr>
          <p:txBody>
            <a:bodyPr wrap="square" rtlCol="0">
              <a:spAutoFit/>
            </a:bodyPr>
            <a:lstStyle/>
            <a:p>
              <a:r>
                <a:rPr lang="en-US" dirty="0" err="1"/>
                <a:t>x</a:t>
              </a:r>
              <a:r>
                <a:rPr lang="en-US" baseline="-25000" dirty="0" err="1"/>
                <a:t>n</a:t>
              </a:r>
              <a:endParaRPr lang="en-US" dirty="0"/>
            </a:p>
          </p:txBody>
        </p:sp>
        <p:sp>
          <p:nvSpPr>
            <p:cNvPr id="168" name="TextBox 167"/>
            <p:cNvSpPr txBox="1"/>
            <p:nvPr/>
          </p:nvSpPr>
          <p:spPr>
            <a:xfrm>
              <a:off x="49142" y="1922207"/>
              <a:ext cx="403124" cy="369332"/>
            </a:xfrm>
            <a:prstGeom prst="rect">
              <a:avLst/>
            </a:prstGeom>
            <a:noFill/>
          </p:spPr>
          <p:txBody>
            <a:bodyPr wrap="square" rtlCol="0">
              <a:spAutoFit/>
            </a:bodyPr>
            <a:lstStyle/>
            <a:p>
              <a:r>
                <a:rPr lang="en-US" dirty="0"/>
                <a:t>x</a:t>
              </a:r>
              <a:r>
                <a:rPr lang="en-US" baseline="-25000" dirty="0"/>
                <a:t>2</a:t>
              </a:r>
              <a:endParaRPr lang="en-US" dirty="0"/>
            </a:p>
          </p:txBody>
        </p:sp>
        <p:sp>
          <p:nvSpPr>
            <p:cNvPr id="169" name="TextBox 168"/>
            <p:cNvSpPr txBox="1"/>
            <p:nvPr/>
          </p:nvSpPr>
          <p:spPr>
            <a:xfrm>
              <a:off x="29496" y="511280"/>
              <a:ext cx="725819" cy="415498"/>
            </a:xfrm>
            <a:prstGeom prst="rect">
              <a:avLst/>
            </a:prstGeom>
            <a:noFill/>
            <a:ln w="12700">
              <a:solidFill>
                <a:schemeClr val="tx1"/>
              </a:solidFill>
            </a:ln>
          </p:spPr>
          <p:txBody>
            <a:bodyPr wrap="square" rtlCol="0">
              <a:spAutoFit/>
            </a:bodyPr>
            <a:lstStyle/>
            <a:p>
              <a:r>
                <a:rPr lang="en-US" sz="1050" dirty="0" smtClean="0"/>
                <a:t>Temporal inputs</a:t>
              </a:r>
              <a:endParaRPr lang="en-US" sz="1050" dirty="0"/>
            </a:p>
          </p:txBody>
        </p:sp>
        <p:cxnSp>
          <p:nvCxnSpPr>
            <p:cNvPr id="171" name="Straight Connector 170"/>
            <p:cNvCxnSpPr/>
            <p:nvPr/>
          </p:nvCxnSpPr>
          <p:spPr>
            <a:xfrm>
              <a:off x="6096000" y="2529840"/>
              <a:ext cx="796413"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9222662" y="1671486"/>
              <a:ext cx="727588" cy="4178710"/>
              <a:chOff x="7865806" y="2084438"/>
              <a:chExt cx="727588" cy="3048001"/>
            </a:xfrm>
          </p:grpSpPr>
          <p:sp>
            <p:nvSpPr>
              <p:cNvPr id="173" name="Rounded Rectangle 172"/>
              <p:cNvSpPr/>
              <p:nvPr/>
            </p:nvSpPr>
            <p:spPr>
              <a:xfrm>
                <a:off x="7865806" y="2084438"/>
                <a:ext cx="727588" cy="3048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8003460" y="2223693"/>
                <a:ext cx="441851" cy="450681"/>
                <a:chOff x="9066898" y="453879"/>
                <a:chExt cx="1895475" cy="1983595"/>
              </a:xfrm>
            </p:grpSpPr>
            <p:sp>
              <p:nvSpPr>
                <p:cNvPr id="194" name="Oval 193"/>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p:nvPicPr>
              <p:blipFill>
                <a:blip r:embed="rId3"/>
                <a:stretch>
                  <a:fillRect/>
                </a:stretch>
              </p:blipFill>
              <p:spPr>
                <a:xfrm>
                  <a:off x="9667117" y="1416045"/>
                  <a:ext cx="640996" cy="835843"/>
                </a:xfrm>
                <a:prstGeom prst="rect">
                  <a:avLst/>
                </a:prstGeom>
              </p:spPr>
            </p:pic>
          </p:grpSp>
          <p:grpSp>
            <p:nvGrpSpPr>
              <p:cNvPr id="175" name="Group 174"/>
              <p:cNvGrpSpPr/>
              <p:nvPr/>
            </p:nvGrpSpPr>
            <p:grpSpPr>
              <a:xfrm>
                <a:off x="8018212" y="2907039"/>
                <a:ext cx="441851" cy="450681"/>
                <a:chOff x="9066898" y="453879"/>
                <a:chExt cx="1895475" cy="1983595"/>
              </a:xfrm>
            </p:grpSpPr>
            <p:sp>
              <p:nvSpPr>
                <p:cNvPr id="189" name="Oval 188"/>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3"/>
                <a:stretch>
                  <a:fillRect/>
                </a:stretch>
              </p:blipFill>
              <p:spPr>
                <a:xfrm>
                  <a:off x="9667117" y="1416045"/>
                  <a:ext cx="640996" cy="835843"/>
                </a:xfrm>
                <a:prstGeom prst="rect">
                  <a:avLst/>
                </a:prstGeom>
              </p:spPr>
            </p:pic>
          </p:grpSp>
          <p:grpSp>
            <p:nvGrpSpPr>
              <p:cNvPr id="176" name="Group 175"/>
              <p:cNvGrpSpPr/>
              <p:nvPr/>
            </p:nvGrpSpPr>
            <p:grpSpPr>
              <a:xfrm>
                <a:off x="8028044" y="3555965"/>
                <a:ext cx="441851" cy="450681"/>
                <a:chOff x="9066898" y="453879"/>
                <a:chExt cx="1895475" cy="1983595"/>
              </a:xfrm>
            </p:grpSpPr>
            <p:sp>
              <p:nvSpPr>
                <p:cNvPr id="184" name="Oval 183"/>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stretch>
                  <a:fillRect/>
                </a:stretch>
              </p:blipFill>
              <p:spPr>
                <a:xfrm>
                  <a:off x="9667117" y="1416045"/>
                  <a:ext cx="640996" cy="835843"/>
                </a:xfrm>
                <a:prstGeom prst="rect">
                  <a:avLst/>
                </a:prstGeom>
              </p:spPr>
            </p:pic>
          </p:grpSp>
          <p:grpSp>
            <p:nvGrpSpPr>
              <p:cNvPr id="177" name="Group 176"/>
              <p:cNvGrpSpPr/>
              <p:nvPr/>
            </p:nvGrpSpPr>
            <p:grpSpPr>
              <a:xfrm>
                <a:off x="8008373" y="4598188"/>
                <a:ext cx="441851" cy="450681"/>
                <a:chOff x="9066898" y="453879"/>
                <a:chExt cx="1895475" cy="1983595"/>
              </a:xfrm>
            </p:grpSpPr>
            <p:sp>
              <p:nvSpPr>
                <p:cNvPr id="179" name="Oval 178"/>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3"/>
                <a:stretch>
                  <a:fillRect/>
                </a:stretch>
              </p:blipFill>
              <p:spPr>
                <a:xfrm>
                  <a:off x="9667117" y="1416045"/>
                  <a:ext cx="640996" cy="835843"/>
                </a:xfrm>
                <a:prstGeom prst="rect">
                  <a:avLst/>
                </a:prstGeom>
              </p:spPr>
            </p:pic>
          </p:grpSp>
          <p:cxnSp>
            <p:nvCxnSpPr>
              <p:cNvPr id="178" name="Straight Connector 177"/>
              <p:cNvCxnSpPr/>
              <p:nvPr/>
            </p:nvCxnSpPr>
            <p:spPr>
              <a:xfrm>
                <a:off x="8241127" y="4134469"/>
                <a:ext cx="0" cy="33920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10304215" y="1661654"/>
              <a:ext cx="727588" cy="4178710"/>
              <a:chOff x="7865806" y="2084438"/>
              <a:chExt cx="727588" cy="3048001"/>
            </a:xfrm>
          </p:grpSpPr>
          <p:sp>
            <p:nvSpPr>
              <p:cNvPr id="201" name="Rounded Rectangle 200"/>
              <p:cNvSpPr/>
              <p:nvPr/>
            </p:nvSpPr>
            <p:spPr>
              <a:xfrm>
                <a:off x="7865806" y="2084438"/>
                <a:ext cx="727588" cy="3048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p:cNvGrpSpPr/>
              <p:nvPr/>
            </p:nvGrpSpPr>
            <p:grpSpPr>
              <a:xfrm>
                <a:off x="8003460" y="2223693"/>
                <a:ext cx="441851" cy="450681"/>
                <a:chOff x="9066898" y="453879"/>
                <a:chExt cx="1895475" cy="1983595"/>
              </a:xfrm>
            </p:grpSpPr>
            <p:sp>
              <p:nvSpPr>
                <p:cNvPr id="222" name="Oval 221"/>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6" name="Picture 225"/>
                <p:cNvPicPr>
                  <a:picLocks noChangeAspect="1"/>
                </p:cNvPicPr>
                <p:nvPr/>
              </p:nvPicPr>
              <p:blipFill>
                <a:blip r:embed="rId3"/>
                <a:stretch>
                  <a:fillRect/>
                </a:stretch>
              </p:blipFill>
              <p:spPr>
                <a:xfrm>
                  <a:off x="9667117" y="1416045"/>
                  <a:ext cx="640996" cy="835843"/>
                </a:xfrm>
                <a:prstGeom prst="rect">
                  <a:avLst/>
                </a:prstGeom>
              </p:spPr>
            </p:pic>
          </p:grpSp>
          <p:grpSp>
            <p:nvGrpSpPr>
              <p:cNvPr id="203" name="Group 202"/>
              <p:cNvGrpSpPr/>
              <p:nvPr/>
            </p:nvGrpSpPr>
            <p:grpSpPr>
              <a:xfrm>
                <a:off x="8018212" y="2907039"/>
                <a:ext cx="441851" cy="450681"/>
                <a:chOff x="9066898" y="453879"/>
                <a:chExt cx="1895475" cy="1983595"/>
              </a:xfrm>
            </p:grpSpPr>
            <p:sp>
              <p:nvSpPr>
                <p:cNvPr id="217" name="Oval 216"/>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1" name="Picture 220"/>
                <p:cNvPicPr>
                  <a:picLocks noChangeAspect="1"/>
                </p:cNvPicPr>
                <p:nvPr/>
              </p:nvPicPr>
              <p:blipFill>
                <a:blip r:embed="rId3"/>
                <a:stretch>
                  <a:fillRect/>
                </a:stretch>
              </p:blipFill>
              <p:spPr>
                <a:xfrm>
                  <a:off x="9667117" y="1416045"/>
                  <a:ext cx="640996" cy="835843"/>
                </a:xfrm>
                <a:prstGeom prst="rect">
                  <a:avLst/>
                </a:prstGeom>
              </p:spPr>
            </p:pic>
          </p:grpSp>
          <p:grpSp>
            <p:nvGrpSpPr>
              <p:cNvPr id="204" name="Group 203"/>
              <p:cNvGrpSpPr/>
              <p:nvPr/>
            </p:nvGrpSpPr>
            <p:grpSpPr>
              <a:xfrm>
                <a:off x="8028044" y="3555965"/>
                <a:ext cx="441851" cy="450681"/>
                <a:chOff x="9066898" y="453879"/>
                <a:chExt cx="1895475" cy="1983595"/>
              </a:xfrm>
            </p:grpSpPr>
            <p:sp>
              <p:nvSpPr>
                <p:cNvPr id="212" name="Oval 211"/>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6" name="Picture 215"/>
                <p:cNvPicPr>
                  <a:picLocks noChangeAspect="1"/>
                </p:cNvPicPr>
                <p:nvPr/>
              </p:nvPicPr>
              <p:blipFill>
                <a:blip r:embed="rId3"/>
                <a:stretch>
                  <a:fillRect/>
                </a:stretch>
              </p:blipFill>
              <p:spPr>
                <a:xfrm>
                  <a:off x="9667117" y="1416045"/>
                  <a:ext cx="640996" cy="835843"/>
                </a:xfrm>
                <a:prstGeom prst="rect">
                  <a:avLst/>
                </a:prstGeom>
              </p:spPr>
            </p:pic>
          </p:grpSp>
          <p:grpSp>
            <p:nvGrpSpPr>
              <p:cNvPr id="205" name="Group 204"/>
              <p:cNvGrpSpPr/>
              <p:nvPr/>
            </p:nvGrpSpPr>
            <p:grpSpPr>
              <a:xfrm>
                <a:off x="8008373" y="4598188"/>
                <a:ext cx="441851" cy="450681"/>
                <a:chOff x="9066898" y="453879"/>
                <a:chExt cx="1895475" cy="1983595"/>
              </a:xfrm>
            </p:grpSpPr>
            <p:sp>
              <p:nvSpPr>
                <p:cNvPr id="207" name="Oval 206"/>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1" name="Picture 210"/>
                <p:cNvPicPr>
                  <a:picLocks noChangeAspect="1"/>
                </p:cNvPicPr>
                <p:nvPr/>
              </p:nvPicPr>
              <p:blipFill>
                <a:blip r:embed="rId3"/>
                <a:stretch>
                  <a:fillRect/>
                </a:stretch>
              </p:blipFill>
              <p:spPr>
                <a:xfrm>
                  <a:off x="9667117" y="1416045"/>
                  <a:ext cx="640996" cy="835843"/>
                </a:xfrm>
                <a:prstGeom prst="rect">
                  <a:avLst/>
                </a:prstGeom>
              </p:spPr>
            </p:pic>
          </p:grpSp>
          <p:cxnSp>
            <p:nvCxnSpPr>
              <p:cNvPr id="206" name="Straight Connector 205"/>
              <p:cNvCxnSpPr/>
              <p:nvPr/>
            </p:nvCxnSpPr>
            <p:spPr>
              <a:xfrm>
                <a:off x="8241127" y="4134469"/>
                <a:ext cx="0" cy="33920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227" name="TextBox 226"/>
            <p:cNvSpPr txBox="1"/>
            <p:nvPr/>
          </p:nvSpPr>
          <p:spPr>
            <a:xfrm>
              <a:off x="9222663" y="874378"/>
              <a:ext cx="727588" cy="738664"/>
            </a:xfrm>
            <a:prstGeom prst="rect">
              <a:avLst/>
            </a:prstGeom>
            <a:noFill/>
            <a:ln w="12700">
              <a:solidFill>
                <a:schemeClr val="tx1"/>
              </a:solidFill>
            </a:ln>
          </p:spPr>
          <p:txBody>
            <a:bodyPr wrap="square" rtlCol="0">
              <a:spAutoFit/>
            </a:bodyPr>
            <a:lstStyle/>
            <a:p>
              <a:pPr algn="ctr"/>
              <a:r>
                <a:rPr lang="en-US" sz="1400" dirty="0" smtClean="0"/>
                <a:t>MLP - Hidden Layer 6</a:t>
              </a:r>
              <a:endParaRPr lang="en-US" sz="1400" dirty="0"/>
            </a:p>
          </p:txBody>
        </p:sp>
        <p:sp>
          <p:nvSpPr>
            <p:cNvPr id="229" name="TextBox 228"/>
            <p:cNvSpPr txBox="1"/>
            <p:nvPr/>
          </p:nvSpPr>
          <p:spPr>
            <a:xfrm>
              <a:off x="10309133" y="879298"/>
              <a:ext cx="727588" cy="738664"/>
            </a:xfrm>
            <a:prstGeom prst="rect">
              <a:avLst/>
            </a:prstGeom>
            <a:noFill/>
            <a:ln w="12700">
              <a:solidFill>
                <a:schemeClr val="tx1"/>
              </a:solidFill>
            </a:ln>
          </p:spPr>
          <p:txBody>
            <a:bodyPr wrap="square" rtlCol="0">
              <a:spAutoFit/>
            </a:bodyPr>
            <a:lstStyle/>
            <a:p>
              <a:pPr algn="ctr"/>
              <a:r>
                <a:rPr lang="en-US" sz="1400" dirty="0" smtClean="0"/>
                <a:t>MLP - Hidden Layer 7</a:t>
              </a:r>
              <a:endParaRPr lang="en-US" sz="1400" dirty="0"/>
            </a:p>
          </p:txBody>
        </p:sp>
        <p:sp>
          <p:nvSpPr>
            <p:cNvPr id="241" name="Right Arrow 240"/>
            <p:cNvSpPr/>
            <p:nvPr/>
          </p:nvSpPr>
          <p:spPr>
            <a:xfrm>
              <a:off x="3806663" y="2395079"/>
              <a:ext cx="334475"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ight Arrow 241"/>
            <p:cNvSpPr/>
            <p:nvPr/>
          </p:nvSpPr>
          <p:spPr>
            <a:xfrm>
              <a:off x="1677976" y="2449159"/>
              <a:ext cx="334475"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ight Arrow 242"/>
            <p:cNvSpPr/>
            <p:nvPr/>
          </p:nvSpPr>
          <p:spPr>
            <a:xfrm flipV="1">
              <a:off x="8717321" y="2511797"/>
              <a:ext cx="505341"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Arrow Connector 245"/>
            <p:cNvCxnSpPr/>
            <p:nvPr/>
          </p:nvCxnSpPr>
          <p:spPr>
            <a:xfrm flipV="1">
              <a:off x="8849058" y="5148695"/>
              <a:ext cx="373001" cy="132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a:off x="8853978" y="5540476"/>
              <a:ext cx="368081" cy="21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8578646" y="4916141"/>
              <a:ext cx="403124" cy="369332"/>
            </a:xfrm>
            <a:prstGeom prst="rect">
              <a:avLst/>
            </a:prstGeom>
            <a:noFill/>
          </p:spPr>
          <p:txBody>
            <a:bodyPr wrap="square" rtlCol="0">
              <a:spAutoFit/>
            </a:bodyPr>
            <a:lstStyle/>
            <a:p>
              <a:r>
                <a:rPr lang="en-US" dirty="0"/>
                <a:t>l</a:t>
              </a:r>
              <a:r>
                <a:rPr lang="en-US" baseline="-25000" dirty="0"/>
                <a:t>1</a:t>
              </a:r>
              <a:endParaRPr lang="en-US" dirty="0"/>
            </a:p>
          </p:txBody>
        </p:sp>
        <p:sp>
          <p:nvSpPr>
            <p:cNvPr id="249" name="TextBox 248"/>
            <p:cNvSpPr txBox="1"/>
            <p:nvPr/>
          </p:nvSpPr>
          <p:spPr>
            <a:xfrm>
              <a:off x="8613057" y="5343844"/>
              <a:ext cx="403124" cy="369332"/>
            </a:xfrm>
            <a:prstGeom prst="rect">
              <a:avLst/>
            </a:prstGeom>
            <a:noFill/>
          </p:spPr>
          <p:txBody>
            <a:bodyPr wrap="square" rtlCol="0">
              <a:spAutoFit/>
            </a:bodyPr>
            <a:lstStyle/>
            <a:p>
              <a:r>
                <a:rPr lang="en-US" dirty="0"/>
                <a:t>l</a:t>
              </a:r>
              <a:r>
                <a:rPr lang="en-US" baseline="-25000" dirty="0"/>
                <a:t>2</a:t>
              </a:r>
              <a:endParaRPr lang="en-US" dirty="0"/>
            </a:p>
          </p:txBody>
        </p:sp>
        <p:sp>
          <p:nvSpPr>
            <p:cNvPr id="250" name="TextBox 249"/>
            <p:cNvSpPr txBox="1"/>
            <p:nvPr/>
          </p:nvSpPr>
          <p:spPr>
            <a:xfrm>
              <a:off x="7201045" y="5107923"/>
              <a:ext cx="1215369" cy="523220"/>
            </a:xfrm>
            <a:prstGeom prst="rect">
              <a:avLst/>
            </a:prstGeom>
            <a:noFill/>
            <a:ln w="12700">
              <a:solidFill>
                <a:schemeClr val="tx1"/>
              </a:solidFill>
            </a:ln>
          </p:spPr>
          <p:txBody>
            <a:bodyPr wrap="square" rtlCol="0">
              <a:spAutoFit/>
            </a:bodyPr>
            <a:lstStyle/>
            <a:p>
              <a:r>
                <a:rPr lang="en-US" sz="1400" dirty="0" smtClean="0"/>
                <a:t>Non Temporal Input</a:t>
              </a:r>
              <a:endParaRPr lang="en-US" sz="1400" dirty="0"/>
            </a:p>
          </p:txBody>
        </p:sp>
        <p:sp>
          <p:nvSpPr>
            <p:cNvPr id="251" name="Right Arrow 250"/>
            <p:cNvSpPr/>
            <p:nvPr/>
          </p:nvSpPr>
          <p:spPr>
            <a:xfrm>
              <a:off x="11062319" y="2552596"/>
              <a:ext cx="401400"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11503743" y="1830140"/>
              <a:ext cx="334297" cy="1754326"/>
            </a:xfrm>
            <a:prstGeom prst="rect">
              <a:avLst/>
            </a:prstGeom>
            <a:noFill/>
            <a:ln>
              <a:solidFill>
                <a:schemeClr val="tx1"/>
              </a:solidFill>
            </a:ln>
          </p:spPr>
          <p:txBody>
            <a:bodyPr wrap="square" rtlCol="0">
              <a:spAutoFit/>
            </a:bodyPr>
            <a:lstStyle/>
            <a:p>
              <a:r>
                <a:rPr lang="en-US" dirty="0" smtClean="0"/>
                <a:t>Output</a:t>
              </a:r>
              <a:endParaRPr lang="en-US" dirty="0"/>
            </a:p>
          </p:txBody>
        </p:sp>
      </p:grpSp>
      <p:sp>
        <p:nvSpPr>
          <p:cNvPr id="256" name="TextBox 255"/>
          <p:cNvSpPr txBox="1"/>
          <p:nvPr/>
        </p:nvSpPr>
        <p:spPr>
          <a:xfrm>
            <a:off x="2596539" y="6037006"/>
            <a:ext cx="5819875" cy="369332"/>
          </a:xfrm>
          <a:prstGeom prst="rect">
            <a:avLst/>
          </a:prstGeom>
          <a:noFill/>
        </p:spPr>
        <p:txBody>
          <a:bodyPr wrap="square" rtlCol="0">
            <a:spAutoFit/>
          </a:bodyPr>
          <a:lstStyle/>
          <a:p>
            <a:r>
              <a:rPr lang="en-US" dirty="0" smtClean="0"/>
              <a:t>Block diagram of LSTM-MLP Deep Neural Network</a:t>
            </a:r>
            <a:endParaRPr lang="en-US" dirty="0"/>
          </a:p>
        </p:txBody>
      </p:sp>
    </p:spTree>
    <p:extLst>
      <p:ext uri="{BB962C8B-B14F-4D97-AF65-F5344CB8AC3E}">
        <p14:creationId xmlns:p14="http://schemas.microsoft.com/office/powerpoint/2010/main" val="170067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Results Metrics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11</a:t>
            </a:fld>
            <a:endParaRPr lang="en-US" dirty="0">
              <a:solidFill>
                <a:prstClr val="black"/>
              </a:solidFill>
            </a:endParaRPr>
          </a:p>
        </p:txBody>
      </p:sp>
      <p:sp>
        <p:nvSpPr>
          <p:cNvPr id="6" name="Rounded Rectangle 5"/>
          <p:cNvSpPr/>
          <p:nvPr/>
        </p:nvSpPr>
        <p:spPr>
          <a:xfrm>
            <a:off x="1202785" y="2764304"/>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Mean Square Error (MSE) used as Loss value for optimization</a:t>
            </a:r>
            <a:r>
              <a:rPr lang="en-US" sz="2200" dirty="0" smtClean="0">
                <a:solidFill>
                  <a:prstClr val="black"/>
                </a:solidFill>
                <a:latin typeface="Century" panose="02040604050505020304" pitchFamily="18" charset="0"/>
                <a:cs typeface="Arial" panose="020B0604020202020204" pitchFamily="34" charset="0"/>
              </a:rPr>
              <a:t>.  </a:t>
            </a:r>
          </a:p>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RMSE (Root Mean Square Error), Mean Absolute Error (MAE) and Mean Absolute percent Error (MAPE) are different metrics used for comparing results of different models.</a:t>
            </a:r>
            <a:endParaRPr lang="en-US" sz="2200" dirty="0" smtClean="0">
              <a:solidFill>
                <a:prstClr val="black"/>
              </a:solidFill>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10317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Experimental Details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12</a:t>
            </a:fld>
            <a:endParaRPr lang="en-US" dirty="0">
              <a:solidFill>
                <a:prstClr val="black"/>
              </a:solidFill>
            </a:endParaRPr>
          </a:p>
        </p:txBody>
      </p:sp>
      <p:sp>
        <p:nvSpPr>
          <p:cNvPr id="6" name="Rounded Rectangle 5"/>
          <p:cNvSpPr/>
          <p:nvPr/>
        </p:nvSpPr>
        <p:spPr>
          <a:xfrm>
            <a:off x="1202785" y="2082019"/>
            <a:ext cx="10325689" cy="42695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Weather </a:t>
            </a:r>
            <a:r>
              <a:rPr lang="en-US" sz="2200" dirty="0">
                <a:solidFill>
                  <a:schemeClr val="tx1"/>
                </a:solidFill>
                <a:latin typeface="Century" panose="02040604050505020304" pitchFamily="18" charset="0"/>
              </a:rPr>
              <a:t>features have physical properties and </a:t>
            </a:r>
            <a:r>
              <a:rPr lang="en-US" sz="2200" dirty="0" smtClean="0">
                <a:solidFill>
                  <a:schemeClr val="tx1"/>
                </a:solidFill>
                <a:latin typeface="Century" panose="02040604050505020304" pitchFamily="18" charset="0"/>
              </a:rPr>
              <a:t>are related </a:t>
            </a:r>
            <a:r>
              <a:rPr lang="en-US" sz="2200" dirty="0">
                <a:solidFill>
                  <a:schemeClr val="tx1"/>
                </a:solidFill>
                <a:latin typeface="Century" panose="02040604050505020304" pitchFamily="18" charset="0"/>
              </a:rPr>
              <a:t>to each other such as temperature and pressure are inversely proportional to each other, wind has speed and direction so can be represented by a vector.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I </a:t>
            </a:r>
            <a:r>
              <a:rPr lang="en-US" sz="2200" dirty="0">
                <a:solidFill>
                  <a:schemeClr val="tx1"/>
                </a:solidFill>
                <a:latin typeface="Century" panose="02040604050505020304" pitchFamily="18" charset="0"/>
              </a:rPr>
              <a:t>considered these as data and </a:t>
            </a:r>
            <a:r>
              <a:rPr lang="en-US" sz="2200" dirty="0" smtClean="0">
                <a:solidFill>
                  <a:schemeClr val="tx1"/>
                </a:solidFill>
                <a:latin typeface="Century" panose="02040604050505020304" pitchFamily="18" charset="0"/>
              </a:rPr>
              <a:t>relationship among </a:t>
            </a:r>
            <a:r>
              <a:rPr lang="en-US" sz="2200" dirty="0">
                <a:solidFill>
                  <a:schemeClr val="tx1"/>
                </a:solidFill>
                <a:latin typeface="Century" panose="02040604050505020304" pitchFamily="18" charset="0"/>
              </a:rPr>
              <a:t>them is </a:t>
            </a:r>
            <a:r>
              <a:rPr lang="en-US" sz="2200" dirty="0" smtClean="0">
                <a:solidFill>
                  <a:schemeClr val="tx1"/>
                </a:solidFill>
                <a:latin typeface="Century" panose="02040604050505020304" pitchFamily="18" charset="0"/>
              </a:rPr>
              <a:t>not</a:t>
            </a:r>
            <a:r>
              <a:rPr lang="en-US" sz="2200" dirty="0">
                <a:solidFill>
                  <a:schemeClr val="tx1"/>
                </a:solidFill>
                <a:latin typeface="Century" panose="02040604050505020304" pitchFamily="18" charset="0"/>
              </a:rPr>
              <a:t> </a:t>
            </a:r>
            <a:r>
              <a:rPr lang="en-US" sz="2200" dirty="0" smtClean="0">
                <a:solidFill>
                  <a:schemeClr val="tx1"/>
                </a:solidFill>
                <a:latin typeface="Century" panose="02040604050505020304" pitchFamily="18" charset="0"/>
              </a:rPr>
              <a:t>considered </a:t>
            </a:r>
            <a:r>
              <a:rPr lang="en-US" sz="2200" dirty="0">
                <a:solidFill>
                  <a:schemeClr val="tx1"/>
                </a:solidFill>
                <a:latin typeface="Century" panose="02040604050505020304" pitchFamily="18" charset="0"/>
              </a:rPr>
              <a:t>during the analysis.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The </a:t>
            </a:r>
            <a:r>
              <a:rPr lang="en-US" sz="2200" dirty="0">
                <a:solidFill>
                  <a:schemeClr val="tx1"/>
                </a:solidFill>
                <a:latin typeface="Century" panose="02040604050505020304" pitchFamily="18" charset="0"/>
              </a:rPr>
              <a:t>data is normalized with zero mean and unit variance.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We </a:t>
            </a:r>
            <a:r>
              <a:rPr lang="en-US" sz="2200" dirty="0">
                <a:solidFill>
                  <a:schemeClr val="tx1"/>
                </a:solidFill>
                <a:latin typeface="Century" panose="02040604050505020304" pitchFamily="18" charset="0"/>
              </a:rPr>
              <a:t>perform 6 step ahead prediction for all the variables for univariate analysis and multivariate analysis. </a:t>
            </a:r>
            <a:endParaRPr lang="en-US" sz="22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3469800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70671" y="133641"/>
            <a:ext cx="10480319" cy="858131"/>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Qualitative Predictions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13</a:t>
            </a:fld>
            <a:endParaRPr lang="en-US" dirty="0">
              <a:solidFill>
                <a:prstClr val="black"/>
              </a:solidFill>
            </a:endParaRPr>
          </a:p>
        </p:txBody>
      </p:sp>
      <p:sp>
        <p:nvSpPr>
          <p:cNvPr id="6" name="Rounded Rectangle 5"/>
          <p:cNvSpPr/>
          <p:nvPr/>
        </p:nvSpPr>
        <p:spPr>
          <a:xfrm>
            <a:off x="379828" y="1244992"/>
            <a:ext cx="11373729" cy="9214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r>
              <a:rPr lang="en-US" sz="1200" dirty="0" smtClean="0">
                <a:solidFill>
                  <a:schemeClr val="tx1"/>
                </a:solidFill>
                <a:latin typeface="Century" panose="02040604050505020304" pitchFamily="18" charset="0"/>
              </a:rPr>
              <a:t>The Prediction plot for multivariate LSTM-MLP model of all 5 weather features for San Francisco from the weather dataset are shown below. </a:t>
            </a:r>
          </a:p>
          <a:p>
            <a:pPr marL="171450" indent="-171450">
              <a:buFont typeface="Arial" panose="020B0604020202020204" pitchFamily="34" charset="0"/>
              <a:buChar char="•"/>
            </a:pPr>
            <a:r>
              <a:rPr lang="en-US" sz="1200" dirty="0" smtClean="0">
                <a:solidFill>
                  <a:schemeClr val="tx1"/>
                </a:solidFill>
                <a:latin typeface="Century" panose="02040604050505020304" pitchFamily="18" charset="0"/>
              </a:rPr>
              <a:t>The plot below show that Pressure and Wind Direction had higher variance and really low variance respectively and these were hard to predict.</a:t>
            </a:r>
          </a:p>
          <a:p>
            <a:pPr marL="171450" indent="-171450">
              <a:buFont typeface="Arial" panose="020B0604020202020204" pitchFamily="34" charset="0"/>
              <a:buChar char="•"/>
            </a:pPr>
            <a:r>
              <a:rPr lang="en-US" sz="1200" dirty="0" smtClean="0">
                <a:solidFill>
                  <a:schemeClr val="tx1"/>
                </a:solidFill>
                <a:latin typeface="Century" panose="02040604050505020304" pitchFamily="18" charset="0"/>
              </a:rPr>
              <a:t>Temperature, Humidity and Wind Speed were relatively smooth and were easy to predict</a:t>
            </a:r>
            <a:r>
              <a:rPr lang="en-US" sz="2200" dirty="0" smtClean="0">
                <a:solidFill>
                  <a:schemeClr val="tx1"/>
                </a:solidFill>
                <a:latin typeface="Century" panose="02040604050505020304" pitchFamily="18" charset="0"/>
              </a:rPr>
              <a:t>. </a:t>
            </a:r>
            <a:r>
              <a:rPr lang="en-US" sz="2200" dirty="0" smtClean="0">
                <a:solidFill>
                  <a:schemeClr val="tx1"/>
                </a:solidFill>
                <a:latin typeface="Century" panose="02040604050505020304" pitchFamily="18" charset="0"/>
                <a:cs typeface="Arial" panose="020B0604020202020204" pitchFamily="34" charset="0"/>
              </a:rPr>
              <a:t>  </a:t>
            </a:r>
            <a:endParaRPr lang="en-US" sz="2200" dirty="0" smtClean="0">
              <a:solidFill>
                <a:schemeClr val="tx1"/>
              </a:solidFill>
              <a:latin typeface="Century" panose="02040604050505020304" pitchFamily="18" charset="0"/>
              <a:cs typeface="Arial" panose="020B0604020202020204" pitchFamily="34"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358475" y="2574925"/>
            <a:ext cx="2216150" cy="170815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987925" y="2574925"/>
            <a:ext cx="2216150" cy="1696134"/>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531162" y="2574925"/>
            <a:ext cx="2247900" cy="1708150"/>
          </a:xfrm>
          <a:prstGeom prst="rect">
            <a:avLst/>
          </a:prstGeom>
          <a:noFill/>
          <a:ln>
            <a:noFill/>
          </a:ln>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3184088" y="4679558"/>
            <a:ext cx="2222500" cy="1773607"/>
          </a:xfrm>
          <a:prstGeom prst="rect">
            <a:avLst/>
          </a:prstGeom>
          <a:noFill/>
          <a:ln>
            <a:noFill/>
          </a:ln>
        </p:spPr>
      </p:pic>
      <p:pic>
        <p:nvPicPr>
          <p:cNvPr id="10" name="Picture 9"/>
          <p:cNvPicPr/>
          <p:nvPr/>
        </p:nvPicPr>
        <p:blipFill>
          <a:blip r:embed="rId7">
            <a:extLst>
              <a:ext uri="{28A0092B-C50C-407E-A947-70E740481C1C}">
                <a14:useLocalDpi xmlns:a14="http://schemas.microsoft.com/office/drawing/2010/main" val="0"/>
              </a:ext>
            </a:extLst>
          </a:blip>
          <a:srcRect/>
          <a:stretch>
            <a:fillRect/>
          </a:stretch>
        </p:blipFill>
        <p:spPr bwMode="auto">
          <a:xfrm>
            <a:off x="6833973" y="4691574"/>
            <a:ext cx="2209800" cy="1761591"/>
          </a:xfrm>
          <a:prstGeom prst="rect">
            <a:avLst/>
          </a:prstGeom>
          <a:noFill/>
          <a:ln>
            <a:noFill/>
          </a:ln>
        </p:spPr>
      </p:pic>
    </p:spTree>
    <p:extLst>
      <p:ext uri="{BB962C8B-B14F-4D97-AF65-F5344CB8AC3E}">
        <p14:creationId xmlns:p14="http://schemas.microsoft.com/office/powerpoint/2010/main" val="370934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63638" y="126141"/>
            <a:ext cx="10480319" cy="682438"/>
          </a:xfrm>
          <a:prstGeom prst="rect">
            <a:avLst/>
          </a:prstGeom>
          <a:noFill/>
          <a:ln>
            <a:noFill/>
          </a:ln>
          <a:effectLst>
            <a:innerShdw blurRad="63500" dist="50800" dir="13500000">
              <a:prstClr val="black">
                <a:alpha val="50000"/>
              </a:prstClr>
            </a:innerShdw>
          </a:effectLst>
        </p:spPr>
        <p:txBody>
          <a:bodyPr/>
          <a:lstStyle/>
          <a:p>
            <a:pPr algn="ctr"/>
            <a:r>
              <a:rPr lang="en-US" sz="36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Aggregate Quantitative </a:t>
            </a:r>
            <a:r>
              <a:rPr lang="en-US" sz="36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Performance</a:t>
            </a:r>
            <a:endParaRPr lang="en-US" sz="36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14</a:t>
            </a:fld>
            <a:endParaRPr lang="en-US" dirty="0">
              <a:solidFill>
                <a:prstClr val="black"/>
              </a:solidFill>
            </a:endParaRPr>
          </a:p>
        </p:txBody>
      </p:sp>
      <p:sp>
        <p:nvSpPr>
          <p:cNvPr id="6" name="Rounded Rectangle 5"/>
          <p:cNvSpPr/>
          <p:nvPr/>
        </p:nvSpPr>
        <p:spPr>
          <a:xfrm>
            <a:off x="281354" y="759654"/>
            <a:ext cx="11837963" cy="7666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tx1"/>
                </a:solidFill>
                <a:latin typeface="Century" panose="02040604050505020304" pitchFamily="18" charset="0"/>
              </a:rPr>
              <a:t>Uni</a:t>
            </a:r>
            <a:r>
              <a:rPr lang="en-US" sz="1400" dirty="0" smtClean="0">
                <a:solidFill>
                  <a:schemeClr val="tx1"/>
                </a:solidFill>
                <a:latin typeface="Century" panose="02040604050505020304" pitchFamily="18" charset="0"/>
              </a:rPr>
              <a:t>-Variate Analysis Results: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Figures </a:t>
            </a:r>
            <a:r>
              <a:rPr lang="en-US" sz="1100" dirty="0">
                <a:solidFill>
                  <a:schemeClr val="tx1"/>
                </a:solidFill>
                <a:latin typeface="Century" panose="02040604050505020304" pitchFamily="18" charset="0"/>
              </a:rPr>
              <a:t>below shows the values of RMSE, MAE and MAPE for </a:t>
            </a:r>
            <a:r>
              <a:rPr lang="en-US" sz="1100" dirty="0" err="1">
                <a:solidFill>
                  <a:schemeClr val="tx1"/>
                </a:solidFill>
                <a:latin typeface="Century" panose="02040604050505020304" pitchFamily="18" charset="0"/>
              </a:rPr>
              <a:t>uni</a:t>
            </a:r>
            <a:r>
              <a:rPr lang="en-US" sz="1100" dirty="0">
                <a:solidFill>
                  <a:schemeClr val="tx1"/>
                </a:solidFill>
                <a:latin typeface="Century" panose="02040604050505020304" pitchFamily="18" charset="0"/>
              </a:rPr>
              <a:t>-variable analysis of </a:t>
            </a:r>
            <a:r>
              <a:rPr lang="en-US" sz="1100" dirty="0" smtClean="0">
                <a:solidFill>
                  <a:schemeClr val="tx1"/>
                </a:solidFill>
                <a:latin typeface="Century" panose="02040604050505020304" pitchFamily="18" charset="0"/>
              </a:rPr>
              <a:t>Temperature. </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Deep </a:t>
            </a:r>
            <a:r>
              <a:rPr lang="en-US" sz="1100" dirty="0">
                <a:solidFill>
                  <a:schemeClr val="tx1"/>
                </a:solidFill>
                <a:latin typeface="Century" panose="02040604050505020304" pitchFamily="18" charset="0"/>
              </a:rPr>
              <a:t>Learning models Multi-Layer Perceptron (MLP) and Long Short Term Memory (LSTM) performed better Machine Learning Models for RMSE and MAE. </a:t>
            </a:r>
            <a:endParaRPr lang="en-US" sz="11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5440" y="1462626"/>
            <a:ext cx="4651218" cy="3214884"/>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427857" y="1526346"/>
            <a:ext cx="4691460" cy="2919049"/>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4382086" y="4149969"/>
            <a:ext cx="4413726" cy="2778369"/>
          </a:xfrm>
          <a:prstGeom prst="rect">
            <a:avLst/>
          </a:prstGeom>
        </p:spPr>
      </p:pic>
    </p:spTree>
    <p:extLst>
      <p:ext uri="{BB962C8B-B14F-4D97-AF65-F5344CB8AC3E}">
        <p14:creationId xmlns:p14="http://schemas.microsoft.com/office/powerpoint/2010/main" val="4251663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15</a:t>
            </a:fld>
            <a:endParaRPr lang="en-US" dirty="0">
              <a:solidFill>
                <a:prstClr val="black"/>
              </a:solidFill>
            </a:endParaRPr>
          </a:p>
        </p:txBody>
      </p:sp>
      <p:sp>
        <p:nvSpPr>
          <p:cNvPr id="6" name="Rounded Rectangle 5"/>
          <p:cNvSpPr/>
          <p:nvPr/>
        </p:nvSpPr>
        <p:spPr>
          <a:xfrm>
            <a:off x="281354" y="28133"/>
            <a:ext cx="11837963" cy="7666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black"/>
                </a:solidFill>
                <a:latin typeface="Century" panose="02040604050505020304" pitchFamily="18" charset="0"/>
              </a:rPr>
              <a:t>Multi-Variate </a:t>
            </a:r>
            <a:r>
              <a:rPr lang="en-US" sz="1400" dirty="0" smtClean="0">
                <a:solidFill>
                  <a:prstClr val="black"/>
                </a:solidFill>
                <a:latin typeface="Century" panose="02040604050505020304" pitchFamily="18" charset="0"/>
              </a:rPr>
              <a:t>Analysis Results: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Figures </a:t>
            </a:r>
            <a:r>
              <a:rPr lang="en-US" sz="1100" dirty="0">
                <a:solidFill>
                  <a:schemeClr val="tx1"/>
                </a:solidFill>
                <a:latin typeface="Century" panose="02040604050505020304" pitchFamily="18" charset="0"/>
              </a:rPr>
              <a:t>below shows the values of RMSE, MAE and MAPE for multi-variable analysis of 5 weather </a:t>
            </a:r>
            <a:r>
              <a:rPr lang="en-US" sz="1100" dirty="0" smtClean="0">
                <a:solidFill>
                  <a:schemeClr val="tx1"/>
                </a:solidFill>
                <a:latin typeface="Century" panose="02040604050505020304" pitchFamily="18" charset="0"/>
              </a:rPr>
              <a:t>features.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Deep </a:t>
            </a:r>
            <a:r>
              <a:rPr lang="en-US" sz="1100" dirty="0">
                <a:solidFill>
                  <a:schemeClr val="tx1"/>
                </a:solidFill>
                <a:latin typeface="Century" panose="02040604050505020304" pitchFamily="18" charset="0"/>
              </a:rPr>
              <a:t>Learning model LSTM-MLP performed better than Machine Learning Models for RMSE and MAE. </a:t>
            </a:r>
            <a:endParaRPr lang="en-US" sz="11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85885" y="1223741"/>
            <a:ext cx="4698059" cy="2342419"/>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7047913" y="1223741"/>
            <a:ext cx="3992476" cy="2340145"/>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4231591" y="4105689"/>
            <a:ext cx="4145720" cy="2334799"/>
          </a:xfrm>
          <a:prstGeom prst="rect">
            <a:avLst/>
          </a:prstGeom>
        </p:spPr>
      </p:pic>
    </p:spTree>
    <p:extLst>
      <p:ext uri="{BB962C8B-B14F-4D97-AF65-F5344CB8AC3E}">
        <p14:creationId xmlns:p14="http://schemas.microsoft.com/office/powerpoint/2010/main" val="417574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9570" y="259785"/>
            <a:ext cx="10480319" cy="950037"/>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Conclusion</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16</a:t>
            </a:fld>
            <a:endParaRPr lang="en-US" dirty="0">
              <a:solidFill>
                <a:prstClr val="black"/>
              </a:solidFill>
            </a:endParaRPr>
          </a:p>
        </p:txBody>
      </p:sp>
      <p:sp>
        <p:nvSpPr>
          <p:cNvPr id="6" name="Rounded Rectangle 5"/>
          <p:cNvSpPr/>
          <p:nvPr/>
        </p:nvSpPr>
        <p:spPr>
          <a:xfrm>
            <a:off x="168812" y="1800665"/>
            <a:ext cx="11651713" cy="47900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dirty="0">
                <a:solidFill>
                  <a:schemeClr val="tx1"/>
                </a:solidFill>
                <a:latin typeface="Century" panose="02040604050505020304" pitchFamily="18" charset="0"/>
              </a:rPr>
              <a:t>In this work, I presented a new model, LSTM-MLP, for multivariate time-series prediction by combining the multiple layers of LSTM cells and multiple layers of MLP layers.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The </a:t>
            </a:r>
            <a:r>
              <a:rPr lang="en-US" dirty="0">
                <a:solidFill>
                  <a:schemeClr val="tx1"/>
                </a:solidFill>
                <a:latin typeface="Century" panose="02040604050505020304" pitchFamily="18" charset="0"/>
              </a:rPr>
              <a:t>idea is to use multiple LSTM layer to capture long term and short term memories of temporal weather data. Then combine that memory of non-temporal data in MLP layers to generate final predictions.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I </a:t>
            </a:r>
            <a:r>
              <a:rPr lang="en-US" dirty="0">
                <a:solidFill>
                  <a:schemeClr val="tx1"/>
                </a:solidFill>
                <a:latin typeface="Century" panose="02040604050505020304" pitchFamily="18" charset="0"/>
              </a:rPr>
              <a:t>compared the results with several Machine Learning models. Both LSTM model for univariate and LSTM-MLP model for multivariate analysis performed better than traditional machine learning model.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As </a:t>
            </a:r>
            <a:r>
              <a:rPr lang="en-US" dirty="0">
                <a:solidFill>
                  <a:schemeClr val="tx1"/>
                </a:solidFill>
                <a:latin typeface="Century" panose="02040604050505020304" pitchFamily="18" charset="0"/>
              </a:rPr>
              <a:t>I increase the number of steps ahead I want to make the predictions, the complexity of the model and time require to train the model </a:t>
            </a:r>
            <a:r>
              <a:rPr lang="en-US" dirty="0" smtClean="0">
                <a:solidFill>
                  <a:schemeClr val="tx1"/>
                </a:solidFill>
                <a:latin typeface="Century" panose="02040604050505020304" pitchFamily="18" charset="0"/>
              </a:rPr>
              <a:t>increases.</a:t>
            </a: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Deep </a:t>
            </a:r>
            <a:r>
              <a:rPr lang="en-US" dirty="0">
                <a:solidFill>
                  <a:schemeClr val="tx1"/>
                </a:solidFill>
                <a:latin typeface="Century" panose="02040604050505020304" pitchFamily="18" charset="0"/>
              </a:rPr>
              <a:t>Learning models with distributed networking </a:t>
            </a:r>
            <a:r>
              <a:rPr lang="en-US" dirty="0" smtClean="0">
                <a:solidFill>
                  <a:schemeClr val="tx1"/>
                </a:solidFill>
                <a:latin typeface="Century" panose="02040604050505020304" pitchFamily="18" charset="0"/>
              </a:rPr>
              <a:t>perform </a:t>
            </a:r>
            <a:r>
              <a:rPr lang="en-US" dirty="0">
                <a:solidFill>
                  <a:schemeClr val="tx1"/>
                </a:solidFill>
                <a:latin typeface="Century" panose="02040604050505020304" pitchFamily="18" charset="0"/>
              </a:rPr>
              <a:t>better and make analysis faster.</a:t>
            </a:r>
          </a:p>
        </p:txBody>
      </p:sp>
    </p:spTree>
    <p:extLst>
      <p:ext uri="{BB962C8B-B14F-4D97-AF65-F5344CB8AC3E}">
        <p14:creationId xmlns:p14="http://schemas.microsoft.com/office/powerpoint/2010/main" val="645433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2364580" y="358258"/>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Introduction</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pPr/>
              <a:t>2</a:t>
            </a:fld>
            <a:endParaRPr lang="en-US" dirty="0"/>
          </a:p>
        </p:txBody>
      </p:sp>
      <p:sp>
        <p:nvSpPr>
          <p:cNvPr id="6" name="Rounded Rectangle 5"/>
          <p:cNvSpPr/>
          <p:nvPr/>
        </p:nvSpPr>
        <p:spPr>
          <a:xfrm>
            <a:off x="822960" y="1464469"/>
            <a:ext cx="10768818" cy="48101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Forecasting Time series – </a:t>
            </a:r>
            <a:r>
              <a:rPr lang="en-US" sz="2200" dirty="0" smtClean="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popular </a:t>
            </a: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in nearly all science, engineering and real world applications.</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Deep Learning models perform best with massive dataset.</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Not all time series problems have massive dataset available.</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Because of nature of Time series analysis, two values of the same feature in two different time steps are considered as different features, the data size available for processing becomes larger and </a:t>
            </a:r>
            <a:r>
              <a:rPr lang="en-US" sz="2200" dirty="0" smtClean="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complicated.</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200" noProof="1">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Can Deep Learning Model perform good on medium size time series data set?</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2364580" y="724019"/>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Weather Forecast</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3</a:t>
            </a:fld>
            <a:endParaRPr lang="en-US" dirty="0">
              <a:solidFill>
                <a:prstClr val="black"/>
              </a:solidFill>
            </a:endParaRPr>
          </a:p>
        </p:txBody>
      </p:sp>
      <p:sp>
        <p:nvSpPr>
          <p:cNvPr id="6" name="Rounded Rectangle 5"/>
          <p:cNvSpPr/>
          <p:nvPr/>
        </p:nvSpPr>
        <p:spPr>
          <a:xfrm>
            <a:off x="1028700" y="2511083"/>
            <a:ext cx="10513842" cy="23848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One of the most popular forecast problems.</a:t>
            </a:r>
          </a:p>
          <a:p>
            <a:pPr marL="342900" indent="-342900">
              <a:lnSpc>
                <a:spcPct val="150000"/>
              </a:lnSpc>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Forecast Temperature, Pressure, Humidity, Wind Direction and Wind Speed</a:t>
            </a:r>
            <a:r>
              <a:rPr lang="en-US" sz="2200" dirty="0" smtClean="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 </a:t>
            </a:r>
            <a:endParaRPr lang="en-US" sz="2200" dirty="0">
              <a:solidFill>
                <a:prstClr val="black"/>
              </a:solidFill>
              <a:effectLst>
                <a:innerShdw blurRad="63500" dist="50800" dir="2700000">
                  <a:prstClr val="black">
                    <a:alpha val="50000"/>
                  </a:prstClr>
                </a:innerShdw>
              </a:effectLst>
              <a:latin typeface="Arial Narrow" panose="020B0606020202030204" pitchFamily="34" charset="0"/>
            </a:endParaRPr>
          </a:p>
        </p:txBody>
      </p:sp>
    </p:spTree>
    <p:extLst>
      <p:ext uri="{BB962C8B-B14F-4D97-AF65-F5344CB8AC3E}">
        <p14:creationId xmlns:p14="http://schemas.microsoft.com/office/powerpoint/2010/main" val="239464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2364580" y="646647"/>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Time Series Analysis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4</a:t>
            </a:fld>
            <a:endParaRPr lang="en-US" dirty="0">
              <a:solidFill>
                <a:prstClr val="black"/>
              </a:solidFill>
            </a:endParaRPr>
          </a:p>
        </p:txBody>
      </p:sp>
      <p:sp>
        <p:nvSpPr>
          <p:cNvPr id="6" name="Rounded Rectangle 5"/>
          <p:cNvSpPr/>
          <p:nvPr/>
        </p:nvSpPr>
        <p:spPr>
          <a:xfrm>
            <a:off x="1589648" y="2257866"/>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sequence of numeric data observations collected over a period of time at regular intervals. </a:t>
            </a:r>
            <a:r>
              <a:rPr lang="en-US" sz="2200" dirty="0" smtClean="0">
                <a:solidFill>
                  <a:schemeClr val="tx1"/>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Univariate Time Series.</a:t>
            </a:r>
          </a:p>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Multivariate Time Series.</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957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Machine Learning For Time Series Analysis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5</a:t>
            </a:fld>
            <a:endParaRPr lang="en-US" dirty="0">
              <a:solidFill>
                <a:prstClr val="black"/>
              </a:solidFill>
            </a:endParaRPr>
          </a:p>
        </p:txBody>
      </p:sp>
      <p:sp>
        <p:nvSpPr>
          <p:cNvPr id="6" name="Rounded Rectangle 5"/>
          <p:cNvSpPr/>
          <p:nvPr/>
        </p:nvSpPr>
        <p:spPr>
          <a:xfrm>
            <a:off x="1202785" y="2764304"/>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Arial" panose="020B0604020202020204" pitchFamily="34" charset="0"/>
                <a:cs typeface="Arial" panose="020B0604020202020204" pitchFamily="34" charset="0"/>
              </a:rPr>
              <a:t>Wide variety of high performance Machine Learning Models.</a:t>
            </a:r>
          </a:p>
          <a:p>
            <a:pPr marL="342900" indent="-342900">
              <a:lnSpc>
                <a:spcPct val="150000"/>
              </a:lnSpc>
              <a:buFont typeface="Arial" panose="020B0604020202020204" pitchFamily="34" charset="0"/>
              <a:buChar char="•"/>
            </a:pPr>
            <a:r>
              <a:rPr lang="en-US" sz="2200" dirty="0" err="1" smtClean="0">
                <a:solidFill>
                  <a:prstClr val="black"/>
                </a:solidFill>
                <a:latin typeface="Arial" panose="020B0604020202020204" pitchFamily="34" charset="0"/>
                <a:cs typeface="Arial" panose="020B0604020202020204" pitchFamily="34" charset="0"/>
              </a:rPr>
              <a:t>Eg</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LinearRegression</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RandomForest</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XGBRegressor</a:t>
            </a:r>
            <a:r>
              <a:rPr lang="en-US" sz="2200" dirty="0" smtClean="0">
                <a:solidFill>
                  <a:prstClr val="black"/>
                </a:solidFill>
                <a:latin typeface="Arial" panose="020B0604020202020204" pitchFamily="34" charset="0"/>
                <a:cs typeface="Arial" panose="020B0604020202020204" pitchFamily="34" charset="0"/>
              </a:rPr>
              <a:t>, Auto Regressive Integrated Moving Average (ARIMA)</a:t>
            </a:r>
          </a:p>
          <a:p>
            <a:pPr marL="342900" indent="-342900">
              <a:lnSpc>
                <a:spcPct val="150000"/>
              </a:lnSpc>
              <a:buFont typeface="Arial" panose="020B0604020202020204" pitchFamily="34" charset="0"/>
              <a:buChar char="•"/>
            </a:pPr>
            <a:r>
              <a:rPr lang="en-US" sz="2200" dirty="0" smtClean="0">
                <a:solidFill>
                  <a:prstClr val="black"/>
                </a:solidFill>
                <a:latin typeface="Arial" panose="020B0604020202020204" pitchFamily="34" charset="0"/>
                <a:cs typeface="Arial" panose="020B0604020202020204" pitchFamily="34" charset="0"/>
              </a:rPr>
              <a:t>Non-Linear models such as </a:t>
            </a:r>
            <a:r>
              <a:rPr lang="en-US" sz="2200" dirty="0" err="1" smtClean="0">
                <a:solidFill>
                  <a:prstClr val="black"/>
                </a:solidFill>
                <a:latin typeface="Arial" panose="020B0604020202020204" pitchFamily="34" charset="0"/>
                <a:cs typeface="Arial" panose="020B0604020202020204" pitchFamily="34" charset="0"/>
              </a:rPr>
              <a:t>RandomForest</a:t>
            </a:r>
            <a:r>
              <a:rPr lang="en-US" sz="2200" dirty="0" smtClean="0">
                <a:solidFill>
                  <a:prstClr val="black"/>
                </a:solidFill>
                <a:latin typeface="Arial" panose="020B0604020202020204" pitchFamily="34" charset="0"/>
                <a:cs typeface="Arial" panose="020B0604020202020204" pitchFamily="34" charset="0"/>
              </a:rPr>
              <a:t> and </a:t>
            </a:r>
            <a:r>
              <a:rPr lang="en-US" sz="2200" dirty="0" err="1" smtClean="0">
                <a:solidFill>
                  <a:prstClr val="black"/>
                </a:solidFill>
                <a:latin typeface="Arial" panose="020B0604020202020204" pitchFamily="34" charset="0"/>
                <a:cs typeface="Arial" panose="020B0604020202020204" pitchFamily="34" charset="0"/>
              </a:rPr>
              <a:t>XGBRegressor</a:t>
            </a:r>
            <a:r>
              <a:rPr lang="en-US" sz="2200" dirty="0" smtClean="0">
                <a:solidFill>
                  <a:prstClr val="black"/>
                </a:solidFill>
                <a:latin typeface="Arial" panose="020B0604020202020204" pitchFamily="34" charset="0"/>
                <a:cs typeface="Arial" panose="020B0604020202020204" pitchFamily="34" charset="0"/>
              </a:rPr>
              <a:t> perform better for time series analysis.</a:t>
            </a:r>
            <a:endParaRPr lang="en-US" sz="22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200" dirty="0">
              <a:solidFill>
                <a:prstClr val="black"/>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39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Historical Hourly Weather Dataset</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6</a:t>
            </a:fld>
            <a:endParaRPr lang="en-US" dirty="0">
              <a:solidFill>
                <a:prstClr val="black"/>
              </a:solidFill>
            </a:endParaRPr>
          </a:p>
        </p:txBody>
      </p:sp>
      <p:sp>
        <p:nvSpPr>
          <p:cNvPr id="6" name="Rounded Rectangle 5"/>
          <p:cNvSpPr/>
          <p:nvPr/>
        </p:nvSpPr>
        <p:spPr>
          <a:xfrm>
            <a:off x="1202785" y="2503251"/>
            <a:ext cx="9833207" cy="37094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Link </a:t>
            </a:r>
            <a:r>
              <a:rPr lang="en-US" sz="2200" dirty="0">
                <a:solidFill>
                  <a:prstClr val="black"/>
                </a:solidFill>
                <a:latin typeface="Century" panose="02040604050505020304" pitchFamily="18" charset="0"/>
                <a:cs typeface="Arial" panose="020B0604020202020204" pitchFamily="34" charset="0"/>
              </a:rPr>
              <a:t>to Dataset: </a:t>
            </a:r>
            <a:r>
              <a:rPr lang="en-US" sz="2200" dirty="0">
                <a:solidFill>
                  <a:prstClr val="black"/>
                </a:solidFill>
                <a:latin typeface="Century" panose="02040604050505020304" pitchFamily="18" charset="0"/>
                <a:cs typeface="Arial" panose="020B0604020202020204" pitchFamily="34" charset="0"/>
                <a:hlinkClick r:id="rId3"/>
              </a:rPr>
              <a:t>https://</a:t>
            </a:r>
            <a:r>
              <a:rPr lang="en-US" sz="2200" dirty="0" smtClean="0">
                <a:solidFill>
                  <a:prstClr val="black"/>
                </a:solidFill>
                <a:latin typeface="Century" panose="02040604050505020304" pitchFamily="18" charset="0"/>
                <a:cs typeface="Arial" panose="020B0604020202020204" pitchFamily="34" charset="0"/>
                <a:hlinkClick r:id="rId3"/>
              </a:rPr>
              <a:t>www.kaggle.com/selfishgene/historical-hourly-weather-data</a:t>
            </a:r>
            <a:endParaRPr lang="en-US" sz="2200" dirty="0" smtClean="0">
              <a:solidFill>
                <a:prstClr val="black"/>
              </a:solidFill>
              <a:latin typeface="Century" panose="02040604050505020304" pitchFamily="18" charset="0"/>
              <a:cs typeface="Arial" panose="020B0604020202020204" pitchFamily="34"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The dataset contains ~5 years of high temporal resolution i.e. hourly measurements of six weather attributes: temperature, humidity, air pressure, wind direction, wind </a:t>
            </a:r>
            <a:r>
              <a:rPr lang="en-US" sz="2200" dirty="0" smtClean="0">
                <a:solidFill>
                  <a:schemeClr val="tx1"/>
                </a:solidFill>
                <a:latin typeface="Century" panose="02040604050505020304" pitchFamily="18" charset="0"/>
              </a:rPr>
              <a:t>speed of 36 cities. </a:t>
            </a: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The </a:t>
            </a:r>
            <a:r>
              <a:rPr lang="en-US" sz="2200" dirty="0">
                <a:solidFill>
                  <a:schemeClr val="tx1"/>
                </a:solidFill>
                <a:latin typeface="Century" panose="02040604050505020304" pitchFamily="18" charset="0"/>
              </a:rPr>
              <a:t>dataset also has non temporal data, the location of each city in </a:t>
            </a:r>
            <a:r>
              <a:rPr lang="en-US" sz="2200" dirty="0" smtClean="0">
                <a:solidFill>
                  <a:schemeClr val="tx1"/>
                </a:solidFill>
                <a:latin typeface="Century" panose="02040604050505020304" pitchFamily="18" charset="0"/>
              </a:rPr>
              <a:t>terms </a:t>
            </a:r>
            <a:r>
              <a:rPr lang="en-US" sz="2200" dirty="0">
                <a:solidFill>
                  <a:schemeClr val="tx1"/>
                </a:solidFill>
                <a:latin typeface="Century" panose="02040604050505020304" pitchFamily="18" charset="0"/>
              </a:rPr>
              <a:t>of longitude and latitude. </a:t>
            </a:r>
            <a:endParaRPr lang="en-US" sz="22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1554839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942536" y="646647"/>
            <a:ext cx="10480319" cy="1224356"/>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Deep Neural Networks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7</a:t>
            </a:fld>
            <a:endParaRPr lang="en-US" dirty="0">
              <a:solidFill>
                <a:prstClr val="black"/>
              </a:solidFill>
            </a:endParaRPr>
          </a:p>
        </p:txBody>
      </p:sp>
      <p:sp>
        <p:nvSpPr>
          <p:cNvPr id="6" name="Rounded Rectangle 5"/>
          <p:cNvSpPr/>
          <p:nvPr/>
        </p:nvSpPr>
        <p:spPr>
          <a:xfrm>
            <a:off x="1202785" y="1796374"/>
            <a:ext cx="9833207" cy="39643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Deep Learning is the general term for a series of multi-layer architecture neural networks.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Several </a:t>
            </a:r>
            <a:r>
              <a:rPr lang="en-US" sz="2200" dirty="0" smtClean="0">
                <a:solidFill>
                  <a:schemeClr val="tx1"/>
                </a:solidFill>
                <a:latin typeface="Century" panose="02040604050505020304" pitchFamily="18" charset="0"/>
              </a:rPr>
              <a:t>Deep </a:t>
            </a:r>
            <a:r>
              <a:rPr lang="en-US" sz="2200" dirty="0">
                <a:solidFill>
                  <a:schemeClr val="tx1"/>
                </a:solidFill>
                <a:latin typeface="Century" panose="02040604050505020304" pitchFamily="18" charset="0"/>
              </a:rPr>
              <a:t>Learning </a:t>
            </a:r>
            <a:r>
              <a:rPr lang="en-US" sz="2200" dirty="0" smtClean="0">
                <a:solidFill>
                  <a:schemeClr val="tx1"/>
                </a:solidFill>
                <a:latin typeface="Century" panose="02040604050505020304" pitchFamily="18" charset="0"/>
              </a:rPr>
              <a:t>models </a:t>
            </a:r>
            <a:r>
              <a:rPr lang="en-US" sz="2200" dirty="0">
                <a:solidFill>
                  <a:schemeClr val="tx1"/>
                </a:solidFill>
                <a:latin typeface="Century" panose="02040604050505020304" pitchFamily="18" charset="0"/>
              </a:rPr>
              <a:t>for time series analysis, such as Recurrent Neural Networks (RNN), The Long Short Term Memory (LSTM) neural network, Gated Recurrent Units (GRU), Stacked Auto Encoders, Multi-layer Perceptron (MLP) Regression.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cs typeface="Arial" panose="020B0604020202020204" pitchFamily="34" charset="0"/>
              </a:rPr>
              <a:t>Vanishing/Exploding Gradient Problem: LSTM and GRU solve this problem.</a:t>
            </a:r>
          </a:p>
        </p:txBody>
      </p:sp>
    </p:spTree>
    <p:extLst>
      <p:ext uri="{BB962C8B-B14F-4D97-AF65-F5344CB8AC3E}">
        <p14:creationId xmlns:p14="http://schemas.microsoft.com/office/powerpoint/2010/main" val="853005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2291442" y="153783"/>
            <a:ext cx="7955030" cy="1065417"/>
          </a:xfrm>
          <a:prstGeom prst="rect">
            <a:avLst/>
          </a:prstGeom>
          <a:noFill/>
          <a:ln>
            <a:noFill/>
          </a:ln>
          <a:effectLst>
            <a:innerShdw blurRad="63500" dist="50800" dir="13500000">
              <a:prstClr val="black">
                <a:alpha val="50000"/>
              </a:prstClr>
            </a:innerShdw>
          </a:effectLst>
        </p:spPr>
        <p:txBody>
          <a:bodyPr/>
          <a:lstStyle/>
          <a:p>
            <a:pPr algn="ctr"/>
            <a:r>
              <a:rPr lang="en-US" sz="36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The Long Short Term Memory Networks</a:t>
            </a:r>
            <a:endParaRPr lang="en-US" sz="36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8</a:t>
            </a:fld>
            <a:endParaRPr lang="en-US" dirty="0">
              <a:solidFill>
                <a:prstClr val="black"/>
              </a:solidFill>
            </a:endParaRPr>
          </a:p>
        </p:txBody>
      </p:sp>
      <p:sp>
        <p:nvSpPr>
          <p:cNvPr id="6" name="Rounded Rectangle 5"/>
          <p:cNvSpPr/>
          <p:nvPr/>
        </p:nvSpPr>
        <p:spPr>
          <a:xfrm>
            <a:off x="294873" y="1160834"/>
            <a:ext cx="4789453" cy="5486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I</a:t>
            </a:r>
            <a:r>
              <a:rPr lang="en-US" sz="2200" dirty="0" smtClean="0">
                <a:solidFill>
                  <a:schemeClr val="tx1"/>
                </a:solidFill>
                <a:latin typeface="Century" panose="02040604050505020304" pitchFamily="18" charset="0"/>
              </a:rPr>
              <a:t>ntroduced </a:t>
            </a:r>
            <a:r>
              <a:rPr lang="en-US" sz="2200" dirty="0">
                <a:solidFill>
                  <a:schemeClr val="tx1"/>
                </a:solidFill>
                <a:latin typeface="Century" panose="02040604050505020304" pitchFamily="18" charset="0"/>
              </a:rPr>
              <a:t>by </a:t>
            </a:r>
            <a:r>
              <a:rPr lang="en-US" sz="2200" dirty="0" err="1">
                <a:solidFill>
                  <a:schemeClr val="tx1"/>
                </a:solidFill>
                <a:latin typeface="Century" panose="02040604050505020304" pitchFamily="18" charset="0"/>
              </a:rPr>
              <a:t>Hochreiter</a:t>
            </a:r>
            <a:r>
              <a:rPr lang="en-US" sz="2200" dirty="0">
                <a:solidFill>
                  <a:schemeClr val="tx1"/>
                </a:solidFill>
                <a:latin typeface="Century" panose="02040604050505020304" pitchFamily="18" charset="0"/>
              </a:rPr>
              <a:t> &amp; </a:t>
            </a:r>
            <a:r>
              <a:rPr lang="en-US" sz="2200" dirty="0" err="1">
                <a:solidFill>
                  <a:schemeClr val="tx1"/>
                </a:solidFill>
                <a:latin typeface="Century" panose="02040604050505020304" pitchFamily="18" charset="0"/>
              </a:rPr>
              <a:t>Schmidhuber</a:t>
            </a:r>
            <a:r>
              <a:rPr lang="en-US" sz="2200" dirty="0">
                <a:solidFill>
                  <a:schemeClr val="tx1"/>
                </a:solidFill>
                <a:latin typeface="Century" panose="02040604050505020304" pitchFamily="18" charset="0"/>
              </a:rPr>
              <a:t> (1997).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Remembering information for long periods of time is practically the default behavior of LSTM networks, not something they struggle to learn! </a:t>
            </a:r>
            <a:endParaRPr lang="en-US" sz="2200" dirty="0" smtClean="0">
              <a:solidFill>
                <a:schemeClr val="tx1"/>
              </a:solidFill>
              <a:latin typeface="Century" panose="02040604050505020304" pitchFamily="18"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49127" y="1162308"/>
            <a:ext cx="5110265" cy="5911463"/>
          </a:xfrm>
          <a:prstGeom prst="rect">
            <a:avLst/>
          </a:prstGeom>
          <a:noFill/>
          <a:ln>
            <a:noFill/>
          </a:ln>
        </p:spPr>
      </p:pic>
      <p:sp>
        <p:nvSpPr>
          <p:cNvPr id="2" name="TextBox 1"/>
          <p:cNvSpPr txBox="1"/>
          <p:nvPr/>
        </p:nvSpPr>
        <p:spPr>
          <a:xfrm>
            <a:off x="7438417" y="1225686"/>
            <a:ext cx="2217906" cy="307777"/>
          </a:xfrm>
          <a:prstGeom prst="rect">
            <a:avLst/>
          </a:prstGeom>
          <a:noFill/>
        </p:spPr>
        <p:txBody>
          <a:bodyPr wrap="square" rtlCol="0">
            <a:spAutoFit/>
          </a:bodyPr>
          <a:lstStyle/>
          <a:p>
            <a:r>
              <a:rPr lang="en-US" sz="1400" dirty="0" smtClean="0"/>
              <a:t>Block Diagram of LSTM Cell</a:t>
            </a:r>
            <a:endParaRPr lang="en-US" sz="1400" dirty="0"/>
          </a:p>
        </p:txBody>
      </p:sp>
    </p:spTree>
    <p:extLst>
      <p:ext uri="{BB962C8B-B14F-4D97-AF65-F5344CB8AC3E}">
        <p14:creationId xmlns:p14="http://schemas.microsoft.com/office/powerpoint/2010/main" val="332330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idx="4294967295"/>
          </p:nvPr>
        </p:nvSpPr>
        <p:spPr>
          <a:xfrm>
            <a:off x="2756170" y="225117"/>
            <a:ext cx="6705600" cy="1577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Deep LSTM-MLP Model</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9</a:t>
            </a:fld>
            <a:endParaRPr lang="en-US" dirty="0">
              <a:solidFill>
                <a:prstClr val="black"/>
              </a:solidFill>
            </a:endParaRPr>
          </a:p>
        </p:txBody>
      </p:sp>
      <p:sp>
        <p:nvSpPr>
          <p:cNvPr id="6" name="Rounded Rectangle 5"/>
          <p:cNvSpPr/>
          <p:nvPr/>
        </p:nvSpPr>
        <p:spPr>
          <a:xfrm>
            <a:off x="878531" y="2057427"/>
            <a:ext cx="10425010" cy="4596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A multi-variate </a:t>
            </a:r>
            <a:r>
              <a:rPr lang="en-US" sz="2200" dirty="0">
                <a:solidFill>
                  <a:schemeClr val="tx1"/>
                </a:solidFill>
                <a:latin typeface="Century" panose="02040604050505020304" pitchFamily="18" charset="0"/>
              </a:rPr>
              <a:t>prediction model that learns the relationships of the temporal weather variables such as temperature, pressure, humidity, wind direction and wind direction and non-temporal variables such as latitude and longitude of locations of cities using hourly historic data of 36 different cities.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Stacked layers of LSTM and MLP models, Batch Normalization layers and Dropout layers.</a:t>
            </a: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Uses </a:t>
            </a:r>
            <a:r>
              <a:rPr lang="en-US" sz="2200" dirty="0">
                <a:solidFill>
                  <a:schemeClr val="tx1"/>
                </a:solidFill>
                <a:latin typeface="Century" panose="02040604050505020304" pitchFamily="18" charset="0"/>
              </a:rPr>
              <a:t>A</a:t>
            </a:r>
            <a:r>
              <a:rPr lang="en-US" sz="2200" dirty="0" smtClean="0">
                <a:solidFill>
                  <a:schemeClr val="tx1"/>
                </a:solidFill>
                <a:latin typeface="Century" panose="02040604050505020304" pitchFamily="18" charset="0"/>
              </a:rPr>
              <a:t>dam Optimizers, </a:t>
            </a:r>
            <a:r>
              <a:rPr lang="en-US" sz="2200" dirty="0" err="1" smtClean="0">
                <a:solidFill>
                  <a:schemeClr val="tx1"/>
                </a:solidFill>
                <a:latin typeface="Century" panose="02040604050505020304" pitchFamily="18" charset="0"/>
              </a:rPr>
              <a:t>ReLU</a:t>
            </a:r>
            <a:r>
              <a:rPr lang="en-US" sz="2200" dirty="0" smtClean="0">
                <a:solidFill>
                  <a:schemeClr val="tx1"/>
                </a:solidFill>
                <a:latin typeface="Century" panose="02040604050505020304" pitchFamily="18" charset="0"/>
              </a:rPr>
              <a:t> Activation function, </a:t>
            </a:r>
            <a:r>
              <a:rPr lang="en-US" sz="2200" dirty="0" err="1" smtClean="0">
                <a:solidFill>
                  <a:schemeClr val="tx1"/>
                </a:solidFill>
                <a:latin typeface="Century" panose="02040604050505020304" pitchFamily="18" charset="0"/>
              </a:rPr>
              <a:t>Glorot</a:t>
            </a:r>
            <a:r>
              <a:rPr lang="en-US" sz="2200" dirty="0" smtClean="0">
                <a:solidFill>
                  <a:schemeClr val="tx1"/>
                </a:solidFill>
                <a:latin typeface="Century" panose="02040604050505020304" pitchFamily="18" charset="0"/>
              </a:rPr>
              <a:t> </a:t>
            </a:r>
            <a:r>
              <a:rPr lang="en-US" sz="2200" dirty="0">
                <a:solidFill>
                  <a:schemeClr val="tx1"/>
                </a:solidFill>
                <a:latin typeface="Century" panose="02040604050505020304" pitchFamily="18" charset="0"/>
              </a:rPr>
              <a:t>W</a:t>
            </a:r>
            <a:r>
              <a:rPr lang="en-US" sz="2200" dirty="0" smtClean="0">
                <a:solidFill>
                  <a:schemeClr val="tx1"/>
                </a:solidFill>
                <a:latin typeface="Century" panose="02040604050505020304" pitchFamily="18" charset="0"/>
              </a:rPr>
              <a:t>eight initialization</a:t>
            </a:r>
          </a:p>
        </p:txBody>
      </p:sp>
    </p:spTree>
    <p:extLst>
      <p:ext uri="{BB962C8B-B14F-4D97-AF65-F5344CB8AC3E}">
        <p14:creationId xmlns:p14="http://schemas.microsoft.com/office/powerpoint/2010/main" val="3670322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RVA_v4.potx" id="{3CD0B20C-9CE2-41C9-985D-C9A216319D6F}" vid="{9A4C8276-CD42-4107-9F38-29C96085AB32}"/>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Weather Forecast, Time Series Analysis, Machine Learning, Deep Neural Networks, LSTM Model, Univariate Analysis, Multivariate Analysis.</MediaServiceKeyPoint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B16535-E1D1-4524-883B-912843462B8C}">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E2B53C3-86AD-4893-9E5A-DAA10EBAE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88703D-286E-4CF2-882B-9FFD96B8D2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969</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Black</vt:lpstr>
      <vt:lpstr>Arial Narrow</vt:lpstr>
      <vt:lpstr>Bodoni MT</vt:lpstr>
      <vt:lpstr>Calibri</vt:lpstr>
      <vt:lpstr>Calibri Light</vt:lpstr>
      <vt:lpstr>Century</vt:lpstr>
      <vt:lpstr>Gill Sans MT</vt:lpstr>
      <vt:lpstr>Times New Roman</vt:lpstr>
      <vt:lpstr>Office Theme</vt:lpstr>
      <vt:lpstr>Storyboard Layouts</vt:lpstr>
      <vt:lpstr>Deep Neural Network for Weather Time Series Forecasting </vt:lpstr>
      <vt:lpstr>Introduction</vt:lpstr>
      <vt:lpstr>Weather Forecast</vt:lpstr>
      <vt:lpstr>Time Series Analysis</vt:lpstr>
      <vt:lpstr>Machine Learning For Time Series Analysis</vt:lpstr>
      <vt:lpstr>Historical Hourly Weather Dataset</vt:lpstr>
      <vt:lpstr>Deep Neural Networks</vt:lpstr>
      <vt:lpstr>The Long Short Term Memory Networks</vt:lpstr>
      <vt:lpstr>Deep LSTM-MLP Model</vt:lpstr>
      <vt:lpstr>PowerPoint Presentation</vt:lpstr>
      <vt:lpstr>Results Metrics</vt:lpstr>
      <vt:lpstr>Experimental Details</vt:lpstr>
      <vt:lpstr>Qualitative Predictions</vt:lpstr>
      <vt:lpstr>Aggregate Quantitative Performance</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for Weather Time Series Forecasting</dc:title>
  <dc:subject>Capstone project 2</dc:subject>
  <dc:creator/>
  <cp:keywords>Weather Forecast, Time Series Analysis, Machine Learning, Deep Neural Networks, LSTM Model, Univariate Analysis, Multivariate Analysis.</cp:keywords>
  <cp:lastModifiedBy/>
  <cp:revision>1</cp:revision>
  <dcterms:created xsi:type="dcterms:W3CDTF">2019-06-17T05:20:17Z</dcterms:created>
  <dcterms:modified xsi:type="dcterms:W3CDTF">2019-06-17T16:26:35Z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