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65" r:id="rId3"/>
    <p:sldId id="257" r:id="rId4"/>
    <p:sldId id="260" r:id="rId5"/>
    <p:sldId id="264" r:id="rId6"/>
    <p:sldId id="262" r:id="rId7"/>
    <p:sldId id="267" r:id="rId8"/>
    <p:sldId id="259" r:id="rId9"/>
    <p:sldId id="261" r:id="rId10"/>
    <p:sldId id="263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47"/>
    <p:restoredTop sz="94662"/>
  </p:normalViewPr>
  <p:slideViewPr>
    <p:cSldViewPr snapToGrid="0" snapToObjects="1">
      <p:cViewPr varScale="1">
        <p:scale>
          <a:sx n="70" d="100"/>
          <a:sy n="70" d="100"/>
        </p:scale>
        <p:origin x="18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7E8724-D435-42E4-9DAA-2A2A100EA48D}" type="doc">
      <dgm:prSet loTypeId="urn:microsoft.com/office/officeart/2018/layout/CircleProcess" loCatId="simpleprocesssa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E0559B-1459-4B37-8294-D6A47D1DF36B}">
      <dgm:prSet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Data Source: Historical stock price data from various sources</a:t>
          </a:r>
        </a:p>
      </dgm:t>
    </dgm:pt>
    <dgm:pt modelId="{F6B37532-1AF0-46C5-BFAB-1D1D2C5760BA}" type="parTrans" cxnId="{015A19A6-C3AA-40CE-8081-0CE9B754A224}">
      <dgm:prSet/>
      <dgm:spPr/>
      <dgm:t>
        <a:bodyPr/>
        <a:lstStyle/>
        <a:p>
          <a:endParaRPr lang="en-US"/>
        </a:p>
      </dgm:t>
    </dgm:pt>
    <dgm:pt modelId="{CC6F5BE5-0AEA-42E6-B0AC-5E2BD622FB99}" type="sibTrans" cxnId="{015A19A6-C3AA-40CE-8081-0CE9B754A224}">
      <dgm:prSet phldrT="1" phldr="0"/>
      <dgm:spPr/>
      <dgm:t>
        <a:bodyPr/>
        <a:lstStyle/>
        <a:p>
          <a:endParaRPr lang="en-US"/>
        </a:p>
      </dgm:t>
    </dgm:pt>
    <dgm:pt modelId="{BD0AD81C-C18B-43B1-B045-E09B90F8851F}">
      <dgm:prSet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Preparing Data for analysis by transforming the data.</a:t>
          </a:r>
        </a:p>
      </dgm:t>
    </dgm:pt>
    <dgm:pt modelId="{624B4973-F265-4839-8D0A-63AFAA4EE9FE}" type="parTrans" cxnId="{082BB3A0-6AB9-4042-A404-265D03346D9A}">
      <dgm:prSet/>
      <dgm:spPr/>
      <dgm:t>
        <a:bodyPr/>
        <a:lstStyle/>
        <a:p>
          <a:endParaRPr lang="en-US"/>
        </a:p>
      </dgm:t>
    </dgm:pt>
    <dgm:pt modelId="{03747787-A14B-4D7D-BC62-F8E1CF41800A}" type="sibTrans" cxnId="{082BB3A0-6AB9-4042-A404-265D03346D9A}">
      <dgm:prSet phldrT="2" phldr="0"/>
      <dgm:spPr/>
      <dgm:t>
        <a:bodyPr/>
        <a:lstStyle/>
        <a:p>
          <a:endParaRPr lang="en-US"/>
        </a:p>
      </dgm:t>
    </dgm:pt>
    <dgm:pt modelId="{77E6AC9A-1432-4FAA-B91F-DFC6932E8F43}">
      <dgm:prSet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Applying</a:t>
          </a:r>
        </a:p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CAPM on</a:t>
          </a:r>
        </a:p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FAANG stocks + market returns</a:t>
          </a:r>
        </a:p>
      </dgm:t>
    </dgm:pt>
    <dgm:pt modelId="{B08A5780-7C6B-4EBF-9146-4A481803ECB4}" type="parTrans" cxnId="{C8C567DC-6170-45D7-B64C-6CC077C6A998}">
      <dgm:prSet/>
      <dgm:spPr/>
      <dgm:t>
        <a:bodyPr/>
        <a:lstStyle/>
        <a:p>
          <a:endParaRPr lang="en-US"/>
        </a:p>
      </dgm:t>
    </dgm:pt>
    <dgm:pt modelId="{8B6F6A41-A082-4BC4-8C54-BF57C2921CC9}" type="sibTrans" cxnId="{C8C567DC-6170-45D7-B64C-6CC077C6A998}">
      <dgm:prSet phldrT="4" phldr="0"/>
      <dgm:spPr/>
      <dgm:t>
        <a:bodyPr/>
        <a:lstStyle/>
        <a:p>
          <a:endParaRPr lang="en-US"/>
        </a:p>
      </dgm:t>
    </dgm:pt>
    <dgm:pt modelId="{3E9AC865-B65F-A448-AADE-54072CDDD71E}">
      <dgm:prSet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Feature Engineering: Percentage change in prices over two consecutive days</a:t>
          </a:r>
        </a:p>
      </dgm:t>
    </dgm:pt>
    <dgm:pt modelId="{9AC55970-FA05-A444-BC5E-ED42C49EE3F4}" type="parTrans" cxnId="{0C95B862-2952-9340-8737-4E5AA2D30AFD}">
      <dgm:prSet/>
      <dgm:spPr/>
      <dgm:t>
        <a:bodyPr/>
        <a:lstStyle/>
        <a:p>
          <a:endParaRPr lang="en-US"/>
        </a:p>
      </dgm:t>
    </dgm:pt>
    <dgm:pt modelId="{68233A4F-D8D1-C54F-B3CD-F39A7094AD81}" type="sibTrans" cxnId="{0C95B862-2952-9340-8737-4E5AA2D30AFD}">
      <dgm:prSet phldrT="3" phldr="0"/>
      <dgm:spPr/>
      <dgm:t>
        <a:bodyPr/>
        <a:lstStyle/>
        <a:p>
          <a:endParaRPr lang="en-US"/>
        </a:p>
      </dgm:t>
    </dgm:pt>
    <dgm:pt modelId="{B09EE896-756C-4ED5-98BD-AEF08BFCEDDE}">
      <dgm:prSet custT="1"/>
      <dgm:spPr/>
      <dgm:t>
        <a:bodyPr/>
        <a:lstStyle/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Applying</a:t>
          </a:r>
        </a:p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 err="1">
              <a:latin typeface="Arial" panose="020B0604020202020204" pitchFamily="34" charset="0"/>
              <a:cs typeface="Arial" panose="020B0604020202020204" pitchFamily="34" charset="0"/>
            </a:rPr>
            <a:t>Fama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-French</a:t>
          </a:r>
        </a:p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for expected return of</a:t>
          </a:r>
        </a:p>
        <a:p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 FAANG stocks vs market returns</a:t>
          </a:r>
        </a:p>
      </dgm:t>
    </dgm:pt>
    <dgm:pt modelId="{CD582459-FD08-45B7-924F-D23DA3115B34}" type="sibTrans" cxnId="{639A631C-9C18-4EFE-8858-6851C2363173}">
      <dgm:prSet phldrT="5" phldr="0"/>
      <dgm:spPr/>
      <dgm:t>
        <a:bodyPr/>
        <a:lstStyle/>
        <a:p>
          <a:endParaRPr lang="en-US"/>
        </a:p>
      </dgm:t>
    </dgm:pt>
    <dgm:pt modelId="{99A8D7ED-2906-48FB-8E14-D113090369C4}" type="parTrans" cxnId="{639A631C-9C18-4EFE-8858-6851C2363173}">
      <dgm:prSet/>
      <dgm:spPr/>
      <dgm:t>
        <a:bodyPr/>
        <a:lstStyle/>
        <a:p>
          <a:endParaRPr lang="en-US"/>
        </a:p>
      </dgm:t>
    </dgm:pt>
    <dgm:pt modelId="{D8F8720A-5FF9-1D49-AF10-5584090E7C97}" type="pres">
      <dgm:prSet presAssocID="{197E8724-D435-42E4-9DAA-2A2A100EA48D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6CCDAE53-4B08-514D-BF80-7B3B27E270DF}" type="pres">
      <dgm:prSet presAssocID="{B09EE896-756C-4ED5-98BD-AEF08BFCEDDE}" presName="Accent5" presStyleCnt="0"/>
      <dgm:spPr/>
    </dgm:pt>
    <dgm:pt modelId="{5B2B9C95-CAC3-8242-A7ED-E44AFE76AA49}" type="pres">
      <dgm:prSet presAssocID="{B09EE896-756C-4ED5-98BD-AEF08BFCEDDE}" presName="Accent" presStyleLbl="node1" presStyleIdx="0" presStyleCnt="10"/>
      <dgm:spPr/>
    </dgm:pt>
    <dgm:pt modelId="{6F5EA54E-BFE8-1643-9C4B-672DF2697041}" type="pres">
      <dgm:prSet presAssocID="{B09EE896-756C-4ED5-98BD-AEF08BFCEDDE}" presName="ParentBackground5" presStyleCnt="0"/>
      <dgm:spPr/>
    </dgm:pt>
    <dgm:pt modelId="{898FA2A4-AEB6-EE4A-BAF1-C071433E3A34}" type="pres">
      <dgm:prSet presAssocID="{B09EE896-756C-4ED5-98BD-AEF08BFCEDDE}" presName="ParentBackground" presStyleLbl="node1" presStyleIdx="1" presStyleCnt="10"/>
      <dgm:spPr/>
    </dgm:pt>
    <dgm:pt modelId="{4A087210-4A7F-BA42-91F0-B6F5DA6601F9}" type="pres">
      <dgm:prSet presAssocID="{B09EE896-756C-4ED5-98BD-AEF08BFCEDDE}" presName="Parent5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9C99B387-F889-5542-B89C-04AF7BDD24BD}" type="pres">
      <dgm:prSet presAssocID="{77E6AC9A-1432-4FAA-B91F-DFC6932E8F43}" presName="Accent4" presStyleCnt="0"/>
      <dgm:spPr/>
    </dgm:pt>
    <dgm:pt modelId="{D40B748D-EFFB-1E43-8054-DF724982C249}" type="pres">
      <dgm:prSet presAssocID="{77E6AC9A-1432-4FAA-B91F-DFC6932E8F43}" presName="Accent" presStyleLbl="node1" presStyleIdx="2" presStyleCnt="10"/>
      <dgm:spPr/>
    </dgm:pt>
    <dgm:pt modelId="{F74AC134-1AFE-A14B-AFF5-3646F09DA465}" type="pres">
      <dgm:prSet presAssocID="{77E6AC9A-1432-4FAA-B91F-DFC6932E8F43}" presName="ParentBackground4" presStyleCnt="0"/>
      <dgm:spPr/>
    </dgm:pt>
    <dgm:pt modelId="{8B59135A-3D9A-3F4B-8405-4DAC5DCCBFD4}" type="pres">
      <dgm:prSet presAssocID="{77E6AC9A-1432-4FAA-B91F-DFC6932E8F43}" presName="ParentBackground" presStyleLbl="node1" presStyleIdx="3" presStyleCnt="10"/>
      <dgm:spPr/>
    </dgm:pt>
    <dgm:pt modelId="{3F10EAC6-B5F9-764F-AE24-6E1764B5D8AD}" type="pres">
      <dgm:prSet presAssocID="{77E6AC9A-1432-4FAA-B91F-DFC6932E8F43}" presName="Parent4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99F92850-0CD1-A849-A57A-AA345C556AA6}" type="pres">
      <dgm:prSet presAssocID="{3E9AC865-B65F-A448-AADE-54072CDDD71E}" presName="Accent3" presStyleCnt="0"/>
      <dgm:spPr/>
    </dgm:pt>
    <dgm:pt modelId="{A1147CFA-38B5-8341-BADF-B6728BCFC2D0}" type="pres">
      <dgm:prSet presAssocID="{3E9AC865-B65F-A448-AADE-54072CDDD71E}" presName="Accent" presStyleLbl="node1" presStyleIdx="4" presStyleCnt="10"/>
      <dgm:spPr/>
    </dgm:pt>
    <dgm:pt modelId="{2260EB74-9F8C-984C-86A3-A11636252A16}" type="pres">
      <dgm:prSet presAssocID="{3E9AC865-B65F-A448-AADE-54072CDDD71E}" presName="ParentBackground3" presStyleCnt="0"/>
      <dgm:spPr/>
    </dgm:pt>
    <dgm:pt modelId="{9392238D-069D-F14A-AFBF-37C0803F7BA5}" type="pres">
      <dgm:prSet presAssocID="{3E9AC865-B65F-A448-AADE-54072CDDD71E}" presName="ParentBackground" presStyleLbl="node1" presStyleIdx="5" presStyleCnt="10"/>
      <dgm:spPr/>
    </dgm:pt>
    <dgm:pt modelId="{76AF9894-A9A7-CC4A-B623-3C5A281D078B}" type="pres">
      <dgm:prSet presAssocID="{3E9AC865-B65F-A448-AADE-54072CDDD71E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6E40EEDF-1294-4841-80C3-13135E3E15CB}" type="pres">
      <dgm:prSet presAssocID="{BD0AD81C-C18B-43B1-B045-E09B90F8851F}" presName="Accent2" presStyleCnt="0"/>
      <dgm:spPr/>
    </dgm:pt>
    <dgm:pt modelId="{B16A2C79-40DE-9E4D-B983-427D824CF8D4}" type="pres">
      <dgm:prSet presAssocID="{BD0AD81C-C18B-43B1-B045-E09B90F8851F}" presName="Accent" presStyleLbl="node1" presStyleIdx="6" presStyleCnt="10"/>
      <dgm:spPr/>
    </dgm:pt>
    <dgm:pt modelId="{B8E07D55-D6F2-A54E-8660-9A2EE232599A}" type="pres">
      <dgm:prSet presAssocID="{BD0AD81C-C18B-43B1-B045-E09B90F8851F}" presName="ParentBackground2" presStyleCnt="0"/>
      <dgm:spPr/>
    </dgm:pt>
    <dgm:pt modelId="{5A640E71-0B52-EA48-9E7E-1D960455B60C}" type="pres">
      <dgm:prSet presAssocID="{BD0AD81C-C18B-43B1-B045-E09B90F8851F}" presName="ParentBackground" presStyleLbl="node1" presStyleIdx="7" presStyleCnt="10"/>
      <dgm:spPr/>
    </dgm:pt>
    <dgm:pt modelId="{5F985938-B5FE-FE4E-ABED-A7184F6283A0}" type="pres">
      <dgm:prSet presAssocID="{BD0AD81C-C18B-43B1-B045-E09B90F8851F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2EB5FD26-E34F-4F47-B59F-7790F3F03965}" type="pres">
      <dgm:prSet presAssocID="{E8E0559B-1459-4B37-8294-D6A47D1DF36B}" presName="Accent1" presStyleCnt="0"/>
      <dgm:spPr/>
    </dgm:pt>
    <dgm:pt modelId="{1376ACF3-C917-7546-9BA8-62EB353EDC9D}" type="pres">
      <dgm:prSet presAssocID="{E8E0559B-1459-4B37-8294-D6A47D1DF36B}" presName="Accent" presStyleLbl="node1" presStyleIdx="8" presStyleCnt="10"/>
      <dgm:spPr/>
    </dgm:pt>
    <dgm:pt modelId="{651A252B-D45C-9345-8700-2A74194F706A}" type="pres">
      <dgm:prSet presAssocID="{E8E0559B-1459-4B37-8294-D6A47D1DF36B}" presName="ParentBackground1" presStyleCnt="0"/>
      <dgm:spPr/>
    </dgm:pt>
    <dgm:pt modelId="{E88D8058-92DE-5540-A9E2-775AF928C8B7}" type="pres">
      <dgm:prSet presAssocID="{E8E0559B-1459-4B37-8294-D6A47D1DF36B}" presName="ParentBackground" presStyleLbl="node1" presStyleIdx="9" presStyleCnt="10"/>
      <dgm:spPr/>
    </dgm:pt>
    <dgm:pt modelId="{3DBD4341-5CAD-D34B-9414-5090D2AD9334}" type="pres">
      <dgm:prSet presAssocID="{E8E0559B-1459-4B37-8294-D6A47D1DF36B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6EB71502-0738-1949-AEB7-BE5E75AA0310}" type="presOf" srcId="{B09EE896-756C-4ED5-98BD-AEF08BFCEDDE}" destId="{898FA2A4-AEB6-EE4A-BAF1-C071433E3A34}" srcOrd="0" destOrd="0" presId="urn:microsoft.com/office/officeart/2018/layout/CircleProcess"/>
    <dgm:cxn modelId="{E496E018-2B7A-FE49-AA2F-355ABD8ED339}" type="presOf" srcId="{3E9AC865-B65F-A448-AADE-54072CDDD71E}" destId="{76AF9894-A9A7-CC4A-B623-3C5A281D078B}" srcOrd="1" destOrd="0" presId="urn:microsoft.com/office/officeart/2018/layout/CircleProcess"/>
    <dgm:cxn modelId="{639A631C-9C18-4EFE-8858-6851C2363173}" srcId="{197E8724-D435-42E4-9DAA-2A2A100EA48D}" destId="{B09EE896-756C-4ED5-98BD-AEF08BFCEDDE}" srcOrd="4" destOrd="0" parTransId="{99A8D7ED-2906-48FB-8E14-D113090369C4}" sibTransId="{CD582459-FD08-45B7-924F-D23DA3115B34}"/>
    <dgm:cxn modelId="{94E90D23-AF29-E340-AA42-0D3996407F6E}" type="presOf" srcId="{BD0AD81C-C18B-43B1-B045-E09B90F8851F}" destId="{5A640E71-0B52-EA48-9E7E-1D960455B60C}" srcOrd="0" destOrd="0" presId="urn:microsoft.com/office/officeart/2018/layout/CircleProcess"/>
    <dgm:cxn modelId="{0ED37D2D-2BA5-1445-B8F9-F669D2928C4C}" type="presOf" srcId="{B09EE896-756C-4ED5-98BD-AEF08BFCEDDE}" destId="{4A087210-4A7F-BA42-91F0-B6F5DA6601F9}" srcOrd="1" destOrd="0" presId="urn:microsoft.com/office/officeart/2018/layout/CircleProcess"/>
    <dgm:cxn modelId="{461CFD41-937A-954C-90BC-70094D2103F7}" type="presOf" srcId="{E8E0559B-1459-4B37-8294-D6A47D1DF36B}" destId="{3DBD4341-5CAD-D34B-9414-5090D2AD9334}" srcOrd="1" destOrd="0" presId="urn:microsoft.com/office/officeart/2018/layout/CircleProcess"/>
    <dgm:cxn modelId="{20E16E4A-14FE-7B48-82A5-BBA9C4EB874B}" type="presOf" srcId="{E8E0559B-1459-4B37-8294-D6A47D1DF36B}" destId="{E88D8058-92DE-5540-A9E2-775AF928C8B7}" srcOrd="0" destOrd="0" presId="urn:microsoft.com/office/officeart/2018/layout/CircleProcess"/>
    <dgm:cxn modelId="{0C95B862-2952-9340-8737-4E5AA2D30AFD}" srcId="{197E8724-D435-42E4-9DAA-2A2A100EA48D}" destId="{3E9AC865-B65F-A448-AADE-54072CDDD71E}" srcOrd="2" destOrd="0" parTransId="{9AC55970-FA05-A444-BC5E-ED42C49EE3F4}" sibTransId="{68233A4F-D8D1-C54F-B3CD-F39A7094AD81}"/>
    <dgm:cxn modelId="{C5BE2C82-7791-BF4E-9ABB-4EDEF1970329}" type="presOf" srcId="{197E8724-D435-42E4-9DAA-2A2A100EA48D}" destId="{D8F8720A-5FF9-1D49-AF10-5584090E7C97}" srcOrd="0" destOrd="0" presId="urn:microsoft.com/office/officeart/2018/layout/CircleProcess"/>
    <dgm:cxn modelId="{082BB3A0-6AB9-4042-A404-265D03346D9A}" srcId="{197E8724-D435-42E4-9DAA-2A2A100EA48D}" destId="{BD0AD81C-C18B-43B1-B045-E09B90F8851F}" srcOrd="1" destOrd="0" parTransId="{624B4973-F265-4839-8D0A-63AFAA4EE9FE}" sibTransId="{03747787-A14B-4D7D-BC62-F8E1CF41800A}"/>
    <dgm:cxn modelId="{015A19A6-C3AA-40CE-8081-0CE9B754A224}" srcId="{197E8724-D435-42E4-9DAA-2A2A100EA48D}" destId="{E8E0559B-1459-4B37-8294-D6A47D1DF36B}" srcOrd="0" destOrd="0" parTransId="{F6B37532-1AF0-46C5-BFAB-1D1D2C5760BA}" sibTransId="{CC6F5BE5-0AEA-42E6-B0AC-5E2BD622FB99}"/>
    <dgm:cxn modelId="{6D2779AF-4124-3745-9534-D2D8FF7F9E70}" type="presOf" srcId="{BD0AD81C-C18B-43B1-B045-E09B90F8851F}" destId="{5F985938-B5FE-FE4E-ABED-A7184F6283A0}" srcOrd="1" destOrd="0" presId="urn:microsoft.com/office/officeart/2018/layout/CircleProcess"/>
    <dgm:cxn modelId="{0E3352D0-A6CE-1347-8786-9049E27DC81D}" type="presOf" srcId="{3E9AC865-B65F-A448-AADE-54072CDDD71E}" destId="{9392238D-069D-F14A-AFBF-37C0803F7BA5}" srcOrd="0" destOrd="0" presId="urn:microsoft.com/office/officeart/2018/layout/CircleProcess"/>
    <dgm:cxn modelId="{C8C567DC-6170-45D7-B64C-6CC077C6A998}" srcId="{197E8724-D435-42E4-9DAA-2A2A100EA48D}" destId="{77E6AC9A-1432-4FAA-B91F-DFC6932E8F43}" srcOrd="3" destOrd="0" parTransId="{B08A5780-7C6B-4EBF-9146-4A481803ECB4}" sibTransId="{8B6F6A41-A082-4BC4-8C54-BF57C2921CC9}"/>
    <dgm:cxn modelId="{A9B8EDE1-C52F-374D-B88C-99DAFF9E67AA}" type="presOf" srcId="{77E6AC9A-1432-4FAA-B91F-DFC6932E8F43}" destId="{8B59135A-3D9A-3F4B-8405-4DAC5DCCBFD4}" srcOrd="0" destOrd="0" presId="urn:microsoft.com/office/officeart/2018/layout/CircleProcess"/>
    <dgm:cxn modelId="{0DBBB2F2-75C0-A946-B9C9-67308EAE10C7}" type="presOf" srcId="{77E6AC9A-1432-4FAA-B91F-DFC6932E8F43}" destId="{3F10EAC6-B5F9-764F-AE24-6E1764B5D8AD}" srcOrd="1" destOrd="0" presId="urn:microsoft.com/office/officeart/2018/layout/CircleProcess"/>
    <dgm:cxn modelId="{A55CD5D2-537F-9A4C-BD82-2696CBBED9E9}" type="presParOf" srcId="{D8F8720A-5FF9-1D49-AF10-5584090E7C97}" destId="{6CCDAE53-4B08-514D-BF80-7B3B27E270DF}" srcOrd="0" destOrd="0" presId="urn:microsoft.com/office/officeart/2018/layout/CircleProcess"/>
    <dgm:cxn modelId="{7D33F0FE-9662-4041-ADEC-D45BB6A09A04}" type="presParOf" srcId="{6CCDAE53-4B08-514D-BF80-7B3B27E270DF}" destId="{5B2B9C95-CAC3-8242-A7ED-E44AFE76AA49}" srcOrd="0" destOrd="0" presId="urn:microsoft.com/office/officeart/2018/layout/CircleProcess"/>
    <dgm:cxn modelId="{B36E533B-4EC5-FA40-8608-EB275DC509E9}" type="presParOf" srcId="{D8F8720A-5FF9-1D49-AF10-5584090E7C97}" destId="{6F5EA54E-BFE8-1643-9C4B-672DF2697041}" srcOrd="1" destOrd="0" presId="urn:microsoft.com/office/officeart/2018/layout/CircleProcess"/>
    <dgm:cxn modelId="{5FE7E3D2-5078-544E-A82F-CB39A07B81A4}" type="presParOf" srcId="{6F5EA54E-BFE8-1643-9C4B-672DF2697041}" destId="{898FA2A4-AEB6-EE4A-BAF1-C071433E3A34}" srcOrd="0" destOrd="0" presId="urn:microsoft.com/office/officeart/2018/layout/CircleProcess"/>
    <dgm:cxn modelId="{8F291455-B1DE-8D42-9C8B-3C421DB4395C}" type="presParOf" srcId="{D8F8720A-5FF9-1D49-AF10-5584090E7C97}" destId="{4A087210-4A7F-BA42-91F0-B6F5DA6601F9}" srcOrd="2" destOrd="0" presId="urn:microsoft.com/office/officeart/2018/layout/CircleProcess"/>
    <dgm:cxn modelId="{314D6257-D7D1-014D-A612-C919A7756D58}" type="presParOf" srcId="{D8F8720A-5FF9-1D49-AF10-5584090E7C97}" destId="{9C99B387-F889-5542-B89C-04AF7BDD24BD}" srcOrd="3" destOrd="0" presId="urn:microsoft.com/office/officeart/2018/layout/CircleProcess"/>
    <dgm:cxn modelId="{4A57AA33-788D-734D-8D39-9F148F3566C2}" type="presParOf" srcId="{9C99B387-F889-5542-B89C-04AF7BDD24BD}" destId="{D40B748D-EFFB-1E43-8054-DF724982C249}" srcOrd="0" destOrd="0" presId="urn:microsoft.com/office/officeart/2018/layout/CircleProcess"/>
    <dgm:cxn modelId="{58DB7B5B-398E-DC40-8D92-9CD19CE8C2F1}" type="presParOf" srcId="{D8F8720A-5FF9-1D49-AF10-5584090E7C97}" destId="{F74AC134-1AFE-A14B-AFF5-3646F09DA465}" srcOrd="4" destOrd="0" presId="urn:microsoft.com/office/officeart/2018/layout/CircleProcess"/>
    <dgm:cxn modelId="{30A4D54E-3F4B-2342-BD80-8D17B21A753B}" type="presParOf" srcId="{F74AC134-1AFE-A14B-AFF5-3646F09DA465}" destId="{8B59135A-3D9A-3F4B-8405-4DAC5DCCBFD4}" srcOrd="0" destOrd="0" presId="urn:microsoft.com/office/officeart/2018/layout/CircleProcess"/>
    <dgm:cxn modelId="{52C9E928-C603-2040-B46C-CD559754FA3A}" type="presParOf" srcId="{D8F8720A-5FF9-1D49-AF10-5584090E7C97}" destId="{3F10EAC6-B5F9-764F-AE24-6E1764B5D8AD}" srcOrd="5" destOrd="0" presId="urn:microsoft.com/office/officeart/2018/layout/CircleProcess"/>
    <dgm:cxn modelId="{0B404B8F-2240-9541-AD4F-026EBFC7A072}" type="presParOf" srcId="{D8F8720A-5FF9-1D49-AF10-5584090E7C97}" destId="{99F92850-0CD1-A849-A57A-AA345C556AA6}" srcOrd="6" destOrd="0" presId="urn:microsoft.com/office/officeart/2018/layout/CircleProcess"/>
    <dgm:cxn modelId="{A4B14F65-3841-3D4C-9CC3-F8E745439CAA}" type="presParOf" srcId="{99F92850-0CD1-A849-A57A-AA345C556AA6}" destId="{A1147CFA-38B5-8341-BADF-B6728BCFC2D0}" srcOrd="0" destOrd="0" presId="urn:microsoft.com/office/officeart/2018/layout/CircleProcess"/>
    <dgm:cxn modelId="{4E7F4EB7-F05C-6C4C-A5AF-F04F7F1581B4}" type="presParOf" srcId="{D8F8720A-5FF9-1D49-AF10-5584090E7C97}" destId="{2260EB74-9F8C-984C-86A3-A11636252A16}" srcOrd="7" destOrd="0" presId="urn:microsoft.com/office/officeart/2018/layout/CircleProcess"/>
    <dgm:cxn modelId="{143C94F2-4071-744F-8941-6C398C135A0A}" type="presParOf" srcId="{2260EB74-9F8C-984C-86A3-A11636252A16}" destId="{9392238D-069D-F14A-AFBF-37C0803F7BA5}" srcOrd="0" destOrd="0" presId="urn:microsoft.com/office/officeart/2018/layout/CircleProcess"/>
    <dgm:cxn modelId="{EFE998F5-D52E-DA42-BD0B-8A877820E178}" type="presParOf" srcId="{D8F8720A-5FF9-1D49-AF10-5584090E7C97}" destId="{76AF9894-A9A7-CC4A-B623-3C5A281D078B}" srcOrd="8" destOrd="0" presId="urn:microsoft.com/office/officeart/2018/layout/CircleProcess"/>
    <dgm:cxn modelId="{EAFC3C52-5499-CB46-B98D-D5CAC8715206}" type="presParOf" srcId="{D8F8720A-5FF9-1D49-AF10-5584090E7C97}" destId="{6E40EEDF-1294-4841-80C3-13135E3E15CB}" srcOrd="9" destOrd="0" presId="urn:microsoft.com/office/officeart/2018/layout/CircleProcess"/>
    <dgm:cxn modelId="{D501E96D-1086-B447-B550-93DB8F408A1A}" type="presParOf" srcId="{6E40EEDF-1294-4841-80C3-13135E3E15CB}" destId="{B16A2C79-40DE-9E4D-B983-427D824CF8D4}" srcOrd="0" destOrd="0" presId="urn:microsoft.com/office/officeart/2018/layout/CircleProcess"/>
    <dgm:cxn modelId="{4F3C3CB0-4F87-9447-AB00-F3CF508FFAB1}" type="presParOf" srcId="{D8F8720A-5FF9-1D49-AF10-5584090E7C97}" destId="{B8E07D55-D6F2-A54E-8660-9A2EE232599A}" srcOrd="10" destOrd="0" presId="urn:microsoft.com/office/officeart/2018/layout/CircleProcess"/>
    <dgm:cxn modelId="{7479653A-40AA-5E4A-8B66-0C7FF7B43BEC}" type="presParOf" srcId="{B8E07D55-D6F2-A54E-8660-9A2EE232599A}" destId="{5A640E71-0B52-EA48-9E7E-1D960455B60C}" srcOrd="0" destOrd="0" presId="urn:microsoft.com/office/officeart/2018/layout/CircleProcess"/>
    <dgm:cxn modelId="{5D932717-1526-9F4E-BCE3-C8B4FB0D145C}" type="presParOf" srcId="{D8F8720A-5FF9-1D49-AF10-5584090E7C97}" destId="{5F985938-B5FE-FE4E-ABED-A7184F6283A0}" srcOrd="11" destOrd="0" presId="urn:microsoft.com/office/officeart/2018/layout/CircleProcess"/>
    <dgm:cxn modelId="{96BDBF8D-20A3-3544-8B88-B5A58D8F5403}" type="presParOf" srcId="{D8F8720A-5FF9-1D49-AF10-5584090E7C97}" destId="{2EB5FD26-E34F-4F47-B59F-7790F3F03965}" srcOrd="12" destOrd="0" presId="urn:microsoft.com/office/officeart/2018/layout/CircleProcess"/>
    <dgm:cxn modelId="{86F5D857-63B6-484C-AE1D-39CB7D370793}" type="presParOf" srcId="{2EB5FD26-E34F-4F47-B59F-7790F3F03965}" destId="{1376ACF3-C917-7546-9BA8-62EB353EDC9D}" srcOrd="0" destOrd="0" presId="urn:microsoft.com/office/officeart/2018/layout/CircleProcess"/>
    <dgm:cxn modelId="{A3DC7D86-07C7-9147-B489-EF8C5092ED0A}" type="presParOf" srcId="{D8F8720A-5FF9-1D49-AF10-5584090E7C97}" destId="{651A252B-D45C-9345-8700-2A74194F706A}" srcOrd="13" destOrd="0" presId="urn:microsoft.com/office/officeart/2018/layout/CircleProcess"/>
    <dgm:cxn modelId="{D54C49C1-6EFD-4349-82CA-B14671EF2C5A}" type="presParOf" srcId="{651A252B-D45C-9345-8700-2A74194F706A}" destId="{E88D8058-92DE-5540-A9E2-775AF928C8B7}" srcOrd="0" destOrd="0" presId="urn:microsoft.com/office/officeart/2018/layout/CircleProcess"/>
    <dgm:cxn modelId="{C7BA21A5-45F4-154E-8D4F-E226D0F62C6B}" type="presParOf" srcId="{D8F8720A-5FF9-1D49-AF10-5584090E7C97}" destId="{3DBD4341-5CAD-D34B-9414-5090D2AD9334}" srcOrd="14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B9C95-CAC3-8242-A7ED-E44AFE76AA49}">
      <dsp:nvSpPr>
        <dsp:cNvPr id="0" name=""/>
        <dsp:cNvSpPr/>
      </dsp:nvSpPr>
      <dsp:spPr>
        <a:xfrm>
          <a:off x="8468263" y="727194"/>
          <a:ext cx="1910374" cy="19106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98FA2A4-AEB6-EE4A-BAF1-C071433E3A34}">
      <dsp:nvSpPr>
        <dsp:cNvPr id="0" name=""/>
        <dsp:cNvSpPr/>
      </dsp:nvSpPr>
      <dsp:spPr>
        <a:xfrm>
          <a:off x="8531299" y="790895"/>
          <a:ext cx="1783287" cy="17832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Applying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Fama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-French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for expected return of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FAANG stocks vs market returns</a:t>
          </a:r>
        </a:p>
      </dsp:txBody>
      <dsp:txXfrm>
        <a:off x="8786490" y="1045698"/>
        <a:ext cx="1273922" cy="1273679"/>
      </dsp:txXfrm>
    </dsp:sp>
    <dsp:sp modelId="{D40B748D-EFFB-1E43-8054-DF724982C249}">
      <dsp:nvSpPr>
        <dsp:cNvPr id="0" name=""/>
        <dsp:cNvSpPr/>
      </dsp:nvSpPr>
      <dsp:spPr>
        <a:xfrm rot="2700000">
          <a:off x="6492930" y="727293"/>
          <a:ext cx="1910153" cy="191015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B59135A-3D9A-3F4B-8405-4DAC5DCCBFD4}">
      <dsp:nvSpPr>
        <dsp:cNvPr id="0" name=""/>
        <dsp:cNvSpPr/>
      </dsp:nvSpPr>
      <dsp:spPr>
        <a:xfrm>
          <a:off x="6557888" y="790895"/>
          <a:ext cx="1783287" cy="17832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Applying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CAPM 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 FAANG stocks + market returns</a:t>
          </a:r>
        </a:p>
      </dsp:txBody>
      <dsp:txXfrm>
        <a:off x="6812063" y="1045698"/>
        <a:ext cx="1273922" cy="1273679"/>
      </dsp:txXfrm>
    </dsp:sp>
    <dsp:sp modelId="{A1147CFA-38B5-8341-BADF-B6728BCFC2D0}">
      <dsp:nvSpPr>
        <dsp:cNvPr id="0" name=""/>
        <dsp:cNvSpPr/>
      </dsp:nvSpPr>
      <dsp:spPr>
        <a:xfrm rot="2700000">
          <a:off x="4519520" y="727293"/>
          <a:ext cx="1910153" cy="191015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392238D-069D-F14A-AFBF-37C0803F7BA5}">
      <dsp:nvSpPr>
        <dsp:cNvPr id="0" name=""/>
        <dsp:cNvSpPr/>
      </dsp:nvSpPr>
      <dsp:spPr>
        <a:xfrm>
          <a:off x="4583462" y="790895"/>
          <a:ext cx="1783287" cy="17832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Feature Engineering: Percentage change in prices over two consecutive days</a:t>
          </a:r>
        </a:p>
      </dsp:txBody>
      <dsp:txXfrm>
        <a:off x="4837636" y="1045698"/>
        <a:ext cx="1273922" cy="1273679"/>
      </dsp:txXfrm>
    </dsp:sp>
    <dsp:sp modelId="{B16A2C79-40DE-9E4D-B983-427D824CF8D4}">
      <dsp:nvSpPr>
        <dsp:cNvPr id="0" name=""/>
        <dsp:cNvSpPr/>
      </dsp:nvSpPr>
      <dsp:spPr>
        <a:xfrm rot="2700000">
          <a:off x="2545094" y="727293"/>
          <a:ext cx="1910153" cy="191015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A640E71-0B52-EA48-9E7E-1D960455B60C}">
      <dsp:nvSpPr>
        <dsp:cNvPr id="0" name=""/>
        <dsp:cNvSpPr/>
      </dsp:nvSpPr>
      <dsp:spPr>
        <a:xfrm>
          <a:off x="2609035" y="790895"/>
          <a:ext cx="1783287" cy="17832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Preparing Data for analysis by transforming the data.</a:t>
          </a:r>
        </a:p>
      </dsp:txBody>
      <dsp:txXfrm>
        <a:off x="2864226" y="1045698"/>
        <a:ext cx="1273922" cy="1273679"/>
      </dsp:txXfrm>
    </dsp:sp>
    <dsp:sp modelId="{1376ACF3-C917-7546-9BA8-62EB353EDC9D}">
      <dsp:nvSpPr>
        <dsp:cNvPr id="0" name=""/>
        <dsp:cNvSpPr/>
      </dsp:nvSpPr>
      <dsp:spPr>
        <a:xfrm rot="2700000">
          <a:off x="570667" y="727293"/>
          <a:ext cx="1910153" cy="191015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8D8058-92DE-5540-A9E2-775AF928C8B7}">
      <dsp:nvSpPr>
        <dsp:cNvPr id="0" name=""/>
        <dsp:cNvSpPr/>
      </dsp:nvSpPr>
      <dsp:spPr>
        <a:xfrm>
          <a:off x="634608" y="790895"/>
          <a:ext cx="1783287" cy="17832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Data Source: Historical stock price data from various sources</a:t>
          </a:r>
        </a:p>
      </dsp:txBody>
      <dsp:txXfrm>
        <a:off x="889799" y="1045698"/>
        <a:ext cx="1273922" cy="1273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5C422-9B5D-E546-84FB-FB0C4DA5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553" y="1032918"/>
            <a:ext cx="5991980" cy="4792165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Risk-Ex</a:t>
            </a:r>
            <a:br>
              <a:rPr lang="en-US" sz="6600" dirty="0"/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Neha Gupta</a:t>
            </a:r>
            <a:br>
              <a:rPr lang="en-US" sz="6600" dirty="0"/>
            </a:br>
            <a:endParaRPr lang="en-US" sz="6600" dirty="0"/>
          </a:p>
        </p:txBody>
      </p:sp>
      <p:sp useBgFill="1">
        <p:nvSpPr>
          <p:cNvPr id="89" name="Freeform: Shape 88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5655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F3890-3616-504D-80FF-B330236A8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339" y="2497138"/>
            <a:ext cx="4742660" cy="363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8A20F105-0099-4C10-9D1E-4A5666B42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2356" y="2413000"/>
            <a:ext cx="3716338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0418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8FF3-A30B-F648-9B59-2FF3978F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F16891-137E-924D-8060-EF7369253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04" y="2885639"/>
            <a:ext cx="5745584" cy="36369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C1619B-40B7-3446-90F3-84FB055B5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885638"/>
            <a:ext cx="5859022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3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6C4652-931F-6646-AC07-0A422A87C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1" y="2714942"/>
            <a:ext cx="5687568" cy="36369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A72BB0-654C-FF43-85D9-0A4A710B9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714943"/>
            <a:ext cx="5989411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70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BC6E13D-BEEE-7441-B8FA-053DFFCA7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69" y="2651760"/>
            <a:ext cx="5840730" cy="38039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A9A59C-D378-9045-B527-7D067D481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204" y="2651760"/>
            <a:ext cx="5665724" cy="380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8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8DDF186-6029-4D48-8F18-D3C910DBA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9" y="2425701"/>
            <a:ext cx="5730007" cy="3735324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2EA63AF-0722-0D48-ABD4-54E452E6D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0" y="2425701"/>
            <a:ext cx="5351018" cy="373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80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5CF9DB8-FE57-F042-A885-B948A3ED3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9" y="2423668"/>
            <a:ext cx="5811234" cy="363696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493822-82D1-D24B-8D74-1A8944254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58" y="2423668"/>
            <a:ext cx="5377434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8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6D829-FA55-A741-B1D3-EE757F8F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33" y="1599389"/>
            <a:ext cx="3765483" cy="3388287"/>
          </a:xfrm>
        </p:spPr>
        <p:txBody>
          <a:bodyPr anchor="ctr">
            <a:norm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52640-0354-D341-AFD1-239812F33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risk can impact the returns on our  investments. 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Calculating risk of portfolio (Beta).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Correlation of individual stock returns and market returns.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better investment.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7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E346F-BB36-DB40-A75E-B6802A7A4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174" y="513449"/>
            <a:ext cx="10571998" cy="970450"/>
          </a:xfrm>
        </p:spPr>
        <p:txBody>
          <a:bodyPr>
            <a:normAutofit/>
          </a:bodyPr>
          <a:lstStyle/>
          <a:p>
            <a:r>
              <a:rPr lang="en-US" sz="4800" b="0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9E34AAC8-CF1C-4920-8D0A-E290D50C9E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807344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351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27BD-71ED-E046-A4A4-17613FD8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60" y="536985"/>
            <a:ext cx="10571998" cy="970450"/>
          </a:xfrm>
        </p:spPr>
        <p:txBody>
          <a:bodyPr/>
          <a:lstStyle/>
          <a:p>
            <a:r>
              <a:rPr lang="en-US" sz="4800" b="0" dirty="0">
                <a:latin typeface="Arial" panose="020B0604020202020204" pitchFamily="34" charset="0"/>
                <a:cs typeface="Arial" panose="020B0604020202020204" pitchFamily="34" charset="0"/>
              </a:rPr>
              <a:t>Beta Analysis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0B1C9D-84B6-1741-AFF0-046956C8E8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645409"/>
              </p:ext>
            </p:extLst>
          </p:nvPr>
        </p:nvGraphicFramePr>
        <p:xfrm>
          <a:off x="710119" y="2557670"/>
          <a:ext cx="6406299" cy="3982068"/>
        </p:xfrm>
        <a:graphic>
          <a:graphicData uri="http://schemas.openxmlformats.org/drawingml/2006/table">
            <a:tbl>
              <a:tblPr/>
              <a:tblGrid>
                <a:gridCol w="1699378">
                  <a:extLst>
                    <a:ext uri="{9D8B030D-6E8A-4147-A177-3AD203B41FA5}">
                      <a16:colId xmlns:a16="http://schemas.microsoft.com/office/drawing/2014/main" val="2216862325"/>
                    </a:ext>
                  </a:extLst>
                </a:gridCol>
                <a:gridCol w="2439749">
                  <a:extLst>
                    <a:ext uri="{9D8B030D-6E8A-4147-A177-3AD203B41FA5}">
                      <a16:colId xmlns:a16="http://schemas.microsoft.com/office/drawing/2014/main" val="2556988415"/>
                    </a:ext>
                  </a:extLst>
                </a:gridCol>
                <a:gridCol w="2267172">
                  <a:extLst>
                    <a:ext uri="{9D8B030D-6E8A-4147-A177-3AD203B41FA5}">
                      <a16:colId xmlns:a16="http://schemas.microsoft.com/office/drawing/2014/main" val="1617225868"/>
                    </a:ext>
                  </a:extLst>
                </a:gridCol>
              </a:tblGrid>
              <a:tr h="560808"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Stock Name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Beta For CAPM (vs S&amp;P 500)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Beta for </a:t>
                      </a:r>
                      <a:r>
                        <a:rPr lang="en-US" sz="14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Fama</a:t>
                      </a:r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-French 3 Factor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342566"/>
                  </a:ext>
                </a:extLst>
              </a:tr>
              <a:tr h="560808"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S&amp;P 500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0.9851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577787"/>
                  </a:ext>
                </a:extLst>
              </a:tr>
              <a:tr h="560808"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Google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1.1891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1.1460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886681"/>
                  </a:ext>
                </a:extLst>
              </a:tr>
              <a:tr h="560808"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Facebook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1.2527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1.1947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520123"/>
                  </a:ext>
                </a:extLst>
              </a:tr>
              <a:tr h="560808"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Netflix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1.5238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1.4343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069031"/>
                  </a:ext>
                </a:extLst>
              </a:tr>
              <a:tr h="560808"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1.1500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1.0636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288609"/>
                  </a:ext>
                </a:extLst>
              </a:tr>
              <a:tr h="560808"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Amazon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1.3470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1.2499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42221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15A135C-55BD-BC40-973D-A30E36F0B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1" name="Picture 3" descr="https://lh6.googleusercontent.com/ASJz0qR2rFNTEx8eTOWhoX7UnrJ8jLF8UGzTUPknPUXdZI_cpFfGroNL1MwS_o7SI46m4ZfQhhp4iILlcvnN8_sgwnxcEy5J7XbPPkB55JrLGNIK4Lhdd3yF2-0QMMDYYNQh81kDwkY">
            <a:extLst>
              <a:ext uri="{FF2B5EF4-FFF2-40B4-BE49-F238E27FC236}">
                <a16:creationId xmlns:a16="http://schemas.microsoft.com/office/drawing/2014/main" id="{85D185BC-AA74-E44E-96E1-53AAD89F0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234" y="2915479"/>
            <a:ext cx="4489174" cy="303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9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27BD-71ED-E046-A4A4-17613FD8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60" y="536985"/>
            <a:ext cx="10571998" cy="970450"/>
          </a:xfrm>
        </p:spPr>
        <p:txBody>
          <a:bodyPr/>
          <a:lstStyle/>
          <a:p>
            <a:r>
              <a:rPr lang="en-US" sz="4800" b="0" dirty="0">
                <a:latin typeface="Arial" panose="020B0604020202020204" pitchFamily="34" charset="0"/>
                <a:cs typeface="Arial" panose="020B0604020202020204" pitchFamily="34" charset="0"/>
              </a:rPr>
              <a:t>Adjusted R-Square Analysis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5A135C-55BD-BC40-973D-A30E36F0B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1" name="Picture 3" descr="https://lh6.googleusercontent.com/ASJz0qR2rFNTEx8eTOWhoX7UnrJ8jLF8UGzTUPknPUXdZI_cpFfGroNL1MwS_o7SI46m4ZfQhhp4iILlcvnN8_sgwnxcEy5J7XbPPkB55JrLGNIK4Lhdd3yF2-0QMMDYYNQh81kDwkY">
            <a:extLst>
              <a:ext uri="{FF2B5EF4-FFF2-40B4-BE49-F238E27FC236}">
                <a16:creationId xmlns:a16="http://schemas.microsoft.com/office/drawing/2014/main" id="{85D185BC-AA74-E44E-96E1-53AAD89F0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234" y="2915479"/>
            <a:ext cx="4489174" cy="303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53E9A368-9B65-9946-9872-84C214DA57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1242772"/>
              </p:ext>
            </p:extLst>
          </p:nvPr>
        </p:nvGraphicFramePr>
        <p:xfrm>
          <a:off x="406400" y="2243698"/>
          <a:ext cx="6682061" cy="4378308"/>
        </p:xfrm>
        <a:graphic>
          <a:graphicData uri="http://schemas.openxmlformats.org/drawingml/2006/table">
            <a:tbl>
              <a:tblPr/>
              <a:tblGrid>
                <a:gridCol w="1745598">
                  <a:extLst>
                    <a:ext uri="{9D8B030D-6E8A-4147-A177-3AD203B41FA5}">
                      <a16:colId xmlns:a16="http://schemas.microsoft.com/office/drawing/2014/main" val="2216862325"/>
                    </a:ext>
                  </a:extLst>
                </a:gridCol>
                <a:gridCol w="2558728">
                  <a:extLst>
                    <a:ext uri="{9D8B030D-6E8A-4147-A177-3AD203B41FA5}">
                      <a16:colId xmlns:a16="http://schemas.microsoft.com/office/drawing/2014/main" val="2556988415"/>
                    </a:ext>
                  </a:extLst>
                </a:gridCol>
                <a:gridCol w="2377735">
                  <a:extLst>
                    <a:ext uri="{9D8B030D-6E8A-4147-A177-3AD203B41FA5}">
                      <a16:colId xmlns:a16="http://schemas.microsoft.com/office/drawing/2014/main" val="1617225868"/>
                    </a:ext>
                  </a:extLst>
                </a:gridCol>
              </a:tblGrid>
              <a:tr h="5290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Stock Name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R-Squared For CAPM (vs S&amp;P 500)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R-Squared for </a:t>
                      </a:r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Fama</a:t>
                      </a: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-French 3 Factor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039257"/>
                  </a:ext>
                </a:extLst>
              </a:tr>
              <a:tr h="56080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S&amp;P 500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N/A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0.997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342566"/>
                  </a:ext>
                </a:extLst>
              </a:tr>
              <a:tr h="56080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Google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0.471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0.506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577787"/>
                  </a:ext>
                </a:extLst>
              </a:tr>
              <a:tr h="56080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Facebook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0.308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0.370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886681"/>
                  </a:ext>
                </a:extLst>
              </a:tr>
              <a:tr h="56080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Netflix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0.219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0.248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520123"/>
                  </a:ext>
                </a:extLst>
              </a:tr>
              <a:tr h="56080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Apple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0.393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0.397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069031"/>
                  </a:ext>
                </a:extLst>
              </a:tr>
              <a:tr h="56080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Amazon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0.340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0.383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288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62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90DD-68BB-7B41-9D38-A4FF83D1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021" y="327731"/>
            <a:ext cx="10571998" cy="744955"/>
          </a:xfrm>
        </p:spPr>
        <p:txBody>
          <a:bodyPr/>
          <a:lstStyle/>
          <a:p>
            <a:br>
              <a:rPr lang="en-US" b="0" dirty="0"/>
            </a:br>
            <a:br>
              <a:rPr lang="en-US" dirty="0"/>
            </a:br>
            <a:r>
              <a:rPr lang="en-US" sz="4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4800" b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s://lh3.googleusercontent.com/imOUuKdBK2MvcmpZbV5C0wThTWqasDilPmDMC8ztH_nnT582P29nHcSoSLpYWSwbNnKYarXY9cP0StRwNu3hMWqONP9v0pwvOldciR7sePDHLPID29efP8dgDE3mzzc0G7OJXXspHQw">
            <a:extLst>
              <a:ext uri="{FF2B5EF4-FFF2-40B4-BE49-F238E27FC236}">
                <a16:creationId xmlns:a16="http://schemas.microsoft.com/office/drawing/2014/main" id="{112EE2CD-CFD0-9D42-B01E-1EA323D418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99" y="1659330"/>
            <a:ext cx="3533900" cy="236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4.googleusercontent.com/qiCqjyyW9yFdWDMbJaQobv8PQPDZXr38M2rb4DOs1vbbX1v6naqkWAPU4eRnXTNA4TPBNHAeu1rnDz_ca5EIHhtjyrx0pugIOuqz4TrAZwvHx8_IdLppFGCqa6az8U9RzXCPv6IW8As">
            <a:extLst>
              <a:ext uri="{FF2B5EF4-FFF2-40B4-BE49-F238E27FC236}">
                <a16:creationId xmlns:a16="http://schemas.microsoft.com/office/drawing/2014/main" id="{D7059019-D685-4A4D-8DF7-4215F3B35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436" y="1698907"/>
            <a:ext cx="3587936" cy="2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5.googleusercontent.com/E-sOn5iZECVcchE65y6tt8TlWQUnu64u3FIwiKnAtz1UQkdFk9UbXT_DMfw6ZfjDJaZ0fR4RKpAP3eEHQrDDMCCIwJl0PGBuosELhGxNgxBPrpXt1yphDfpVRAw1YzJAOWgBoKaxXHY">
            <a:extLst>
              <a:ext uri="{FF2B5EF4-FFF2-40B4-BE49-F238E27FC236}">
                <a16:creationId xmlns:a16="http://schemas.microsoft.com/office/drawing/2014/main" id="{14AF5915-02C4-E244-A131-BEC05D376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309" y="1698907"/>
            <a:ext cx="3355161" cy="2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CF8AF1-2D14-A941-B743-075A4D024331}"/>
              </a:ext>
            </a:extLst>
          </p:cNvPr>
          <p:cNvSpPr/>
          <p:nvPr/>
        </p:nvSpPr>
        <p:spPr>
          <a:xfrm>
            <a:off x="1301419" y="1231355"/>
            <a:ext cx="3728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S&amp;P500  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A301CB-83F8-D844-8FAC-D11350D646AE}"/>
              </a:ext>
            </a:extLst>
          </p:cNvPr>
          <p:cNvSpPr/>
          <p:nvPr/>
        </p:nvSpPr>
        <p:spPr>
          <a:xfrm>
            <a:off x="8393734" y="1201130"/>
            <a:ext cx="36801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</a:rPr>
              <a:t>Facebook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3080" name="Picture 8" descr="https://lh3.googleusercontent.com/1yX-6Qeu4VHtDBR9G_ZKyXWlbO0imVFqPTjkeR7vYvhrgkIABy0F8k_BLltO2O3mtMxuaALgALwmDLg1NsUoGqJiQ6RFqJC9uagjzy9jpZdcNYGNm7GbTtBLFi0vlfBLGWQzy7AcFAk">
            <a:extLst>
              <a:ext uri="{FF2B5EF4-FFF2-40B4-BE49-F238E27FC236}">
                <a16:creationId xmlns:a16="http://schemas.microsoft.com/office/drawing/2014/main" id="{0DE1A4A3-0403-F141-81FB-741297926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99" y="4538140"/>
            <a:ext cx="3462732" cy="218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BEF3FA-DC06-084B-B7CA-BCACC7536891}"/>
              </a:ext>
            </a:extLst>
          </p:cNvPr>
          <p:cNvSpPr txBox="1"/>
          <p:nvPr/>
        </p:nvSpPr>
        <p:spPr>
          <a:xfrm>
            <a:off x="5578998" y="1170906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283F4D-92E1-BC41-9E8A-1270FD55F063}"/>
              </a:ext>
            </a:extLst>
          </p:cNvPr>
          <p:cNvSpPr txBox="1"/>
          <p:nvPr/>
        </p:nvSpPr>
        <p:spPr>
          <a:xfrm>
            <a:off x="1301419" y="402671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</a:p>
        </p:txBody>
      </p:sp>
      <p:pic>
        <p:nvPicPr>
          <p:cNvPr id="3088" name="Picture 16" descr="https://lh6.googleusercontent.com/PEj0eouwJa3vmwoRf4XyJilykKZvMGZMvyhKZWLnkHfpT_oSxZ86uvOgtEsibxBSmjVHCaJUGSYynzaoW7kK7WbBBwW7Aywg9YVxyuwIDTnSI_jdh4p66mpfTyhqtSwHNK7oCJINZvk">
            <a:extLst>
              <a:ext uri="{FF2B5EF4-FFF2-40B4-BE49-F238E27FC236}">
                <a16:creationId xmlns:a16="http://schemas.microsoft.com/office/drawing/2014/main" id="{27256778-7BFF-434D-9EE1-80336D05C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461" y="4538140"/>
            <a:ext cx="3600911" cy="218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s://lh3.googleusercontent.com/vlPfUCAxy8PzPgxmTGW_hMgqYgYUtid5x5ZXRa4Wn65jKKUYaXT5neT0Du12c0e8uoDT36DqKbZCQZVFD_3uwS0ELCCzlvIiBHKoaV0E3ZivM3_0Ff4gLVCMhMCCgGKI2yQzoDm7oWo">
            <a:extLst>
              <a:ext uri="{FF2B5EF4-FFF2-40B4-BE49-F238E27FC236}">
                <a16:creationId xmlns:a16="http://schemas.microsoft.com/office/drawing/2014/main" id="{746089E0-7121-F149-9934-B7B0D0511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581" y="4538140"/>
            <a:ext cx="3437303" cy="219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6EB56A-1CFD-9147-AE16-4BB289B3B9B3}"/>
              </a:ext>
            </a:extLst>
          </p:cNvPr>
          <p:cNvSpPr txBox="1"/>
          <p:nvPr/>
        </p:nvSpPr>
        <p:spPr>
          <a:xfrm>
            <a:off x="5539724" y="405436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376CF9-03BA-C947-8B5C-EC826E0AAD6F}"/>
              </a:ext>
            </a:extLst>
          </p:cNvPr>
          <p:cNvSpPr txBox="1"/>
          <p:nvPr/>
        </p:nvSpPr>
        <p:spPr>
          <a:xfrm>
            <a:off x="9803250" y="409603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Netflix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B96247-D509-9746-AD8B-D64E00CE9F16}"/>
              </a:ext>
            </a:extLst>
          </p:cNvPr>
          <p:cNvSpPr txBox="1"/>
          <p:nvPr/>
        </p:nvSpPr>
        <p:spPr>
          <a:xfrm>
            <a:off x="3612331" y="682234"/>
            <a:ext cx="5571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FAANG Stock Return Vs Market Return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625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23BB-3EEA-2641-882A-BD664EC01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Squared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A8CCCE7-A146-ED47-A5DF-E477C7BEA6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644442"/>
              </p:ext>
            </p:extLst>
          </p:nvPr>
        </p:nvGraphicFramePr>
        <p:xfrm>
          <a:off x="819150" y="2476500"/>
          <a:ext cx="105537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00">
                  <a:extLst>
                    <a:ext uri="{9D8B030D-6E8A-4147-A177-3AD203B41FA5}">
                      <a16:colId xmlns:a16="http://schemas.microsoft.com/office/drawing/2014/main" val="3167357792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3079365224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3848273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Lasso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76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0.0024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67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0.0058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0.0007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61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0.0057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0.0036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9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0.0008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602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0.0038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138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199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A2239-4B22-114F-9DF6-EC30141F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19694"/>
            <a:ext cx="3308876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4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Connector 23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4E992-282E-824F-88A8-0E1B80DB2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pPr fontAlgn="base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-French analysis on S&amp;P500 testifies our selection of choosing it as representation of market was appropriate.</a:t>
            </a:r>
          </a:p>
          <a:p>
            <a:pPr marL="0" indent="0" fontAlgn="base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 of 5 FAANG stocks, apple seems to be relatively less volatile and correlated with change in market. </a:t>
            </a:r>
          </a:p>
          <a:p>
            <a:pPr marL="0" indent="0" fontAlgn="base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Beta reduced and R-square improved slightly when I used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-French factors.</a:t>
            </a:r>
          </a:p>
          <a:p>
            <a:pPr marL="0" indent="0" fontAlgn="base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Lastly, this can help me choose stocks to build a diversified portfolio of stocks.</a:t>
            </a:r>
          </a:p>
        </p:txBody>
      </p:sp>
    </p:spTree>
    <p:extLst>
      <p:ext uri="{BB962C8B-B14F-4D97-AF65-F5344CB8AC3E}">
        <p14:creationId xmlns:p14="http://schemas.microsoft.com/office/powerpoint/2010/main" val="202884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2FB8-382A-D141-86A5-2BA99A2F3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70" y="526701"/>
            <a:ext cx="10571998" cy="970450"/>
          </a:xfrm>
        </p:spPr>
        <p:txBody>
          <a:bodyPr>
            <a:normAutofit/>
          </a:bodyPr>
          <a:lstStyle/>
          <a:p>
            <a:r>
              <a:rPr lang="en-US" sz="4800" b="0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D7C6A-1A58-5340-BC31-D22D265A4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3075609"/>
            <a:ext cx="4329020" cy="363220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Analyzing the data more than 5 year.</a:t>
            </a:r>
          </a:p>
          <a:p>
            <a:pPr marL="0" indent="0" fontAlgn="base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other factors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-French model.</a:t>
            </a:r>
          </a:p>
          <a:p>
            <a:pPr marL="0" indent="0" fontAlgn="base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the results with global factors.</a:t>
            </a:r>
          </a:p>
          <a:p>
            <a:pPr marL="0" indent="0" fontAlgn="base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Analyzing for more diversified portfolio.</a:t>
            </a:r>
          </a:p>
          <a:p>
            <a:pPr fontAlgn="base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/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12C481FF-4992-4565-9D50-04B7E9095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2356" y="2413000"/>
            <a:ext cx="3716338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72203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</TotalTime>
  <Words>285</Words>
  <Application>Microsoft Macintosh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2</vt:lpstr>
      <vt:lpstr>Quotable</vt:lpstr>
      <vt:lpstr>Risk-Ex Neha Gupta </vt:lpstr>
      <vt:lpstr> Introduction </vt:lpstr>
      <vt:lpstr>Methodology</vt:lpstr>
      <vt:lpstr>Beta Analysis</vt:lpstr>
      <vt:lpstr>Adjusted R-Square Analysis</vt:lpstr>
      <vt:lpstr>  Results</vt:lpstr>
      <vt:lpstr>R Squared </vt:lpstr>
      <vt:lpstr>Conclusion</vt:lpstr>
      <vt:lpstr>Future Work</vt:lpstr>
      <vt:lpstr>PowerPoint Presentation</vt:lpstr>
      <vt:lpstr>Appendix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make better investment.  Calculating risk of portfolio  How risk can impact the returns on our investments </dc:title>
  <dc:creator>Gupta, Neha</dc:creator>
  <cp:lastModifiedBy>Gupta, Neha</cp:lastModifiedBy>
  <cp:revision>39</cp:revision>
  <dcterms:created xsi:type="dcterms:W3CDTF">2019-01-25T06:30:48Z</dcterms:created>
  <dcterms:modified xsi:type="dcterms:W3CDTF">2019-01-25T23:19:51Z</dcterms:modified>
</cp:coreProperties>
</file>