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4" r:id="rId1"/>
  </p:sldMasterIdLst>
  <p:sldIdLst>
    <p:sldId id="256" r:id="rId2"/>
    <p:sldId id="257" r:id="rId3"/>
    <p:sldId id="258" r:id="rId4"/>
    <p:sldId id="260" r:id="rId5"/>
    <p:sldId id="259" r:id="rId6"/>
    <p:sldId id="261" r:id="rId7"/>
    <p:sldId id="287" r:id="rId8"/>
    <p:sldId id="288" r:id="rId9"/>
    <p:sldId id="289" r:id="rId10"/>
    <p:sldId id="283" r:id="rId11"/>
    <p:sldId id="285" r:id="rId12"/>
    <p:sldId id="291" r:id="rId13"/>
    <p:sldId id="293" r:id="rId14"/>
    <p:sldId id="294" r:id="rId15"/>
    <p:sldId id="28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70" autoAdjust="0"/>
    <p:restoredTop sz="94628"/>
  </p:normalViewPr>
  <p:slideViewPr>
    <p:cSldViewPr>
      <p:cViewPr varScale="1">
        <p:scale>
          <a:sx n="62" d="100"/>
          <a:sy n="62" d="100"/>
        </p:scale>
        <p:origin x="31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B15BE-9F90-4D0C-B465-57C716906A0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EA20897-31AF-44C1-8E4B-C8EC8B31B9E1}">
      <dgm:prSet/>
      <dgm:spPr/>
      <dgm:t>
        <a:bodyPr/>
        <a:lstStyle/>
        <a:p>
          <a:r>
            <a:rPr lang="en-US"/>
            <a:t>Introduction</a:t>
          </a:r>
        </a:p>
      </dgm:t>
    </dgm:pt>
    <dgm:pt modelId="{4F805F03-19DE-48ED-B545-6D5BDD825E47}" type="parTrans" cxnId="{8485D137-BCE0-4661-A1BC-E7F671FCFAFB}">
      <dgm:prSet/>
      <dgm:spPr/>
      <dgm:t>
        <a:bodyPr/>
        <a:lstStyle/>
        <a:p>
          <a:endParaRPr lang="en-US"/>
        </a:p>
      </dgm:t>
    </dgm:pt>
    <dgm:pt modelId="{029F1C0A-BE07-4739-A581-F25639A31C92}" type="sibTrans" cxnId="{8485D137-BCE0-4661-A1BC-E7F671FCFAFB}">
      <dgm:prSet/>
      <dgm:spPr/>
      <dgm:t>
        <a:bodyPr/>
        <a:lstStyle/>
        <a:p>
          <a:endParaRPr lang="en-US"/>
        </a:p>
      </dgm:t>
    </dgm:pt>
    <dgm:pt modelId="{2742FD59-2A68-4BCB-B12B-214ECF7C6069}">
      <dgm:prSet/>
      <dgm:spPr/>
      <dgm:t>
        <a:bodyPr/>
        <a:lstStyle/>
        <a:p>
          <a:r>
            <a:rPr lang="en-US"/>
            <a:t>Problem Statement</a:t>
          </a:r>
        </a:p>
      </dgm:t>
    </dgm:pt>
    <dgm:pt modelId="{2E13A686-1657-41A5-B397-A1575C5028B8}" type="parTrans" cxnId="{7B2E49D4-22DB-40E1-8C55-4305C99DBAD7}">
      <dgm:prSet/>
      <dgm:spPr/>
      <dgm:t>
        <a:bodyPr/>
        <a:lstStyle/>
        <a:p>
          <a:endParaRPr lang="en-US"/>
        </a:p>
      </dgm:t>
    </dgm:pt>
    <dgm:pt modelId="{F2535BF7-9FD1-4E73-A30B-BD363F6B8293}" type="sibTrans" cxnId="{7B2E49D4-22DB-40E1-8C55-4305C99DBAD7}">
      <dgm:prSet/>
      <dgm:spPr/>
      <dgm:t>
        <a:bodyPr/>
        <a:lstStyle/>
        <a:p>
          <a:endParaRPr lang="en-US"/>
        </a:p>
      </dgm:t>
    </dgm:pt>
    <dgm:pt modelId="{389B5182-D7C0-494F-A31A-A732C2C679BE}">
      <dgm:prSet/>
      <dgm:spPr/>
      <dgm:t>
        <a:bodyPr/>
        <a:lstStyle/>
        <a:p>
          <a:r>
            <a:rPr lang="en-US"/>
            <a:t>Dataset Description</a:t>
          </a:r>
        </a:p>
      </dgm:t>
    </dgm:pt>
    <dgm:pt modelId="{1AAE70A1-F159-4C6C-9C5E-3AC7CAAB0B1F}" type="parTrans" cxnId="{27418BC8-429A-41B7-9CEC-81B71EF06DBD}">
      <dgm:prSet/>
      <dgm:spPr/>
      <dgm:t>
        <a:bodyPr/>
        <a:lstStyle/>
        <a:p>
          <a:endParaRPr lang="en-US"/>
        </a:p>
      </dgm:t>
    </dgm:pt>
    <dgm:pt modelId="{86B13FF8-B51A-4824-BDAB-E2B27D730D47}" type="sibTrans" cxnId="{27418BC8-429A-41B7-9CEC-81B71EF06DBD}">
      <dgm:prSet/>
      <dgm:spPr/>
      <dgm:t>
        <a:bodyPr/>
        <a:lstStyle/>
        <a:p>
          <a:endParaRPr lang="en-US"/>
        </a:p>
      </dgm:t>
    </dgm:pt>
    <dgm:pt modelId="{28B0E782-B268-4694-8BA5-8407BA34AB1E}">
      <dgm:prSet/>
      <dgm:spPr/>
      <dgm:t>
        <a:bodyPr/>
        <a:lstStyle/>
        <a:p>
          <a:r>
            <a:rPr lang="en-US"/>
            <a:t>Data Analysis and Findings</a:t>
          </a:r>
        </a:p>
      </dgm:t>
    </dgm:pt>
    <dgm:pt modelId="{E08573AD-C717-4DE1-829B-77B1F1575579}" type="parTrans" cxnId="{29B473A8-B8FC-4DEC-AC93-932B1C48DEC0}">
      <dgm:prSet/>
      <dgm:spPr/>
      <dgm:t>
        <a:bodyPr/>
        <a:lstStyle/>
        <a:p>
          <a:endParaRPr lang="en-US"/>
        </a:p>
      </dgm:t>
    </dgm:pt>
    <dgm:pt modelId="{769BD126-F312-4257-83FF-2504866DD6DD}" type="sibTrans" cxnId="{29B473A8-B8FC-4DEC-AC93-932B1C48DEC0}">
      <dgm:prSet/>
      <dgm:spPr/>
      <dgm:t>
        <a:bodyPr/>
        <a:lstStyle/>
        <a:p>
          <a:endParaRPr lang="en-US"/>
        </a:p>
      </dgm:t>
    </dgm:pt>
    <dgm:pt modelId="{16F3A69A-5A2E-4BAB-A92C-AFD8659BAAEE}">
      <dgm:prSet/>
      <dgm:spPr/>
      <dgm:t>
        <a:bodyPr/>
        <a:lstStyle/>
        <a:p>
          <a:r>
            <a:rPr lang="en-US"/>
            <a:t>Challenges</a:t>
          </a:r>
        </a:p>
      </dgm:t>
    </dgm:pt>
    <dgm:pt modelId="{FE14010E-F785-4B59-9E1D-439108F6146B}" type="parTrans" cxnId="{F55E920B-40FF-4222-BABF-5430BDE909BF}">
      <dgm:prSet/>
      <dgm:spPr/>
      <dgm:t>
        <a:bodyPr/>
        <a:lstStyle/>
        <a:p>
          <a:endParaRPr lang="en-US"/>
        </a:p>
      </dgm:t>
    </dgm:pt>
    <dgm:pt modelId="{105DF750-066B-42AA-98E0-9F6AE58FBEAB}" type="sibTrans" cxnId="{F55E920B-40FF-4222-BABF-5430BDE909BF}">
      <dgm:prSet/>
      <dgm:spPr/>
      <dgm:t>
        <a:bodyPr/>
        <a:lstStyle/>
        <a:p>
          <a:endParaRPr lang="en-US"/>
        </a:p>
      </dgm:t>
    </dgm:pt>
    <dgm:pt modelId="{E4127BDD-E05F-4F42-92A7-9D4A941352EF}">
      <dgm:prSet/>
      <dgm:spPr/>
      <dgm:t>
        <a:bodyPr/>
        <a:lstStyle/>
        <a:p>
          <a:r>
            <a:rPr lang="en-US"/>
            <a:t>Conclusion of Analysis</a:t>
          </a:r>
        </a:p>
      </dgm:t>
    </dgm:pt>
    <dgm:pt modelId="{20B978DC-1C63-45C2-8352-ECF78128C787}" type="parTrans" cxnId="{71BE4003-4B88-4A73-9883-EF8AFEC88B54}">
      <dgm:prSet/>
      <dgm:spPr/>
      <dgm:t>
        <a:bodyPr/>
        <a:lstStyle/>
        <a:p>
          <a:endParaRPr lang="en-US"/>
        </a:p>
      </dgm:t>
    </dgm:pt>
    <dgm:pt modelId="{732E635A-72C6-446B-9CE2-589D0F07F905}" type="sibTrans" cxnId="{71BE4003-4B88-4A73-9883-EF8AFEC88B54}">
      <dgm:prSet/>
      <dgm:spPr/>
      <dgm:t>
        <a:bodyPr/>
        <a:lstStyle/>
        <a:p>
          <a:endParaRPr lang="en-US"/>
        </a:p>
      </dgm:t>
    </dgm:pt>
    <dgm:pt modelId="{17ABD344-9B91-4772-A084-B47D8678D35B}">
      <dgm:prSet/>
      <dgm:spPr/>
      <dgm:t>
        <a:bodyPr/>
        <a:lstStyle/>
        <a:p>
          <a:r>
            <a:rPr lang="en-US"/>
            <a:t>Future work</a:t>
          </a:r>
        </a:p>
      </dgm:t>
    </dgm:pt>
    <dgm:pt modelId="{8833576E-1474-40B4-B242-D6DBC22CF76F}" type="parTrans" cxnId="{A8E34C72-A6B6-4AAC-9FFD-CBE1D107D2A5}">
      <dgm:prSet/>
      <dgm:spPr/>
      <dgm:t>
        <a:bodyPr/>
        <a:lstStyle/>
        <a:p>
          <a:endParaRPr lang="en-US"/>
        </a:p>
      </dgm:t>
    </dgm:pt>
    <dgm:pt modelId="{4940A851-BF47-4C97-A9DE-783E3648064C}" type="sibTrans" cxnId="{A8E34C72-A6B6-4AAC-9FFD-CBE1D107D2A5}">
      <dgm:prSet/>
      <dgm:spPr/>
      <dgm:t>
        <a:bodyPr/>
        <a:lstStyle/>
        <a:p>
          <a:endParaRPr lang="en-US"/>
        </a:p>
      </dgm:t>
    </dgm:pt>
    <dgm:pt modelId="{0872848E-0959-4D92-9989-D15CAEA84AB8}" type="pres">
      <dgm:prSet presAssocID="{FF6B15BE-9F90-4D0C-B465-57C716906A08}" presName="vert0" presStyleCnt="0">
        <dgm:presLayoutVars>
          <dgm:dir/>
          <dgm:animOne val="branch"/>
          <dgm:animLvl val="lvl"/>
        </dgm:presLayoutVars>
      </dgm:prSet>
      <dgm:spPr/>
    </dgm:pt>
    <dgm:pt modelId="{3F066DAB-5496-4AD3-AA91-CBDD699B901D}" type="pres">
      <dgm:prSet presAssocID="{6EA20897-31AF-44C1-8E4B-C8EC8B31B9E1}" presName="thickLine" presStyleLbl="alignNode1" presStyleIdx="0" presStyleCnt="7"/>
      <dgm:spPr/>
    </dgm:pt>
    <dgm:pt modelId="{F4175232-346F-4727-BB24-1385411D9999}" type="pres">
      <dgm:prSet presAssocID="{6EA20897-31AF-44C1-8E4B-C8EC8B31B9E1}" presName="horz1" presStyleCnt="0"/>
      <dgm:spPr/>
    </dgm:pt>
    <dgm:pt modelId="{E4355E18-E899-48BE-BB60-994B06B4CD96}" type="pres">
      <dgm:prSet presAssocID="{6EA20897-31AF-44C1-8E4B-C8EC8B31B9E1}" presName="tx1" presStyleLbl="revTx" presStyleIdx="0" presStyleCnt="7"/>
      <dgm:spPr/>
    </dgm:pt>
    <dgm:pt modelId="{C394232C-D0FA-473E-BD58-0B468AC82C3A}" type="pres">
      <dgm:prSet presAssocID="{6EA20897-31AF-44C1-8E4B-C8EC8B31B9E1}" presName="vert1" presStyleCnt="0"/>
      <dgm:spPr/>
    </dgm:pt>
    <dgm:pt modelId="{5530BCFC-8FB4-4A4D-AB07-6410D518C56D}" type="pres">
      <dgm:prSet presAssocID="{2742FD59-2A68-4BCB-B12B-214ECF7C6069}" presName="thickLine" presStyleLbl="alignNode1" presStyleIdx="1" presStyleCnt="7"/>
      <dgm:spPr/>
    </dgm:pt>
    <dgm:pt modelId="{6692D2D4-802B-441D-8C81-B745A2A9232A}" type="pres">
      <dgm:prSet presAssocID="{2742FD59-2A68-4BCB-B12B-214ECF7C6069}" presName="horz1" presStyleCnt="0"/>
      <dgm:spPr/>
    </dgm:pt>
    <dgm:pt modelId="{4119E1BA-006D-4A17-A956-86F9628D6F3B}" type="pres">
      <dgm:prSet presAssocID="{2742FD59-2A68-4BCB-B12B-214ECF7C6069}" presName="tx1" presStyleLbl="revTx" presStyleIdx="1" presStyleCnt="7"/>
      <dgm:spPr/>
    </dgm:pt>
    <dgm:pt modelId="{373CA80E-6878-4CBD-B31B-B4F4570A6440}" type="pres">
      <dgm:prSet presAssocID="{2742FD59-2A68-4BCB-B12B-214ECF7C6069}" presName="vert1" presStyleCnt="0"/>
      <dgm:spPr/>
    </dgm:pt>
    <dgm:pt modelId="{057F09AD-6AE5-4178-AB13-966CFB43F4B1}" type="pres">
      <dgm:prSet presAssocID="{389B5182-D7C0-494F-A31A-A732C2C679BE}" presName="thickLine" presStyleLbl="alignNode1" presStyleIdx="2" presStyleCnt="7"/>
      <dgm:spPr/>
    </dgm:pt>
    <dgm:pt modelId="{670E42E6-CA87-4AD6-9570-55EDB8B4C5E2}" type="pres">
      <dgm:prSet presAssocID="{389B5182-D7C0-494F-A31A-A732C2C679BE}" presName="horz1" presStyleCnt="0"/>
      <dgm:spPr/>
    </dgm:pt>
    <dgm:pt modelId="{2EEB13F0-5DAA-4E6A-BB90-B3497745D040}" type="pres">
      <dgm:prSet presAssocID="{389B5182-D7C0-494F-A31A-A732C2C679BE}" presName="tx1" presStyleLbl="revTx" presStyleIdx="2" presStyleCnt="7"/>
      <dgm:spPr/>
    </dgm:pt>
    <dgm:pt modelId="{7FF8E4BF-7601-47DC-BA9D-7D93FA87E9AC}" type="pres">
      <dgm:prSet presAssocID="{389B5182-D7C0-494F-A31A-A732C2C679BE}" presName="vert1" presStyleCnt="0"/>
      <dgm:spPr/>
    </dgm:pt>
    <dgm:pt modelId="{1A3D0361-E873-4F53-961F-C7283223CB2B}" type="pres">
      <dgm:prSet presAssocID="{28B0E782-B268-4694-8BA5-8407BA34AB1E}" presName="thickLine" presStyleLbl="alignNode1" presStyleIdx="3" presStyleCnt="7"/>
      <dgm:spPr/>
    </dgm:pt>
    <dgm:pt modelId="{D2BF9D14-B11B-4673-A406-758DE107CA91}" type="pres">
      <dgm:prSet presAssocID="{28B0E782-B268-4694-8BA5-8407BA34AB1E}" presName="horz1" presStyleCnt="0"/>
      <dgm:spPr/>
    </dgm:pt>
    <dgm:pt modelId="{5A120ABC-D269-4C69-9A44-2F86BBD6F325}" type="pres">
      <dgm:prSet presAssocID="{28B0E782-B268-4694-8BA5-8407BA34AB1E}" presName="tx1" presStyleLbl="revTx" presStyleIdx="3" presStyleCnt="7"/>
      <dgm:spPr/>
    </dgm:pt>
    <dgm:pt modelId="{21D87FE4-985E-4FB8-AEED-218F8BD7B5CA}" type="pres">
      <dgm:prSet presAssocID="{28B0E782-B268-4694-8BA5-8407BA34AB1E}" presName="vert1" presStyleCnt="0"/>
      <dgm:spPr/>
    </dgm:pt>
    <dgm:pt modelId="{E50BABB6-9D9A-4704-ADC6-A2176712B95A}" type="pres">
      <dgm:prSet presAssocID="{16F3A69A-5A2E-4BAB-A92C-AFD8659BAAEE}" presName="thickLine" presStyleLbl="alignNode1" presStyleIdx="4" presStyleCnt="7"/>
      <dgm:spPr/>
    </dgm:pt>
    <dgm:pt modelId="{85DEC959-E2E7-4298-9AE3-AEB709E8DD1A}" type="pres">
      <dgm:prSet presAssocID="{16F3A69A-5A2E-4BAB-A92C-AFD8659BAAEE}" presName="horz1" presStyleCnt="0"/>
      <dgm:spPr/>
    </dgm:pt>
    <dgm:pt modelId="{FB738752-6EDC-41FE-BE55-DEA22BAAAC93}" type="pres">
      <dgm:prSet presAssocID="{16F3A69A-5A2E-4BAB-A92C-AFD8659BAAEE}" presName="tx1" presStyleLbl="revTx" presStyleIdx="4" presStyleCnt="7"/>
      <dgm:spPr/>
    </dgm:pt>
    <dgm:pt modelId="{D59CE23F-80D2-4D24-AF30-5B51609180E6}" type="pres">
      <dgm:prSet presAssocID="{16F3A69A-5A2E-4BAB-A92C-AFD8659BAAEE}" presName="vert1" presStyleCnt="0"/>
      <dgm:spPr/>
    </dgm:pt>
    <dgm:pt modelId="{2E4DFB9D-BE87-441F-A2BA-3D2132746697}" type="pres">
      <dgm:prSet presAssocID="{E4127BDD-E05F-4F42-92A7-9D4A941352EF}" presName="thickLine" presStyleLbl="alignNode1" presStyleIdx="5" presStyleCnt="7"/>
      <dgm:spPr/>
    </dgm:pt>
    <dgm:pt modelId="{253B4AA8-4BEA-4076-B5FC-10C42BAA16E0}" type="pres">
      <dgm:prSet presAssocID="{E4127BDD-E05F-4F42-92A7-9D4A941352EF}" presName="horz1" presStyleCnt="0"/>
      <dgm:spPr/>
    </dgm:pt>
    <dgm:pt modelId="{08CE72E2-69C1-43D9-82FB-1D25D4757522}" type="pres">
      <dgm:prSet presAssocID="{E4127BDD-E05F-4F42-92A7-9D4A941352EF}" presName="tx1" presStyleLbl="revTx" presStyleIdx="5" presStyleCnt="7"/>
      <dgm:spPr/>
    </dgm:pt>
    <dgm:pt modelId="{8B1BEBA9-2F86-4AA6-8719-5C4EEE68B641}" type="pres">
      <dgm:prSet presAssocID="{E4127BDD-E05F-4F42-92A7-9D4A941352EF}" presName="vert1" presStyleCnt="0"/>
      <dgm:spPr/>
    </dgm:pt>
    <dgm:pt modelId="{41F2C5C8-647A-49D4-967E-D6DB549FC03D}" type="pres">
      <dgm:prSet presAssocID="{17ABD344-9B91-4772-A084-B47D8678D35B}" presName="thickLine" presStyleLbl="alignNode1" presStyleIdx="6" presStyleCnt="7"/>
      <dgm:spPr/>
    </dgm:pt>
    <dgm:pt modelId="{3765747D-2838-44BD-AE9E-22C565441085}" type="pres">
      <dgm:prSet presAssocID="{17ABD344-9B91-4772-A084-B47D8678D35B}" presName="horz1" presStyleCnt="0"/>
      <dgm:spPr/>
    </dgm:pt>
    <dgm:pt modelId="{6AA1FA24-830A-48F9-B91C-C08118148F38}" type="pres">
      <dgm:prSet presAssocID="{17ABD344-9B91-4772-A084-B47D8678D35B}" presName="tx1" presStyleLbl="revTx" presStyleIdx="6" presStyleCnt="7"/>
      <dgm:spPr/>
    </dgm:pt>
    <dgm:pt modelId="{06DC20AE-CCAB-4EB1-BF1C-FFBDBDBB5DA0}" type="pres">
      <dgm:prSet presAssocID="{17ABD344-9B91-4772-A084-B47D8678D35B}" presName="vert1" presStyleCnt="0"/>
      <dgm:spPr/>
    </dgm:pt>
  </dgm:ptLst>
  <dgm:cxnLst>
    <dgm:cxn modelId="{71BE4003-4B88-4A73-9883-EF8AFEC88B54}" srcId="{FF6B15BE-9F90-4D0C-B465-57C716906A08}" destId="{E4127BDD-E05F-4F42-92A7-9D4A941352EF}" srcOrd="5" destOrd="0" parTransId="{20B978DC-1C63-45C2-8352-ECF78128C787}" sibTransId="{732E635A-72C6-446B-9CE2-589D0F07F905}"/>
    <dgm:cxn modelId="{1D50C707-5667-4B9E-8729-523DD54A82EE}" type="presOf" srcId="{389B5182-D7C0-494F-A31A-A732C2C679BE}" destId="{2EEB13F0-5DAA-4E6A-BB90-B3497745D040}" srcOrd="0" destOrd="0" presId="urn:microsoft.com/office/officeart/2008/layout/LinedList"/>
    <dgm:cxn modelId="{F55E920B-40FF-4222-BABF-5430BDE909BF}" srcId="{FF6B15BE-9F90-4D0C-B465-57C716906A08}" destId="{16F3A69A-5A2E-4BAB-A92C-AFD8659BAAEE}" srcOrd="4" destOrd="0" parTransId="{FE14010E-F785-4B59-9E1D-439108F6146B}" sibTransId="{105DF750-066B-42AA-98E0-9F6AE58FBEAB}"/>
    <dgm:cxn modelId="{67C9A736-1C52-4EEF-B975-5135AB2FA323}" type="presOf" srcId="{E4127BDD-E05F-4F42-92A7-9D4A941352EF}" destId="{08CE72E2-69C1-43D9-82FB-1D25D4757522}" srcOrd="0" destOrd="0" presId="urn:microsoft.com/office/officeart/2008/layout/LinedList"/>
    <dgm:cxn modelId="{8485D137-BCE0-4661-A1BC-E7F671FCFAFB}" srcId="{FF6B15BE-9F90-4D0C-B465-57C716906A08}" destId="{6EA20897-31AF-44C1-8E4B-C8EC8B31B9E1}" srcOrd="0" destOrd="0" parTransId="{4F805F03-19DE-48ED-B545-6D5BDD825E47}" sibTransId="{029F1C0A-BE07-4739-A581-F25639A31C92}"/>
    <dgm:cxn modelId="{A8E34C72-A6B6-4AAC-9FFD-CBE1D107D2A5}" srcId="{FF6B15BE-9F90-4D0C-B465-57C716906A08}" destId="{17ABD344-9B91-4772-A084-B47D8678D35B}" srcOrd="6" destOrd="0" parTransId="{8833576E-1474-40B4-B242-D6DBC22CF76F}" sibTransId="{4940A851-BF47-4C97-A9DE-783E3648064C}"/>
    <dgm:cxn modelId="{92730A7F-708E-4ADE-8193-C56A4F7C91E8}" type="presOf" srcId="{28B0E782-B268-4694-8BA5-8407BA34AB1E}" destId="{5A120ABC-D269-4C69-9A44-2F86BBD6F325}" srcOrd="0" destOrd="0" presId="urn:microsoft.com/office/officeart/2008/layout/LinedList"/>
    <dgm:cxn modelId="{D3424FA5-F50C-4002-8FC1-46DBE357A2D8}" type="presOf" srcId="{FF6B15BE-9F90-4D0C-B465-57C716906A08}" destId="{0872848E-0959-4D92-9989-D15CAEA84AB8}" srcOrd="0" destOrd="0" presId="urn:microsoft.com/office/officeart/2008/layout/LinedList"/>
    <dgm:cxn modelId="{29B473A8-B8FC-4DEC-AC93-932B1C48DEC0}" srcId="{FF6B15BE-9F90-4D0C-B465-57C716906A08}" destId="{28B0E782-B268-4694-8BA5-8407BA34AB1E}" srcOrd="3" destOrd="0" parTransId="{E08573AD-C717-4DE1-829B-77B1F1575579}" sibTransId="{769BD126-F312-4257-83FF-2504866DD6DD}"/>
    <dgm:cxn modelId="{1B011BB5-5731-4A74-970E-E688E7DC1E99}" type="presOf" srcId="{6EA20897-31AF-44C1-8E4B-C8EC8B31B9E1}" destId="{E4355E18-E899-48BE-BB60-994B06B4CD96}" srcOrd="0" destOrd="0" presId="urn:microsoft.com/office/officeart/2008/layout/LinedList"/>
    <dgm:cxn modelId="{B53BFBB8-FDAC-46A9-8216-0448FA8C3311}" type="presOf" srcId="{2742FD59-2A68-4BCB-B12B-214ECF7C6069}" destId="{4119E1BA-006D-4A17-A956-86F9628D6F3B}" srcOrd="0" destOrd="0" presId="urn:microsoft.com/office/officeart/2008/layout/LinedList"/>
    <dgm:cxn modelId="{D83FB3C4-CE61-42D0-BCE2-4038A288694B}" type="presOf" srcId="{17ABD344-9B91-4772-A084-B47D8678D35B}" destId="{6AA1FA24-830A-48F9-B91C-C08118148F38}" srcOrd="0" destOrd="0" presId="urn:microsoft.com/office/officeart/2008/layout/LinedList"/>
    <dgm:cxn modelId="{D4226DC7-E70A-49C1-8A71-9D7DCADC31C5}" type="presOf" srcId="{16F3A69A-5A2E-4BAB-A92C-AFD8659BAAEE}" destId="{FB738752-6EDC-41FE-BE55-DEA22BAAAC93}" srcOrd="0" destOrd="0" presId="urn:microsoft.com/office/officeart/2008/layout/LinedList"/>
    <dgm:cxn modelId="{27418BC8-429A-41B7-9CEC-81B71EF06DBD}" srcId="{FF6B15BE-9F90-4D0C-B465-57C716906A08}" destId="{389B5182-D7C0-494F-A31A-A732C2C679BE}" srcOrd="2" destOrd="0" parTransId="{1AAE70A1-F159-4C6C-9C5E-3AC7CAAB0B1F}" sibTransId="{86B13FF8-B51A-4824-BDAB-E2B27D730D47}"/>
    <dgm:cxn modelId="{7B2E49D4-22DB-40E1-8C55-4305C99DBAD7}" srcId="{FF6B15BE-9F90-4D0C-B465-57C716906A08}" destId="{2742FD59-2A68-4BCB-B12B-214ECF7C6069}" srcOrd="1" destOrd="0" parTransId="{2E13A686-1657-41A5-B397-A1575C5028B8}" sibTransId="{F2535BF7-9FD1-4E73-A30B-BD363F6B8293}"/>
    <dgm:cxn modelId="{A3F8FE72-41DC-4E3C-9B3D-E9C228B10AB6}" type="presParOf" srcId="{0872848E-0959-4D92-9989-D15CAEA84AB8}" destId="{3F066DAB-5496-4AD3-AA91-CBDD699B901D}" srcOrd="0" destOrd="0" presId="urn:microsoft.com/office/officeart/2008/layout/LinedList"/>
    <dgm:cxn modelId="{7592DBC7-DCFF-43E2-A638-ABE078777B9D}" type="presParOf" srcId="{0872848E-0959-4D92-9989-D15CAEA84AB8}" destId="{F4175232-346F-4727-BB24-1385411D9999}" srcOrd="1" destOrd="0" presId="urn:microsoft.com/office/officeart/2008/layout/LinedList"/>
    <dgm:cxn modelId="{A1440378-62C0-4C59-B91E-A04F4BBE0655}" type="presParOf" srcId="{F4175232-346F-4727-BB24-1385411D9999}" destId="{E4355E18-E899-48BE-BB60-994B06B4CD96}" srcOrd="0" destOrd="0" presId="urn:microsoft.com/office/officeart/2008/layout/LinedList"/>
    <dgm:cxn modelId="{03F63516-6693-45E2-A7C7-DF907D67FA4E}" type="presParOf" srcId="{F4175232-346F-4727-BB24-1385411D9999}" destId="{C394232C-D0FA-473E-BD58-0B468AC82C3A}" srcOrd="1" destOrd="0" presId="urn:microsoft.com/office/officeart/2008/layout/LinedList"/>
    <dgm:cxn modelId="{7223D4CF-BB9B-4059-95C4-4E1D70123498}" type="presParOf" srcId="{0872848E-0959-4D92-9989-D15CAEA84AB8}" destId="{5530BCFC-8FB4-4A4D-AB07-6410D518C56D}" srcOrd="2" destOrd="0" presId="urn:microsoft.com/office/officeart/2008/layout/LinedList"/>
    <dgm:cxn modelId="{46F5AD30-6797-4367-AC2D-C86934B662D2}" type="presParOf" srcId="{0872848E-0959-4D92-9989-D15CAEA84AB8}" destId="{6692D2D4-802B-441D-8C81-B745A2A9232A}" srcOrd="3" destOrd="0" presId="urn:microsoft.com/office/officeart/2008/layout/LinedList"/>
    <dgm:cxn modelId="{A053486E-BF9F-440D-93CC-0A88ECF0F301}" type="presParOf" srcId="{6692D2D4-802B-441D-8C81-B745A2A9232A}" destId="{4119E1BA-006D-4A17-A956-86F9628D6F3B}" srcOrd="0" destOrd="0" presId="urn:microsoft.com/office/officeart/2008/layout/LinedList"/>
    <dgm:cxn modelId="{0D76E23A-3716-4E8D-AA1C-69EB71934CE0}" type="presParOf" srcId="{6692D2D4-802B-441D-8C81-B745A2A9232A}" destId="{373CA80E-6878-4CBD-B31B-B4F4570A6440}" srcOrd="1" destOrd="0" presId="urn:microsoft.com/office/officeart/2008/layout/LinedList"/>
    <dgm:cxn modelId="{6ACA21DD-2C50-4603-855E-F13F996BCAAD}" type="presParOf" srcId="{0872848E-0959-4D92-9989-D15CAEA84AB8}" destId="{057F09AD-6AE5-4178-AB13-966CFB43F4B1}" srcOrd="4" destOrd="0" presId="urn:microsoft.com/office/officeart/2008/layout/LinedList"/>
    <dgm:cxn modelId="{5132326E-6372-4ABB-B0E4-1301B0A00D93}" type="presParOf" srcId="{0872848E-0959-4D92-9989-D15CAEA84AB8}" destId="{670E42E6-CA87-4AD6-9570-55EDB8B4C5E2}" srcOrd="5" destOrd="0" presId="urn:microsoft.com/office/officeart/2008/layout/LinedList"/>
    <dgm:cxn modelId="{2949BC5A-F5CE-447D-A5DB-7BD55A90861F}" type="presParOf" srcId="{670E42E6-CA87-4AD6-9570-55EDB8B4C5E2}" destId="{2EEB13F0-5DAA-4E6A-BB90-B3497745D040}" srcOrd="0" destOrd="0" presId="urn:microsoft.com/office/officeart/2008/layout/LinedList"/>
    <dgm:cxn modelId="{E64138DC-1636-4F28-93C3-A72806042229}" type="presParOf" srcId="{670E42E6-CA87-4AD6-9570-55EDB8B4C5E2}" destId="{7FF8E4BF-7601-47DC-BA9D-7D93FA87E9AC}" srcOrd="1" destOrd="0" presId="urn:microsoft.com/office/officeart/2008/layout/LinedList"/>
    <dgm:cxn modelId="{0B3A811E-A04E-401A-9CDA-FDAE198FDB0A}" type="presParOf" srcId="{0872848E-0959-4D92-9989-D15CAEA84AB8}" destId="{1A3D0361-E873-4F53-961F-C7283223CB2B}" srcOrd="6" destOrd="0" presId="urn:microsoft.com/office/officeart/2008/layout/LinedList"/>
    <dgm:cxn modelId="{8E979935-097C-4E99-9BCF-BC0F1CA2D2E5}" type="presParOf" srcId="{0872848E-0959-4D92-9989-D15CAEA84AB8}" destId="{D2BF9D14-B11B-4673-A406-758DE107CA91}" srcOrd="7" destOrd="0" presId="urn:microsoft.com/office/officeart/2008/layout/LinedList"/>
    <dgm:cxn modelId="{FB181C4B-E053-4FF5-81AA-B32128243AA2}" type="presParOf" srcId="{D2BF9D14-B11B-4673-A406-758DE107CA91}" destId="{5A120ABC-D269-4C69-9A44-2F86BBD6F325}" srcOrd="0" destOrd="0" presId="urn:microsoft.com/office/officeart/2008/layout/LinedList"/>
    <dgm:cxn modelId="{88CF4149-7CAA-44DB-A80A-BB95C00A4047}" type="presParOf" srcId="{D2BF9D14-B11B-4673-A406-758DE107CA91}" destId="{21D87FE4-985E-4FB8-AEED-218F8BD7B5CA}" srcOrd="1" destOrd="0" presId="urn:microsoft.com/office/officeart/2008/layout/LinedList"/>
    <dgm:cxn modelId="{8E9F90BD-1A02-48A8-8387-C90871870BBA}" type="presParOf" srcId="{0872848E-0959-4D92-9989-D15CAEA84AB8}" destId="{E50BABB6-9D9A-4704-ADC6-A2176712B95A}" srcOrd="8" destOrd="0" presId="urn:microsoft.com/office/officeart/2008/layout/LinedList"/>
    <dgm:cxn modelId="{30496985-23B0-4358-8819-24C2757D2B0B}" type="presParOf" srcId="{0872848E-0959-4D92-9989-D15CAEA84AB8}" destId="{85DEC959-E2E7-4298-9AE3-AEB709E8DD1A}" srcOrd="9" destOrd="0" presId="urn:microsoft.com/office/officeart/2008/layout/LinedList"/>
    <dgm:cxn modelId="{1CD9F06C-C7EF-467B-98B8-C603CBB95C62}" type="presParOf" srcId="{85DEC959-E2E7-4298-9AE3-AEB709E8DD1A}" destId="{FB738752-6EDC-41FE-BE55-DEA22BAAAC93}" srcOrd="0" destOrd="0" presId="urn:microsoft.com/office/officeart/2008/layout/LinedList"/>
    <dgm:cxn modelId="{D98C581D-8402-4585-BB4E-E89D14496586}" type="presParOf" srcId="{85DEC959-E2E7-4298-9AE3-AEB709E8DD1A}" destId="{D59CE23F-80D2-4D24-AF30-5B51609180E6}" srcOrd="1" destOrd="0" presId="urn:microsoft.com/office/officeart/2008/layout/LinedList"/>
    <dgm:cxn modelId="{54EE71C4-0920-4B04-9884-BC765B82DC8C}" type="presParOf" srcId="{0872848E-0959-4D92-9989-D15CAEA84AB8}" destId="{2E4DFB9D-BE87-441F-A2BA-3D2132746697}" srcOrd="10" destOrd="0" presId="urn:microsoft.com/office/officeart/2008/layout/LinedList"/>
    <dgm:cxn modelId="{9A018EA3-4DE2-421F-8830-EA7B9A051436}" type="presParOf" srcId="{0872848E-0959-4D92-9989-D15CAEA84AB8}" destId="{253B4AA8-4BEA-4076-B5FC-10C42BAA16E0}" srcOrd="11" destOrd="0" presId="urn:microsoft.com/office/officeart/2008/layout/LinedList"/>
    <dgm:cxn modelId="{0D1F1163-C04D-487F-8618-4C4E4BCA9983}" type="presParOf" srcId="{253B4AA8-4BEA-4076-B5FC-10C42BAA16E0}" destId="{08CE72E2-69C1-43D9-82FB-1D25D4757522}" srcOrd="0" destOrd="0" presId="urn:microsoft.com/office/officeart/2008/layout/LinedList"/>
    <dgm:cxn modelId="{C81B0907-FE90-4519-801B-F003A783C091}" type="presParOf" srcId="{253B4AA8-4BEA-4076-B5FC-10C42BAA16E0}" destId="{8B1BEBA9-2F86-4AA6-8719-5C4EEE68B641}" srcOrd="1" destOrd="0" presId="urn:microsoft.com/office/officeart/2008/layout/LinedList"/>
    <dgm:cxn modelId="{31BA9D09-90AA-4EE8-BFCA-7FC8BBCA775E}" type="presParOf" srcId="{0872848E-0959-4D92-9989-D15CAEA84AB8}" destId="{41F2C5C8-647A-49D4-967E-D6DB549FC03D}" srcOrd="12" destOrd="0" presId="urn:microsoft.com/office/officeart/2008/layout/LinedList"/>
    <dgm:cxn modelId="{B2CEF0A6-B325-457B-8F4F-948888341FE4}" type="presParOf" srcId="{0872848E-0959-4D92-9989-D15CAEA84AB8}" destId="{3765747D-2838-44BD-AE9E-22C565441085}" srcOrd="13" destOrd="0" presId="urn:microsoft.com/office/officeart/2008/layout/LinedList"/>
    <dgm:cxn modelId="{DFFB302F-7CDA-44F4-9C5F-188954EC8E6E}" type="presParOf" srcId="{3765747D-2838-44BD-AE9E-22C565441085}" destId="{6AA1FA24-830A-48F9-B91C-C08118148F38}" srcOrd="0" destOrd="0" presId="urn:microsoft.com/office/officeart/2008/layout/LinedList"/>
    <dgm:cxn modelId="{9D0011ED-4A13-4C57-97A1-B90A3FA8E6E2}" type="presParOf" srcId="{3765747D-2838-44BD-AE9E-22C565441085}" destId="{06DC20AE-CCAB-4EB1-BF1C-FFBDBDBB5D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66DAB-5496-4AD3-AA91-CBDD699B901D}">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55E18-E899-48BE-BB60-994B06B4CD96}">
      <dsp:nvSpPr>
        <dsp:cNvPr id="0" name=""/>
        <dsp:cNvSpPr/>
      </dsp:nvSpPr>
      <dsp:spPr>
        <a:xfrm>
          <a:off x="0" y="531"/>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Introduction</a:t>
          </a:r>
        </a:p>
      </dsp:txBody>
      <dsp:txXfrm>
        <a:off x="0" y="531"/>
        <a:ext cx="10515600" cy="621640"/>
      </dsp:txXfrm>
    </dsp:sp>
    <dsp:sp modelId="{5530BCFC-8FB4-4A4D-AB07-6410D518C56D}">
      <dsp:nvSpPr>
        <dsp:cNvPr id="0" name=""/>
        <dsp:cNvSpPr/>
      </dsp:nvSpPr>
      <dsp:spPr>
        <a:xfrm>
          <a:off x="0" y="622171"/>
          <a:ext cx="10515600"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9E1BA-006D-4A17-A956-86F9628D6F3B}">
      <dsp:nvSpPr>
        <dsp:cNvPr id="0" name=""/>
        <dsp:cNvSpPr/>
      </dsp:nvSpPr>
      <dsp:spPr>
        <a:xfrm>
          <a:off x="0" y="622171"/>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Problem Statement</a:t>
          </a:r>
        </a:p>
      </dsp:txBody>
      <dsp:txXfrm>
        <a:off x="0" y="622171"/>
        <a:ext cx="10515600" cy="621640"/>
      </dsp:txXfrm>
    </dsp:sp>
    <dsp:sp modelId="{057F09AD-6AE5-4178-AB13-966CFB43F4B1}">
      <dsp:nvSpPr>
        <dsp:cNvPr id="0" name=""/>
        <dsp:cNvSpPr/>
      </dsp:nvSpPr>
      <dsp:spPr>
        <a:xfrm>
          <a:off x="0" y="1243811"/>
          <a:ext cx="1051560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B13F0-5DAA-4E6A-BB90-B3497745D040}">
      <dsp:nvSpPr>
        <dsp:cNvPr id="0" name=""/>
        <dsp:cNvSpPr/>
      </dsp:nvSpPr>
      <dsp:spPr>
        <a:xfrm>
          <a:off x="0" y="1243811"/>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Dataset Description</a:t>
          </a:r>
        </a:p>
      </dsp:txBody>
      <dsp:txXfrm>
        <a:off x="0" y="1243811"/>
        <a:ext cx="10515600" cy="621640"/>
      </dsp:txXfrm>
    </dsp:sp>
    <dsp:sp modelId="{1A3D0361-E873-4F53-961F-C7283223CB2B}">
      <dsp:nvSpPr>
        <dsp:cNvPr id="0" name=""/>
        <dsp:cNvSpPr/>
      </dsp:nvSpPr>
      <dsp:spPr>
        <a:xfrm>
          <a:off x="0" y="1865451"/>
          <a:ext cx="105156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120ABC-D269-4C69-9A44-2F86BBD6F325}">
      <dsp:nvSpPr>
        <dsp:cNvPr id="0" name=""/>
        <dsp:cNvSpPr/>
      </dsp:nvSpPr>
      <dsp:spPr>
        <a:xfrm>
          <a:off x="0" y="1865451"/>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 Analysis and Findings</a:t>
          </a:r>
        </a:p>
      </dsp:txBody>
      <dsp:txXfrm>
        <a:off x="0" y="1865451"/>
        <a:ext cx="10515600" cy="621640"/>
      </dsp:txXfrm>
    </dsp:sp>
    <dsp:sp modelId="{E50BABB6-9D9A-4704-ADC6-A2176712B95A}">
      <dsp:nvSpPr>
        <dsp:cNvPr id="0" name=""/>
        <dsp:cNvSpPr/>
      </dsp:nvSpPr>
      <dsp:spPr>
        <a:xfrm>
          <a:off x="0" y="2487092"/>
          <a:ext cx="1051560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38752-6EDC-41FE-BE55-DEA22BAAAC93}">
      <dsp:nvSpPr>
        <dsp:cNvPr id="0" name=""/>
        <dsp:cNvSpPr/>
      </dsp:nvSpPr>
      <dsp:spPr>
        <a:xfrm>
          <a:off x="0" y="2487092"/>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Challenges</a:t>
          </a:r>
        </a:p>
      </dsp:txBody>
      <dsp:txXfrm>
        <a:off x="0" y="2487092"/>
        <a:ext cx="10515600" cy="621640"/>
      </dsp:txXfrm>
    </dsp:sp>
    <dsp:sp modelId="{2E4DFB9D-BE87-441F-A2BA-3D2132746697}">
      <dsp:nvSpPr>
        <dsp:cNvPr id="0" name=""/>
        <dsp:cNvSpPr/>
      </dsp:nvSpPr>
      <dsp:spPr>
        <a:xfrm>
          <a:off x="0" y="3108732"/>
          <a:ext cx="10515600"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CE72E2-69C1-43D9-82FB-1D25D4757522}">
      <dsp:nvSpPr>
        <dsp:cNvPr id="0" name=""/>
        <dsp:cNvSpPr/>
      </dsp:nvSpPr>
      <dsp:spPr>
        <a:xfrm>
          <a:off x="0" y="3108732"/>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Conclusion of Analysis</a:t>
          </a:r>
        </a:p>
      </dsp:txBody>
      <dsp:txXfrm>
        <a:off x="0" y="3108732"/>
        <a:ext cx="10515600" cy="621640"/>
      </dsp:txXfrm>
    </dsp:sp>
    <dsp:sp modelId="{41F2C5C8-647A-49D4-967E-D6DB549FC03D}">
      <dsp:nvSpPr>
        <dsp:cNvPr id="0" name=""/>
        <dsp:cNvSpPr/>
      </dsp:nvSpPr>
      <dsp:spPr>
        <a:xfrm>
          <a:off x="0" y="3730372"/>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A1FA24-830A-48F9-B91C-C08118148F38}">
      <dsp:nvSpPr>
        <dsp:cNvPr id="0" name=""/>
        <dsp:cNvSpPr/>
      </dsp:nvSpPr>
      <dsp:spPr>
        <a:xfrm>
          <a:off x="0" y="3730372"/>
          <a:ext cx="10515600" cy="6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Future work</a:t>
          </a:r>
        </a:p>
      </dsp:txBody>
      <dsp:txXfrm>
        <a:off x="0" y="3730372"/>
        <a:ext cx="10515600" cy="6216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9997-E77F-614F-BD19-19D71F730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90D74A-F20D-4642-A27A-13F9D7F6F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D4532-B50D-AA48-B8F6-51758EA319C0}"/>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5" name="Footer Placeholder 4">
            <a:extLst>
              <a:ext uri="{FF2B5EF4-FFF2-40B4-BE49-F238E27FC236}">
                <a16:creationId xmlns:a16="http://schemas.microsoft.com/office/drawing/2014/main" id="{53B65012-E17C-4D40-ADE3-C9CEC090C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E94A9-6D74-A841-B11C-8A3A9FA5F6B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694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01B5-3177-8E40-B478-26C994498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3A05E-9014-6A41-9A95-D253172CF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ACE7E-ABBD-1342-B6A4-35D20962094E}"/>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5" name="Footer Placeholder 4">
            <a:extLst>
              <a:ext uri="{FF2B5EF4-FFF2-40B4-BE49-F238E27FC236}">
                <a16:creationId xmlns:a16="http://schemas.microsoft.com/office/drawing/2014/main" id="{AF78C00C-7574-4746-AFF0-E47ACFD15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CCCB5-4749-A249-BECB-5EE825A8FEC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9603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9AF1C-D487-9748-9420-BDDAC563E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5B4C0D-4AEC-0647-AD37-0B7565FAA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D5E8B-63C9-7B47-ACE5-EA1F3584A8D2}"/>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5" name="Footer Placeholder 4">
            <a:extLst>
              <a:ext uri="{FF2B5EF4-FFF2-40B4-BE49-F238E27FC236}">
                <a16:creationId xmlns:a16="http://schemas.microsoft.com/office/drawing/2014/main" id="{BE7F2348-EACB-1F48-8BEF-4F1840D62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1B984-4976-5F4D-AFC9-1FFF13874DD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1709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EDE2-9FF0-B447-87A6-4783CDFB1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B92B1-E758-414F-A7E9-B03F15922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1B7F9-137B-3744-8EF0-27278BEE7749}"/>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5" name="Footer Placeholder 4">
            <a:extLst>
              <a:ext uri="{FF2B5EF4-FFF2-40B4-BE49-F238E27FC236}">
                <a16:creationId xmlns:a16="http://schemas.microsoft.com/office/drawing/2014/main" id="{B1AB9939-44C1-AA48-82D2-1680FAD10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FF848-10E7-7E4B-9766-F36DF1CC4A6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90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FC2-B1F8-FE49-BE31-0F35C1353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1F6DB5-11B4-6245-A9EA-A9A0CEAA3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3EB68-FF6E-1D4A-8F58-6D24D890378C}"/>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5" name="Footer Placeholder 4">
            <a:extLst>
              <a:ext uri="{FF2B5EF4-FFF2-40B4-BE49-F238E27FC236}">
                <a16:creationId xmlns:a16="http://schemas.microsoft.com/office/drawing/2014/main" id="{C5265360-93C8-8F4B-9B0A-68435FC09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9642F-485C-D545-BBF4-CD65A61024F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2687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3D42-34F0-3C40-946B-D80B29617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01281-3FF3-414F-BF1D-67EEAF67B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E3DF5-5D18-E74F-842F-D5F6B0C16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7A7CD-8E4A-C448-916B-972E479BBAB1}"/>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6" name="Footer Placeholder 5">
            <a:extLst>
              <a:ext uri="{FF2B5EF4-FFF2-40B4-BE49-F238E27FC236}">
                <a16:creationId xmlns:a16="http://schemas.microsoft.com/office/drawing/2014/main" id="{12270CAA-D7FB-EB49-88C4-35FA9F416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7C1E1-57D6-4A47-8D64-1E8C0E106DC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858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62B7-865F-7142-A9BB-1DD8D5B2D1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26715-E8D8-FF42-94BF-7C64DD333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345942-F35C-B84C-B713-5947AE904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E01FA-9869-3942-AC9A-EE88DA963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A1049-60EF-4C4D-86A6-842E5B3922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D5BEF-A825-EF42-A38D-D2DDB75ECB51}"/>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8" name="Footer Placeholder 7">
            <a:extLst>
              <a:ext uri="{FF2B5EF4-FFF2-40B4-BE49-F238E27FC236}">
                <a16:creationId xmlns:a16="http://schemas.microsoft.com/office/drawing/2014/main" id="{1E9F2655-5B82-8F4F-B9B2-173BEA9B7E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B5F832-3FBF-1140-80AE-FC69AA349339}"/>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732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C0CC-A0B2-6247-BD91-AE6ED43917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BFDBB4-B09C-1044-9653-0112C2818AE0}"/>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4" name="Footer Placeholder 3">
            <a:extLst>
              <a:ext uri="{FF2B5EF4-FFF2-40B4-BE49-F238E27FC236}">
                <a16:creationId xmlns:a16="http://schemas.microsoft.com/office/drawing/2014/main" id="{BE9CBE7A-1142-AA40-AD56-9EDFEB7D5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28EFC-09A3-554B-B447-98B2576D625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816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07299-8B0A-DA40-89A9-14534359BEEF}"/>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3" name="Footer Placeholder 2">
            <a:extLst>
              <a:ext uri="{FF2B5EF4-FFF2-40B4-BE49-F238E27FC236}">
                <a16:creationId xmlns:a16="http://schemas.microsoft.com/office/drawing/2014/main" id="{42C0EF1E-6DA3-AE42-BD8E-B56B60B6C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0B30E-6D6F-0141-A096-9F00287CBB3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8884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2A11-495D-1249-882F-72DF647C9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778959-0BC3-7440-9180-B1DB49817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974A2-C226-0848-B25F-1B3D93942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1A8A9-6B1B-BC48-A789-56AA89FFA77E}"/>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6" name="Footer Placeholder 5">
            <a:extLst>
              <a:ext uri="{FF2B5EF4-FFF2-40B4-BE49-F238E27FC236}">
                <a16:creationId xmlns:a16="http://schemas.microsoft.com/office/drawing/2014/main" id="{8E6943E2-F7FD-B442-97B1-A9167597C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E83A6-13E2-3E4F-9CC9-928C597E8CB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544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F59-5F4E-1A4D-B1D8-E3260F77C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BC989-8B53-D04E-9ADD-87F5EFAAD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47877C-1C4A-6A4D-8A99-36491000D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DC916-8322-B640-8C47-1E5108AD25FB}"/>
              </a:ext>
            </a:extLst>
          </p:cNvPr>
          <p:cNvSpPr>
            <a:spLocks noGrp="1"/>
          </p:cNvSpPr>
          <p:nvPr>
            <p:ph type="dt" sz="half" idx="10"/>
          </p:nvPr>
        </p:nvSpPr>
        <p:spPr/>
        <p:txBody>
          <a:bodyPr/>
          <a:lstStyle/>
          <a:p>
            <a:fld id="{1D8BD707-D9CF-40AE-B4C6-C98DA3205C09}" type="datetimeFigureOut">
              <a:rPr lang="en-US" smtClean="0"/>
              <a:t>2/19/2021</a:t>
            </a:fld>
            <a:endParaRPr lang="en-US"/>
          </a:p>
        </p:txBody>
      </p:sp>
      <p:sp>
        <p:nvSpPr>
          <p:cNvPr id="6" name="Footer Placeholder 5">
            <a:extLst>
              <a:ext uri="{FF2B5EF4-FFF2-40B4-BE49-F238E27FC236}">
                <a16:creationId xmlns:a16="http://schemas.microsoft.com/office/drawing/2014/main" id="{31403F03-01D7-2D4D-BC83-4946177410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FA8079-EE19-DC4A-84E6-F8BAE2B20C9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477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91810-AE76-614C-BB09-4DBE2EA4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FEE244-1347-2044-99E0-05662FAD9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1EA62-C1BD-B140-B561-A89EB893F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2/19/2021</a:t>
            </a:fld>
            <a:endParaRPr lang="en-US"/>
          </a:p>
        </p:txBody>
      </p:sp>
      <p:sp>
        <p:nvSpPr>
          <p:cNvPr id="5" name="Footer Placeholder 4">
            <a:extLst>
              <a:ext uri="{FF2B5EF4-FFF2-40B4-BE49-F238E27FC236}">
                <a16:creationId xmlns:a16="http://schemas.microsoft.com/office/drawing/2014/main" id="{06C03233-9074-D440-9B6D-3F90FD9DBC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46C721-8A3A-0B46-AE31-07A44C2F9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545673414"/>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udacity/data-analyst/find/mas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4965430" y="629268"/>
            <a:ext cx="6586491" cy="1286160"/>
          </a:xfrm>
          <a:prstGeom prst="rect">
            <a:avLst/>
          </a:prstGeom>
        </p:spPr>
        <p:txBody>
          <a:bodyPr vert="horz" lIns="91440" tIns="45720" rIns="91440" bIns="45720" rtlCol="0" anchor="b">
            <a:normAutofit/>
          </a:bodyPr>
          <a:lstStyle/>
          <a:p>
            <a:pPr marL="721360" marR="5080" indent="-708660"/>
            <a:r>
              <a:rPr lang="en-US" spc="-420"/>
              <a:t>Bike Sharing Dataset </a:t>
            </a:r>
            <a:r>
              <a:rPr lang="en-US" spc="-360"/>
              <a:t>Analysis</a:t>
            </a:r>
            <a:endParaRPr lang="en-US"/>
          </a:p>
        </p:txBody>
      </p:sp>
      <p:sp>
        <p:nvSpPr>
          <p:cNvPr id="4" name="object 4"/>
          <p:cNvSpPr txBox="1"/>
          <p:nvPr/>
        </p:nvSpPr>
        <p:spPr>
          <a:xfrm>
            <a:off x="9829800" y="5317967"/>
            <a:ext cx="2590979" cy="1523993"/>
          </a:xfrm>
          <a:prstGeom prst="rect">
            <a:avLst/>
          </a:prstGeom>
        </p:spPr>
        <p:txBody>
          <a:bodyPr vert="horz" lIns="91440" tIns="45720" rIns="91440" bIns="45720" rtlCol="0">
            <a:normAutofit/>
          </a:bodyPr>
          <a:lstStyle/>
          <a:p>
            <a:pPr marR="678180">
              <a:lnSpc>
                <a:spcPct val="90000"/>
              </a:lnSpc>
              <a:spcBef>
                <a:spcPts val="95"/>
              </a:spcBef>
            </a:pPr>
            <a:r>
              <a:rPr lang="en-US" sz="2000" spc="-10" dirty="0"/>
              <a:t>Project </a:t>
            </a:r>
            <a:r>
              <a:rPr lang="en-US" sz="2000" spc="-20" dirty="0"/>
              <a:t>By </a:t>
            </a:r>
            <a:r>
              <a:rPr lang="en-US" sz="2000" dirty="0"/>
              <a:t>:  </a:t>
            </a:r>
          </a:p>
          <a:p>
            <a:pPr marR="678180">
              <a:lnSpc>
                <a:spcPct val="90000"/>
              </a:lnSpc>
              <a:spcBef>
                <a:spcPts val="95"/>
              </a:spcBef>
            </a:pPr>
            <a:r>
              <a:rPr lang="en-US" sz="2000" spc="-15" dirty="0"/>
              <a:t>Neeraj Gupta</a:t>
            </a:r>
          </a:p>
          <a:p>
            <a:pPr marR="678180">
              <a:lnSpc>
                <a:spcPct val="90000"/>
              </a:lnSpc>
              <a:spcBef>
                <a:spcPts val="95"/>
              </a:spcBef>
            </a:pPr>
            <a:r>
              <a:rPr lang="en-US" sz="2000" spc="-15" dirty="0"/>
              <a:t>Tripti Mishra</a:t>
            </a:r>
            <a:endParaRPr lang="en-US" sz="2000" dirty="0"/>
          </a:p>
        </p:txBody>
      </p:sp>
      <p:pic>
        <p:nvPicPr>
          <p:cNvPr id="6" name="Picture 5" descr="Computer script on a screen">
            <a:extLst>
              <a:ext uri="{FF2B5EF4-FFF2-40B4-BE49-F238E27FC236}">
                <a16:creationId xmlns:a16="http://schemas.microsoft.com/office/drawing/2014/main" id="{F4CF2EC0-6483-4B19-9240-191300A78433}"/>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
        <p:nvSpPr>
          <p:cNvPr id="7" name="object 4">
            <a:extLst>
              <a:ext uri="{FF2B5EF4-FFF2-40B4-BE49-F238E27FC236}">
                <a16:creationId xmlns:a16="http://schemas.microsoft.com/office/drawing/2014/main" id="{B791A748-701D-49D4-8512-23A482A3C241}"/>
              </a:ext>
            </a:extLst>
          </p:cNvPr>
          <p:cNvSpPr txBox="1"/>
          <p:nvPr/>
        </p:nvSpPr>
        <p:spPr>
          <a:xfrm>
            <a:off x="5257800" y="3218890"/>
            <a:ext cx="6400800" cy="1523993"/>
          </a:xfrm>
          <a:prstGeom prst="rect">
            <a:avLst/>
          </a:prstGeom>
        </p:spPr>
        <p:txBody>
          <a:bodyPr vert="horz" lIns="91440" tIns="45720" rIns="91440" bIns="45720" rtlCol="0">
            <a:normAutofit/>
          </a:bodyPr>
          <a:lstStyle/>
          <a:p>
            <a:pPr marR="678180" algn="ctr">
              <a:lnSpc>
                <a:spcPct val="90000"/>
              </a:lnSpc>
              <a:spcBef>
                <a:spcPts val="95"/>
              </a:spcBef>
            </a:pPr>
            <a:r>
              <a:rPr lang="en-US" sz="3200" dirty="0"/>
              <a:t>ANLY 500: </a:t>
            </a:r>
          </a:p>
          <a:p>
            <a:pPr marR="678180" algn="ctr">
              <a:lnSpc>
                <a:spcPct val="90000"/>
              </a:lnSpc>
              <a:spcBef>
                <a:spcPts val="95"/>
              </a:spcBef>
            </a:pPr>
            <a:r>
              <a:rPr lang="en-US" sz="3200" dirty="0"/>
              <a:t>ANALYTICS I: PRINCIPLES &amp;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594360" y="640263"/>
            <a:ext cx="3822192" cy="1344975"/>
          </a:xfrm>
          <a:prstGeom prst="rect">
            <a:avLst/>
          </a:prstGeom>
        </p:spPr>
        <p:txBody>
          <a:bodyPr vert="horz" lIns="91440" tIns="45720" rIns="91440" bIns="45720" rtlCol="0" anchor="ctr">
            <a:normAutofit/>
          </a:bodyPr>
          <a:lstStyle/>
          <a:p>
            <a:pPr marL="12700"/>
            <a:r>
              <a:rPr lang="en-US" sz="3600" kern="1200" spc="-40">
                <a:solidFill>
                  <a:schemeClr val="bg1"/>
                </a:solidFill>
                <a:latin typeface="+mj-lt"/>
                <a:ea typeface="+mj-ea"/>
                <a:cs typeface="+mj-cs"/>
              </a:rPr>
              <a:t>Model</a:t>
            </a:r>
            <a:r>
              <a:rPr lang="en-US" sz="3600" kern="1200" spc="-400">
                <a:solidFill>
                  <a:schemeClr val="bg1"/>
                </a:solidFill>
                <a:latin typeface="+mj-lt"/>
                <a:ea typeface="+mj-ea"/>
                <a:cs typeface="+mj-cs"/>
              </a:rPr>
              <a:t> </a:t>
            </a:r>
            <a:r>
              <a:rPr lang="en-US" sz="3600" kern="1200" spc="-225">
                <a:solidFill>
                  <a:schemeClr val="bg1"/>
                </a:solidFill>
                <a:latin typeface="+mj-lt"/>
                <a:ea typeface="+mj-ea"/>
                <a:cs typeface="+mj-cs"/>
              </a:rPr>
              <a:t>Creation using Linear Regression</a:t>
            </a:r>
          </a:p>
        </p:txBody>
      </p:sp>
      <p:cxnSp>
        <p:nvCxnSpPr>
          <p:cNvPr id="16"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 name="object 4"/>
          <p:cNvSpPr txBox="1"/>
          <p:nvPr/>
        </p:nvSpPr>
        <p:spPr>
          <a:xfrm>
            <a:off x="593610" y="2121763"/>
            <a:ext cx="3822192" cy="3773010"/>
          </a:xfrm>
          <a:prstGeom prst="rect">
            <a:avLst/>
          </a:prstGeom>
        </p:spPr>
        <p:txBody>
          <a:bodyPr vert="horz" lIns="91440" tIns="45720" rIns="91440" bIns="45720" rtlCol="0">
            <a:normAutofit/>
          </a:bodyPr>
          <a:lstStyle/>
          <a:p>
            <a:pPr marL="241300" marR="5080" indent="-228600">
              <a:lnSpc>
                <a:spcPct val="90000"/>
              </a:lnSpc>
              <a:spcBef>
                <a:spcPts val="480"/>
              </a:spcBef>
              <a:buFont typeface="Arial" panose="020B0604020202020204" pitchFamily="34" charset="0"/>
              <a:buChar char="•"/>
              <a:tabLst>
                <a:tab pos="241935" algn="l"/>
              </a:tabLst>
            </a:pPr>
            <a:r>
              <a:rPr lang="en-US" sz="2000" spc="-15">
                <a:solidFill>
                  <a:schemeClr val="bg1"/>
                </a:solidFill>
              </a:rPr>
              <a:t>We tried using regression to develop a model, but it did not provide any useful information. The R-square is only 26% which means it can only predict the variability in the duration of bike usage per trip only 26% of times.</a:t>
            </a:r>
          </a:p>
          <a:p>
            <a:pPr marL="241300" marR="5080" indent="-228600">
              <a:lnSpc>
                <a:spcPct val="90000"/>
              </a:lnSpc>
              <a:spcBef>
                <a:spcPts val="480"/>
              </a:spcBef>
              <a:buFont typeface="Arial" panose="020B0604020202020204" pitchFamily="34" charset="0"/>
              <a:buChar char="•"/>
              <a:tabLst>
                <a:tab pos="241935" algn="l"/>
              </a:tabLst>
            </a:pPr>
            <a:r>
              <a:rPr lang="en-US" sz="2000" spc="-15">
                <a:solidFill>
                  <a:schemeClr val="bg1"/>
                </a:solidFill>
              </a:rPr>
              <a:t>We tried multiple models but the r-square kept decreasing and therefore we decided to not use regression for our analysis.</a:t>
            </a:r>
            <a:endParaRPr lang="en-US" sz="2000">
              <a:solidFill>
                <a:schemeClr val="bg1"/>
              </a:solidFill>
            </a:endParaRPr>
          </a:p>
        </p:txBody>
      </p:sp>
      <p:pic>
        <p:nvPicPr>
          <p:cNvPr id="6" name="Picture 5">
            <a:extLst>
              <a:ext uri="{FF2B5EF4-FFF2-40B4-BE49-F238E27FC236}">
                <a16:creationId xmlns:a16="http://schemas.microsoft.com/office/drawing/2014/main" id="{A50A5A2D-91A8-4E30-9233-8BC6677625B4}"/>
              </a:ext>
            </a:extLst>
          </p:cNvPr>
          <p:cNvPicPr>
            <a:picLocks noChangeAspect="1"/>
          </p:cNvPicPr>
          <p:nvPr/>
        </p:nvPicPr>
        <p:blipFill>
          <a:blip r:embed="rId2"/>
          <a:stretch>
            <a:fillRect/>
          </a:stretch>
        </p:blipFill>
        <p:spPr>
          <a:xfrm>
            <a:off x="5110716" y="638403"/>
            <a:ext cx="6596652" cy="5425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74438"/>
            <a:ext cx="6093461" cy="1367682"/>
          </a:xfrm>
          <a:prstGeom prst="rect">
            <a:avLst/>
          </a:prstGeom>
        </p:spPr>
        <p:txBody>
          <a:bodyPr vert="horz" wrap="square" lIns="0" tIns="13335" rIns="0" bIns="0" rtlCol="0">
            <a:spAutoFit/>
          </a:bodyPr>
          <a:lstStyle/>
          <a:p>
            <a:pPr marL="12700">
              <a:lnSpc>
                <a:spcPct val="100000"/>
              </a:lnSpc>
              <a:spcBef>
                <a:spcPts val="105"/>
              </a:spcBef>
            </a:pPr>
            <a:r>
              <a:rPr lang="en-US" spc="-180" dirty="0">
                <a:solidFill>
                  <a:srgbClr val="000000"/>
                </a:solidFill>
              </a:rPr>
              <a:t>FINDINGS: Stations in San Francisco</a:t>
            </a:r>
            <a:endParaRPr spc="-180" dirty="0">
              <a:solidFill>
                <a:srgbClr val="000000"/>
              </a:solidFill>
            </a:endParaRPr>
          </a:p>
        </p:txBody>
      </p:sp>
      <p:sp>
        <p:nvSpPr>
          <p:cNvPr id="3" name="object 3"/>
          <p:cNvSpPr txBox="1"/>
          <p:nvPr/>
        </p:nvSpPr>
        <p:spPr>
          <a:xfrm>
            <a:off x="304800" y="5842333"/>
            <a:ext cx="10358122" cy="895117"/>
          </a:xfrm>
          <a:prstGeom prst="rect">
            <a:avLst/>
          </a:prstGeom>
        </p:spPr>
        <p:txBody>
          <a:bodyPr vert="horz" wrap="square" lIns="0" tIns="60960" rIns="0" bIns="0" rtlCol="0">
            <a:spAutoFit/>
          </a:bodyPr>
          <a:lstStyle/>
          <a:p>
            <a:pPr marL="241300" marR="1020444" indent="-229235">
              <a:lnSpc>
                <a:spcPts val="3020"/>
              </a:lnSpc>
              <a:spcBef>
                <a:spcPts val="480"/>
              </a:spcBef>
              <a:buFont typeface="Arial"/>
              <a:buChar char="•"/>
              <a:tabLst>
                <a:tab pos="241935" algn="l"/>
              </a:tabLst>
            </a:pPr>
            <a:r>
              <a:rPr lang="en-US" sz="2800" spc="-65" dirty="0">
                <a:latin typeface="Carlito"/>
                <a:cs typeface="Carlito"/>
              </a:rPr>
              <a:t>Blue/ Purple : Stations with more bike arrivals than departures</a:t>
            </a:r>
          </a:p>
          <a:p>
            <a:pPr marL="241300" marR="1020444" indent="-229235">
              <a:lnSpc>
                <a:spcPts val="3020"/>
              </a:lnSpc>
              <a:spcBef>
                <a:spcPts val="480"/>
              </a:spcBef>
              <a:buFont typeface="Arial"/>
              <a:buChar char="•"/>
              <a:tabLst>
                <a:tab pos="241935" algn="l"/>
              </a:tabLst>
            </a:pPr>
            <a:r>
              <a:rPr lang="en-US" sz="2800" spc="-65" dirty="0">
                <a:latin typeface="Carlito"/>
                <a:cs typeface="Carlito"/>
              </a:rPr>
              <a:t>Yellow: Stations with more bike departures than arrivals</a:t>
            </a:r>
            <a:endParaRPr sz="2400" dirty="0">
              <a:latin typeface="Carlito"/>
              <a:cs typeface="Carlito"/>
            </a:endParaRPr>
          </a:p>
        </p:txBody>
      </p:sp>
      <p:pic>
        <p:nvPicPr>
          <p:cNvPr id="4" name="image14.jpeg">
            <a:extLst>
              <a:ext uri="{FF2B5EF4-FFF2-40B4-BE49-F238E27FC236}">
                <a16:creationId xmlns:a16="http://schemas.microsoft.com/office/drawing/2014/main" id="{0C66F506-74CB-4C31-BA87-3DD2B83370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00400" y="381834"/>
            <a:ext cx="8536038" cy="6476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object 3"/>
          <p:cNvSpPr txBox="1">
            <a:spLocks noGrp="1"/>
          </p:cNvSpPr>
          <p:nvPr>
            <p:ph type="title"/>
          </p:nvPr>
        </p:nvSpPr>
        <p:spPr>
          <a:xfrm>
            <a:off x="462058" y="930530"/>
            <a:ext cx="3805142" cy="3275019"/>
          </a:xfrm>
          <a:prstGeom prst="rect">
            <a:avLst/>
          </a:prstGeom>
        </p:spPr>
        <p:txBody>
          <a:bodyPr vert="horz" lIns="91440" tIns="45720" rIns="91440" bIns="45720" rtlCol="0" anchor="ctr">
            <a:normAutofit/>
          </a:bodyPr>
          <a:lstStyle/>
          <a:p>
            <a:pPr marL="12700"/>
            <a:r>
              <a:rPr lang="en-US" sz="5000" b="1" spc="-245" dirty="0">
                <a:solidFill>
                  <a:srgbClr val="FFFFFF"/>
                </a:solidFill>
              </a:rPr>
              <a:t>FINDINGS:</a:t>
            </a:r>
            <a:br>
              <a:rPr lang="en-US" sz="5000" b="1" spc="-245" dirty="0">
                <a:solidFill>
                  <a:srgbClr val="FFFFFF"/>
                </a:solidFill>
              </a:rPr>
            </a:br>
            <a:r>
              <a:rPr lang="en-US" sz="5000" b="1" spc="-245" dirty="0">
                <a:solidFill>
                  <a:srgbClr val="FFFFFF"/>
                </a:solidFill>
              </a:rPr>
              <a:t>STATIONS IN SAN FRANCISCO</a:t>
            </a:r>
            <a:endParaRPr lang="en-US" sz="5000" b="1" spc="-220" dirty="0">
              <a:solidFill>
                <a:srgbClr val="FFFFFF"/>
              </a:solidFill>
            </a:endParaRPr>
          </a:p>
        </p:txBody>
      </p:sp>
      <p:sp>
        <p:nvSpPr>
          <p:cNvPr id="19" name="Rectangle 18">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11" name="image14.jpeg">
            <a:extLst>
              <a:ext uri="{FF2B5EF4-FFF2-40B4-BE49-F238E27FC236}">
                <a16:creationId xmlns:a16="http://schemas.microsoft.com/office/drawing/2014/main" id="{DD6BB7C9-618B-43DF-BCB8-A3E3741A1FF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64742" y="446526"/>
            <a:ext cx="7651058" cy="6411474"/>
          </a:xfrm>
          <a:prstGeom prst="rect">
            <a:avLst/>
          </a:prstGeom>
        </p:spPr>
      </p:pic>
      <p:sp>
        <p:nvSpPr>
          <p:cNvPr id="13" name="object 3">
            <a:extLst>
              <a:ext uri="{FF2B5EF4-FFF2-40B4-BE49-F238E27FC236}">
                <a16:creationId xmlns:a16="http://schemas.microsoft.com/office/drawing/2014/main" id="{E534BE96-C806-4C1E-8198-F2C81296B08E}"/>
              </a:ext>
            </a:extLst>
          </p:cNvPr>
          <p:cNvSpPr txBox="1"/>
          <p:nvPr/>
        </p:nvSpPr>
        <p:spPr>
          <a:xfrm>
            <a:off x="4572000" y="466019"/>
            <a:ext cx="6727240" cy="615553"/>
          </a:xfrm>
          <a:prstGeom prst="rect">
            <a:avLst/>
          </a:prstGeom>
        </p:spPr>
        <p:txBody>
          <a:bodyPr vert="horz" wrap="square" lIns="0" tIns="60960" rIns="0" bIns="0" rtlCol="0">
            <a:spAutoFit/>
          </a:bodyPr>
          <a:lstStyle/>
          <a:p>
            <a:pPr marL="241300" marR="1020444" indent="-229235">
              <a:buFont typeface="Arial"/>
              <a:buChar char="•"/>
              <a:tabLst>
                <a:tab pos="241935" algn="l"/>
              </a:tabLst>
            </a:pPr>
            <a:r>
              <a:rPr lang="en-US" spc="-65" dirty="0">
                <a:solidFill>
                  <a:schemeClr val="bg1"/>
                </a:solidFill>
                <a:latin typeface="Carlito"/>
                <a:cs typeface="Carlito"/>
              </a:rPr>
              <a:t>Blue/ Purple : Stations with more bike arrivals than departures</a:t>
            </a:r>
          </a:p>
          <a:p>
            <a:pPr marL="241300" marR="1020444" indent="-229235">
              <a:buFont typeface="Arial"/>
              <a:buChar char="•"/>
              <a:tabLst>
                <a:tab pos="241935" algn="l"/>
              </a:tabLst>
            </a:pPr>
            <a:r>
              <a:rPr lang="en-US" spc="-65" dirty="0">
                <a:solidFill>
                  <a:schemeClr val="bg1"/>
                </a:solidFill>
                <a:latin typeface="Carlito"/>
                <a:cs typeface="Carlito"/>
              </a:rPr>
              <a:t>Yellow: Stations with more bike departures than arrivals</a:t>
            </a:r>
            <a:endParaRPr sz="1600" dirty="0">
              <a:solidFill>
                <a:schemeClr val="bg1"/>
              </a:solidFill>
              <a:latin typeface="Carlito"/>
              <a:cs typeface="Carlito"/>
            </a:endParaRPr>
          </a:p>
        </p:txBody>
      </p:sp>
    </p:spTree>
    <p:extLst>
      <p:ext uri="{BB962C8B-B14F-4D97-AF65-F5344CB8AC3E}">
        <p14:creationId xmlns:p14="http://schemas.microsoft.com/office/powerpoint/2010/main" val="171174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object 3"/>
          <p:cNvSpPr txBox="1">
            <a:spLocks noGrp="1"/>
          </p:cNvSpPr>
          <p:nvPr>
            <p:ph type="title"/>
          </p:nvPr>
        </p:nvSpPr>
        <p:spPr>
          <a:xfrm>
            <a:off x="734664" y="930530"/>
            <a:ext cx="3361677" cy="3275019"/>
          </a:xfrm>
          <a:prstGeom prst="rect">
            <a:avLst/>
          </a:prstGeom>
        </p:spPr>
        <p:txBody>
          <a:bodyPr vert="horz" lIns="91440" tIns="45720" rIns="91440" bIns="45720" rtlCol="0" anchor="ctr">
            <a:normAutofit/>
          </a:bodyPr>
          <a:lstStyle/>
          <a:p>
            <a:pPr marL="12700"/>
            <a:r>
              <a:rPr lang="en-US" sz="5000" b="1" spc="-245">
                <a:solidFill>
                  <a:srgbClr val="FFFFFF"/>
                </a:solidFill>
              </a:rPr>
              <a:t>FINDINGS:</a:t>
            </a:r>
            <a:br>
              <a:rPr lang="en-US" sz="5000" b="1" spc="-245">
                <a:solidFill>
                  <a:srgbClr val="FFFFFF"/>
                </a:solidFill>
              </a:rPr>
            </a:br>
            <a:r>
              <a:rPr lang="en-US" sz="5000" b="1" spc="-245">
                <a:solidFill>
                  <a:srgbClr val="FFFFFF"/>
                </a:solidFill>
              </a:rPr>
              <a:t>BIKE USAGE</a:t>
            </a:r>
            <a:endParaRPr lang="en-US" sz="5000" b="1" spc="-220">
              <a:solidFill>
                <a:srgbClr val="FFFFFF"/>
              </a:solidFill>
            </a:endParaRPr>
          </a:p>
        </p:txBody>
      </p:sp>
      <p:sp>
        <p:nvSpPr>
          <p:cNvPr id="19" name="Rectangle 18">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5" name="image17.jpeg" descr="Chart, histogram&#10;&#10;Description automatically generated">
            <a:extLst>
              <a:ext uri="{FF2B5EF4-FFF2-40B4-BE49-F238E27FC236}">
                <a16:creationId xmlns:a16="http://schemas.microsoft.com/office/drawing/2014/main" id="{31E0ADBC-C685-40E1-8E0C-47BB90784959}"/>
              </a:ext>
            </a:extLst>
          </p:cNvPr>
          <p:cNvPicPr/>
          <p:nvPr/>
        </p:nvPicPr>
        <p:blipFill rotWithShape="1">
          <a:blip r:embed="rId2" cstate="print">
            <a:extLst>
              <a:ext uri="{28A0092B-C50C-407E-A947-70E740481C1C}">
                <a14:useLocalDpi xmlns:a14="http://schemas.microsoft.com/office/drawing/2010/main" val="0"/>
              </a:ext>
            </a:extLst>
          </a:blip>
          <a:srcRect l="1792" r="5702" b="-1"/>
          <a:stretch/>
        </p:blipFill>
        <p:spPr>
          <a:xfrm>
            <a:off x="4517401" y="450221"/>
            <a:ext cx="7203993" cy="5957557"/>
          </a:xfrm>
          <a:prstGeom prst="rect">
            <a:avLst/>
          </a:prstGeom>
        </p:spPr>
      </p:pic>
    </p:spTree>
    <p:extLst>
      <p:ext uri="{BB962C8B-B14F-4D97-AF65-F5344CB8AC3E}">
        <p14:creationId xmlns:p14="http://schemas.microsoft.com/office/powerpoint/2010/main" val="184438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94360" y="640263"/>
            <a:ext cx="3822192" cy="1344975"/>
          </a:xfrm>
          <a:prstGeom prst="rect">
            <a:avLst/>
          </a:prstGeom>
        </p:spPr>
        <p:txBody>
          <a:bodyPr vert="horz" lIns="91440" tIns="45720" rIns="91440" bIns="45720" rtlCol="0" anchor="ctr">
            <a:normAutofit/>
          </a:bodyPr>
          <a:lstStyle/>
          <a:p>
            <a:pPr marL="12700"/>
            <a:r>
              <a:rPr lang="en-US" sz="3600" kern="1200" spc="-180" dirty="0">
                <a:solidFill>
                  <a:schemeClr val="bg1"/>
                </a:solidFill>
                <a:latin typeface="+mj-lt"/>
                <a:ea typeface="+mj-ea"/>
                <a:cs typeface="+mj-cs"/>
              </a:rPr>
              <a:t>Conclusion</a:t>
            </a:r>
          </a:p>
        </p:txBody>
      </p:sp>
      <p:cxnSp>
        <p:nvCxnSpPr>
          <p:cNvPr id="14"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593610" y="2121763"/>
            <a:ext cx="3822192" cy="3773010"/>
          </a:xfrm>
          <a:prstGeom prst="rect">
            <a:avLst/>
          </a:prstGeom>
        </p:spPr>
        <p:txBody>
          <a:bodyPr vert="horz" lIns="91440" tIns="45720" rIns="91440" bIns="45720" rtlCol="0">
            <a:normAutofit/>
          </a:bodyPr>
          <a:lstStyle/>
          <a:p>
            <a:pPr marL="0" marR="94615" indent="-228600">
              <a:lnSpc>
                <a:spcPct val="90000"/>
              </a:lnSpc>
              <a:spcBef>
                <a:spcPts val="600"/>
              </a:spcBef>
              <a:spcAft>
                <a:spcPts val="600"/>
              </a:spcAft>
              <a:buFont typeface="Arial" panose="020B0604020202020204" pitchFamily="34" charset="0"/>
              <a:buChar char="•"/>
            </a:pPr>
            <a:r>
              <a:rPr lang="en-US" sz="1700">
                <a:solidFill>
                  <a:schemeClr val="bg1"/>
                </a:solidFill>
                <a:effectLst/>
              </a:rPr>
              <a:t>Based on our findings, we recommend the below transfers to make the distribution of bicycle usage a more</a:t>
            </a:r>
            <a:r>
              <a:rPr lang="en-US" sz="1700" spc="5">
                <a:solidFill>
                  <a:schemeClr val="bg1"/>
                </a:solidFill>
                <a:effectLst/>
              </a:rPr>
              <a:t> </a:t>
            </a:r>
            <a:r>
              <a:rPr lang="en-US" sz="1700">
                <a:solidFill>
                  <a:schemeClr val="bg1"/>
                </a:solidFill>
                <a:effectLst/>
              </a:rPr>
              <a:t>uniform or normal rather than bimodal. To do it we believe that bicycles which were extensively</a:t>
            </a:r>
            <a:r>
              <a:rPr lang="en-US" sz="1700" spc="5">
                <a:solidFill>
                  <a:schemeClr val="bg1"/>
                </a:solidFill>
                <a:effectLst/>
              </a:rPr>
              <a:t> </a:t>
            </a:r>
            <a:r>
              <a:rPr lang="en-US" sz="1700">
                <a:solidFill>
                  <a:schemeClr val="bg1"/>
                </a:solidFill>
                <a:effectLst/>
              </a:rPr>
              <a:t>used in areas with high traffic should be moved to stations with low traffic, while bicycles which</a:t>
            </a:r>
            <a:r>
              <a:rPr lang="en-US" sz="1700" spc="5">
                <a:solidFill>
                  <a:schemeClr val="bg1"/>
                </a:solidFill>
                <a:effectLst/>
              </a:rPr>
              <a:t> </a:t>
            </a:r>
            <a:r>
              <a:rPr lang="en-US" sz="1700">
                <a:solidFill>
                  <a:schemeClr val="bg1"/>
                </a:solidFill>
                <a:effectLst/>
              </a:rPr>
              <a:t>are</a:t>
            </a:r>
            <a:r>
              <a:rPr lang="en-US" sz="1700" spc="-70">
                <a:solidFill>
                  <a:schemeClr val="bg1"/>
                </a:solidFill>
                <a:effectLst/>
              </a:rPr>
              <a:t> </a:t>
            </a:r>
            <a:r>
              <a:rPr lang="en-US" sz="1700">
                <a:solidFill>
                  <a:schemeClr val="bg1"/>
                </a:solidFill>
                <a:effectLst/>
              </a:rPr>
              <a:t>almost</a:t>
            </a:r>
            <a:r>
              <a:rPr lang="en-US" sz="1700" spc="-70">
                <a:solidFill>
                  <a:schemeClr val="bg1"/>
                </a:solidFill>
                <a:effectLst/>
              </a:rPr>
              <a:t> </a:t>
            </a:r>
            <a:r>
              <a:rPr lang="en-US" sz="1700">
                <a:solidFill>
                  <a:schemeClr val="bg1"/>
                </a:solidFill>
                <a:effectLst/>
              </a:rPr>
              <a:t>new</a:t>
            </a:r>
            <a:r>
              <a:rPr lang="en-US" sz="1700" spc="-70">
                <a:solidFill>
                  <a:schemeClr val="bg1"/>
                </a:solidFill>
                <a:effectLst/>
              </a:rPr>
              <a:t> </a:t>
            </a:r>
            <a:r>
              <a:rPr lang="en-US" sz="1700">
                <a:solidFill>
                  <a:schemeClr val="bg1"/>
                </a:solidFill>
                <a:effectLst/>
              </a:rPr>
              <a:t>should</a:t>
            </a:r>
            <a:r>
              <a:rPr lang="en-US" sz="1700" spc="-70">
                <a:solidFill>
                  <a:schemeClr val="bg1"/>
                </a:solidFill>
                <a:effectLst/>
              </a:rPr>
              <a:t> </a:t>
            </a:r>
            <a:r>
              <a:rPr lang="en-US" sz="1700">
                <a:solidFill>
                  <a:schemeClr val="bg1"/>
                </a:solidFill>
                <a:effectLst/>
              </a:rPr>
              <a:t>be</a:t>
            </a:r>
            <a:r>
              <a:rPr lang="en-US" sz="1700" spc="-70">
                <a:solidFill>
                  <a:schemeClr val="bg1"/>
                </a:solidFill>
                <a:effectLst/>
              </a:rPr>
              <a:t> </a:t>
            </a:r>
            <a:r>
              <a:rPr lang="en-US" sz="1700">
                <a:solidFill>
                  <a:schemeClr val="bg1"/>
                </a:solidFill>
                <a:effectLst/>
              </a:rPr>
              <a:t>moved</a:t>
            </a:r>
            <a:r>
              <a:rPr lang="en-US" sz="1700" spc="-70">
                <a:solidFill>
                  <a:schemeClr val="bg1"/>
                </a:solidFill>
                <a:effectLst/>
              </a:rPr>
              <a:t> </a:t>
            </a:r>
            <a:r>
              <a:rPr lang="en-US" sz="1700">
                <a:solidFill>
                  <a:schemeClr val="bg1"/>
                </a:solidFill>
                <a:effectLst/>
              </a:rPr>
              <a:t>from</a:t>
            </a:r>
            <a:r>
              <a:rPr lang="en-US" sz="1700" spc="-65">
                <a:solidFill>
                  <a:schemeClr val="bg1"/>
                </a:solidFill>
                <a:effectLst/>
              </a:rPr>
              <a:t> </a:t>
            </a:r>
            <a:r>
              <a:rPr lang="en-US" sz="1700">
                <a:solidFill>
                  <a:schemeClr val="bg1"/>
                </a:solidFill>
                <a:effectLst/>
              </a:rPr>
              <a:t>stations</a:t>
            </a:r>
            <a:r>
              <a:rPr lang="en-US" sz="1700" spc="-70">
                <a:solidFill>
                  <a:schemeClr val="bg1"/>
                </a:solidFill>
                <a:effectLst/>
              </a:rPr>
              <a:t> </a:t>
            </a:r>
            <a:r>
              <a:rPr lang="en-US" sz="1700">
                <a:solidFill>
                  <a:schemeClr val="bg1"/>
                </a:solidFill>
                <a:effectLst/>
              </a:rPr>
              <a:t>with</a:t>
            </a:r>
            <a:r>
              <a:rPr lang="en-US" sz="1700" spc="-70">
                <a:solidFill>
                  <a:schemeClr val="bg1"/>
                </a:solidFill>
                <a:effectLst/>
              </a:rPr>
              <a:t> </a:t>
            </a:r>
            <a:r>
              <a:rPr lang="en-US" sz="1700">
                <a:solidFill>
                  <a:schemeClr val="bg1"/>
                </a:solidFill>
                <a:effectLst/>
              </a:rPr>
              <a:t>low</a:t>
            </a:r>
            <a:r>
              <a:rPr lang="en-US" sz="1700" spc="-70">
                <a:solidFill>
                  <a:schemeClr val="bg1"/>
                </a:solidFill>
                <a:effectLst/>
              </a:rPr>
              <a:t> </a:t>
            </a:r>
            <a:r>
              <a:rPr lang="en-US" sz="1700">
                <a:solidFill>
                  <a:schemeClr val="bg1"/>
                </a:solidFill>
                <a:effectLst/>
              </a:rPr>
              <a:t>traffic</a:t>
            </a:r>
            <a:r>
              <a:rPr lang="en-US" sz="1700" spc="-70">
                <a:solidFill>
                  <a:schemeClr val="bg1"/>
                </a:solidFill>
                <a:effectLst/>
              </a:rPr>
              <a:t> </a:t>
            </a:r>
            <a:r>
              <a:rPr lang="en-US" sz="1700">
                <a:solidFill>
                  <a:schemeClr val="bg1"/>
                </a:solidFill>
                <a:effectLst/>
              </a:rPr>
              <a:t>to</a:t>
            </a:r>
            <a:r>
              <a:rPr lang="en-US" sz="1700" spc="-70">
                <a:solidFill>
                  <a:schemeClr val="bg1"/>
                </a:solidFill>
                <a:effectLst/>
              </a:rPr>
              <a:t> </a:t>
            </a:r>
            <a:r>
              <a:rPr lang="en-US" sz="1700">
                <a:solidFill>
                  <a:schemeClr val="bg1"/>
                </a:solidFill>
                <a:effectLst/>
              </a:rPr>
              <a:t>stations</a:t>
            </a:r>
            <a:r>
              <a:rPr lang="en-US" sz="1700" spc="-70">
                <a:solidFill>
                  <a:schemeClr val="bg1"/>
                </a:solidFill>
                <a:effectLst/>
              </a:rPr>
              <a:t> </a:t>
            </a:r>
            <a:r>
              <a:rPr lang="en-US" sz="1700">
                <a:solidFill>
                  <a:schemeClr val="bg1"/>
                </a:solidFill>
                <a:effectLst/>
              </a:rPr>
              <a:t>with</a:t>
            </a:r>
            <a:r>
              <a:rPr lang="en-US" sz="1700" spc="-65">
                <a:solidFill>
                  <a:schemeClr val="bg1"/>
                </a:solidFill>
                <a:effectLst/>
              </a:rPr>
              <a:t> </a:t>
            </a:r>
            <a:r>
              <a:rPr lang="en-US" sz="1700">
                <a:solidFill>
                  <a:schemeClr val="bg1"/>
                </a:solidFill>
                <a:effectLst/>
              </a:rPr>
              <a:t>high</a:t>
            </a:r>
            <a:r>
              <a:rPr lang="en-US" sz="1700" spc="-70">
                <a:solidFill>
                  <a:schemeClr val="bg1"/>
                </a:solidFill>
                <a:effectLst/>
              </a:rPr>
              <a:t> </a:t>
            </a:r>
            <a:r>
              <a:rPr lang="en-US" sz="1700">
                <a:solidFill>
                  <a:schemeClr val="bg1"/>
                </a:solidFill>
                <a:effectLst/>
              </a:rPr>
              <a:t>traffic.</a:t>
            </a:r>
            <a:r>
              <a:rPr lang="en-US" sz="1700" spc="-70">
                <a:solidFill>
                  <a:schemeClr val="bg1"/>
                </a:solidFill>
                <a:effectLst/>
              </a:rPr>
              <a:t> </a:t>
            </a:r>
            <a:r>
              <a:rPr lang="en-US" sz="1700">
                <a:solidFill>
                  <a:schemeClr val="bg1"/>
                </a:solidFill>
                <a:effectLst/>
              </a:rPr>
              <a:t>Moving bicycles</a:t>
            </a:r>
            <a:r>
              <a:rPr lang="en-US" sz="1700" spc="-55">
                <a:solidFill>
                  <a:schemeClr val="bg1"/>
                </a:solidFill>
                <a:effectLst/>
              </a:rPr>
              <a:t> </a:t>
            </a:r>
            <a:r>
              <a:rPr lang="en-US" sz="1700">
                <a:solidFill>
                  <a:schemeClr val="bg1"/>
                </a:solidFill>
                <a:effectLst/>
              </a:rPr>
              <a:t>is</a:t>
            </a:r>
            <a:r>
              <a:rPr lang="en-US" sz="1700" spc="-55">
                <a:solidFill>
                  <a:schemeClr val="bg1"/>
                </a:solidFill>
                <a:effectLst/>
              </a:rPr>
              <a:t> </a:t>
            </a:r>
            <a:r>
              <a:rPr lang="en-US" sz="1700">
                <a:solidFill>
                  <a:schemeClr val="bg1"/>
                </a:solidFill>
                <a:effectLst/>
              </a:rPr>
              <a:t>also</a:t>
            </a:r>
            <a:r>
              <a:rPr lang="en-US" sz="1700" spc="-55">
                <a:solidFill>
                  <a:schemeClr val="bg1"/>
                </a:solidFill>
                <a:effectLst/>
              </a:rPr>
              <a:t> </a:t>
            </a:r>
            <a:r>
              <a:rPr lang="en-US" sz="1700">
                <a:solidFill>
                  <a:schemeClr val="bg1"/>
                </a:solidFill>
                <a:effectLst/>
              </a:rPr>
              <a:t>a</a:t>
            </a:r>
            <a:r>
              <a:rPr lang="en-US" sz="1700" spc="-55">
                <a:solidFill>
                  <a:schemeClr val="bg1"/>
                </a:solidFill>
                <a:effectLst/>
              </a:rPr>
              <a:t> </a:t>
            </a:r>
            <a:r>
              <a:rPr lang="en-US" sz="1700">
                <a:solidFill>
                  <a:schemeClr val="bg1"/>
                </a:solidFill>
                <a:effectLst/>
              </a:rPr>
              <a:t>cost</a:t>
            </a:r>
            <a:r>
              <a:rPr lang="en-US" sz="1700" spc="-50">
                <a:solidFill>
                  <a:schemeClr val="bg1"/>
                </a:solidFill>
                <a:effectLst/>
              </a:rPr>
              <a:t> </a:t>
            </a:r>
            <a:r>
              <a:rPr lang="en-US" sz="1700">
                <a:solidFill>
                  <a:schemeClr val="bg1"/>
                </a:solidFill>
                <a:effectLst/>
              </a:rPr>
              <a:t>so</a:t>
            </a:r>
            <a:r>
              <a:rPr lang="en-US" sz="1700" spc="-55">
                <a:solidFill>
                  <a:schemeClr val="bg1"/>
                </a:solidFill>
                <a:effectLst/>
              </a:rPr>
              <a:t> </a:t>
            </a:r>
            <a:r>
              <a:rPr lang="en-US" sz="1700">
                <a:solidFill>
                  <a:schemeClr val="bg1"/>
                </a:solidFill>
                <a:effectLst/>
              </a:rPr>
              <a:t>we</a:t>
            </a:r>
            <a:r>
              <a:rPr lang="en-US" sz="1700" spc="-55">
                <a:solidFill>
                  <a:schemeClr val="bg1"/>
                </a:solidFill>
                <a:effectLst/>
              </a:rPr>
              <a:t> </a:t>
            </a:r>
            <a:r>
              <a:rPr lang="en-US" sz="1700">
                <a:solidFill>
                  <a:schemeClr val="bg1"/>
                </a:solidFill>
                <a:effectLst/>
              </a:rPr>
              <a:t>believe</a:t>
            </a:r>
            <a:r>
              <a:rPr lang="en-US" sz="1700" spc="-55">
                <a:solidFill>
                  <a:schemeClr val="bg1"/>
                </a:solidFill>
                <a:effectLst/>
              </a:rPr>
              <a:t> </a:t>
            </a:r>
            <a:r>
              <a:rPr lang="en-US" sz="1700">
                <a:solidFill>
                  <a:schemeClr val="bg1"/>
                </a:solidFill>
                <a:effectLst/>
              </a:rPr>
              <a:t>that</a:t>
            </a:r>
            <a:r>
              <a:rPr lang="en-US" sz="1700" spc="-55">
                <a:solidFill>
                  <a:schemeClr val="bg1"/>
                </a:solidFill>
                <a:effectLst/>
              </a:rPr>
              <a:t> </a:t>
            </a:r>
            <a:r>
              <a:rPr lang="en-US" sz="1700">
                <a:solidFill>
                  <a:schemeClr val="bg1"/>
                </a:solidFill>
                <a:effectLst/>
              </a:rPr>
              <a:t>the</a:t>
            </a:r>
            <a:r>
              <a:rPr lang="en-US" sz="1700" spc="-50">
                <a:solidFill>
                  <a:schemeClr val="bg1"/>
                </a:solidFill>
                <a:effectLst/>
              </a:rPr>
              <a:t> </a:t>
            </a:r>
            <a:r>
              <a:rPr lang="en-US" sz="1700">
                <a:solidFill>
                  <a:schemeClr val="bg1"/>
                </a:solidFill>
                <a:effectLst/>
              </a:rPr>
              <a:t>right</a:t>
            </a:r>
            <a:r>
              <a:rPr lang="en-US" sz="1700" spc="-55">
                <a:solidFill>
                  <a:schemeClr val="bg1"/>
                </a:solidFill>
                <a:effectLst/>
              </a:rPr>
              <a:t> </a:t>
            </a:r>
            <a:r>
              <a:rPr lang="en-US" sz="1700">
                <a:solidFill>
                  <a:schemeClr val="bg1"/>
                </a:solidFill>
                <a:effectLst/>
              </a:rPr>
              <a:t>way</a:t>
            </a:r>
            <a:r>
              <a:rPr lang="en-US" sz="1700" spc="-55">
                <a:solidFill>
                  <a:schemeClr val="bg1"/>
                </a:solidFill>
                <a:effectLst/>
              </a:rPr>
              <a:t> </a:t>
            </a:r>
            <a:r>
              <a:rPr lang="en-US" sz="1700">
                <a:solidFill>
                  <a:schemeClr val="bg1"/>
                </a:solidFill>
                <a:effectLst/>
              </a:rPr>
              <a:t>to</a:t>
            </a:r>
            <a:r>
              <a:rPr lang="en-US" sz="1700" spc="-55">
                <a:solidFill>
                  <a:schemeClr val="bg1"/>
                </a:solidFill>
                <a:effectLst/>
              </a:rPr>
              <a:t> </a:t>
            </a:r>
            <a:r>
              <a:rPr lang="en-US" sz="1700">
                <a:solidFill>
                  <a:schemeClr val="bg1"/>
                </a:solidFill>
                <a:effectLst/>
              </a:rPr>
              <a:t>do</a:t>
            </a:r>
            <a:r>
              <a:rPr lang="en-US" sz="1700" spc="-55">
                <a:solidFill>
                  <a:schemeClr val="bg1"/>
                </a:solidFill>
                <a:effectLst/>
              </a:rPr>
              <a:t> </a:t>
            </a:r>
            <a:r>
              <a:rPr lang="en-US" sz="1700">
                <a:solidFill>
                  <a:schemeClr val="bg1"/>
                </a:solidFill>
                <a:effectLst/>
              </a:rPr>
              <a:t>this</a:t>
            </a:r>
            <a:r>
              <a:rPr lang="en-US" sz="1700" spc="-50">
                <a:solidFill>
                  <a:schemeClr val="bg1"/>
                </a:solidFill>
                <a:effectLst/>
              </a:rPr>
              <a:t> </a:t>
            </a:r>
            <a:r>
              <a:rPr lang="en-US" sz="1700">
                <a:solidFill>
                  <a:schemeClr val="bg1"/>
                </a:solidFill>
                <a:effectLst/>
              </a:rPr>
              <a:t>transfer</a:t>
            </a:r>
            <a:r>
              <a:rPr lang="en-US" sz="1700" spc="-55">
                <a:solidFill>
                  <a:schemeClr val="bg1"/>
                </a:solidFill>
                <a:effectLst/>
              </a:rPr>
              <a:t> </a:t>
            </a:r>
            <a:r>
              <a:rPr lang="en-US" sz="1700">
                <a:solidFill>
                  <a:schemeClr val="bg1"/>
                </a:solidFill>
                <a:effectLst/>
              </a:rPr>
              <a:t>is</a:t>
            </a:r>
            <a:r>
              <a:rPr lang="en-US" sz="1700" spc="-55">
                <a:solidFill>
                  <a:schemeClr val="bg1"/>
                </a:solidFill>
                <a:effectLst/>
              </a:rPr>
              <a:t> </a:t>
            </a:r>
            <a:r>
              <a:rPr lang="en-US" sz="1700">
                <a:solidFill>
                  <a:schemeClr val="bg1"/>
                </a:solidFill>
                <a:effectLst/>
              </a:rPr>
              <a:t>to</a:t>
            </a:r>
            <a:r>
              <a:rPr lang="en-US" sz="1700" spc="-55">
                <a:solidFill>
                  <a:schemeClr val="bg1"/>
                </a:solidFill>
                <a:effectLst/>
              </a:rPr>
              <a:t> </a:t>
            </a:r>
            <a:r>
              <a:rPr lang="en-US" sz="1700">
                <a:solidFill>
                  <a:schemeClr val="bg1"/>
                </a:solidFill>
                <a:effectLst/>
              </a:rPr>
              <a:t>do</a:t>
            </a:r>
            <a:r>
              <a:rPr lang="en-US" sz="1700" spc="-55">
                <a:solidFill>
                  <a:schemeClr val="bg1"/>
                </a:solidFill>
                <a:effectLst/>
              </a:rPr>
              <a:t> </a:t>
            </a:r>
            <a:r>
              <a:rPr lang="en-US" sz="1700">
                <a:solidFill>
                  <a:schemeClr val="bg1"/>
                </a:solidFill>
                <a:effectLst/>
              </a:rPr>
              <a:t>it</a:t>
            </a:r>
            <a:r>
              <a:rPr lang="en-US" sz="1700" spc="-50">
                <a:solidFill>
                  <a:schemeClr val="bg1"/>
                </a:solidFill>
                <a:effectLst/>
              </a:rPr>
              <a:t> </a:t>
            </a:r>
            <a:r>
              <a:rPr lang="en-US" sz="1700">
                <a:solidFill>
                  <a:schemeClr val="bg1"/>
                </a:solidFill>
                <a:effectLst/>
              </a:rPr>
              <a:t>along</a:t>
            </a:r>
            <a:r>
              <a:rPr lang="en-US" sz="1700" spc="-55">
                <a:solidFill>
                  <a:schemeClr val="bg1"/>
                </a:solidFill>
                <a:effectLst/>
              </a:rPr>
              <a:t> </a:t>
            </a:r>
            <a:r>
              <a:rPr lang="en-US" sz="1700">
                <a:solidFill>
                  <a:schemeClr val="bg1"/>
                </a:solidFill>
                <a:effectLst/>
              </a:rPr>
              <a:t>the</a:t>
            </a:r>
            <a:r>
              <a:rPr lang="en-US" sz="1700" spc="-55">
                <a:solidFill>
                  <a:schemeClr val="bg1"/>
                </a:solidFill>
                <a:effectLst/>
              </a:rPr>
              <a:t> </a:t>
            </a:r>
            <a:r>
              <a:rPr lang="en-US" sz="1700">
                <a:solidFill>
                  <a:schemeClr val="bg1"/>
                </a:solidFill>
                <a:effectLst/>
              </a:rPr>
              <a:t>regular</a:t>
            </a:r>
            <a:r>
              <a:rPr lang="en-US" sz="1700" spc="-290">
                <a:solidFill>
                  <a:schemeClr val="bg1"/>
                </a:solidFill>
                <a:effectLst/>
              </a:rPr>
              <a:t> </a:t>
            </a:r>
            <a:r>
              <a:rPr lang="en-US" sz="1700">
                <a:solidFill>
                  <a:schemeClr val="bg1"/>
                </a:solidFill>
                <a:effectLst/>
              </a:rPr>
              <a:t>bicycle</a:t>
            </a:r>
            <a:r>
              <a:rPr lang="en-US" sz="1700" spc="-10">
                <a:solidFill>
                  <a:schemeClr val="bg1"/>
                </a:solidFill>
                <a:effectLst/>
              </a:rPr>
              <a:t> </a:t>
            </a:r>
            <a:r>
              <a:rPr lang="en-US" sz="1700">
                <a:solidFill>
                  <a:schemeClr val="bg1"/>
                </a:solidFill>
                <a:effectLst/>
              </a:rPr>
              <a:t>transfer caused by imbalanced stations</a:t>
            </a:r>
            <a:r>
              <a:rPr lang="en-US" sz="1700" spc="-5">
                <a:solidFill>
                  <a:schemeClr val="bg1"/>
                </a:solidFill>
                <a:effectLst/>
              </a:rPr>
              <a:t> </a:t>
            </a:r>
            <a:r>
              <a:rPr lang="en-US" sz="1700">
                <a:solidFill>
                  <a:schemeClr val="bg1"/>
                </a:solidFill>
                <a:effectLst/>
              </a:rPr>
              <a:t>usage.</a:t>
            </a:r>
          </a:p>
        </p:txBody>
      </p:sp>
      <p:graphicFrame>
        <p:nvGraphicFramePr>
          <p:cNvPr id="4" name="Table 3">
            <a:extLst>
              <a:ext uri="{FF2B5EF4-FFF2-40B4-BE49-F238E27FC236}">
                <a16:creationId xmlns:a16="http://schemas.microsoft.com/office/drawing/2014/main" id="{B0F86AEC-4954-4CD5-90FF-C69B0FC5EB99}"/>
              </a:ext>
            </a:extLst>
          </p:cNvPr>
          <p:cNvGraphicFramePr>
            <a:graphicFrameLocks noGrp="1"/>
          </p:cNvGraphicFramePr>
          <p:nvPr>
            <p:extLst>
              <p:ext uri="{D42A27DB-BD31-4B8C-83A1-F6EECF244321}">
                <p14:modId xmlns:p14="http://schemas.microsoft.com/office/powerpoint/2010/main" val="4057780916"/>
              </p:ext>
            </p:extLst>
          </p:nvPr>
        </p:nvGraphicFramePr>
        <p:xfrm>
          <a:off x="5110716" y="1018087"/>
          <a:ext cx="6596654" cy="4666380"/>
        </p:xfrm>
        <a:graphic>
          <a:graphicData uri="http://schemas.openxmlformats.org/drawingml/2006/table">
            <a:tbl>
              <a:tblPr firstRow="1" firstCol="1" lastRow="1" lastCol="1">
                <a:tableStyleId>{8799B23B-EC83-4686-B30A-512413B5E67A}</a:tableStyleId>
              </a:tblPr>
              <a:tblGrid>
                <a:gridCol w="1299050">
                  <a:extLst>
                    <a:ext uri="{9D8B030D-6E8A-4147-A177-3AD203B41FA5}">
                      <a16:colId xmlns:a16="http://schemas.microsoft.com/office/drawing/2014/main" val="3745808917"/>
                    </a:ext>
                  </a:extLst>
                </a:gridCol>
                <a:gridCol w="2262147">
                  <a:extLst>
                    <a:ext uri="{9D8B030D-6E8A-4147-A177-3AD203B41FA5}">
                      <a16:colId xmlns:a16="http://schemas.microsoft.com/office/drawing/2014/main" val="3986064022"/>
                    </a:ext>
                  </a:extLst>
                </a:gridCol>
                <a:gridCol w="3035457">
                  <a:extLst>
                    <a:ext uri="{9D8B030D-6E8A-4147-A177-3AD203B41FA5}">
                      <a16:colId xmlns:a16="http://schemas.microsoft.com/office/drawing/2014/main" val="1282078796"/>
                    </a:ext>
                  </a:extLst>
                </a:gridCol>
              </a:tblGrid>
              <a:tr h="337198">
                <a:tc>
                  <a:txBody>
                    <a:bodyPr/>
                    <a:lstStyle/>
                    <a:p>
                      <a:pPr marL="0" marR="0">
                        <a:spcBef>
                          <a:spcPts val="180"/>
                        </a:spcBef>
                        <a:spcAft>
                          <a:spcPts val="180"/>
                        </a:spcAft>
                      </a:pPr>
                      <a:r>
                        <a:rPr lang="en-US" sz="1800">
                          <a:effectLst/>
                        </a:rPr>
                        <a:t>Terminal</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nchor="b"/>
                </a:tc>
                <a:tc>
                  <a:txBody>
                    <a:bodyPr/>
                    <a:lstStyle/>
                    <a:p>
                      <a:pPr marL="0" marR="0">
                        <a:spcBef>
                          <a:spcPts val="180"/>
                        </a:spcBef>
                        <a:spcAft>
                          <a:spcPts val="180"/>
                        </a:spcAft>
                      </a:pPr>
                      <a:r>
                        <a:rPr lang="en-US" sz="1800">
                          <a:effectLst/>
                        </a:rPr>
                        <a:t>Station</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nchor="b"/>
                </a:tc>
                <a:tc>
                  <a:txBody>
                    <a:bodyPr/>
                    <a:lstStyle/>
                    <a:p>
                      <a:pPr marL="0" marR="0">
                        <a:spcBef>
                          <a:spcPts val="180"/>
                        </a:spcBef>
                        <a:spcAft>
                          <a:spcPts val="180"/>
                        </a:spcAft>
                      </a:pPr>
                      <a:r>
                        <a:rPr lang="en-US" sz="1800">
                          <a:effectLst/>
                        </a:rPr>
                        <a:t>Recommendation</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nchor="b"/>
                </a:tc>
                <a:extLst>
                  <a:ext uri="{0D108BD9-81ED-4DB2-BD59-A6C34878D82A}">
                    <a16:rowId xmlns:a16="http://schemas.microsoft.com/office/drawing/2014/main" val="2266580759"/>
                  </a:ext>
                </a:extLst>
              </a:tr>
              <a:tr h="337198">
                <a:tc>
                  <a:txBody>
                    <a:bodyPr/>
                    <a:lstStyle/>
                    <a:p>
                      <a:pPr marL="0" marR="0">
                        <a:spcBef>
                          <a:spcPts val="180"/>
                        </a:spcBef>
                        <a:spcAft>
                          <a:spcPts val="180"/>
                        </a:spcAft>
                      </a:pPr>
                      <a:r>
                        <a:rPr lang="en-US" sz="1800">
                          <a:effectLst/>
                        </a:rPr>
                        <a:t>10</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San Jose City Hall</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Bring 1 heavily used bikes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908726933"/>
                  </a:ext>
                </a:extLst>
              </a:tr>
              <a:tr h="337198">
                <a:tc>
                  <a:txBody>
                    <a:bodyPr/>
                    <a:lstStyle/>
                    <a:p>
                      <a:pPr marL="0" marR="0">
                        <a:spcBef>
                          <a:spcPts val="180"/>
                        </a:spcBef>
                        <a:spcAft>
                          <a:spcPts val="180"/>
                        </a:spcAft>
                      </a:pPr>
                      <a:r>
                        <a:rPr lang="en-US" sz="1800">
                          <a:effectLst/>
                        </a:rPr>
                        <a:t>11</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MLK Library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Bring 2 heavily used bikes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2847220780"/>
                  </a:ext>
                </a:extLst>
              </a:tr>
              <a:tr h="609131">
                <a:tc>
                  <a:txBody>
                    <a:bodyPr/>
                    <a:lstStyle/>
                    <a:p>
                      <a:pPr marL="0" marR="0">
                        <a:spcBef>
                          <a:spcPts val="180"/>
                        </a:spcBef>
                        <a:spcAft>
                          <a:spcPts val="180"/>
                        </a:spcAft>
                      </a:pPr>
                      <a:r>
                        <a:rPr lang="en-US" sz="1800">
                          <a:effectLst/>
                        </a:rPr>
                        <a:t>16</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SJSU - San Salvador at 9th</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Take off: 181</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760581388"/>
                  </a:ext>
                </a:extLst>
              </a:tr>
              <a:tr h="609131">
                <a:tc>
                  <a:txBody>
                    <a:bodyPr/>
                    <a:lstStyle/>
                    <a:p>
                      <a:pPr marL="0" marR="0">
                        <a:spcBef>
                          <a:spcPts val="180"/>
                        </a:spcBef>
                        <a:spcAft>
                          <a:spcPts val="180"/>
                        </a:spcAft>
                      </a:pPr>
                      <a:r>
                        <a:rPr lang="en-US" sz="1800">
                          <a:effectLst/>
                        </a:rPr>
                        <a:t>2</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San Jose Diridon Caltrain Station</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Take off: 213, 165, 663</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2949898430"/>
                  </a:ext>
                </a:extLst>
              </a:tr>
              <a:tr h="609131">
                <a:tc>
                  <a:txBody>
                    <a:bodyPr/>
                    <a:lstStyle/>
                    <a:p>
                      <a:pPr marL="0" marR="0">
                        <a:spcBef>
                          <a:spcPts val="180"/>
                        </a:spcBef>
                        <a:spcAft>
                          <a:spcPts val="180"/>
                        </a:spcAft>
                      </a:pPr>
                      <a:r>
                        <a:rPr lang="en-US" sz="1800">
                          <a:effectLst/>
                        </a:rPr>
                        <a:t>22</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Redwood City Caltrain Station</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Bring 1 heavily used bikes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2071973778"/>
                  </a:ext>
                </a:extLst>
              </a:tr>
              <a:tr h="609131">
                <a:tc>
                  <a:txBody>
                    <a:bodyPr/>
                    <a:lstStyle/>
                    <a:p>
                      <a:pPr marL="0" marR="0">
                        <a:spcBef>
                          <a:spcPts val="180"/>
                        </a:spcBef>
                        <a:spcAft>
                          <a:spcPts val="180"/>
                        </a:spcAft>
                      </a:pPr>
                      <a:r>
                        <a:rPr lang="en-US" sz="1800">
                          <a:effectLst/>
                        </a:rPr>
                        <a:t>25</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Stanford in Redwood City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Take off: 126, 196</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271151012"/>
                  </a:ext>
                </a:extLst>
              </a:tr>
              <a:tr h="609131">
                <a:tc>
                  <a:txBody>
                    <a:bodyPr/>
                    <a:lstStyle/>
                    <a:p>
                      <a:pPr marL="0" marR="0">
                        <a:spcBef>
                          <a:spcPts val="180"/>
                        </a:spcBef>
                        <a:spcAft>
                          <a:spcPts val="180"/>
                        </a:spcAft>
                      </a:pPr>
                      <a:r>
                        <a:rPr lang="en-US" sz="1800">
                          <a:effectLst/>
                        </a:rPr>
                        <a:t>26</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Redwood City Medical Center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Bring 1 heavily used bikes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2294442983"/>
                  </a:ext>
                </a:extLst>
              </a:tr>
              <a:tr h="609131">
                <a:tc>
                  <a:txBody>
                    <a:bodyPr/>
                    <a:lstStyle/>
                    <a:p>
                      <a:pPr marL="0" marR="0">
                        <a:spcBef>
                          <a:spcPts val="180"/>
                        </a:spcBef>
                        <a:spcAft>
                          <a:spcPts val="180"/>
                        </a:spcAft>
                      </a:pPr>
                      <a:r>
                        <a:rPr lang="en-US" sz="1800">
                          <a:effectLst/>
                        </a:rPr>
                        <a:t>27</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Mountain View City Hall</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tc>
                  <a:txBody>
                    <a:bodyPr/>
                    <a:lstStyle/>
                    <a:p>
                      <a:pPr marL="0" marR="0">
                        <a:spcBef>
                          <a:spcPts val="180"/>
                        </a:spcBef>
                        <a:spcAft>
                          <a:spcPts val="180"/>
                        </a:spcAft>
                      </a:pPr>
                      <a:r>
                        <a:rPr lang="en-US" sz="1800">
                          <a:effectLst/>
                        </a:rPr>
                        <a:t>Take off: 35, 139</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22370" marR="122370" marT="0" marB="0"/>
                </a:tc>
                <a:extLst>
                  <a:ext uri="{0D108BD9-81ED-4DB2-BD59-A6C34878D82A}">
                    <a16:rowId xmlns:a16="http://schemas.microsoft.com/office/drawing/2014/main" val="1949218959"/>
                  </a:ext>
                </a:extLst>
              </a:tr>
            </a:tbl>
          </a:graphicData>
        </a:graphic>
      </p:graphicFrame>
      <p:sp>
        <p:nvSpPr>
          <p:cNvPr id="10" name="object 2">
            <a:extLst>
              <a:ext uri="{FF2B5EF4-FFF2-40B4-BE49-F238E27FC236}">
                <a16:creationId xmlns:a16="http://schemas.microsoft.com/office/drawing/2014/main" id="{27F0CEFC-E9F3-4073-B043-2CA8CA8CA6EF}"/>
              </a:ext>
            </a:extLst>
          </p:cNvPr>
          <p:cNvSpPr txBox="1">
            <a:spLocks/>
          </p:cNvSpPr>
          <p:nvPr/>
        </p:nvSpPr>
        <p:spPr>
          <a:xfrm>
            <a:off x="4928616" y="-52197"/>
            <a:ext cx="3822192" cy="1344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r>
              <a:rPr lang="en-US" sz="3600" spc="-180" dirty="0"/>
              <a:t>Recommendations</a:t>
            </a:r>
          </a:p>
        </p:txBody>
      </p:sp>
    </p:spTree>
    <p:extLst>
      <p:ext uri="{BB962C8B-B14F-4D97-AF65-F5344CB8AC3E}">
        <p14:creationId xmlns:p14="http://schemas.microsoft.com/office/powerpoint/2010/main" val="227523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5397" y="3078302"/>
            <a:ext cx="6596380" cy="1489075"/>
          </a:xfrm>
          <a:prstGeom prst="rect">
            <a:avLst/>
          </a:prstGeom>
        </p:spPr>
        <p:txBody>
          <a:bodyPr vert="horz" wrap="square" lIns="0" tIns="12700" rIns="0" bIns="0" rtlCol="0">
            <a:spAutoFit/>
          </a:bodyPr>
          <a:lstStyle/>
          <a:p>
            <a:pPr marL="12700">
              <a:lnSpc>
                <a:spcPct val="100000"/>
              </a:lnSpc>
              <a:spcBef>
                <a:spcPts val="100"/>
              </a:spcBef>
            </a:pPr>
            <a:r>
              <a:rPr sz="9600" spc="-10" dirty="0">
                <a:solidFill>
                  <a:srgbClr val="000000"/>
                </a:solidFill>
                <a:latin typeface="Carlito"/>
                <a:cs typeface="Carlito"/>
              </a:rPr>
              <a:t>THANK </a:t>
            </a:r>
            <a:r>
              <a:rPr sz="9600" spc="-105" dirty="0">
                <a:solidFill>
                  <a:srgbClr val="000000"/>
                </a:solidFill>
                <a:latin typeface="Carlito"/>
                <a:cs typeface="Carlito"/>
              </a:rPr>
              <a:t>YOU</a:t>
            </a:r>
            <a:r>
              <a:rPr sz="9600" spc="-80" dirty="0">
                <a:solidFill>
                  <a:srgbClr val="000000"/>
                </a:solidFill>
                <a:latin typeface="Carlito"/>
                <a:cs typeface="Carlito"/>
              </a:rPr>
              <a:t> </a:t>
            </a:r>
            <a:r>
              <a:rPr sz="9600" dirty="0">
                <a:solidFill>
                  <a:srgbClr val="000000"/>
                </a:solidFill>
                <a:latin typeface="Carlito"/>
                <a:cs typeface="Carlito"/>
              </a:rPr>
              <a:t>!</a:t>
            </a:r>
            <a:endParaRPr sz="96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38200" y="557188"/>
            <a:ext cx="10515600" cy="1133499"/>
          </a:xfrm>
          <a:prstGeom prst="rect">
            <a:avLst/>
          </a:prstGeom>
        </p:spPr>
        <p:txBody>
          <a:bodyPr vert="horz" lIns="0" tIns="12700" rIns="0" bIns="0" rtlCol="0">
            <a:normAutofit/>
          </a:bodyPr>
          <a:lstStyle/>
          <a:p>
            <a:pPr marL="12700" algn="ctr">
              <a:spcBef>
                <a:spcPts val="100"/>
              </a:spcBef>
            </a:pPr>
            <a:r>
              <a:rPr lang="en-US" sz="5200" spc="-340"/>
              <a:t>Contents</a:t>
            </a:r>
            <a:endParaRPr lang="en-US" sz="5200"/>
          </a:p>
        </p:txBody>
      </p:sp>
      <p:graphicFrame>
        <p:nvGraphicFramePr>
          <p:cNvPr id="5" name="object 3">
            <a:extLst>
              <a:ext uri="{FF2B5EF4-FFF2-40B4-BE49-F238E27FC236}">
                <a16:creationId xmlns:a16="http://schemas.microsoft.com/office/drawing/2014/main" id="{28F3966D-A938-4FF5-8ABE-7443D30D0D10}"/>
              </a:ext>
            </a:extLst>
          </p:cNvPr>
          <p:cNvGraphicFramePr/>
          <p:nvPr>
            <p:extLst>
              <p:ext uri="{D42A27DB-BD31-4B8C-83A1-F6EECF244321}">
                <p14:modId xmlns:p14="http://schemas.microsoft.com/office/powerpoint/2010/main" val="111060562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5581565" y="378646"/>
            <a:ext cx="3128884" cy="883737"/>
          </a:xfrm>
          <a:prstGeom prst="rect">
            <a:avLst/>
          </a:prstGeom>
        </p:spPr>
        <p:txBody>
          <a:bodyPr vert="horz" lIns="91440" tIns="45720" rIns="91440" bIns="45720" rtlCol="0" anchor="ctr">
            <a:normAutofit/>
          </a:bodyPr>
          <a:lstStyle/>
          <a:p>
            <a:pPr marL="12700"/>
            <a:r>
              <a:rPr lang="en-US" kern="1200" spc="-95" dirty="0">
                <a:solidFill>
                  <a:schemeClr val="bg1"/>
                </a:solidFill>
                <a:latin typeface="+mj-lt"/>
                <a:ea typeface="+mj-ea"/>
                <a:cs typeface="+mj-cs"/>
              </a:rPr>
              <a:t>I</a:t>
            </a:r>
            <a:r>
              <a:rPr lang="en-US" kern="1200" spc="-270" dirty="0">
                <a:solidFill>
                  <a:schemeClr val="bg1"/>
                </a:solidFill>
                <a:latin typeface="+mj-lt"/>
                <a:ea typeface="+mj-ea"/>
                <a:cs typeface="+mj-cs"/>
              </a:rPr>
              <a:t>n</a:t>
            </a:r>
            <a:r>
              <a:rPr lang="en-US" kern="1200" spc="-325" dirty="0">
                <a:solidFill>
                  <a:schemeClr val="bg1"/>
                </a:solidFill>
                <a:latin typeface="+mj-lt"/>
                <a:ea typeface="+mj-ea"/>
                <a:cs typeface="+mj-cs"/>
              </a:rPr>
              <a:t>t</a:t>
            </a:r>
            <a:r>
              <a:rPr lang="en-US" kern="1200" spc="-310" dirty="0">
                <a:solidFill>
                  <a:schemeClr val="bg1"/>
                </a:solidFill>
                <a:latin typeface="+mj-lt"/>
                <a:ea typeface="+mj-ea"/>
                <a:cs typeface="+mj-cs"/>
              </a:rPr>
              <a:t>r</a:t>
            </a:r>
            <a:r>
              <a:rPr lang="en-US" kern="1200" spc="-120" dirty="0">
                <a:solidFill>
                  <a:schemeClr val="bg1"/>
                </a:solidFill>
                <a:latin typeface="+mj-lt"/>
                <a:ea typeface="+mj-ea"/>
                <a:cs typeface="+mj-cs"/>
              </a:rPr>
              <a:t>o</a:t>
            </a:r>
            <a:r>
              <a:rPr lang="en-US" kern="1200" spc="-210" dirty="0">
                <a:solidFill>
                  <a:schemeClr val="bg1"/>
                </a:solidFill>
                <a:latin typeface="+mj-lt"/>
                <a:ea typeface="+mj-ea"/>
                <a:cs typeface="+mj-cs"/>
              </a:rPr>
              <a:t>d</a:t>
            </a:r>
            <a:r>
              <a:rPr lang="en-US" kern="1200" spc="-180" dirty="0">
                <a:solidFill>
                  <a:schemeClr val="bg1"/>
                </a:solidFill>
                <a:latin typeface="+mj-lt"/>
                <a:ea typeface="+mj-ea"/>
                <a:cs typeface="+mj-cs"/>
              </a:rPr>
              <a:t>u</a:t>
            </a:r>
            <a:r>
              <a:rPr lang="en-US" kern="1200" spc="-350" dirty="0">
                <a:solidFill>
                  <a:schemeClr val="bg1"/>
                </a:solidFill>
                <a:latin typeface="+mj-lt"/>
                <a:ea typeface="+mj-ea"/>
                <a:cs typeface="+mj-cs"/>
              </a:rPr>
              <a:t>c</a:t>
            </a:r>
            <a:r>
              <a:rPr lang="en-US" kern="1200" spc="-325" dirty="0">
                <a:solidFill>
                  <a:schemeClr val="bg1"/>
                </a:solidFill>
                <a:latin typeface="+mj-lt"/>
                <a:ea typeface="+mj-ea"/>
                <a:cs typeface="+mj-cs"/>
              </a:rPr>
              <a:t>t</a:t>
            </a:r>
            <a:r>
              <a:rPr lang="en-US" kern="1200" spc="-315" dirty="0">
                <a:solidFill>
                  <a:schemeClr val="bg1"/>
                </a:solidFill>
                <a:latin typeface="+mj-lt"/>
                <a:ea typeface="+mj-ea"/>
                <a:cs typeface="+mj-cs"/>
              </a:rPr>
              <a:t>i</a:t>
            </a:r>
            <a:r>
              <a:rPr lang="en-US" kern="1200" spc="-110" dirty="0">
                <a:solidFill>
                  <a:schemeClr val="bg1"/>
                </a:solidFill>
                <a:latin typeface="+mj-lt"/>
                <a:ea typeface="+mj-ea"/>
                <a:cs typeface="+mj-cs"/>
              </a:rPr>
              <a:t>o</a:t>
            </a:r>
            <a:r>
              <a:rPr lang="en-US" kern="1200" spc="-120" dirty="0">
                <a:solidFill>
                  <a:schemeClr val="bg1"/>
                </a:solidFill>
                <a:latin typeface="+mj-lt"/>
                <a:ea typeface="+mj-ea"/>
                <a:cs typeface="+mj-cs"/>
              </a:rPr>
              <a:t>n</a:t>
            </a:r>
          </a:p>
        </p:txBody>
      </p:sp>
      <p:sp>
        <p:nvSpPr>
          <p:cNvPr id="3" name="object 3"/>
          <p:cNvSpPr txBox="1"/>
          <p:nvPr/>
        </p:nvSpPr>
        <p:spPr>
          <a:xfrm>
            <a:off x="5358384" y="1262383"/>
            <a:ext cx="6528816" cy="5062217"/>
          </a:xfrm>
          <a:prstGeom prst="rect">
            <a:avLst/>
          </a:prstGeom>
        </p:spPr>
        <p:txBody>
          <a:bodyPr vert="horz" lIns="91440" tIns="45720" rIns="91440" bIns="45720" rtlCol="0" anchor="ctr">
            <a:normAutofit/>
          </a:bodyPr>
          <a:lstStyle/>
          <a:p>
            <a:pPr marL="355600" marR="323850" indent="-342900">
              <a:lnSpc>
                <a:spcPct val="90000"/>
              </a:lnSpc>
              <a:spcBef>
                <a:spcPts val="480"/>
              </a:spcBef>
              <a:buFont typeface="Wingdings" panose="05000000000000000000" pitchFamily="2" charset="2"/>
              <a:buChar char="q"/>
              <a:tabLst>
                <a:tab pos="241935" algn="l"/>
              </a:tabLst>
            </a:pPr>
            <a:r>
              <a:rPr lang="en-US" sz="2400" spc="-65" dirty="0">
                <a:solidFill>
                  <a:schemeClr val="bg1"/>
                </a:solidFill>
              </a:rPr>
              <a:t>We </a:t>
            </a:r>
            <a:r>
              <a:rPr lang="en-US" sz="2400" spc="-15" dirty="0">
                <a:solidFill>
                  <a:schemeClr val="bg1"/>
                </a:solidFill>
              </a:rPr>
              <a:t>are </a:t>
            </a:r>
            <a:r>
              <a:rPr lang="en-US" sz="2400" spc="-10" dirty="0">
                <a:solidFill>
                  <a:schemeClr val="bg1"/>
                </a:solidFill>
              </a:rPr>
              <a:t>using </a:t>
            </a:r>
            <a:r>
              <a:rPr lang="en-US" sz="2400" spc="-5" dirty="0">
                <a:solidFill>
                  <a:schemeClr val="bg1"/>
                </a:solidFill>
              </a:rPr>
              <a:t>the </a:t>
            </a:r>
            <a:r>
              <a:rPr lang="en-US" sz="2400" spc="-20" dirty="0">
                <a:solidFill>
                  <a:schemeClr val="bg1"/>
                </a:solidFill>
              </a:rPr>
              <a:t>recorded data </a:t>
            </a:r>
            <a:r>
              <a:rPr lang="en-US" sz="2400" spc="-5" dirty="0">
                <a:solidFill>
                  <a:schemeClr val="bg1"/>
                </a:solidFill>
              </a:rPr>
              <a:t>of the </a:t>
            </a:r>
            <a:r>
              <a:rPr lang="en-US" sz="2400" spc="-30" dirty="0">
                <a:solidFill>
                  <a:schemeClr val="bg1"/>
                </a:solidFill>
              </a:rPr>
              <a:t>bike </a:t>
            </a:r>
            <a:r>
              <a:rPr lang="en-US" sz="2400" spc="-10" dirty="0">
                <a:solidFill>
                  <a:schemeClr val="bg1"/>
                </a:solidFill>
              </a:rPr>
              <a:t>trips </a:t>
            </a:r>
            <a:r>
              <a:rPr lang="en-US" sz="2400" spc="-5" dirty="0">
                <a:solidFill>
                  <a:schemeClr val="bg1"/>
                </a:solidFill>
              </a:rPr>
              <a:t>which </a:t>
            </a:r>
            <a:r>
              <a:rPr lang="en-US" sz="2400" spc="-20" dirty="0">
                <a:solidFill>
                  <a:schemeClr val="bg1"/>
                </a:solidFill>
              </a:rPr>
              <a:t>were </a:t>
            </a:r>
            <a:r>
              <a:rPr lang="en-US" sz="2400" spc="-10" dirty="0">
                <a:solidFill>
                  <a:schemeClr val="bg1"/>
                </a:solidFill>
              </a:rPr>
              <a:t>used </a:t>
            </a:r>
            <a:r>
              <a:rPr lang="en-US" sz="2400" spc="-5" dirty="0">
                <a:solidFill>
                  <a:schemeClr val="bg1"/>
                </a:solidFill>
              </a:rPr>
              <a:t>in  </a:t>
            </a:r>
            <a:r>
              <a:rPr lang="en-US" sz="2400" spc="-20" dirty="0">
                <a:solidFill>
                  <a:schemeClr val="bg1"/>
                </a:solidFill>
              </a:rPr>
              <a:t>Bay </a:t>
            </a:r>
            <a:r>
              <a:rPr lang="en-US" sz="2400" spc="-15" dirty="0">
                <a:solidFill>
                  <a:schemeClr val="bg1"/>
                </a:solidFill>
              </a:rPr>
              <a:t>area </a:t>
            </a:r>
            <a:r>
              <a:rPr lang="en-US" sz="2400" spc="-5" dirty="0">
                <a:solidFill>
                  <a:schemeClr val="bg1"/>
                </a:solidFill>
              </a:rPr>
              <a:t>of San </a:t>
            </a:r>
            <a:r>
              <a:rPr lang="en-US" sz="2400" spc="-15" dirty="0">
                <a:solidFill>
                  <a:schemeClr val="bg1"/>
                </a:solidFill>
              </a:rPr>
              <a:t>Francisco </a:t>
            </a:r>
            <a:r>
              <a:rPr lang="en-US" sz="2400" spc="-20" dirty="0">
                <a:solidFill>
                  <a:schemeClr val="bg1"/>
                </a:solidFill>
              </a:rPr>
              <a:t>From </a:t>
            </a:r>
            <a:r>
              <a:rPr lang="en-US" sz="2400" spc="-10" dirty="0">
                <a:solidFill>
                  <a:schemeClr val="bg1"/>
                </a:solidFill>
              </a:rPr>
              <a:t>August </a:t>
            </a:r>
            <a:r>
              <a:rPr lang="en-US" sz="2400" spc="-5" dirty="0">
                <a:solidFill>
                  <a:schemeClr val="bg1"/>
                </a:solidFill>
              </a:rPr>
              <a:t>2014 </a:t>
            </a:r>
            <a:r>
              <a:rPr lang="en-US" sz="2400" spc="-20" dirty="0">
                <a:solidFill>
                  <a:schemeClr val="bg1"/>
                </a:solidFill>
              </a:rPr>
              <a:t>to </a:t>
            </a:r>
            <a:r>
              <a:rPr lang="en-US" sz="2400" spc="-10" dirty="0">
                <a:solidFill>
                  <a:schemeClr val="bg1"/>
                </a:solidFill>
              </a:rPr>
              <a:t>August</a:t>
            </a:r>
            <a:r>
              <a:rPr lang="en-US" sz="2400" spc="225" dirty="0">
                <a:solidFill>
                  <a:schemeClr val="bg1"/>
                </a:solidFill>
              </a:rPr>
              <a:t> </a:t>
            </a:r>
            <a:r>
              <a:rPr lang="en-US" sz="2400" spc="-5" dirty="0">
                <a:solidFill>
                  <a:schemeClr val="bg1"/>
                </a:solidFill>
              </a:rPr>
              <a:t>2015.</a:t>
            </a:r>
            <a:endParaRPr lang="en-US" sz="2400" dirty="0">
              <a:solidFill>
                <a:schemeClr val="bg1"/>
              </a:solidFill>
            </a:endParaRPr>
          </a:p>
          <a:p>
            <a:pPr marL="355600" marR="628015" indent="-342900">
              <a:lnSpc>
                <a:spcPct val="90000"/>
              </a:lnSpc>
              <a:spcBef>
                <a:spcPts val="1015"/>
              </a:spcBef>
              <a:buFont typeface="Wingdings" panose="05000000000000000000" pitchFamily="2" charset="2"/>
              <a:buChar char="q"/>
              <a:tabLst>
                <a:tab pos="241935" algn="l"/>
              </a:tabLst>
            </a:pPr>
            <a:r>
              <a:rPr lang="en-US" sz="2400" spc="-10" dirty="0">
                <a:solidFill>
                  <a:schemeClr val="bg1"/>
                </a:solidFill>
              </a:rPr>
              <a:t>The objective </a:t>
            </a:r>
            <a:r>
              <a:rPr lang="en-US" sz="2400" spc="-5" dirty="0">
                <a:solidFill>
                  <a:schemeClr val="bg1"/>
                </a:solidFill>
              </a:rPr>
              <a:t>of this </a:t>
            </a:r>
            <a:r>
              <a:rPr lang="en-US" sz="2400" spc="-15" dirty="0">
                <a:solidFill>
                  <a:schemeClr val="bg1"/>
                </a:solidFill>
              </a:rPr>
              <a:t>project </a:t>
            </a:r>
            <a:r>
              <a:rPr lang="en-US" sz="2400" spc="-5" dirty="0">
                <a:solidFill>
                  <a:schemeClr val="bg1"/>
                </a:solidFill>
              </a:rPr>
              <a:t>is </a:t>
            </a:r>
            <a:r>
              <a:rPr lang="en-US" sz="2400" spc="-15" dirty="0">
                <a:solidFill>
                  <a:schemeClr val="bg1"/>
                </a:solidFill>
              </a:rPr>
              <a:t>to </a:t>
            </a:r>
            <a:r>
              <a:rPr lang="en-US" sz="2400" spc="-10" dirty="0">
                <a:solidFill>
                  <a:schemeClr val="bg1"/>
                </a:solidFill>
              </a:rPr>
              <a:t>determine </a:t>
            </a:r>
            <a:r>
              <a:rPr lang="en-US" sz="2400" spc="-5" dirty="0">
                <a:solidFill>
                  <a:schemeClr val="bg1"/>
                </a:solidFill>
              </a:rPr>
              <a:t>the </a:t>
            </a:r>
            <a:r>
              <a:rPr lang="en-US" sz="2400" spc="-10" dirty="0">
                <a:solidFill>
                  <a:schemeClr val="bg1"/>
                </a:solidFill>
              </a:rPr>
              <a:t>peak </a:t>
            </a:r>
            <a:r>
              <a:rPr lang="en-US" sz="2400" spc="-15" dirty="0">
                <a:solidFill>
                  <a:schemeClr val="bg1"/>
                </a:solidFill>
              </a:rPr>
              <a:t>hours, </a:t>
            </a:r>
            <a:r>
              <a:rPr lang="en-US" sz="2400" spc="-25" dirty="0">
                <a:solidFill>
                  <a:schemeClr val="bg1"/>
                </a:solidFill>
              </a:rPr>
              <a:t>days,  </a:t>
            </a:r>
            <a:r>
              <a:rPr lang="en-US" sz="2400" spc="-10" dirty="0">
                <a:solidFill>
                  <a:schemeClr val="bg1"/>
                </a:solidFill>
              </a:rPr>
              <a:t>months </a:t>
            </a:r>
            <a:r>
              <a:rPr lang="en-US" sz="2400" spc="-5" dirty="0">
                <a:solidFill>
                  <a:schemeClr val="bg1"/>
                </a:solidFill>
              </a:rPr>
              <a:t>in which </a:t>
            </a:r>
            <a:r>
              <a:rPr lang="en-US" sz="2400" spc="-25" dirty="0">
                <a:solidFill>
                  <a:schemeClr val="bg1"/>
                </a:solidFill>
              </a:rPr>
              <a:t>bikes </a:t>
            </a:r>
            <a:r>
              <a:rPr lang="en-US" sz="2400" spc="-20" dirty="0">
                <a:solidFill>
                  <a:schemeClr val="bg1"/>
                </a:solidFill>
              </a:rPr>
              <a:t>are </a:t>
            </a:r>
            <a:r>
              <a:rPr lang="en-US" sz="2400" spc="-15" dirty="0">
                <a:solidFill>
                  <a:schemeClr val="bg1"/>
                </a:solidFill>
              </a:rPr>
              <a:t>mostly </a:t>
            </a:r>
            <a:r>
              <a:rPr lang="en-US" sz="2400" spc="-10" dirty="0">
                <a:solidFill>
                  <a:schemeClr val="bg1"/>
                </a:solidFill>
              </a:rPr>
              <a:t>occupied </a:t>
            </a:r>
            <a:r>
              <a:rPr lang="en-US" sz="2400" spc="-15" dirty="0">
                <a:solidFill>
                  <a:schemeClr val="bg1"/>
                </a:solidFill>
              </a:rPr>
              <a:t>by </a:t>
            </a:r>
            <a:r>
              <a:rPr lang="en-US" sz="2400" spc="-5" dirty="0">
                <a:solidFill>
                  <a:schemeClr val="bg1"/>
                </a:solidFill>
              </a:rPr>
              <a:t>the  </a:t>
            </a:r>
            <a:r>
              <a:rPr lang="en-US" sz="2400" spc="-20" dirty="0">
                <a:solidFill>
                  <a:schemeClr val="bg1"/>
                </a:solidFill>
              </a:rPr>
              <a:t>subscribers/ customers and which stations are popular among bike riders.</a:t>
            </a:r>
            <a:endParaRPr lang="en-US" sz="2400" dirty="0">
              <a:solidFill>
                <a:schemeClr val="bg1"/>
              </a:solidFill>
            </a:endParaRPr>
          </a:p>
          <a:p>
            <a:pPr marL="355600" marR="5080" indent="-342900">
              <a:lnSpc>
                <a:spcPct val="90000"/>
              </a:lnSpc>
              <a:spcBef>
                <a:spcPts val="965"/>
              </a:spcBef>
              <a:buFont typeface="Wingdings" panose="05000000000000000000" pitchFamily="2" charset="2"/>
              <a:buChar char="q"/>
              <a:tabLst>
                <a:tab pos="241935" algn="l"/>
              </a:tabLst>
            </a:pPr>
            <a:r>
              <a:rPr lang="en-US" sz="2400" spc="-60" dirty="0">
                <a:solidFill>
                  <a:schemeClr val="bg1"/>
                </a:solidFill>
              </a:rPr>
              <a:t>We </a:t>
            </a:r>
            <a:r>
              <a:rPr lang="en-US" sz="2400" spc="-25" dirty="0">
                <a:solidFill>
                  <a:schemeClr val="bg1"/>
                </a:solidFill>
              </a:rPr>
              <a:t>have </a:t>
            </a:r>
            <a:r>
              <a:rPr lang="en-US" sz="2400" spc="-5" dirty="0">
                <a:solidFill>
                  <a:schemeClr val="bg1"/>
                </a:solidFill>
              </a:rPr>
              <a:t>chosen this </a:t>
            </a:r>
            <a:r>
              <a:rPr lang="en-US" sz="2400" spc="-15" dirty="0">
                <a:solidFill>
                  <a:schemeClr val="bg1"/>
                </a:solidFill>
              </a:rPr>
              <a:t>project </a:t>
            </a:r>
            <a:r>
              <a:rPr lang="en-US" sz="2400" spc="-5" dirty="0">
                <a:solidFill>
                  <a:schemeClr val="bg1"/>
                </a:solidFill>
              </a:rPr>
              <a:t>as it </a:t>
            </a:r>
            <a:r>
              <a:rPr lang="en-US" sz="2400" spc="-15" dirty="0">
                <a:solidFill>
                  <a:schemeClr val="bg1"/>
                </a:solidFill>
              </a:rPr>
              <a:t>provides </a:t>
            </a:r>
            <a:r>
              <a:rPr lang="en-US" sz="2400" spc="-10" dirty="0">
                <a:solidFill>
                  <a:schemeClr val="bg1"/>
                </a:solidFill>
              </a:rPr>
              <a:t>insights </a:t>
            </a:r>
            <a:r>
              <a:rPr lang="en-US" sz="2400" spc="-20" dirty="0">
                <a:solidFill>
                  <a:schemeClr val="bg1"/>
                </a:solidFill>
              </a:rPr>
              <a:t>into </a:t>
            </a:r>
            <a:r>
              <a:rPr lang="en-US" sz="2400" spc="-5" dirty="0">
                <a:solidFill>
                  <a:schemeClr val="bg1"/>
                </a:solidFill>
              </a:rPr>
              <a:t>the </a:t>
            </a:r>
            <a:r>
              <a:rPr lang="en-US" sz="2400" spc="-25" dirty="0">
                <a:solidFill>
                  <a:schemeClr val="bg1"/>
                </a:solidFill>
              </a:rPr>
              <a:t>factors  </a:t>
            </a:r>
            <a:r>
              <a:rPr lang="en-US" sz="2400" spc="-5" dirty="0">
                <a:solidFill>
                  <a:schemeClr val="bg1"/>
                </a:solidFill>
              </a:rPr>
              <a:t>which </a:t>
            </a:r>
            <a:r>
              <a:rPr lang="en-US" sz="2400" spc="-20" dirty="0">
                <a:solidFill>
                  <a:schemeClr val="bg1"/>
                </a:solidFill>
              </a:rPr>
              <a:t>affects </a:t>
            </a:r>
            <a:r>
              <a:rPr lang="en-US" sz="2400" spc="-10" dirty="0">
                <a:solidFill>
                  <a:schemeClr val="bg1"/>
                </a:solidFill>
              </a:rPr>
              <a:t>the </a:t>
            </a:r>
            <a:r>
              <a:rPr lang="en-US" sz="2400" spc="-30" dirty="0">
                <a:solidFill>
                  <a:schemeClr val="bg1"/>
                </a:solidFill>
              </a:rPr>
              <a:t>bike </a:t>
            </a:r>
            <a:r>
              <a:rPr lang="en-US" sz="2400" spc="-10" dirty="0">
                <a:solidFill>
                  <a:schemeClr val="bg1"/>
                </a:solidFill>
              </a:rPr>
              <a:t>sharing </a:t>
            </a:r>
            <a:r>
              <a:rPr lang="en-US" sz="2400" spc="-5" dirty="0">
                <a:solidFill>
                  <a:schemeClr val="bg1"/>
                </a:solidFill>
              </a:rPr>
              <a:t>on </a:t>
            </a:r>
            <a:r>
              <a:rPr lang="en-US" sz="2400" spc="-10" dirty="0">
                <a:solidFill>
                  <a:schemeClr val="bg1"/>
                </a:solidFill>
              </a:rPr>
              <a:t>basis </a:t>
            </a:r>
            <a:r>
              <a:rPr lang="en-US" sz="2400" spc="-5" dirty="0">
                <a:solidFill>
                  <a:schemeClr val="bg1"/>
                </a:solidFill>
              </a:rPr>
              <a:t>of </a:t>
            </a:r>
            <a:r>
              <a:rPr lang="en-US" sz="2400" spc="-10" dirty="0">
                <a:solidFill>
                  <a:schemeClr val="bg1"/>
                </a:solidFill>
              </a:rPr>
              <a:t>location</a:t>
            </a:r>
            <a:r>
              <a:rPr lang="en-US" sz="2400" spc="-5" dirty="0">
                <a:solidFill>
                  <a:schemeClr val="bg1"/>
                </a:solidFill>
              </a:rPr>
              <a:t>, </a:t>
            </a:r>
            <a:r>
              <a:rPr lang="en-US" sz="2400" spc="-25" dirty="0">
                <a:solidFill>
                  <a:schemeClr val="bg1"/>
                </a:solidFill>
              </a:rPr>
              <a:t>days </a:t>
            </a:r>
            <a:r>
              <a:rPr lang="en-US" sz="2400" spc="-10" dirty="0">
                <a:solidFill>
                  <a:schemeClr val="bg1"/>
                </a:solidFill>
              </a:rPr>
              <a:t>or trip duration. </a:t>
            </a:r>
          </a:p>
        </p:txBody>
      </p:sp>
      <p:sp>
        <p:nvSpPr>
          <p:cNvPr id="9" name="TextBox 8">
            <a:extLst>
              <a:ext uri="{FF2B5EF4-FFF2-40B4-BE49-F238E27FC236}">
                <a16:creationId xmlns:a16="http://schemas.microsoft.com/office/drawing/2014/main" id="{2217BA2D-EE14-4CC5-BCCF-78C3064295C4}"/>
              </a:ext>
            </a:extLst>
          </p:cNvPr>
          <p:cNvSpPr txBox="1"/>
          <p:nvPr/>
        </p:nvSpPr>
        <p:spPr>
          <a:xfrm>
            <a:off x="235475" y="2286000"/>
            <a:ext cx="4260325" cy="3710759"/>
          </a:xfrm>
          <a:prstGeom prst="rect">
            <a:avLst/>
          </a:prstGeom>
          <a:noFill/>
        </p:spPr>
        <p:txBody>
          <a:bodyPr wrap="square">
            <a:spAutoFit/>
          </a:bodyPr>
          <a:lstStyle/>
          <a:p>
            <a:pPr marL="469900" marR="5080" indent="-457200">
              <a:lnSpc>
                <a:spcPct val="90000"/>
              </a:lnSpc>
              <a:spcBef>
                <a:spcPts val="965"/>
              </a:spcBef>
              <a:buFont typeface="Wingdings" panose="05000000000000000000" pitchFamily="2" charset="2"/>
              <a:buChar char="ü"/>
              <a:tabLst>
                <a:tab pos="241935" algn="l"/>
              </a:tabLst>
            </a:pPr>
            <a:r>
              <a:rPr lang="en-US" sz="2800" spc="-65" dirty="0"/>
              <a:t>We </a:t>
            </a:r>
            <a:r>
              <a:rPr lang="en-US" sz="2800" spc="-10" dirty="0"/>
              <a:t>can use this analysis </a:t>
            </a:r>
            <a:r>
              <a:rPr lang="en-US" sz="2800" spc="-20" dirty="0"/>
              <a:t>to </a:t>
            </a:r>
            <a:r>
              <a:rPr lang="en-US" sz="2800" spc="-15" dirty="0"/>
              <a:t>predict future </a:t>
            </a:r>
            <a:r>
              <a:rPr lang="en-US" sz="2800" spc="-10" dirty="0"/>
              <a:t>usage and increasing the rental count of  </a:t>
            </a:r>
            <a:r>
              <a:rPr lang="en-US" sz="2800" spc="-5" dirty="0"/>
              <a:t>these </a:t>
            </a:r>
            <a:r>
              <a:rPr lang="en-US" sz="2800" spc="-20" dirty="0"/>
              <a:t>bikes. </a:t>
            </a:r>
          </a:p>
          <a:p>
            <a:pPr marL="469900" marR="5080" indent="-457200">
              <a:lnSpc>
                <a:spcPct val="90000"/>
              </a:lnSpc>
              <a:spcBef>
                <a:spcPts val="965"/>
              </a:spcBef>
              <a:buFont typeface="Wingdings" panose="05000000000000000000" pitchFamily="2" charset="2"/>
              <a:buChar char="ü"/>
              <a:tabLst>
                <a:tab pos="241935" algn="l"/>
              </a:tabLst>
            </a:pPr>
            <a:r>
              <a:rPr lang="en-US" sz="2800" spc="-10" dirty="0"/>
              <a:t>To increase the effectiveness and use of these services and thereby attract more users</a:t>
            </a:r>
          </a:p>
        </p:txBody>
      </p:sp>
      <p:sp>
        <p:nvSpPr>
          <p:cNvPr id="11" name="TextBox 10">
            <a:extLst>
              <a:ext uri="{FF2B5EF4-FFF2-40B4-BE49-F238E27FC236}">
                <a16:creationId xmlns:a16="http://schemas.microsoft.com/office/drawing/2014/main" id="{BDA277E3-05CC-4BD3-A095-CA24A5811620}"/>
              </a:ext>
            </a:extLst>
          </p:cNvPr>
          <p:cNvSpPr txBox="1"/>
          <p:nvPr/>
        </p:nvSpPr>
        <p:spPr>
          <a:xfrm>
            <a:off x="893982" y="525050"/>
            <a:ext cx="3029090" cy="590931"/>
          </a:xfrm>
          <a:prstGeom prst="rect">
            <a:avLst/>
          </a:prstGeom>
          <a:noFill/>
        </p:spPr>
        <p:txBody>
          <a:bodyPr wrap="square">
            <a:spAutoFit/>
          </a:bodyPr>
          <a:lstStyle/>
          <a:p>
            <a:pPr marR="5080">
              <a:lnSpc>
                <a:spcPct val="90000"/>
              </a:lnSpc>
              <a:spcBef>
                <a:spcPts val="965"/>
              </a:spcBef>
              <a:tabLst>
                <a:tab pos="241935" algn="l"/>
              </a:tabLst>
            </a:pPr>
            <a:r>
              <a:rPr lang="en-US" sz="3600" b="1" spc="-10" dirty="0"/>
              <a:t>Business Case</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marL="17145" algn="r"/>
            <a:r>
              <a:rPr lang="en-US" sz="4000" kern="1200" spc="-245">
                <a:solidFill>
                  <a:srgbClr val="FFFFFF"/>
                </a:solidFill>
                <a:latin typeface="+mj-lt"/>
                <a:ea typeface="+mj-ea"/>
                <a:cs typeface="+mj-cs"/>
              </a:rPr>
              <a:t>Problem</a:t>
            </a:r>
            <a:r>
              <a:rPr lang="en-US" sz="4000" kern="1200" spc="-530">
                <a:solidFill>
                  <a:srgbClr val="FFFFFF"/>
                </a:solidFill>
                <a:latin typeface="+mj-lt"/>
                <a:ea typeface="+mj-ea"/>
                <a:cs typeface="+mj-cs"/>
              </a:rPr>
              <a:t> </a:t>
            </a:r>
            <a:r>
              <a:rPr lang="en-US" sz="4000" kern="1200" spc="-260">
                <a:solidFill>
                  <a:srgbClr val="FFFFFF"/>
                </a:solidFill>
                <a:latin typeface="+mj-lt"/>
                <a:ea typeface="+mj-ea"/>
                <a:cs typeface="+mj-cs"/>
              </a:rPr>
              <a:t>Statements</a:t>
            </a:r>
          </a:p>
        </p:txBody>
      </p:sp>
      <p:sp>
        <p:nvSpPr>
          <p:cNvPr id="3" name="object 3"/>
          <p:cNvSpPr txBox="1"/>
          <p:nvPr/>
        </p:nvSpPr>
        <p:spPr>
          <a:xfrm>
            <a:off x="4367695" y="381000"/>
            <a:ext cx="7519505" cy="6096000"/>
          </a:xfrm>
          <a:prstGeom prst="rect">
            <a:avLst/>
          </a:prstGeom>
        </p:spPr>
        <p:txBody>
          <a:bodyPr vert="horz" lIns="91440" tIns="45720" rIns="91440" bIns="45720" rtlCol="0" anchor="ctr">
            <a:normAutofit lnSpcReduction="10000"/>
          </a:bodyPr>
          <a:lstStyle/>
          <a:p>
            <a:pPr marR="0">
              <a:lnSpc>
                <a:spcPct val="90000"/>
              </a:lnSpc>
              <a:spcBef>
                <a:spcPts val="1000"/>
              </a:spcBef>
              <a:spcAft>
                <a:spcPts val="0"/>
              </a:spcAft>
            </a:pPr>
            <a:r>
              <a:rPr lang="en-US" sz="2400" b="1" dirty="0">
                <a:effectLst/>
              </a:rPr>
              <a:t>Unbalanced stations</a:t>
            </a:r>
          </a:p>
          <a:p>
            <a:pPr marL="0" marR="0" indent="-228600">
              <a:lnSpc>
                <a:spcPct val="90000"/>
              </a:lnSpc>
              <a:spcBef>
                <a:spcPts val="900"/>
              </a:spcBef>
              <a:spcAft>
                <a:spcPts val="900"/>
              </a:spcAft>
              <a:buFont typeface="Arial" panose="020B0604020202020204" pitchFamily="34" charset="0"/>
              <a:buChar char="•"/>
            </a:pPr>
            <a:r>
              <a:rPr lang="en-US" sz="2400" dirty="0">
                <a:effectLst/>
              </a:rPr>
              <a:t>Bike sharing programs usually have a problem of unbalanced stations where the number of trips from these stations is higher than the number of trips to these stations (or vice versa). </a:t>
            </a:r>
          </a:p>
          <a:p>
            <a:pPr marR="0">
              <a:lnSpc>
                <a:spcPct val="90000"/>
              </a:lnSpc>
              <a:spcBef>
                <a:spcPts val="900"/>
              </a:spcBef>
              <a:spcAft>
                <a:spcPts val="900"/>
              </a:spcAft>
            </a:pPr>
            <a:r>
              <a:rPr lang="en-US" sz="2400" b="1" dirty="0">
                <a:effectLst/>
              </a:rPr>
              <a:t>Non-uniform usage of bicycles</a:t>
            </a:r>
          </a:p>
          <a:p>
            <a:pPr marL="0" marR="0" indent="-228600">
              <a:lnSpc>
                <a:spcPct val="90000"/>
              </a:lnSpc>
              <a:spcBef>
                <a:spcPts val="900"/>
              </a:spcBef>
              <a:spcAft>
                <a:spcPts val="900"/>
              </a:spcAft>
              <a:buFont typeface="Arial" panose="020B0604020202020204" pitchFamily="34" charset="0"/>
              <a:buChar char="•"/>
            </a:pPr>
            <a:r>
              <a:rPr lang="en-US" sz="2400" dirty="0">
                <a:effectLst/>
              </a:rPr>
              <a:t>Some stations are very popular with many rents, while some have only few rents. Because of that in general bicycles at popular stations tend to be used significantly more often than bicycles at not popular stations. A not uniform usage of bicycles leads to a need of bringing heavily used bicycles often to a workshop, while there are some bicycles almost new and used only a few times.</a:t>
            </a:r>
          </a:p>
          <a:p>
            <a:pPr marR="0">
              <a:lnSpc>
                <a:spcPct val="90000"/>
              </a:lnSpc>
              <a:spcBef>
                <a:spcPts val="900"/>
              </a:spcBef>
              <a:spcAft>
                <a:spcPts val="900"/>
              </a:spcAft>
            </a:pPr>
            <a:r>
              <a:rPr lang="en-US" sz="2400" dirty="0">
                <a:effectLst/>
              </a:rPr>
              <a:t>The goal is to analyze the data and see if there is a possibility to suggest bicycle transfers in a way to balance bicycle usage.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66722" y="586855"/>
            <a:ext cx="3201366" cy="3387497"/>
          </a:xfrm>
          <a:prstGeom prst="rect">
            <a:avLst/>
          </a:prstGeom>
        </p:spPr>
        <p:txBody>
          <a:bodyPr vert="horz" lIns="91440" tIns="45720" rIns="91440" bIns="45720" rtlCol="0" anchor="b">
            <a:normAutofit/>
          </a:bodyPr>
          <a:lstStyle/>
          <a:p>
            <a:pPr marL="12700" algn="r"/>
            <a:r>
              <a:rPr lang="en-US" sz="4000" kern="1200" spc="-254">
                <a:solidFill>
                  <a:srgbClr val="FFFFFF"/>
                </a:solidFill>
                <a:latin typeface="+mj-lt"/>
                <a:ea typeface="+mj-ea"/>
                <a:cs typeface="+mj-cs"/>
              </a:rPr>
              <a:t>Dataset Description</a:t>
            </a:r>
          </a:p>
        </p:txBody>
      </p:sp>
      <p:sp>
        <p:nvSpPr>
          <p:cNvPr id="3" name="object 3"/>
          <p:cNvSpPr txBox="1"/>
          <p:nvPr/>
        </p:nvSpPr>
        <p:spPr>
          <a:xfrm>
            <a:off x="4810259" y="649480"/>
            <a:ext cx="6915019" cy="5546047"/>
          </a:xfrm>
          <a:prstGeom prst="rect">
            <a:avLst/>
          </a:prstGeom>
        </p:spPr>
        <p:txBody>
          <a:bodyPr vert="horz" lIns="91440" tIns="45720" rIns="91440" bIns="45720" rtlCol="0" anchor="ctr">
            <a:normAutofit/>
          </a:bodyPr>
          <a:lstStyle/>
          <a:p>
            <a:pPr marR="1553210" lvl="0">
              <a:lnSpc>
                <a:spcPct val="90000"/>
              </a:lnSpc>
              <a:spcBef>
                <a:spcPts val="0"/>
              </a:spcBef>
              <a:spcAft>
                <a:spcPts val="0"/>
              </a:spcAft>
              <a:tabLst>
                <a:tab pos="457200" algn="l"/>
              </a:tabLst>
            </a:pPr>
            <a:r>
              <a:rPr lang="en-US" sz="2400" dirty="0"/>
              <a:t>The data is from an "OPEN DATA" source retrieved from </a:t>
            </a:r>
            <a:r>
              <a:rPr lang="en-US" sz="2400" dirty="0">
                <a:hlinkClick r:id="rId2">
                  <a:extLst>
                    <a:ext uri="{A12FA001-AC4F-418D-AE19-62706E023703}">
                      <ahyp:hlinkClr xmlns:ahyp="http://schemas.microsoft.com/office/drawing/2018/hyperlinkcolor" val="tx"/>
                    </a:ext>
                  </a:extLst>
                </a:hlinkClick>
              </a:rPr>
              <a:t>https://github.com/udacity/data-analyst/find/master</a:t>
            </a:r>
            <a:endParaRPr lang="en-US" sz="2400" dirty="0"/>
          </a:p>
          <a:p>
            <a:pPr marR="1553210" lvl="0" indent="-228600">
              <a:lnSpc>
                <a:spcPct val="90000"/>
              </a:lnSpc>
              <a:spcBef>
                <a:spcPts val="0"/>
              </a:spcBef>
              <a:spcAft>
                <a:spcPts val="0"/>
              </a:spcAft>
              <a:buFont typeface="Arial" panose="020B0604020202020204" pitchFamily="34" charset="0"/>
              <a:buChar char="•"/>
              <a:tabLst>
                <a:tab pos="457200" algn="l"/>
              </a:tabLst>
            </a:pPr>
            <a:endParaRPr lang="en-US" sz="2400" dirty="0"/>
          </a:p>
          <a:p>
            <a:pPr marL="698500" marR="972185" lvl="1" indent="-228600">
              <a:lnSpc>
                <a:spcPct val="90000"/>
              </a:lnSpc>
              <a:spcBef>
                <a:spcPts val="1005"/>
              </a:spcBef>
              <a:buFont typeface="Arial" panose="020B0604020202020204" pitchFamily="34" charset="0"/>
              <a:buChar char="•"/>
              <a:tabLst>
                <a:tab pos="241935" algn="l"/>
              </a:tabLst>
            </a:pPr>
            <a:r>
              <a:rPr lang="en-US" sz="2400" dirty="0"/>
              <a:t>We have used 2 CSV data files : 201508_trip_data.csv, 201508_station_data.csv</a:t>
            </a:r>
          </a:p>
          <a:p>
            <a:pPr marL="698500" marR="972185" lvl="1" indent="-228600">
              <a:lnSpc>
                <a:spcPct val="90000"/>
              </a:lnSpc>
              <a:spcBef>
                <a:spcPts val="1005"/>
              </a:spcBef>
              <a:buFont typeface="Arial" panose="020B0604020202020204" pitchFamily="34" charset="0"/>
              <a:buChar char="•"/>
              <a:tabLst>
                <a:tab pos="241935" algn="l"/>
              </a:tabLst>
            </a:pPr>
            <a:r>
              <a:rPr lang="en-US" sz="2400" dirty="0"/>
              <a:t>Bay Area Bike Share started their operation in August 2013 in San Francisco Bay Area with 700 bicycles in 70 stations. The bike stations are available 24 X 7. </a:t>
            </a:r>
          </a:p>
          <a:p>
            <a:pPr marL="698500" marR="972185" lvl="1" indent="-228600">
              <a:lnSpc>
                <a:spcPct val="90000"/>
              </a:lnSpc>
              <a:spcBef>
                <a:spcPts val="1005"/>
              </a:spcBef>
              <a:buFont typeface="Arial" panose="020B0604020202020204" pitchFamily="34" charset="0"/>
              <a:buChar char="•"/>
              <a:tabLst>
                <a:tab pos="241935" algn="l"/>
              </a:tabLst>
            </a:pPr>
            <a:r>
              <a:rPr lang="en-US" sz="2400" dirty="0"/>
              <a:t>We have selected the Year 2 Data from Sep 2014 to Aug 2015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26073" y="489439"/>
            <a:ext cx="11139854" cy="930447"/>
          </a:xfrm>
          <a:prstGeom prst="rect">
            <a:avLst/>
          </a:prstGeom>
        </p:spPr>
        <p:txBody>
          <a:bodyPr vert="horz" lIns="91440" tIns="45720" rIns="91440" bIns="45720" rtlCol="0" anchor="b">
            <a:normAutofit/>
          </a:bodyPr>
          <a:lstStyle/>
          <a:p>
            <a:pPr marL="12700" algn="ctr"/>
            <a:r>
              <a:rPr lang="en-US" sz="5400" b="1" kern="1200" spc="5" dirty="0">
                <a:solidFill>
                  <a:schemeClr val="bg1"/>
                </a:solidFill>
                <a:latin typeface="+mj-lt"/>
                <a:ea typeface="+mj-ea"/>
                <a:cs typeface="+mj-cs"/>
              </a:rPr>
              <a:t>Exploratory Data</a:t>
            </a:r>
            <a:r>
              <a:rPr lang="en-US" sz="5400" b="1" kern="1200" spc="-340" dirty="0">
                <a:solidFill>
                  <a:schemeClr val="bg1"/>
                </a:solidFill>
                <a:latin typeface="+mj-lt"/>
                <a:ea typeface="+mj-ea"/>
                <a:cs typeface="+mj-cs"/>
              </a:rPr>
              <a:t> </a:t>
            </a:r>
            <a:r>
              <a:rPr lang="en-US" sz="5400" b="1" kern="1200" spc="-5" dirty="0">
                <a:solidFill>
                  <a:schemeClr val="bg1"/>
                </a:solidFill>
                <a:latin typeface="+mj-lt"/>
                <a:ea typeface="+mj-ea"/>
                <a:cs typeface="+mj-cs"/>
              </a:rPr>
              <a:t>Analysis</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0943AA9-B60D-4891-9F91-B480FAB3EB1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19642" y="2427541"/>
            <a:ext cx="10097616" cy="3997637"/>
          </a:xfrm>
          <a:prstGeom prst="rect">
            <a:avLst/>
          </a:prstGeom>
          <a:noFill/>
        </p:spPr>
      </p:pic>
      <p:sp>
        <p:nvSpPr>
          <p:cNvPr id="10" name="object 2">
            <a:extLst>
              <a:ext uri="{FF2B5EF4-FFF2-40B4-BE49-F238E27FC236}">
                <a16:creationId xmlns:a16="http://schemas.microsoft.com/office/drawing/2014/main" id="{8FE8D903-D713-4AB5-A9E2-5D483C80F9CA}"/>
              </a:ext>
            </a:extLst>
          </p:cNvPr>
          <p:cNvSpPr txBox="1">
            <a:spLocks/>
          </p:cNvSpPr>
          <p:nvPr/>
        </p:nvSpPr>
        <p:spPr>
          <a:xfrm>
            <a:off x="621086" y="1517163"/>
            <a:ext cx="11139854" cy="6074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US" sz="3200" b="1" spc="5" dirty="0">
                <a:solidFill>
                  <a:srgbClr val="FFFFFF"/>
                </a:solidFill>
              </a:rPr>
              <a:t>DATA SUMMARY</a:t>
            </a:r>
            <a:endParaRPr lang="en-US" sz="3200" b="1" spc="-5"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46351" y="433545"/>
            <a:ext cx="11139854" cy="930447"/>
          </a:xfrm>
          <a:prstGeom prst="rect">
            <a:avLst/>
          </a:prstGeom>
        </p:spPr>
        <p:txBody>
          <a:bodyPr vert="horz" lIns="91440" tIns="45720" rIns="91440" bIns="45720" rtlCol="0" anchor="b">
            <a:normAutofit/>
          </a:bodyPr>
          <a:lstStyle/>
          <a:p>
            <a:pPr marL="12700" algn="ctr"/>
            <a:r>
              <a:rPr lang="en-US" sz="5400" b="1" spc="5" dirty="0">
                <a:solidFill>
                  <a:srgbClr val="FFFFFF"/>
                </a:solidFill>
              </a:rPr>
              <a:t>Exploratory Data</a:t>
            </a:r>
            <a:r>
              <a:rPr lang="en-US" sz="5400" b="1" spc="-340" dirty="0">
                <a:solidFill>
                  <a:srgbClr val="FFFFFF"/>
                </a:solidFill>
              </a:rPr>
              <a:t> </a:t>
            </a:r>
            <a:r>
              <a:rPr lang="en-US" sz="5400" b="1" spc="-5" dirty="0">
                <a:solidFill>
                  <a:srgbClr val="FFFFFF"/>
                </a:solidFill>
              </a:rPr>
              <a:t>Analysis</a:t>
            </a: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1.png">
            <a:extLst>
              <a:ext uri="{FF2B5EF4-FFF2-40B4-BE49-F238E27FC236}">
                <a16:creationId xmlns:a16="http://schemas.microsoft.com/office/drawing/2014/main" id="{CAF34971-D8A6-4060-92E7-5284BF315C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47528" y="2426818"/>
            <a:ext cx="4023995" cy="3997637"/>
          </a:xfrm>
          <a:prstGeom prst="rect">
            <a:avLst/>
          </a:prstGeom>
        </p:spPr>
      </p:pic>
      <p:cxnSp>
        <p:nvCxnSpPr>
          <p:cNvPr id="18" name="Straight Connector 1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image2.png">
            <a:extLst>
              <a:ext uri="{FF2B5EF4-FFF2-40B4-BE49-F238E27FC236}">
                <a16:creationId xmlns:a16="http://schemas.microsoft.com/office/drawing/2014/main" id="{96A542F8-D01E-430C-8CE9-F20628C1529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040959" y="2426818"/>
            <a:ext cx="4264145" cy="3997637"/>
          </a:xfrm>
          <a:prstGeom prst="rect">
            <a:avLst/>
          </a:prstGeom>
        </p:spPr>
      </p:pic>
      <p:sp>
        <p:nvSpPr>
          <p:cNvPr id="10" name="object 2">
            <a:extLst>
              <a:ext uri="{FF2B5EF4-FFF2-40B4-BE49-F238E27FC236}">
                <a16:creationId xmlns:a16="http://schemas.microsoft.com/office/drawing/2014/main" id="{575EC778-0D7C-42EC-9E1B-69C75F6EEFC0}"/>
              </a:ext>
            </a:extLst>
          </p:cNvPr>
          <p:cNvSpPr txBox="1">
            <a:spLocks/>
          </p:cNvSpPr>
          <p:nvPr/>
        </p:nvSpPr>
        <p:spPr>
          <a:xfrm>
            <a:off x="621086" y="1517163"/>
            <a:ext cx="11139854" cy="6074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US" sz="3200" b="1" spc="5" dirty="0">
                <a:solidFill>
                  <a:srgbClr val="FFFFFF"/>
                </a:solidFill>
              </a:rPr>
              <a:t>TIME BASED USAGE</a:t>
            </a:r>
            <a:endParaRPr lang="en-US" sz="3200" b="1" spc="-5" dirty="0">
              <a:solidFill>
                <a:srgbClr val="FFFFFF"/>
              </a:solidFill>
            </a:endParaRPr>
          </a:p>
        </p:txBody>
      </p:sp>
    </p:spTree>
    <p:extLst>
      <p:ext uri="{BB962C8B-B14F-4D97-AF65-F5344CB8AC3E}">
        <p14:creationId xmlns:p14="http://schemas.microsoft.com/office/powerpoint/2010/main" val="364493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46351" y="433545"/>
            <a:ext cx="11139854" cy="930447"/>
          </a:xfrm>
          <a:prstGeom prst="rect">
            <a:avLst/>
          </a:prstGeom>
        </p:spPr>
        <p:txBody>
          <a:bodyPr vert="horz" lIns="91440" tIns="45720" rIns="91440" bIns="45720" rtlCol="0" anchor="b">
            <a:normAutofit/>
          </a:bodyPr>
          <a:lstStyle/>
          <a:p>
            <a:pPr marL="12700" algn="ctr"/>
            <a:r>
              <a:rPr lang="en-US" sz="5400" b="1" spc="5" dirty="0">
                <a:solidFill>
                  <a:srgbClr val="FFFFFF"/>
                </a:solidFill>
              </a:rPr>
              <a:t>Exploratory Data</a:t>
            </a:r>
            <a:r>
              <a:rPr lang="en-US" sz="5400" b="1" spc="-340" dirty="0">
                <a:solidFill>
                  <a:srgbClr val="FFFFFF"/>
                </a:solidFill>
              </a:rPr>
              <a:t> </a:t>
            </a:r>
            <a:r>
              <a:rPr lang="en-US" sz="5400" b="1" spc="-5" dirty="0">
                <a:solidFill>
                  <a:srgbClr val="FFFFFF"/>
                </a:solidFill>
              </a:rPr>
              <a:t>Analysis</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image4.png">
            <a:extLst>
              <a:ext uri="{FF2B5EF4-FFF2-40B4-BE49-F238E27FC236}">
                <a16:creationId xmlns:a16="http://schemas.microsoft.com/office/drawing/2014/main" id="{70E6C7D6-B344-4CEF-A754-C76F2D3689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1567" y="2784333"/>
            <a:ext cx="5455917" cy="3282606"/>
          </a:xfrm>
          <a:prstGeom prst="rect">
            <a:avLst/>
          </a:prstGeom>
        </p:spPr>
      </p:pic>
      <p:cxnSp>
        <p:nvCxnSpPr>
          <p:cNvPr id="27" name="Straight Connector 2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image3.png">
            <a:extLst>
              <a:ext uri="{FF2B5EF4-FFF2-40B4-BE49-F238E27FC236}">
                <a16:creationId xmlns:a16="http://schemas.microsoft.com/office/drawing/2014/main" id="{4FCD900F-632E-46C0-ACB0-F863AAC4427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45073" y="2786593"/>
            <a:ext cx="5455917" cy="3278087"/>
          </a:xfrm>
          <a:prstGeom prst="rect">
            <a:avLst/>
          </a:prstGeom>
        </p:spPr>
      </p:pic>
      <p:sp>
        <p:nvSpPr>
          <p:cNvPr id="10" name="object 2">
            <a:extLst>
              <a:ext uri="{FF2B5EF4-FFF2-40B4-BE49-F238E27FC236}">
                <a16:creationId xmlns:a16="http://schemas.microsoft.com/office/drawing/2014/main" id="{575EC778-0D7C-42EC-9E1B-69C75F6EEFC0}"/>
              </a:ext>
            </a:extLst>
          </p:cNvPr>
          <p:cNvSpPr txBox="1">
            <a:spLocks/>
          </p:cNvSpPr>
          <p:nvPr/>
        </p:nvSpPr>
        <p:spPr>
          <a:xfrm>
            <a:off x="621086" y="1517163"/>
            <a:ext cx="11139854" cy="6074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Aft>
                <a:spcPts val="600"/>
              </a:spcAft>
            </a:pPr>
            <a:r>
              <a:rPr lang="en-US" sz="3200" b="1" spc="5" dirty="0">
                <a:solidFill>
                  <a:srgbClr val="FFFFFF"/>
                </a:solidFill>
              </a:rPr>
              <a:t>RENTAL INFORMATION</a:t>
            </a:r>
            <a:endParaRPr lang="en-US" sz="3200" b="1" spc="-5">
              <a:solidFill>
                <a:srgbClr val="FFFFFF"/>
              </a:solidFill>
            </a:endParaRPr>
          </a:p>
        </p:txBody>
      </p:sp>
    </p:spTree>
    <p:extLst>
      <p:ext uri="{BB962C8B-B14F-4D97-AF65-F5344CB8AC3E}">
        <p14:creationId xmlns:p14="http://schemas.microsoft.com/office/powerpoint/2010/main" val="390580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26073" y="489439"/>
            <a:ext cx="11139854" cy="930447"/>
          </a:xfrm>
          <a:prstGeom prst="rect">
            <a:avLst/>
          </a:prstGeom>
        </p:spPr>
        <p:txBody>
          <a:bodyPr vert="horz" lIns="91440" tIns="45720" rIns="91440" bIns="45720" rtlCol="0" anchor="b">
            <a:normAutofit/>
          </a:bodyPr>
          <a:lstStyle/>
          <a:p>
            <a:pPr marL="12700" algn="ctr"/>
            <a:r>
              <a:rPr lang="en-US" sz="5400" b="1" kern="1200" spc="5" dirty="0">
                <a:solidFill>
                  <a:schemeClr val="bg1"/>
                </a:solidFill>
                <a:latin typeface="+mj-lt"/>
                <a:ea typeface="+mj-ea"/>
                <a:cs typeface="+mj-cs"/>
              </a:rPr>
              <a:t>Exploratory Data</a:t>
            </a:r>
            <a:r>
              <a:rPr lang="en-US" sz="5400" b="1" kern="1200" spc="-340" dirty="0">
                <a:solidFill>
                  <a:schemeClr val="bg1"/>
                </a:solidFill>
                <a:latin typeface="+mj-lt"/>
                <a:ea typeface="+mj-ea"/>
                <a:cs typeface="+mj-cs"/>
              </a:rPr>
              <a:t> </a:t>
            </a:r>
            <a:r>
              <a:rPr lang="en-US" sz="5400" b="1" kern="1200" spc="-5" dirty="0">
                <a:solidFill>
                  <a:schemeClr val="bg1"/>
                </a:solidFill>
                <a:latin typeface="+mj-lt"/>
                <a:ea typeface="+mj-ea"/>
                <a:cs typeface="+mj-cs"/>
              </a:rPr>
              <a:t>Analysis</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object 2">
            <a:extLst>
              <a:ext uri="{FF2B5EF4-FFF2-40B4-BE49-F238E27FC236}">
                <a16:creationId xmlns:a16="http://schemas.microsoft.com/office/drawing/2014/main" id="{8FE8D903-D713-4AB5-A9E2-5D483C80F9CA}"/>
              </a:ext>
            </a:extLst>
          </p:cNvPr>
          <p:cNvSpPr txBox="1">
            <a:spLocks/>
          </p:cNvSpPr>
          <p:nvPr/>
        </p:nvSpPr>
        <p:spPr>
          <a:xfrm>
            <a:off x="621086" y="1517163"/>
            <a:ext cx="11139854" cy="6074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r>
              <a:rPr lang="en-US" sz="3200" b="1" spc="5" dirty="0">
                <a:solidFill>
                  <a:srgbClr val="FFFFFF"/>
                </a:solidFill>
              </a:rPr>
              <a:t>MONTH-TO-MONTH USAGE</a:t>
            </a:r>
            <a:endParaRPr lang="en-US" sz="3200" b="1" spc="-5" dirty="0">
              <a:solidFill>
                <a:srgbClr val="FFFFFF"/>
              </a:solidFill>
            </a:endParaRPr>
          </a:p>
        </p:txBody>
      </p:sp>
      <p:pic>
        <p:nvPicPr>
          <p:cNvPr id="9" name="image6.jpeg">
            <a:extLst>
              <a:ext uri="{FF2B5EF4-FFF2-40B4-BE49-F238E27FC236}">
                <a16:creationId xmlns:a16="http://schemas.microsoft.com/office/drawing/2014/main" id="{A6887CC6-3289-42D1-9095-ED0D1FDD940E}"/>
              </a:ext>
            </a:extLst>
          </p:cNvPr>
          <p:cNvPicPr/>
          <p:nvPr/>
        </p:nvPicPr>
        <p:blipFill>
          <a:blip r:embed="rId2" cstate="print"/>
          <a:stretch>
            <a:fillRect/>
          </a:stretch>
        </p:blipFill>
        <p:spPr>
          <a:xfrm>
            <a:off x="526074" y="2568453"/>
            <a:ext cx="10903926" cy="3920934"/>
          </a:xfrm>
          <a:prstGeom prst="rect">
            <a:avLst/>
          </a:prstGeom>
        </p:spPr>
      </p:pic>
    </p:spTree>
    <p:extLst>
      <p:ext uri="{BB962C8B-B14F-4D97-AF65-F5344CB8AC3E}">
        <p14:creationId xmlns:p14="http://schemas.microsoft.com/office/powerpoint/2010/main" val="3267843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740</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Carlito</vt:lpstr>
      <vt:lpstr>Wingdings</vt:lpstr>
      <vt:lpstr>Office Theme</vt:lpstr>
      <vt:lpstr>Bike Sharing Dataset Analysis</vt:lpstr>
      <vt:lpstr>Contents</vt:lpstr>
      <vt:lpstr>Introduction</vt:lpstr>
      <vt:lpstr>Problem Statements</vt:lpstr>
      <vt:lpstr>Dataset Description</vt:lpstr>
      <vt:lpstr>Exploratory Data Analysis</vt:lpstr>
      <vt:lpstr>Exploratory Data Analysis</vt:lpstr>
      <vt:lpstr>Exploratory Data Analysis</vt:lpstr>
      <vt:lpstr>Exploratory Data Analysis</vt:lpstr>
      <vt:lpstr>Model Creation using Linear Regression</vt:lpstr>
      <vt:lpstr>FINDINGS: Stations in San Francisco</vt:lpstr>
      <vt:lpstr>FINDINGS: STATIONS IN SAN FRANCISCO</vt:lpstr>
      <vt:lpstr>FINDINGS: BIKE USAGE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Bay Area  Bike Share Analysis</dc:title>
  <cp:lastModifiedBy>Tripti Mishra &lt;US ALP PM EM&gt;</cp:lastModifiedBy>
  <cp:revision>13</cp:revision>
  <dcterms:created xsi:type="dcterms:W3CDTF">2021-02-16T06:15:12Z</dcterms:created>
  <dcterms:modified xsi:type="dcterms:W3CDTF">2021-02-20T04:50:03Z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2018-01-06T00:00:00Z</vt:filetime>
  </property>
  <property fmtid="{D5CDD505-2E9C-101B-9397-08002B2CF9AE}" pid="3" name="Creator">
    <vt:lpwstr>Microsoft® PowerPoint® 2013</vt:lpwstr>
  </property>
  <property fmtid="{D5CDD505-2E9C-101B-9397-08002B2CF9AE}" pid="4" name="LastSaved">
    <vt:filetime>2021-02-16T00:00:00Z</vt:filetime>
  </property>
</Properties>
</file>