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2845C1-CB28-4304-A26D-8524644A6476}">
  <a:tblStyle styleId="{A82845C1-CB28-4304-A26D-8524644A64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ee0e9c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ee0e9c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ee0e9c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ee0e9c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eeda76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eeda76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eeda76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eeda76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beeda76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eeda76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eeda76f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eeda76f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eeda76f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eeda76f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51936a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51936a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bed8023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ed8023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ed8023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ed8023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ed8023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ed8023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bee0e9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ee0e9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bee0e9c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ee0e9c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eeda76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eeda76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bee0e9c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ee0e9c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ee0e9c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bee0e9c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wendykan/lending-club-loan-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Mining</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Final project</a:t>
            </a:r>
            <a:endParaRPr b="1"/>
          </a:p>
        </p:txBody>
      </p:sp>
      <p:sp>
        <p:nvSpPr>
          <p:cNvPr id="56" name="Google Shape;56;p13"/>
          <p:cNvSpPr txBox="1"/>
          <p:nvPr/>
        </p:nvSpPr>
        <p:spPr>
          <a:xfrm>
            <a:off x="311700" y="3752650"/>
            <a:ext cx="33984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Presentors:</a:t>
            </a:r>
            <a:endParaRPr b="1" sz="1800"/>
          </a:p>
          <a:p>
            <a:pPr indent="0" lvl="0" marL="0" rtl="0" algn="l">
              <a:spcBef>
                <a:spcPts val="0"/>
              </a:spcBef>
              <a:spcAft>
                <a:spcPts val="0"/>
              </a:spcAft>
              <a:buNone/>
            </a:pPr>
            <a:r>
              <a:rPr lang="en" sz="1800"/>
              <a:t>Anusha Palisetty</a:t>
            </a:r>
            <a:endParaRPr sz="1800"/>
          </a:p>
          <a:p>
            <a:pPr indent="0" lvl="0" marL="0" rtl="0" algn="l">
              <a:spcBef>
                <a:spcPts val="0"/>
              </a:spcBef>
              <a:spcAft>
                <a:spcPts val="0"/>
              </a:spcAft>
              <a:buNone/>
            </a:pPr>
            <a:r>
              <a:rPr lang="en" sz="1800"/>
              <a:t>Ivan Escalona</a:t>
            </a:r>
            <a:endParaRPr sz="1800"/>
          </a:p>
          <a:p>
            <a:pPr indent="0" lvl="0" marL="0" rtl="0" algn="l">
              <a:spcBef>
                <a:spcPts val="0"/>
              </a:spcBef>
              <a:spcAft>
                <a:spcPts val="0"/>
              </a:spcAft>
              <a:buNone/>
            </a:pPr>
            <a:r>
              <a:rPr lang="en" sz="1800"/>
              <a:t>Nikhil Gupta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 what are we predicting?</a:t>
            </a:r>
            <a:endParaRPr b="1"/>
          </a:p>
          <a:p>
            <a:pPr indent="0" lvl="0" marL="0" rtl="0" algn="l">
              <a:spcBef>
                <a:spcPts val="0"/>
              </a:spcBef>
              <a:spcAft>
                <a:spcPts val="0"/>
              </a:spcAft>
              <a:buNone/>
            </a:pPr>
            <a:r>
              <a:t/>
            </a:r>
            <a:endParaRPr b="1"/>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customer point of view, we want to predict the grade a customer is going to get before applying for a loan.</a:t>
            </a:r>
            <a:endParaRPr/>
          </a:p>
          <a:p>
            <a:pPr indent="0" lvl="0" marL="0" rtl="0" algn="l">
              <a:spcBef>
                <a:spcPts val="1600"/>
              </a:spcBef>
              <a:spcAft>
                <a:spcPts val="0"/>
              </a:spcAft>
              <a:buNone/>
            </a:pPr>
            <a:r>
              <a:rPr lang="en"/>
              <a:t>A low grade means a low interest loan</a:t>
            </a:r>
            <a:endParaRPr/>
          </a:p>
          <a:p>
            <a:pPr indent="0" lvl="0" marL="0" rtl="0" algn="l">
              <a:spcBef>
                <a:spcPts val="1600"/>
              </a:spcBef>
              <a:spcAft>
                <a:spcPts val="0"/>
              </a:spcAft>
              <a:buNone/>
            </a:pPr>
            <a:r>
              <a:rPr lang="en"/>
              <a:t>There are 7 grades in the dataset and we categorised them into three:</a:t>
            </a:r>
            <a:endParaRPr/>
          </a:p>
          <a:p>
            <a:pPr indent="0" lvl="0" marL="0" rtl="0" algn="l">
              <a:spcBef>
                <a:spcPts val="1600"/>
              </a:spcBef>
              <a:spcAft>
                <a:spcPts val="0"/>
              </a:spcAft>
              <a:buNone/>
            </a:pPr>
            <a:r>
              <a:rPr b="1" lang="en">
                <a:solidFill>
                  <a:srgbClr val="000000"/>
                </a:solidFill>
              </a:rPr>
              <a:t>Low</a:t>
            </a:r>
            <a:endParaRPr b="1">
              <a:solidFill>
                <a:srgbClr val="000000"/>
              </a:solidFill>
            </a:endParaRPr>
          </a:p>
          <a:p>
            <a:pPr indent="0" lvl="0" marL="0" rtl="0" algn="l">
              <a:spcBef>
                <a:spcPts val="1600"/>
              </a:spcBef>
              <a:spcAft>
                <a:spcPts val="0"/>
              </a:spcAft>
              <a:buNone/>
            </a:pPr>
            <a:r>
              <a:rPr b="1" lang="en">
                <a:solidFill>
                  <a:srgbClr val="000000"/>
                </a:solidFill>
              </a:rPr>
              <a:t>Medium</a:t>
            </a:r>
            <a:endParaRPr b="1">
              <a:solidFill>
                <a:srgbClr val="000000"/>
              </a:solidFill>
            </a:endParaRPr>
          </a:p>
          <a:p>
            <a:pPr indent="0" lvl="0" marL="0" rtl="0" algn="l">
              <a:spcBef>
                <a:spcPts val="1600"/>
              </a:spcBef>
              <a:spcAft>
                <a:spcPts val="1600"/>
              </a:spcAft>
              <a:buNone/>
            </a:pPr>
            <a:r>
              <a:rPr b="1" lang="en">
                <a:solidFill>
                  <a:srgbClr val="000000"/>
                </a:solidFill>
              </a:rPr>
              <a:t>High</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Modelling and accuracy</a:t>
            </a:r>
            <a:endParaRPr b="1"/>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achieved the best accuracy with KNN classifier. So, we tuned it to perform even better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24" name="Google Shape;124;p23"/>
          <p:cNvGraphicFramePr/>
          <p:nvPr/>
        </p:nvGraphicFramePr>
        <p:xfrm>
          <a:off x="952500" y="1428750"/>
          <a:ext cx="3000000" cy="3000000"/>
        </p:xfrm>
        <a:graphic>
          <a:graphicData uri="http://schemas.openxmlformats.org/drawingml/2006/table">
            <a:tbl>
              <a:tblPr>
                <a:noFill/>
                <a:tableStyleId>{A82845C1-CB28-4304-A26D-8524644A6476}</a:tableStyleId>
              </a:tblPr>
              <a:tblGrid>
                <a:gridCol w="3619500"/>
                <a:gridCol w="3619500"/>
              </a:tblGrid>
              <a:tr h="381000">
                <a:tc>
                  <a:txBody>
                    <a:bodyPr/>
                    <a:lstStyle/>
                    <a:p>
                      <a:pPr indent="0" lvl="0" marL="0" rtl="0" algn="l">
                        <a:spcBef>
                          <a:spcPts val="0"/>
                        </a:spcBef>
                        <a:spcAft>
                          <a:spcPts val="0"/>
                        </a:spcAft>
                        <a:buNone/>
                      </a:pPr>
                      <a:r>
                        <a:rPr b="1" lang="en" sz="1500"/>
                        <a:t>Model</a:t>
                      </a:r>
                      <a:endParaRPr b="1" sz="1500"/>
                    </a:p>
                  </a:txBody>
                  <a:tcPr marT="91425" marB="91425" marR="91425" marL="91425"/>
                </a:tc>
                <a:tc>
                  <a:txBody>
                    <a:bodyPr/>
                    <a:lstStyle/>
                    <a:p>
                      <a:pPr indent="0" lvl="0" marL="0" rtl="0" algn="l">
                        <a:spcBef>
                          <a:spcPts val="0"/>
                        </a:spcBef>
                        <a:spcAft>
                          <a:spcPts val="0"/>
                        </a:spcAft>
                        <a:buNone/>
                      </a:pPr>
                      <a:r>
                        <a:rPr b="1" lang="en" sz="1500"/>
                        <a:t>Accuracy</a:t>
                      </a:r>
                      <a:endParaRPr b="1" sz="1500"/>
                    </a:p>
                  </a:txBody>
                  <a:tcPr marT="91425" marB="91425" marR="91425" marL="91425"/>
                </a:tc>
              </a:tr>
              <a:tr h="381000">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r>
              <a:tr h="381000">
                <a:tc>
                  <a:txBody>
                    <a:bodyPr/>
                    <a:lstStyle/>
                    <a:p>
                      <a:pPr indent="0" lvl="0" marL="0" rtl="0" algn="l">
                        <a:spcBef>
                          <a:spcPts val="0"/>
                        </a:spcBef>
                        <a:spcAft>
                          <a:spcPts val="0"/>
                        </a:spcAft>
                        <a:buNone/>
                      </a:pPr>
                      <a:r>
                        <a:rPr lang="en"/>
                        <a:t>Gaussian Naive Bayes</a:t>
                      </a:r>
                      <a:endParaRPr/>
                    </a:p>
                  </a:txBody>
                  <a:tcPr marT="91425" marB="91425" marR="91425" marL="91425"/>
                </a:tc>
                <a:tc>
                  <a:txBody>
                    <a:bodyPr/>
                    <a:lstStyle/>
                    <a:p>
                      <a:pPr indent="0" lvl="0" marL="0" rtl="0" algn="l">
                        <a:spcBef>
                          <a:spcPts val="0"/>
                        </a:spcBef>
                        <a:spcAft>
                          <a:spcPts val="0"/>
                        </a:spcAft>
                        <a:buNone/>
                      </a:pPr>
                      <a:r>
                        <a:rPr lang="en"/>
                        <a:t>58%</a:t>
                      </a:r>
                      <a:endParaRPr/>
                    </a:p>
                  </a:txBody>
                  <a:tcPr marT="91425" marB="91425" marR="91425" marL="91425"/>
                </a:tc>
              </a:tr>
              <a:tr h="381000">
                <a:tc>
                  <a:txBody>
                    <a:bodyPr/>
                    <a:lstStyle/>
                    <a:p>
                      <a:pPr indent="0" lvl="0" marL="0" rtl="0" algn="l">
                        <a:spcBef>
                          <a:spcPts val="0"/>
                        </a:spcBef>
                        <a:spcAft>
                          <a:spcPts val="0"/>
                        </a:spcAft>
                        <a:buNone/>
                      </a:pPr>
                      <a:r>
                        <a:rPr lang="en"/>
                        <a:t>Support Vector Machines</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r>
              <a:tr h="381000">
                <a:tc>
                  <a:txBody>
                    <a:bodyPr/>
                    <a:lstStyle/>
                    <a:p>
                      <a:pPr indent="0" lvl="0" marL="0" rtl="0" algn="l">
                        <a:spcBef>
                          <a:spcPts val="0"/>
                        </a:spcBef>
                        <a:spcAft>
                          <a:spcPts val="0"/>
                        </a:spcAft>
                        <a:buNone/>
                      </a:pPr>
                      <a:r>
                        <a:rPr lang="en"/>
                        <a:t>AdaBoost</a:t>
                      </a:r>
                      <a:endParaRPr/>
                    </a:p>
                  </a:txBody>
                  <a:tcPr marT="91425" marB="91425" marR="91425" marL="91425"/>
                </a:tc>
                <a:tc>
                  <a:txBody>
                    <a:bodyPr/>
                    <a:lstStyle/>
                    <a:p>
                      <a:pPr indent="0" lvl="0" marL="0" rtl="0" algn="l">
                        <a:spcBef>
                          <a:spcPts val="0"/>
                        </a:spcBef>
                        <a:spcAft>
                          <a:spcPts val="0"/>
                        </a:spcAft>
                        <a:buNone/>
                      </a:pPr>
                      <a:r>
                        <a:rPr lang="en"/>
                        <a:t>68%</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perform better?</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MinMaxScaler: Performed range normalization and the score improved to 76% accuracy.</a:t>
            </a:r>
            <a:endParaRPr b="1">
              <a:solidFill>
                <a:srgbClr val="000000"/>
              </a:solidFill>
            </a:endParaRPr>
          </a:p>
          <a:p>
            <a:pPr indent="0" lvl="0" marL="0" rtl="0" algn="l">
              <a:spcBef>
                <a:spcPts val="1600"/>
              </a:spcBef>
              <a:spcAft>
                <a:spcPts val="0"/>
              </a:spcAft>
              <a:buNone/>
            </a:pPr>
            <a:r>
              <a:rPr b="1" lang="en">
                <a:solidFill>
                  <a:srgbClr val="000000"/>
                </a:solidFill>
              </a:rPr>
              <a:t>Further, we </a:t>
            </a:r>
            <a:r>
              <a:rPr b="1" lang="en">
                <a:solidFill>
                  <a:srgbClr val="000000"/>
                </a:solidFill>
              </a:rPr>
              <a:t>fine tuned</a:t>
            </a:r>
            <a:r>
              <a:rPr b="1" lang="en">
                <a:solidFill>
                  <a:srgbClr val="000000"/>
                </a:solidFill>
              </a:rPr>
              <a:t> the values in formula:</a:t>
            </a:r>
            <a:endParaRPr b="1">
              <a:solidFill>
                <a:srgbClr val="000000"/>
              </a:solidFill>
            </a:endParaRPr>
          </a:p>
          <a:p>
            <a:pPr indent="0" lvl="0" marL="0" rtl="0" algn="l">
              <a:spcBef>
                <a:spcPts val="1600"/>
              </a:spcBef>
              <a:spcAft>
                <a:spcPts val="0"/>
              </a:spcAft>
              <a:buNone/>
            </a:pPr>
            <a:r>
              <a:rPr b="1" lang="en">
                <a:solidFill>
                  <a:srgbClr val="38761D"/>
                </a:solidFill>
              </a:rPr>
              <a:t>KNeighborsClassifier(n_neighbors=2,p=1,metric='minkowski',leaf_size=30)</a:t>
            </a:r>
            <a:endParaRPr b="1">
              <a:solidFill>
                <a:srgbClr val="38761D"/>
              </a:solidFill>
            </a:endParaRPr>
          </a:p>
          <a:p>
            <a:pPr indent="0" lvl="0" marL="0" rtl="0" algn="l">
              <a:spcBef>
                <a:spcPts val="1600"/>
              </a:spcBef>
              <a:spcAft>
                <a:spcPts val="0"/>
              </a:spcAft>
              <a:buNone/>
            </a:pPr>
            <a:r>
              <a:t/>
            </a:r>
            <a:endParaRPr b="1">
              <a:solidFill>
                <a:srgbClr val="38761D"/>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PCA and  K_Means</a:t>
            </a:r>
            <a:endParaRPr/>
          </a:p>
          <a:p>
            <a:pPr indent="0" lvl="0" marL="0" rtl="0" algn="l">
              <a:spcBef>
                <a:spcPts val="1600"/>
              </a:spcBef>
              <a:spcAft>
                <a:spcPts val="0"/>
              </a:spcAft>
              <a:buNone/>
            </a:pPr>
            <a:r>
              <a:rPr lang="en"/>
              <a:t>Plotted Elbow Point and our K value is 3</a:t>
            </a:r>
            <a:endParaRPr/>
          </a:p>
          <a:p>
            <a:pPr indent="0" lvl="0" marL="0" rtl="0" algn="l">
              <a:spcBef>
                <a:spcPts val="1600"/>
              </a:spcBef>
              <a:spcAft>
                <a:spcPts val="1600"/>
              </a:spcAft>
              <a:buNone/>
            </a:pPr>
            <a:r>
              <a:rPr lang="en"/>
              <a:t>	Principal Components						Elbow Plot				</a:t>
            </a:r>
            <a:endParaRPr/>
          </a:p>
        </p:txBody>
      </p:sp>
      <p:pic>
        <p:nvPicPr>
          <p:cNvPr id="137" name="Google Shape;137;p25"/>
          <p:cNvPicPr preferRelativeResize="0"/>
          <p:nvPr/>
        </p:nvPicPr>
        <p:blipFill>
          <a:blip r:embed="rId3">
            <a:alphaModFix/>
          </a:blip>
          <a:stretch>
            <a:fillRect/>
          </a:stretch>
        </p:blipFill>
        <p:spPr>
          <a:xfrm>
            <a:off x="4721175" y="2379113"/>
            <a:ext cx="3676650" cy="2717525"/>
          </a:xfrm>
          <a:prstGeom prst="rect">
            <a:avLst/>
          </a:prstGeom>
          <a:noFill/>
          <a:ln>
            <a:noFill/>
          </a:ln>
        </p:spPr>
      </p:pic>
      <p:pic>
        <p:nvPicPr>
          <p:cNvPr id="138" name="Google Shape;138;p25"/>
          <p:cNvPicPr preferRelativeResize="0"/>
          <p:nvPr/>
        </p:nvPicPr>
        <p:blipFill>
          <a:blip r:embed="rId4">
            <a:alphaModFix/>
          </a:blip>
          <a:stretch>
            <a:fillRect/>
          </a:stretch>
        </p:blipFill>
        <p:spPr>
          <a:xfrm>
            <a:off x="391313" y="2504725"/>
            <a:ext cx="3571875" cy="236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Plots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DTI and Total Accounts					DTI and Employee Length</a:t>
            </a:r>
            <a:endParaRPr/>
          </a:p>
          <a:p>
            <a:pPr indent="0" lvl="0" marL="0" rtl="0" algn="l">
              <a:spcBef>
                <a:spcPts val="160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445225" y="1838350"/>
            <a:ext cx="3524250" cy="2362200"/>
          </a:xfrm>
          <a:prstGeom prst="rect">
            <a:avLst/>
          </a:prstGeom>
          <a:noFill/>
          <a:ln>
            <a:noFill/>
          </a:ln>
        </p:spPr>
      </p:pic>
      <p:pic>
        <p:nvPicPr>
          <p:cNvPr id="146" name="Google Shape;146;p26"/>
          <p:cNvPicPr preferRelativeResize="0"/>
          <p:nvPr/>
        </p:nvPicPr>
        <p:blipFill>
          <a:blip r:embed="rId4">
            <a:alphaModFix/>
          </a:blip>
          <a:stretch>
            <a:fillRect/>
          </a:stretch>
        </p:blipFill>
        <p:spPr>
          <a:xfrm>
            <a:off x="4874725" y="1838350"/>
            <a:ext cx="3619500" cy="236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Plots</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1600"/>
              </a:spcAft>
              <a:buNone/>
            </a:pPr>
            <a:r>
              <a:rPr lang="en"/>
              <a:t>Dti and Grade Encoded						Dti and Loan Encoded</a:t>
            </a:r>
            <a:endParaRPr/>
          </a:p>
        </p:txBody>
      </p:sp>
      <p:pic>
        <p:nvPicPr>
          <p:cNvPr id="153" name="Google Shape;153;p27"/>
          <p:cNvPicPr preferRelativeResize="0"/>
          <p:nvPr/>
        </p:nvPicPr>
        <p:blipFill>
          <a:blip r:embed="rId3">
            <a:alphaModFix/>
          </a:blip>
          <a:stretch>
            <a:fillRect/>
          </a:stretch>
        </p:blipFill>
        <p:spPr>
          <a:xfrm>
            <a:off x="5093375" y="1938625"/>
            <a:ext cx="3619500" cy="2362200"/>
          </a:xfrm>
          <a:prstGeom prst="rect">
            <a:avLst/>
          </a:prstGeom>
          <a:noFill/>
          <a:ln>
            <a:noFill/>
          </a:ln>
        </p:spPr>
      </p:pic>
      <p:pic>
        <p:nvPicPr>
          <p:cNvPr id="154" name="Google Shape;154;p27"/>
          <p:cNvPicPr preferRelativeResize="0"/>
          <p:nvPr/>
        </p:nvPicPr>
        <p:blipFill>
          <a:blip r:embed="rId4">
            <a:alphaModFix/>
          </a:blip>
          <a:stretch>
            <a:fillRect/>
          </a:stretch>
        </p:blipFill>
        <p:spPr>
          <a:xfrm>
            <a:off x="616225" y="1938613"/>
            <a:ext cx="3619500"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Linear Regression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multiple Linear Regression predicting Interest Rate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61" name="Google Shape;161;p28"/>
          <p:cNvGraphicFramePr/>
          <p:nvPr/>
        </p:nvGraphicFramePr>
        <p:xfrm>
          <a:off x="952500" y="1806675"/>
          <a:ext cx="3000000" cy="3000000"/>
        </p:xfrm>
        <a:graphic>
          <a:graphicData uri="http://schemas.openxmlformats.org/drawingml/2006/table">
            <a:tbl>
              <a:tblPr>
                <a:noFill/>
                <a:tableStyleId>{A82845C1-CB28-4304-A26D-8524644A6476}</a:tableStyleId>
              </a:tblPr>
              <a:tblGrid>
                <a:gridCol w="3619500"/>
                <a:gridCol w="3619500"/>
              </a:tblGrid>
              <a:tr h="381000">
                <a:tc>
                  <a:txBody>
                    <a:bodyPr/>
                    <a:lstStyle/>
                    <a:p>
                      <a:pPr indent="0" lvl="0" marL="0" rtl="0" algn="l">
                        <a:spcBef>
                          <a:spcPts val="0"/>
                        </a:spcBef>
                        <a:spcAft>
                          <a:spcPts val="0"/>
                        </a:spcAft>
                        <a:buNone/>
                      </a:pPr>
                      <a:r>
                        <a:rPr lang="en"/>
                        <a:t>Metrics</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2.516</a:t>
                      </a:r>
                      <a:endParaRPr/>
                    </a:p>
                  </a:txBody>
                  <a:tcPr marT="91425" marB="91425" marR="91425" marL="91425"/>
                </a:tc>
              </a:tr>
              <a:tr h="381000">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9.502</a:t>
                      </a:r>
                      <a:endParaRPr/>
                    </a:p>
                  </a:txBody>
                  <a:tcPr marT="91425" marB="91425" marR="91425" marL="91425"/>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3.082</a:t>
                      </a:r>
                      <a:endParaRPr/>
                    </a:p>
                  </a:txBody>
                  <a:tcPr marT="91425" marB="91425" marR="91425" marL="91425"/>
                </a:tc>
              </a:tr>
              <a:tr h="381000">
                <a:tc>
                  <a:txBody>
                    <a:bodyPr/>
                    <a:lstStyle/>
                    <a:p>
                      <a:pPr indent="0" lvl="0" marL="0" rtl="0" algn="l">
                        <a:spcBef>
                          <a:spcPts val="0"/>
                        </a:spcBef>
                        <a:spcAft>
                          <a:spcPts val="0"/>
                        </a:spcAft>
                        <a:buNone/>
                      </a:pPr>
                      <a:r>
                        <a:rPr lang="en"/>
                        <a:t>R2 Score</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0.307</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7" name="Google Shape;167;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highlight>
                  <a:srgbClr val="FFFFFF"/>
                </a:highlight>
              </a:rPr>
              <a:t>Background – Lending Club Case Study</a:t>
            </a:r>
            <a:endParaRPr b="1" sz="2400"/>
          </a:p>
        </p:txBody>
      </p:sp>
      <p:sp>
        <p:nvSpPr>
          <p:cNvPr id="62" name="Google Shape;62;p14"/>
          <p:cNvSpPr txBox="1"/>
          <p:nvPr>
            <p:ph idx="1" type="body"/>
          </p:nvPr>
        </p:nvSpPr>
        <p:spPr>
          <a:xfrm>
            <a:off x="311700" y="1223400"/>
            <a:ext cx="8520600" cy="3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hlink"/>
                </a:solidFill>
                <a:hlinkClick r:id="rId3"/>
              </a:rPr>
              <a:t>https://www.kaggle.com/wendykan/lending-club-loan-data</a:t>
            </a:r>
            <a:endParaRPr b="1"/>
          </a:p>
          <a:p>
            <a:pPr indent="0" lvl="0" marL="0" rtl="0" algn="l">
              <a:spcBef>
                <a:spcPts val="1600"/>
              </a:spcBef>
              <a:spcAft>
                <a:spcPts val="0"/>
              </a:spcAft>
              <a:buNone/>
            </a:pPr>
            <a:r>
              <a:rPr b="1" lang="en">
                <a:solidFill>
                  <a:schemeClr val="dk1"/>
                </a:solidFill>
                <a:highlight>
                  <a:srgbClr val="FFFFFF"/>
                </a:highlight>
              </a:rPr>
              <a:t>Background</a:t>
            </a:r>
            <a:r>
              <a:rPr lang="en">
                <a:solidFill>
                  <a:schemeClr val="dk1"/>
                </a:solidFill>
                <a:highlight>
                  <a:srgbClr val="FFFFFF"/>
                </a:highlight>
              </a:rPr>
              <a:t> Lending club is the largest peer-to-peer marketplace connecting borrowers with lenders. Borrowers apply through an online platform where they are assigned an internal score. Lenders decide 1) whether to lend and 2) the terms of loan such as interest rate, monthly instalment, tenure etc. Some popular products are credit card loans, debt consolidation loans, house loans, car loans etc.</a:t>
            </a:r>
            <a:endParaRPr>
              <a:solidFill>
                <a:schemeClr val="dk1"/>
              </a:solidFill>
              <a:highlight>
                <a:srgbClr val="FFFFFF"/>
              </a:highlight>
            </a:endParaRPr>
          </a:p>
          <a:p>
            <a:pPr indent="0" lvl="0" marL="0" rtl="0" algn="l">
              <a:spcBef>
                <a:spcPts val="1600"/>
              </a:spcBef>
              <a:spcAft>
                <a:spcPts val="1600"/>
              </a:spcAft>
              <a:buNone/>
            </a:pPr>
            <a:r>
              <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understanding</a:t>
            </a:r>
            <a:endParaRPr b="1"/>
          </a:p>
        </p:txBody>
      </p:sp>
      <p:sp>
        <p:nvSpPr>
          <p:cNvPr id="68" name="Google Shape;68;p15"/>
          <p:cNvSpPr txBox="1"/>
          <p:nvPr>
            <p:ph idx="1" type="body"/>
          </p:nvPr>
        </p:nvSpPr>
        <p:spPr>
          <a:xfrm>
            <a:off x="311700" y="1152475"/>
            <a:ext cx="8520600" cy="3681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Types of variables</a:t>
            </a:r>
            <a:endParaRPr b="1"/>
          </a:p>
          <a:p>
            <a:pPr indent="-342900" lvl="0" marL="457200" rtl="0" algn="l">
              <a:lnSpc>
                <a:spcPct val="100000"/>
              </a:lnSpc>
              <a:spcBef>
                <a:spcPts val="1600"/>
              </a:spcBef>
              <a:spcAft>
                <a:spcPts val="0"/>
              </a:spcAft>
              <a:buSzPts val="1800"/>
              <a:buAutoNum type="arabicPeriod"/>
            </a:pPr>
            <a:r>
              <a:rPr lang="en"/>
              <a:t>Customer (applicant) demographic</a:t>
            </a:r>
            <a:endParaRPr/>
          </a:p>
          <a:p>
            <a:pPr indent="-342900" lvl="0" marL="457200" rtl="0" algn="l">
              <a:lnSpc>
                <a:spcPct val="100000"/>
              </a:lnSpc>
              <a:spcBef>
                <a:spcPts val="0"/>
              </a:spcBef>
              <a:spcAft>
                <a:spcPts val="0"/>
              </a:spcAft>
              <a:buSzPts val="1800"/>
              <a:buAutoNum type="arabicPeriod"/>
            </a:pPr>
            <a:r>
              <a:rPr lang="en"/>
              <a:t>Loan related information &amp; characteristics</a:t>
            </a:r>
            <a:endParaRPr/>
          </a:p>
          <a:p>
            <a:pPr indent="-342900" lvl="0" marL="457200" rtl="0" algn="l">
              <a:lnSpc>
                <a:spcPct val="100000"/>
              </a:lnSpc>
              <a:spcBef>
                <a:spcPts val="0"/>
              </a:spcBef>
              <a:spcAft>
                <a:spcPts val="0"/>
              </a:spcAft>
              <a:buSzPts val="1800"/>
              <a:buAutoNum type="arabicPeriod"/>
            </a:pPr>
            <a:r>
              <a:rPr lang="en"/>
              <a:t>Customer behaviour (if the loan is granted)</a:t>
            </a:r>
            <a:endParaRPr/>
          </a:p>
        </p:txBody>
      </p:sp>
      <p:pic>
        <p:nvPicPr>
          <p:cNvPr id="69" name="Google Shape;69;p15"/>
          <p:cNvPicPr preferRelativeResize="0"/>
          <p:nvPr/>
        </p:nvPicPr>
        <p:blipFill>
          <a:blip r:embed="rId3">
            <a:alphaModFix/>
          </a:blip>
          <a:stretch>
            <a:fillRect/>
          </a:stretch>
        </p:blipFill>
        <p:spPr>
          <a:xfrm>
            <a:off x="311700" y="2667149"/>
            <a:ext cx="8520599" cy="190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understanding</a:t>
            </a:r>
            <a:endParaRPr b="1"/>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columns like:</a:t>
            </a:r>
            <a:endParaRPr/>
          </a:p>
          <a:p>
            <a:pPr indent="0" lvl="0" marL="0" rtl="0" algn="l">
              <a:spcBef>
                <a:spcPts val="1600"/>
              </a:spcBef>
              <a:spcAft>
                <a:spcPts val="0"/>
              </a:spcAft>
              <a:buNone/>
            </a:pPr>
            <a:r>
              <a:rPr lang="en"/>
              <a:t>Loan Amount, Installment, Int. Rate, DTI, Term, Purpose, Home ownership etc</a:t>
            </a:r>
            <a:endParaRPr/>
          </a:p>
          <a:p>
            <a:pPr indent="0" lvl="0" marL="0" rtl="0" algn="l">
              <a:spcBef>
                <a:spcPts val="1600"/>
              </a:spcBef>
              <a:spcAft>
                <a:spcPts val="1600"/>
              </a:spcAft>
              <a:buNone/>
            </a:pPr>
            <a:r>
              <a:rPr lang="en"/>
              <a:t>So, we performed Univariate and Bivariate analysis on the data to understand the data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Loans per grade                                                                Loan status per grade</a:t>
            </a:r>
            <a:endParaRPr b="1">
              <a:solidFill>
                <a:srgbClr val="000000"/>
              </a:solidFill>
            </a:endParaRPr>
          </a:p>
        </p:txBody>
      </p:sp>
      <p:pic>
        <p:nvPicPr>
          <p:cNvPr id="82" name="Google Shape;82;p17"/>
          <p:cNvPicPr preferRelativeResize="0"/>
          <p:nvPr/>
        </p:nvPicPr>
        <p:blipFill>
          <a:blip r:embed="rId3">
            <a:alphaModFix/>
          </a:blip>
          <a:stretch>
            <a:fillRect/>
          </a:stretch>
        </p:blipFill>
        <p:spPr>
          <a:xfrm>
            <a:off x="311700" y="1184275"/>
            <a:ext cx="3486150" cy="3352800"/>
          </a:xfrm>
          <a:prstGeom prst="rect">
            <a:avLst/>
          </a:prstGeom>
          <a:noFill/>
          <a:ln>
            <a:noFill/>
          </a:ln>
        </p:spPr>
      </p:pic>
      <p:pic>
        <p:nvPicPr>
          <p:cNvPr id="83" name="Google Shape;83;p17"/>
          <p:cNvPicPr preferRelativeResize="0"/>
          <p:nvPr/>
        </p:nvPicPr>
        <p:blipFill>
          <a:blip r:embed="rId4">
            <a:alphaModFix/>
          </a:blip>
          <a:stretch>
            <a:fillRect/>
          </a:stretch>
        </p:blipFill>
        <p:spPr>
          <a:xfrm>
            <a:off x="4945313" y="1612900"/>
            <a:ext cx="381952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61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Home ownership vs loan status                                                         int. rate(bin) and loan status</a:t>
            </a:r>
            <a:endParaRPr b="1" sz="1400">
              <a:solidFill>
                <a:srgbClr val="000000"/>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11688" y="1184275"/>
            <a:ext cx="4181475" cy="3352800"/>
          </a:xfrm>
          <a:prstGeom prst="rect">
            <a:avLst/>
          </a:prstGeom>
          <a:noFill/>
          <a:ln>
            <a:noFill/>
          </a:ln>
        </p:spPr>
      </p:pic>
      <p:pic>
        <p:nvPicPr>
          <p:cNvPr id="91" name="Google Shape;91;p18"/>
          <p:cNvPicPr preferRelativeResize="0"/>
          <p:nvPr/>
        </p:nvPicPr>
        <p:blipFill>
          <a:blip r:embed="rId4">
            <a:alphaModFix/>
          </a:blip>
          <a:stretch>
            <a:fillRect/>
          </a:stretch>
        </p:blipFill>
        <p:spPr>
          <a:xfrm>
            <a:off x="5012763" y="1608138"/>
            <a:ext cx="3819525"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Pair plot</a:t>
            </a:r>
            <a:endParaRPr b="1">
              <a:solidFill>
                <a:srgbClr val="000000"/>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2243725" y="898250"/>
            <a:ext cx="4308598" cy="4245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Correlation map</a:t>
            </a:r>
            <a:endParaRPr b="1">
              <a:solidFill>
                <a:srgbClr val="000000"/>
              </a:solidFill>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585298" y="959200"/>
            <a:ext cx="5973400" cy="418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and </a:t>
            </a:r>
            <a:r>
              <a:rPr b="1" lang="en"/>
              <a:t>Preprocessing</a:t>
            </a:r>
            <a:r>
              <a:rPr b="1" lang="en"/>
              <a:t> </a:t>
            </a:r>
            <a:endParaRPr b="1"/>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Removal of columns which had more than 60% NA values</a:t>
            </a:r>
            <a:endParaRPr/>
          </a:p>
          <a:p>
            <a:pPr indent="-342900" lvl="0" marL="457200" rtl="0" algn="l">
              <a:spcBef>
                <a:spcPts val="0"/>
              </a:spcBef>
              <a:spcAft>
                <a:spcPts val="0"/>
              </a:spcAft>
              <a:buSzPts val="1800"/>
              <a:buAutoNum type="arabicPeriod"/>
            </a:pPr>
            <a:r>
              <a:rPr lang="en"/>
              <a:t>Binning of continuous variables like </a:t>
            </a:r>
            <a:r>
              <a:rPr lang="en"/>
              <a:t>Interest</a:t>
            </a:r>
            <a:r>
              <a:rPr lang="en"/>
              <a:t> rate &amp; Grade(Target)</a:t>
            </a:r>
            <a:endParaRPr/>
          </a:p>
          <a:p>
            <a:pPr indent="-342900" lvl="0" marL="457200" rtl="0" algn="l">
              <a:spcBef>
                <a:spcPts val="0"/>
              </a:spcBef>
              <a:spcAft>
                <a:spcPts val="0"/>
              </a:spcAft>
              <a:buSzPts val="1800"/>
              <a:buAutoNum type="arabicPeriod"/>
            </a:pPr>
            <a:r>
              <a:rPr lang="en"/>
              <a:t>Removal of to make columns ‘numeric’ like ‘loan term’.</a:t>
            </a:r>
            <a:endParaRPr/>
          </a:p>
          <a:p>
            <a:pPr indent="-342900" lvl="0" marL="457200" rtl="0" algn="l">
              <a:spcBef>
                <a:spcPts val="0"/>
              </a:spcBef>
              <a:spcAft>
                <a:spcPts val="0"/>
              </a:spcAft>
              <a:buSzPts val="1800"/>
              <a:buAutoNum type="arabicPeriod"/>
            </a:pPr>
            <a:r>
              <a:rPr lang="en"/>
              <a:t>Converting loan status to binary variables</a:t>
            </a:r>
            <a:endParaRPr/>
          </a:p>
          <a:p>
            <a:pPr indent="0" lvl="0" marL="0" rtl="0" algn="l">
              <a:spcBef>
                <a:spcPts val="1600"/>
              </a:spcBef>
              <a:spcAft>
                <a:spcPts val="0"/>
              </a:spcAft>
              <a:buNone/>
            </a:pPr>
            <a:r>
              <a:rPr b="1" lang="en" sz="2400" u="sng">
                <a:solidFill>
                  <a:srgbClr val="000000"/>
                </a:solidFill>
              </a:rPr>
              <a:t>Pre-processing</a:t>
            </a:r>
            <a:endParaRPr b="1" sz="2400" u="sng">
              <a:solidFill>
                <a:srgbClr val="000000"/>
              </a:solidFill>
            </a:endParaRPr>
          </a:p>
          <a:p>
            <a:pPr indent="0" lvl="0" marL="0" rtl="0" algn="l">
              <a:spcBef>
                <a:spcPts val="1600"/>
              </a:spcBef>
              <a:spcAft>
                <a:spcPts val="0"/>
              </a:spcAft>
              <a:buNone/>
            </a:pPr>
            <a:r>
              <a:rPr b="1" lang="en"/>
              <a:t>Binning</a:t>
            </a:r>
            <a:endParaRPr b="1"/>
          </a:p>
          <a:p>
            <a:pPr indent="0" lvl="0" marL="0" rtl="0" algn="l">
              <a:spcBef>
                <a:spcPts val="1600"/>
              </a:spcBef>
              <a:spcAft>
                <a:spcPts val="0"/>
              </a:spcAft>
              <a:buNone/>
            </a:pPr>
            <a:r>
              <a:rPr b="1" lang="en"/>
              <a:t>One Hot Encoding</a:t>
            </a:r>
            <a:endParaRPr b="1"/>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