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58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24.1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16383,'80'0'0,"1"0"0,-38 0 0,18 0 0,3 0 0,6 0 0,8 0 0,10 0 0,2 0 0,-38 0 0,1 0 0,46 0 0,-46 0 0,1 0 0,-1 0 0,1 0 0,0 0 0,-2 0 0,32 0 0,1 0 0,-14 0 0,9 0 0,-7 0 0,3 0 0,-20 0 0,6 0 0,-14 4 0,5 2 0,-11 4 0,-1-4 0,-8 3 0,0-8 0,4 7 0,-2-7 0,0 3 0,-12-4 0,4 4 0,-9-3 0,8 3 0,-8-4 0,4 4 0,-1-3 0,-3 3 0,4-4 0,-5 0 0,5 4 0,-4-3 0,8 3 0,-3-4 0,5 0 0,-1 0 0,1 4 0,0-3 0,-5 7 0,3-7 0,-3 3 0,5-4 0,-1 0 0,13 4 0,-9-3 0,9 3 0,-7-4 0,2 0 0,0 0 0,4 0 0,-10 4 0,10-3 0,-10 3 0,9-4 0,-8 0 0,3 0 0,-10 0 0,3 4 0,-8-3 0,9 3 0,-9-4 0,3 0 0,1 0 0,-4 0 0,4 0 0,-5 0 0,-5 0 0,8 0 0,-7 0 0,3 0 0,4 0 0,-8 0 0,8 0 0,-5 0 0,0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26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 16383,'58'-2'0,"-1"0"0,9 1 0,-2-1 0,23 2 0,-30 0 0,4 0 0,7 0 0,2 0 0,0 0 0,0 0 0,0 0 0,0 0 0,4 0 0,0 0 0,-5 0 0,2 0 0,9 0 0,1 0 0,-10 0 0,0 0 0,4 0 0,-1 0 0,-5 0 0,0 0 0,-4 0 0,0 0 0,-1 0 0,0 0 0,0 0 0,-2 0 0,24 0 0,8 0 0,-15 0 0,-5 0 0,13 0 0,-17 0 0,-7 0 0,6 0 0,-13 0 0,6 0 0,-14 0 0,5 0 0,-11 0 0,10 0 0,-15 0 0,8 0 0,-16 0 0,4 0 0,-5 0 0,-9 0 0,1 0 0,-8 0 0,4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30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 16383,'51'-4'0,"12"1"0,-19 3 0,23 0 0,-17 0 0,26 0 0,-11 0 0,30 0 0,-13 0 0,-31 0 0,2 0 0,1 0 0,0 0 0,0 0 0,1 0 0,8 0 0,0 0 0,-8 0 0,-1 0 0,4 0 0,0 0 0,-5 0 0,0 0 0,1 0 0,-1 0 0,0 0 0,1 0 0,4 3 0,0 1 0,-3-4 0,0 1 0,7 5 0,1 1 0,-8-6 0,-1-1 0,5 4 0,-2-1 0,27-3 0,9 5 0,-20-3 0,7 3 0,-2 0 0,-15-3 0,-8 7 0,-8-8 0,-13 8 0,0-8 0,-11 3 0,-2 0 0,1-3 0,-8 2 0,6-3 0,-8 4 0,4-3 0,2 2 0,-3-3 0,3 0 0,-3 0 0,6 0 0,-3 0 0,14 0 0,-7 0 0,14 0 0,-10 0 0,4 0 0,-5 0 0,-5 0 0,-6 0 0,-2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32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16383,'66'0'0,"-2"0"0,-10 0 0,15 0 0,4 0 0,23 0 0,3 0 0,-47 0 0,2 0 0,4 0 0,0 0 0,-3 0 0,0 0 0,4 0 0,-2 0 0,26 0 0,2 0 0,-14 0 0,1 0 0,-1 0 0,-9 0 0,-14 0 0,-1 0 0,-7 0 0,-5 0 0,-2 0 0,0 0 0,-9 0 0,8 0 0,-9 0 0,5 0 0,0 0 0,-5 0 0,3 0 0,-3 0 0,5 0 0,-1 0 0,1 0 0,5 0 0,2 0 0,11 0 0,3 0 0,5 0 0,1 0 0,-1 0 0,0 0 0,1 0 0,11 0 0,-15 0 0,2 0 0,-25 0 0,-6 0 0,-10 0 0,4 0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34.2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16383,'82'0'0,"-20"0"0,1 0 0,27 0 0,-19 0 0,2 0 0,-13 0 0,0 0 0,12 0 0,7 0 0,-11 0 0,5 0 0,-1 0 0,28 0 0,-1 0 0,-1 0 0,1 0 0,-3 0 0,-3 0 0,-13 0 0,-1 0 0,15 0 0,1 0 0,-7 0 0,-1 0 0,-6 0 0,-2 0 0,-3 0 0,-2 0 0,-3 0 0,-1 0 0,-1 0 0,-1 0 0,-7 0 0,-3 0 0,42 0 0,-14 0 0,-16 0 0,8 0 0,-12 0 0,10 0 0,-20 0 0,-1 0 0,-2 0 0,-11 5 0,5-4 0,-7 3 0,6 1 0,-4-4 0,5 4 0,-7-5 0,0 0 0,1 0 0,-1 0 0,-5 0 0,3 0 0,-13 0 0,7 0 0,-9 4 0,4-3 0,1 3 0,0-4 0,-1 0 0,19 0 0,-14 5 0,19-4 0,-16 3 0,5-4 0,7 0 0,-5 4 0,10-3 0,-10 4 0,11 0 0,-11-4 0,5 4 0,-7-1 0,0-3 0,-5 4 0,-2-5 0,-5 0 0,-1 0 0,-4 3 0,-5-2 0,-6 3 0,-5-4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36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16383,'62'0'0,"-2"0"0,18 0 0,-3 0 0,-19 0 0,2 0 0,-3 0 0,0 0 0,13 0 0,2 0 0,-5 0 0,0 0 0,4 0 0,0 0 0,0 0 0,-1 0 0,-3 0 0,1 0 0,7 0 0,1 0 0,-3 0 0,-2 0 0,2 0 0,-1 0 0,0 0 0,-3 0 0,28 0 0,-38 0 0,-3 0 0,13 0 0,20 0 0,-17 0 0,-13 0 0,-4 0 0,-12 0 0,-1 0 0,-5 0 0,3 0 0,-8 0 0,3 0 0,-5 0 0,-6 0 0,0 0 0,-5 0 0,-4 0 0,5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09:02:38.5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16383,'89'0'0,"-16"0"0,11 0 0,-2 0 0,8 0 0,-33 0 0,0 0 0,-7 0 0,1 0 0,15 0 0,3 0 0,-4 0 0,1 0 0,4 0 0,0 0 0,4 0 0,0 0 0,-9 0 0,0 0 0,-1 0 0,0 0 0,5 0 0,-3 0 0,16 0 0,-17 0 0,-2 0 0,8 0 0,27 0 0,-20 0 0,-21 0 0,-4 0 0,-18 0 0,-6 0 0,-8 0 0,-8 0 0,2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14575-3122-E245-B129-D92F15E09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69FE49-B23C-F049-819B-2C05C2F7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5E244-FCCC-5F43-90EA-0B03E81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0D8DCB-783B-8840-B787-45E71A17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C9653-9C6D-614B-923E-4BEE7249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6D7CC-BB99-1443-995A-23BC97D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94F6AF-AB98-3A4A-884A-7A8575FC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D6DB02-8F38-DD4A-824E-52E3F673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901C9-DE61-C745-8CB2-1F6FA5A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31EB5-EA6D-434E-B308-4565C8D0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636B70-9DFA-B64E-AEE7-96096A41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8AC514-C0B9-DB40-AE2C-AFEC6FA2E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93D72-462B-5A49-B380-5E1CC32D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292AB-209D-E942-AED9-6EEF5FA2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1AA1D-937E-8549-816B-114A9167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56BB5-E425-0B49-BDFC-CB572362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7646F-9677-5146-BB85-DEFAA356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9A01E3-BCA6-3840-B676-B2B961EE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1F430-2BFE-D149-8C86-FD736FF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7CCFF-A132-2849-A3FF-7EAC106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1F073-C6F1-444C-AF56-8C149D25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5AE00-BCC4-3945-96B9-8CE228C0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1CA7B-F859-CE48-B9EF-7B803B8B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86E53-19D8-AE46-8C78-E1B23521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71F40-C57E-3E45-A681-9C2AE360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3DB43-5D45-474A-861D-3D30C2B9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E91A2-5917-1243-AF98-5E73B2FF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66E22-0652-2447-BB60-6037D9B9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D7B3AF-F01F-CC44-93FF-E654D978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9264A-17C7-4042-A0C3-DB87FAD6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B798EB-EA22-9544-8049-8C17FAE8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28988-6798-A74E-ACEA-641DCA00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7E0C8C-9DFD-7642-9340-64CE998B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8C1A5F-4DB4-8F4F-A0F4-4A19607A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704612-D540-764D-BC51-E6528246E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110094-F3B4-1547-A930-4A55C2D01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0CAFF2-ADE4-B442-B7A5-96AC6E3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14B2AE-9D09-364D-8434-C5729F69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2AC701-CEA1-2D42-A211-1F36BC1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8952C-B06A-204A-80F4-B38988F4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D39E68-A55E-FF4B-8370-8E334C20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6A3574-5531-0041-A9A0-A6524A87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AB2444-87E7-724B-A45C-F3145431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2AE694-7D49-CB4D-BD82-97AE75EA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A0A84-44CC-C54C-9780-35ADDA51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89D6D9-F3C6-024E-9F14-16193E63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A66A0-72EB-F84D-8742-E3330EF1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5B923-467B-B64A-AD26-22B1F878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1DCB56-AAA4-C146-8507-0FE1E613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C6549-88EA-C146-982C-BD6FAD6A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E4914-7992-DC4A-BC7B-A80976FC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E3E53-DCB2-FC45-95D6-77BB60B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BC2EA-5EE8-F842-81A8-6F9DCD84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698E48-9696-A641-8666-9EA16261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95B30C-1136-C94E-BB7D-D5523842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362803-ABFF-6543-832C-01175EFC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B8355-BB7E-3941-B054-0E239DE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07EACD-59F5-3944-847E-AB4B76FC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657DA6-5386-CE4C-8B59-189645A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DF6717-EA67-B148-9091-0CC5AAFB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03802F-BCC1-4149-A999-9F927430E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CC07-25F8-3B4D-BF75-836444C72CC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08C92-1E52-8C48-9515-8AB7D35D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BB43E-FD4E-0D4C-9E27-2CBB672E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7089-86FA-2341-BEFF-031FD7C49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E5D0E-4371-8540-8C0C-FA1F4AAC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3"/>
            <a:ext cx="9144000" cy="2387600"/>
          </a:xfrm>
        </p:spPr>
        <p:txBody>
          <a:bodyPr/>
          <a:lstStyle/>
          <a:p>
            <a:r>
              <a:rPr lang="en-US" dirty="0"/>
              <a:t>Paper presentation SC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C8E271-C9C2-C349-AFB0-DAF6B23E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3826"/>
            <a:ext cx="9144000" cy="1655762"/>
          </a:xfrm>
        </p:spPr>
        <p:txBody>
          <a:bodyPr/>
          <a:lstStyle/>
          <a:p>
            <a:r>
              <a:rPr lang="en-US" dirty="0"/>
              <a:t>14.03.2024, Carla Becker</a:t>
            </a:r>
          </a:p>
        </p:txBody>
      </p:sp>
      <p:pic>
        <p:nvPicPr>
          <p:cNvPr id="5" name="Image 4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A20C07ED-6C65-4341-B3A2-F80A5480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13111"/>
            <a:ext cx="11506200" cy="346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600DF-8F29-6E4C-AB3E-AD1D44F6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Raman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8A3C23D-2400-2447-9145-7F3A19543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048750" cy="4351338"/>
              </a:xfrm>
            </p:spPr>
            <p:txBody>
              <a:bodyPr/>
              <a:lstStyle/>
              <a:p>
                <a:r>
                  <a:rPr lang="en-US" dirty="0"/>
                  <a:t>Classical Raman effect : inelastic scattering of radiation by matter, scattered photons are produced with a frequency lower (Stokes photons) or larger (anti-Stokes photons) than the frequency of the incident field.</a:t>
                </a:r>
              </a:p>
              <a:p>
                <a:r>
                  <a:rPr lang="en-US" dirty="0"/>
                  <a:t>Here: Raman in coherently driven </a:t>
                </a:r>
                <a:r>
                  <a:rPr lang="en-US" dirty="0" err="1"/>
                  <a:t>cQED</a:t>
                </a:r>
                <a:r>
                  <a:rPr lang="en-US" dirty="0"/>
                  <a:t> system</a:t>
                </a:r>
              </a:p>
              <a:p>
                <a:pPr lvl="1"/>
                <a:r>
                  <a:rPr lang="en-US" dirty="0"/>
                  <a:t>Number of photons not conserved (not Jaynes-Cummings)</a:t>
                </a:r>
              </a:p>
              <a:p>
                <a:pPr lvl="1"/>
                <a:r>
                  <a:rPr lang="en-US" dirty="0"/>
                  <a:t>Ultra strong coupling regime 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∼ 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⇒ keep terms “counter-rotating” terms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CH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8A3C23D-2400-2447-9145-7F3A19543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048750" cy="4351338"/>
              </a:xfrm>
              <a:blipFill>
                <a:blip r:embed="rId2"/>
                <a:stretch>
                  <a:fillRect l="-1262" t="-232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, Police, reçu, capture d’écran&#10;&#10;Description générée automatiquement">
            <a:extLst>
              <a:ext uri="{FF2B5EF4-FFF2-40B4-BE49-F238E27FC236}">
                <a16:creationId xmlns:a16="http://schemas.microsoft.com/office/drawing/2014/main" id="{A915AF28-2C29-EB49-9CCA-B9A47600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79" y="0"/>
            <a:ext cx="208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E3EEC-5DB5-EE4F-A7B8-99FBB9A9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7" y="0"/>
            <a:ext cx="2341756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583486-1323-3648-9A87-01C55FE3D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45" y="1489211"/>
            <a:ext cx="6633033" cy="1738312"/>
          </a:xfrm>
        </p:spPr>
      </p:pic>
      <p:pic>
        <p:nvPicPr>
          <p:cNvPr id="7" name="Image 6" descr="Une image contenant Police, typographie, calligraphie, blanc&#10;&#10;Description générée automatiquement">
            <a:extLst>
              <a:ext uri="{FF2B5EF4-FFF2-40B4-BE49-F238E27FC236}">
                <a16:creationId xmlns:a16="http://schemas.microsoft.com/office/drawing/2014/main" id="{B50603E8-47D4-3449-B0FE-96D474DEF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164" y="2418268"/>
            <a:ext cx="2559244" cy="5482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D6B577-73F1-4E45-AA93-901E8378CD96}"/>
              </a:ext>
            </a:extLst>
          </p:cNvPr>
          <p:cNvSpPr txBox="1"/>
          <p:nvPr/>
        </p:nvSpPr>
        <p:spPr>
          <a:xfrm>
            <a:off x="8370074" y="1492046"/>
            <a:ext cx="326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Quasi-continuum of modes : radiation (“laser”) field + scattered photons</a:t>
            </a:r>
          </a:p>
          <a:p>
            <a:endParaRPr lang="en-US" dirty="0"/>
          </a:p>
        </p:txBody>
      </p:sp>
      <p:pic>
        <p:nvPicPr>
          <p:cNvPr id="10" name="Image 9" descr="Une image contenant Police, typographie, blanc, nombre&#10;&#10;Description générée automatiquement">
            <a:extLst>
              <a:ext uri="{FF2B5EF4-FFF2-40B4-BE49-F238E27FC236}">
                <a16:creationId xmlns:a16="http://schemas.microsoft.com/office/drawing/2014/main" id="{F092226B-2EA3-A143-90C7-83B3B6310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36" b="12138"/>
          <a:stretch/>
        </p:blipFill>
        <p:spPr>
          <a:xfrm>
            <a:off x="2422924" y="438453"/>
            <a:ext cx="3262139" cy="444197"/>
          </a:xfrm>
          <a:prstGeom prst="rect">
            <a:avLst/>
          </a:prstGeom>
        </p:spPr>
      </p:pic>
      <p:pic>
        <p:nvPicPr>
          <p:cNvPr id="12" name="Image 11" descr="Une image contenant Police, typographie, blanc, calligraphie&#10;&#10;Description générée automatiquement">
            <a:extLst>
              <a:ext uri="{FF2B5EF4-FFF2-40B4-BE49-F238E27FC236}">
                <a16:creationId xmlns:a16="http://schemas.microsoft.com/office/drawing/2014/main" id="{131F343C-5010-8942-8165-136ACE605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073" y="3532415"/>
            <a:ext cx="3262140" cy="537481"/>
          </a:xfrm>
          <a:prstGeom prst="rect">
            <a:avLst/>
          </a:prstGeom>
        </p:spPr>
      </p:pic>
      <p:pic>
        <p:nvPicPr>
          <p:cNvPr id="18" name="Image 17" descr="Une image contenant Police, blanc, calligraphie, texte&#10;&#10;Description générée automatiquement">
            <a:extLst>
              <a:ext uri="{FF2B5EF4-FFF2-40B4-BE49-F238E27FC236}">
                <a16:creationId xmlns:a16="http://schemas.microsoft.com/office/drawing/2014/main" id="{49FD2FD1-8682-B94E-A276-68F8CE845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878" y="5109375"/>
            <a:ext cx="4584700" cy="91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Image 21" descr="Une image contenant Police, typographie, blanc, calligraphie&#10;&#10;Description générée automatiquement">
            <a:extLst>
              <a:ext uri="{FF2B5EF4-FFF2-40B4-BE49-F238E27FC236}">
                <a16:creationId xmlns:a16="http://schemas.microsoft.com/office/drawing/2014/main" id="{614F6098-C69D-784E-84BD-0512774A2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22" y="5292390"/>
            <a:ext cx="2629365" cy="54837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D657702-A8C7-CC46-AF29-57D1E1453B29}"/>
              </a:ext>
            </a:extLst>
          </p:cNvPr>
          <p:cNvSpPr txBox="1"/>
          <p:nvPr/>
        </p:nvSpPr>
        <p:spPr>
          <a:xfrm>
            <a:off x="2962702" y="534267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</a:t>
            </a:r>
          </a:p>
        </p:txBody>
      </p:sp>
      <p:pic>
        <p:nvPicPr>
          <p:cNvPr id="26" name="Image 25" descr="Une image contenant Police, typographie, texte, écriture manuscrite&#10;&#10;Description générée automatiquement">
            <a:extLst>
              <a:ext uri="{FF2B5EF4-FFF2-40B4-BE49-F238E27FC236}">
                <a16:creationId xmlns:a16="http://schemas.microsoft.com/office/drawing/2014/main" id="{D6C61B9E-7306-5D41-90C8-D99D79C04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3607" y="5253153"/>
            <a:ext cx="2935392" cy="54837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4FFB7F5-20DB-9A4E-8D28-A357704E9A76}"/>
              </a:ext>
            </a:extLst>
          </p:cNvPr>
          <p:cNvSpPr txBox="1"/>
          <p:nvPr/>
        </p:nvSpPr>
        <p:spPr>
          <a:xfrm>
            <a:off x="6879216" y="3407163"/>
            <a:ext cx="149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211E1E"/>
                </a:solidFill>
                <a:effectLst/>
                <a:latin typeface="AdvP4C4E74"/>
              </a:rPr>
              <a:t>second-order</a:t>
            </a:r>
            <a:r>
              <a:rPr lang="fr-CH" sz="1800" dirty="0">
                <a:solidFill>
                  <a:srgbClr val="211E1E"/>
                </a:solidFill>
                <a:effectLst/>
                <a:latin typeface="AdvP4C4E74"/>
              </a:rPr>
              <a:t> </a:t>
            </a:r>
          </a:p>
          <a:p>
            <a:r>
              <a:rPr lang="fr-CH" sz="1800" dirty="0">
                <a:solidFill>
                  <a:srgbClr val="211E1E"/>
                </a:solidFill>
                <a:effectLst/>
                <a:latin typeface="AdvP4C4E74"/>
              </a:rPr>
              <a:t>perturbation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56CF466-E85A-974A-83EA-4EC7066DBC70}"/>
              </a:ext>
            </a:extLst>
          </p:cNvPr>
          <p:cNvSpPr txBox="1"/>
          <p:nvPr/>
        </p:nvSpPr>
        <p:spPr>
          <a:xfrm>
            <a:off x="800100" y="6243638"/>
            <a:ext cx="349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2-photon processes : hyper Raman </a:t>
            </a:r>
          </a:p>
        </p:txBody>
      </p:sp>
      <p:pic>
        <p:nvPicPr>
          <p:cNvPr id="31" name="Image 30" descr="Une image contenant Police, blanc, calligraphie, écriture manuscrite&#10;&#10;Description générée automatiquement">
            <a:extLst>
              <a:ext uri="{FF2B5EF4-FFF2-40B4-BE49-F238E27FC236}">
                <a16:creationId xmlns:a16="http://schemas.microsoft.com/office/drawing/2014/main" id="{9CF9BCDA-88C6-444E-B2F5-A08A30F255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423" y="6127641"/>
            <a:ext cx="3534856" cy="583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118E940-F07F-6B4E-858F-B7F425734AD1}"/>
                  </a:ext>
                </a:extLst>
              </p:cNvPr>
              <p:cNvSpPr txBox="1"/>
              <p:nvPr/>
            </p:nvSpPr>
            <p:spPr>
              <a:xfrm>
                <a:off x="7260972" y="436165"/>
                <a:ext cx="4909628" cy="748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CH" b="0" dirty="0"/>
                  <a:t>Rabi Hamiltonian</a:t>
                </a:r>
              </a:p>
              <a:p>
                <a:r>
                  <a:rPr lang="fr-CH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CH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CH" sz="2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CH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CH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118E940-F07F-6B4E-858F-B7F42573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972" y="436165"/>
                <a:ext cx="4909628" cy="748154"/>
              </a:xfrm>
              <a:prstGeom prst="rect">
                <a:avLst/>
              </a:prstGeom>
              <a:blipFill>
                <a:blip r:embed="rId10"/>
                <a:stretch>
                  <a:fillRect l="-2835" t="-1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484AA59-C432-564C-BABF-F2294BF80C6C}"/>
                  </a:ext>
                </a:extLst>
              </p:cNvPr>
              <p:cNvSpPr txBox="1"/>
              <p:nvPr/>
            </p:nvSpPr>
            <p:spPr>
              <a:xfrm>
                <a:off x="4576786" y="269237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484AA59-C432-564C-BABF-F2294BF8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786" y="2692374"/>
                <a:ext cx="186781" cy="276999"/>
              </a:xfrm>
              <a:prstGeom prst="rect">
                <a:avLst/>
              </a:prstGeom>
              <a:blipFill>
                <a:blip r:embed="rId11"/>
                <a:stretch>
                  <a:fillRect l="-20000" t="-18182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917F567-1742-794A-AC97-AB61A9FEFB3C}"/>
                  </a:ext>
                </a:extLst>
              </p:cNvPr>
              <p:cNvSpPr txBox="1"/>
              <p:nvPr/>
            </p:nvSpPr>
            <p:spPr>
              <a:xfrm>
                <a:off x="1324705" y="3229786"/>
                <a:ext cx="182999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917F567-1742-794A-AC97-AB61A9FE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5" y="3229786"/>
                <a:ext cx="182999" cy="291811"/>
              </a:xfrm>
              <a:prstGeom prst="rect">
                <a:avLst/>
              </a:prstGeom>
              <a:blipFill>
                <a:blip r:embed="rId12"/>
                <a:stretch>
                  <a:fillRect l="-33333" t="-20833" r="-2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4DDCA2-2FBC-0E49-B764-7FB79E48AAF1}"/>
                  </a:ext>
                </a:extLst>
              </p:cNvPr>
              <p:cNvSpPr txBox="1"/>
              <p:nvPr/>
            </p:nvSpPr>
            <p:spPr>
              <a:xfrm>
                <a:off x="6096000" y="3228714"/>
                <a:ext cx="182999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24DDCA2-2FBC-0E49-B764-7FB79E48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8714"/>
                <a:ext cx="182999" cy="291811"/>
              </a:xfrm>
              <a:prstGeom prst="rect">
                <a:avLst/>
              </a:prstGeom>
              <a:blipFill>
                <a:blip r:embed="rId13"/>
                <a:stretch>
                  <a:fillRect l="-33333" t="-20833" r="-2666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F414D18B-BC11-CD47-98FD-04A5494C8F19}"/>
                  </a:ext>
                </a:extLst>
              </p:cNvPr>
              <p:cNvSpPr txBox="1"/>
              <p:nvPr/>
            </p:nvSpPr>
            <p:spPr>
              <a:xfrm>
                <a:off x="3872693" y="1778711"/>
                <a:ext cx="36260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F414D18B-BC11-CD47-98FD-04A5494C8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93" y="1778711"/>
                <a:ext cx="362600" cy="553998"/>
              </a:xfrm>
              <a:prstGeom prst="rect">
                <a:avLst/>
              </a:prstGeom>
              <a:blipFill>
                <a:blip r:embed="rId14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5554DFC-E59F-AF4C-8B13-426E77474AE0}"/>
                  </a:ext>
                </a:extLst>
              </p:cNvPr>
              <p:cNvSpPr txBox="1"/>
              <p:nvPr/>
            </p:nvSpPr>
            <p:spPr>
              <a:xfrm>
                <a:off x="10734773" y="4195148"/>
                <a:ext cx="11598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5554DFC-E59F-AF4C-8B13-426E7747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773" y="4195148"/>
                <a:ext cx="1159805" cy="284437"/>
              </a:xfrm>
              <a:prstGeom prst="rect">
                <a:avLst/>
              </a:prstGeom>
              <a:blipFill>
                <a:blip r:embed="rId15"/>
                <a:stretch>
                  <a:fillRect l="-4348" t="-21739" r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3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6E68B-37D9-9047-82CC-DE7109C4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Espace réservé du contenu 4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E5963E7B-E57A-CA4A-94D5-B88A1A015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036" y="542317"/>
            <a:ext cx="6947756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68792C-B9EF-1545-8595-307C53662928}"/>
              </a:ext>
            </a:extLst>
          </p:cNvPr>
          <p:cNvSpPr txBox="1"/>
          <p:nvPr/>
        </p:nvSpPr>
        <p:spPr>
          <a:xfrm>
            <a:off x="4458765" y="4893655"/>
            <a:ext cx="7452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Top: transition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energies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between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the first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two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excited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eigenstates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of the light-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matter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system and the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ground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state, versus the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normalized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coupling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parameter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</a:t>
            </a:r>
            <a:r>
              <a:rPr lang="el-GR" sz="1800" dirty="0">
                <a:solidFill>
                  <a:srgbClr val="211E1E"/>
                </a:solidFill>
                <a:effectLst/>
                <a:latin typeface="AdvOTdd3b7348.I+03"/>
              </a:rPr>
              <a:t>η</a:t>
            </a:r>
            <a:r>
              <a:rPr lang="el-GR" sz="1800" dirty="0">
                <a:solidFill>
                  <a:srgbClr val="211E1E"/>
                </a:solidFill>
                <a:effectLst/>
                <a:latin typeface="AdvOT483a8203"/>
              </a:rPr>
              <a:t>. </a:t>
            </a:r>
            <a:endParaRPr lang="fr-CH" sz="1800" dirty="0">
              <a:solidFill>
                <a:srgbClr val="211E1E"/>
              </a:solidFill>
              <a:effectLst/>
              <a:latin typeface="AdvOT483a8203"/>
            </a:endParaRPr>
          </a:p>
          <a:p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Bottom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: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spectrum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of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emission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for </a:t>
            </a:r>
            <a:r>
              <a:rPr lang="el-GR" sz="1800" dirty="0">
                <a:solidFill>
                  <a:srgbClr val="211E1E"/>
                </a:solidFill>
                <a:effectLst/>
                <a:latin typeface="AdvOTdd3b7348.I+03"/>
              </a:rPr>
              <a:t>η </a:t>
            </a:r>
            <a:r>
              <a:rPr lang="fr-CH" sz="1800" dirty="0">
                <a:solidFill>
                  <a:srgbClr val="211E1E"/>
                </a:solidFill>
                <a:effectLst/>
                <a:latin typeface="AdvP4C4E74"/>
              </a:rPr>
              <a:t>= </a:t>
            </a:r>
            <a:r>
              <a:rPr lang="el-GR" sz="1800" dirty="0">
                <a:solidFill>
                  <a:srgbClr val="211E1E"/>
                </a:solidFill>
                <a:effectLst/>
                <a:latin typeface="AdvTTbdb21c9e"/>
              </a:rPr>
              <a:t>0</a:t>
            </a:r>
            <a:r>
              <a:rPr lang="el-GR" sz="1800" dirty="0">
                <a:solidFill>
                  <a:srgbClr val="211E1E"/>
                </a:solidFill>
                <a:effectLst/>
                <a:latin typeface="AdvOT483a8203"/>
              </a:rPr>
              <a:t>.</a:t>
            </a:r>
            <a:r>
              <a:rPr lang="el-GR" sz="1800" dirty="0">
                <a:solidFill>
                  <a:srgbClr val="211E1E"/>
                </a:solidFill>
                <a:effectLst/>
                <a:latin typeface="AdvTTbdb21c9e"/>
              </a:rPr>
              <a:t>3</a:t>
            </a:r>
            <a:r>
              <a:rPr lang="el-GR" sz="1800" dirty="0">
                <a:solidFill>
                  <a:srgbClr val="211E1E"/>
                </a:solidFill>
                <a:effectLst/>
                <a:latin typeface="AdvOT483a8203"/>
              </a:rPr>
              <a:t>. </a:t>
            </a:r>
            <a:r>
              <a:rPr lang="el-GR" sz="1800" dirty="0">
                <a:solidFill>
                  <a:srgbClr val="211E1E"/>
                </a:solidFill>
                <a:effectLst/>
                <a:latin typeface="AdvOTdd3b7348.I+03"/>
              </a:rPr>
              <a:t>ω</a:t>
            </a:r>
            <a:r>
              <a:rPr lang="fr-CH" sz="1800" baseline="-25000" dirty="0">
                <a:solidFill>
                  <a:srgbClr val="211E1E"/>
                </a:solidFill>
                <a:effectLst/>
                <a:latin typeface="AdvTTd0b5fdba.I"/>
              </a:rPr>
              <a:t>L</a:t>
            </a:r>
            <a:r>
              <a:rPr lang="fr-CH" sz="1800" dirty="0">
                <a:solidFill>
                  <a:srgbClr val="211E1E"/>
                </a:solidFill>
                <a:effectLst/>
                <a:latin typeface="AdvTTd0b5fdba.I"/>
              </a:rPr>
              <a:t> </a:t>
            </a:r>
            <a:r>
              <a:rPr lang="fr-CH" sz="1800" dirty="0">
                <a:solidFill>
                  <a:srgbClr val="211E1E"/>
                </a:solidFill>
                <a:effectLst/>
                <a:latin typeface="AdvP4C4E74"/>
              </a:rPr>
              <a:t>= </a:t>
            </a:r>
            <a:r>
              <a:rPr lang="fr-CH" sz="1800" dirty="0">
                <a:solidFill>
                  <a:srgbClr val="211E1E"/>
                </a:solidFill>
                <a:effectLst/>
                <a:latin typeface="AdvTTbdb21c9e"/>
              </a:rPr>
              <a:t>1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.</a:t>
            </a:r>
            <a:r>
              <a:rPr lang="fr-CH" sz="1800" dirty="0">
                <a:solidFill>
                  <a:srgbClr val="211E1E"/>
                </a:solidFill>
                <a:effectLst/>
                <a:latin typeface="AdvTTbdb21c9e"/>
              </a:rPr>
              <a:t>1 </a:t>
            </a:r>
            <a:r>
              <a:rPr lang="el-GR" sz="1800" dirty="0">
                <a:solidFill>
                  <a:srgbClr val="211E1E"/>
                </a:solidFill>
                <a:effectLst/>
                <a:latin typeface="AdvOTdd3b7348.I+03"/>
              </a:rPr>
              <a:t>ω</a:t>
            </a:r>
            <a:r>
              <a:rPr lang="fr-CH" sz="1800" baseline="-25000" dirty="0">
                <a:solidFill>
                  <a:srgbClr val="211E1E"/>
                </a:solidFill>
                <a:effectLst/>
                <a:latin typeface="AdvTTd0b5fdba.I"/>
              </a:rPr>
              <a:t>c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. The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red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line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indicates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the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frequency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at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which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 Stokes photons are </a:t>
            </a:r>
            <a:r>
              <a:rPr lang="fr-CH" sz="1800" dirty="0" err="1">
                <a:solidFill>
                  <a:srgbClr val="211E1E"/>
                </a:solidFill>
                <a:effectLst/>
                <a:latin typeface="AdvOT483a8203"/>
              </a:rPr>
              <a:t>emitted</a:t>
            </a:r>
            <a:r>
              <a:rPr lang="fr-CH" sz="1800" dirty="0">
                <a:solidFill>
                  <a:srgbClr val="211E1E"/>
                </a:solidFill>
                <a:effectLst/>
                <a:latin typeface="AdvOT483a8203"/>
              </a:rPr>
              <a:t>. </a:t>
            </a:r>
            <a:endParaRPr lang="fr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3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ligne, capture d’écran, texte, Parallèle&#10;&#10;Description générée automatiquement">
            <a:extLst>
              <a:ext uri="{FF2B5EF4-FFF2-40B4-BE49-F238E27FC236}">
                <a16:creationId xmlns:a16="http://schemas.microsoft.com/office/drawing/2014/main" id="{AD93D37D-88E3-9D4A-98A7-3009CE11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01" y="860840"/>
            <a:ext cx="11196397" cy="494553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5A7721C4-6FCE-DB4A-A847-F05BF393FD09}"/>
                  </a:ext>
                </a:extLst>
              </p14:cNvPr>
              <p14:cNvContentPartPr/>
              <p14:nvPr/>
            </p14:nvContentPartPr>
            <p14:xfrm>
              <a:off x="1842003" y="4614731"/>
              <a:ext cx="1254240" cy="44280"/>
            </p14:xfrm>
          </p:contentPart>
        </mc:Choice>
        <mc:Fallback xmlns=""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5A7721C4-6FCE-DB4A-A847-F05BF393F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003" y="4507091"/>
                <a:ext cx="13618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ED7047E7-6CA5-0646-8303-EBBB376BA502}"/>
                  </a:ext>
                </a:extLst>
              </p14:cNvPr>
              <p14:cNvContentPartPr/>
              <p14:nvPr/>
            </p14:nvContentPartPr>
            <p14:xfrm>
              <a:off x="4557483" y="4674491"/>
              <a:ext cx="1194840" cy="288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ED7047E7-6CA5-0646-8303-EBBB376BA5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3483" y="4566491"/>
                <a:ext cx="13024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9C3D6594-2967-7E4E-BB1C-87346AD866F6}"/>
                  </a:ext>
                </a:extLst>
              </p14:cNvPr>
              <p14:cNvContentPartPr/>
              <p14:nvPr/>
            </p14:nvContentPartPr>
            <p14:xfrm>
              <a:off x="5352723" y="4902011"/>
              <a:ext cx="1184040" cy="3204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9C3D6594-2967-7E4E-BB1C-87346AD866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9083" y="4794371"/>
                <a:ext cx="1291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C98ED318-4418-DF4B-BB1D-268E2978DE93}"/>
                  </a:ext>
                </a:extLst>
              </p14:cNvPr>
              <p14:cNvContentPartPr/>
              <p14:nvPr/>
            </p14:nvContentPartPr>
            <p14:xfrm>
              <a:off x="6691563" y="4907411"/>
              <a:ext cx="94824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C98ED318-4418-DF4B-BB1D-268E2978DE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7563" y="4799411"/>
                <a:ext cx="1055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4FF706DC-7F0E-7F40-8BF1-53B4BD7C23AF}"/>
                  </a:ext>
                </a:extLst>
              </p14:cNvPr>
              <p14:cNvContentPartPr/>
              <p14:nvPr/>
            </p14:nvContentPartPr>
            <p14:xfrm>
              <a:off x="9707643" y="4858091"/>
              <a:ext cx="1749960" cy="2880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4FF706DC-7F0E-7F40-8BF1-53B4BD7C23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53643" y="4750091"/>
                <a:ext cx="1857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0A081426-C523-614E-B261-BBBFD4C1672C}"/>
                  </a:ext>
                </a:extLst>
              </p14:cNvPr>
              <p14:cNvContentPartPr/>
              <p14:nvPr/>
            </p14:nvContentPartPr>
            <p14:xfrm>
              <a:off x="740043" y="5134211"/>
              <a:ext cx="94752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0A081426-C523-614E-B261-BBBFD4C167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403" y="5026571"/>
                <a:ext cx="1055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F9456FBB-79E6-B94C-A3EF-9BD477B2C254}"/>
                  </a:ext>
                </a:extLst>
              </p14:cNvPr>
              <p14:cNvContentPartPr/>
              <p14:nvPr/>
            </p14:nvContentPartPr>
            <p14:xfrm>
              <a:off x="2139723" y="5103611"/>
              <a:ext cx="81828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F9456FBB-79E6-B94C-A3EF-9BD477B2C2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5723" y="4995971"/>
                <a:ext cx="9259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9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ligne, Police, diagramme&#10;&#10;Description générée automatiquement">
            <a:extLst>
              <a:ext uri="{FF2B5EF4-FFF2-40B4-BE49-F238E27FC236}">
                <a16:creationId xmlns:a16="http://schemas.microsoft.com/office/drawing/2014/main" id="{1F8D47E2-468B-AD44-ADA5-55AAEA53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67" y="1096150"/>
            <a:ext cx="4873984" cy="4351338"/>
          </a:xfrm>
        </p:spPr>
      </p:pic>
      <p:pic>
        <p:nvPicPr>
          <p:cNvPr id="7" name="Image 6" descr="Une image contenant texte, Police, ligne, écriture manuscrite&#10;&#10;Description générée automatiquement">
            <a:extLst>
              <a:ext uri="{FF2B5EF4-FFF2-40B4-BE49-F238E27FC236}">
                <a16:creationId xmlns:a16="http://schemas.microsoft.com/office/drawing/2014/main" id="{A94DAFA5-E965-2942-8FEC-A50ED26C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50" y="1593850"/>
            <a:ext cx="50927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27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187</Words>
  <Application>Microsoft Macintosh PowerPoint</Application>
  <PresentationFormat>Grand écran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AdvOT483a8203</vt:lpstr>
      <vt:lpstr>AdvOTdd3b7348.I+03</vt:lpstr>
      <vt:lpstr>AdvP4C4E74</vt:lpstr>
      <vt:lpstr>AdvTTbdb21c9e</vt:lpstr>
      <vt:lpstr>AdvTTd0b5fdba.I</vt:lpstr>
      <vt:lpstr>Arial</vt:lpstr>
      <vt:lpstr>Calibri</vt:lpstr>
      <vt:lpstr>Calibri Light</vt:lpstr>
      <vt:lpstr>Cambria Math</vt:lpstr>
      <vt:lpstr>Thème Office</vt:lpstr>
      <vt:lpstr>Paper presentation SC </vt:lpstr>
      <vt:lpstr>Raman effect</vt:lpstr>
      <vt:lpstr>Model</vt:lpstr>
      <vt:lpstr>Results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presentation SC </dc:title>
  <dc:creator>Carla Maureen Alice Becker</dc:creator>
  <cp:lastModifiedBy>Carla Maureen Alice Becker</cp:lastModifiedBy>
  <cp:revision>5</cp:revision>
  <dcterms:created xsi:type="dcterms:W3CDTF">2024-03-12T13:05:25Z</dcterms:created>
  <dcterms:modified xsi:type="dcterms:W3CDTF">2024-03-18T17:42:11Z</dcterms:modified>
</cp:coreProperties>
</file>