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b929783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b929783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b929783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b929783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b92978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b92978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b513c3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b513c3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a9eb70d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a9eb70d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a9eb70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a9eb70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b513c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b513c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b9297835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b9297835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b929783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b92978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b513c3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b513c3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b929783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b929783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b929783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b929783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Network Switch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(up to Mid-Project Demo)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5983200" y="1523475"/>
            <a:ext cx="26976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Packet Switching IP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design plan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in Verilog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 testbench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Verify and debug functionality using simulation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Showcase: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Switching of packets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3072288" y="1523475"/>
            <a:ext cx="26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Wi-Fi PMOD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Look at Wifi PMOD specs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Initialize and set as access point correctly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Establish communication through sending commands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Showcase: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Communication with a remote device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60625" y="1523475"/>
            <a:ext cx="261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Ethernet PMOD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Look at Ethernet PMOD specs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the SPI interface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Initialize the PMOD correctly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Showcase: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N/A (this will be done later on)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 rot="10800000">
            <a:off x="2991050" y="1271750"/>
            <a:ext cx="0" cy="359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2"/>
          <p:cNvCxnSpPr/>
          <p:nvPr/>
        </p:nvCxnSpPr>
        <p:spPr>
          <a:xfrm rot="10800000">
            <a:off x="5822975" y="1271775"/>
            <a:ext cx="0" cy="359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(up to Final Demo)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6067075" y="1523475"/>
            <a:ext cx="26976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System Integration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Integrate Wi-fi PMODs with Packet Switching IP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Integrate Ethernet PMODs with Packet Switching IP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integration and system-level debugging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072288" y="1523475"/>
            <a:ext cx="26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Remote Access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 Microblaze to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interpret messages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capability of enabling/disabling ports in the Packet Switching IP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60625" y="1523475"/>
            <a:ext cx="261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Ethernet PMOD (cont.)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Establish communication through sending commands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 rot="10800000">
            <a:off x="2991050" y="1271625"/>
            <a:ext cx="0" cy="282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/>
          <p:nvPr/>
        </p:nvCxnSpPr>
        <p:spPr>
          <a:xfrm rot="10800000">
            <a:off x="5822850" y="1271750"/>
            <a:ext cx="0" cy="287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3"/>
          <p:cNvSpPr txBox="1"/>
          <p:nvPr/>
        </p:nvSpPr>
        <p:spPr>
          <a:xfrm>
            <a:off x="517150" y="4444650"/>
            <a:ext cx="7980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Final Demo: Everything working! (ideally…)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Unable to establish Ethernet PMOD communications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Mitigation: </a:t>
            </a:r>
            <a:r>
              <a:rPr lang="en" sz="1800"/>
              <a:t>Work</a:t>
            </a:r>
            <a:r>
              <a:rPr lang="en" sz="1800"/>
              <a:t> with the PMODs early on to identify issues quicker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Backup Plan:</a:t>
            </a:r>
            <a:r>
              <a:rPr lang="en" sz="1800"/>
              <a:t> Use Bluetooth PMODs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components/IPs may not fit on the Nexys DDR Board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Mitigation: </a:t>
            </a:r>
            <a:r>
              <a:rPr lang="en" sz="1800"/>
              <a:t>Can customize Microblaze to remove features, saving space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Backup Plan:</a:t>
            </a:r>
            <a:r>
              <a:rPr lang="en" sz="1800"/>
              <a:t> Limit the number of PMODs used in the network switch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ANY QUESTIONS?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067075" y="1523475"/>
            <a:ext cx="26976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David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design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Microprocessor programming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verification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Debugging with simulations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072288" y="1523475"/>
            <a:ext cx="26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Mark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design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Microprocessor programming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Inferring RAM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Writing testbenches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60625" y="1523475"/>
            <a:ext cx="261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Mahmoud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Hardware design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icroprocessor programming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Graphic drivers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Computer networking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2991050" y="1271625"/>
            <a:ext cx="0" cy="282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5822850" y="1271750"/>
            <a:ext cx="0" cy="287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875" y="2124075"/>
            <a:ext cx="4529124" cy="30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1489825"/>
            <a:ext cx="42270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infrastructure: routers and 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network traffic to right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by building an address-port 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FPGA routes packets to the correct destination device (in hardware)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two devices connected across 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Ethernet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one device connected across Wi-Fi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Support IPv4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Remotely configurable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Has monitoring capabilities from a PC connected across Ethernet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Minimum Throughput: 1Mb/s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PMOD Peripheral Modules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Peripheral Modules Used: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2x NIC100: Network Interface Controller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Supports ARP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1x ESP32: Wireless Communication Module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1200"/>
              <a:t>Supports wireless access point mode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50" y="1404424"/>
            <a:ext cx="1531699" cy="15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950" y="2865131"/>
            <a:ext cx="1767375" cy="161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Block Diagram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1090550"/>
            <a:ext cx="7909527" cy="3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5"/>
            <a:ext cx="5272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PMOD + Microblaze 2 wireless access point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ILAs at pins of Wi-Fi PMOD and SPI interface from Microblaze to the Packet Switching 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Wireshark on PC connected to the wireless access point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test the </a:t>
            </a:r>
            <a:r>
              <a:rPr lang="en" sz="1400"/>
              <a:t>communication from Wi-Fi PMOD to the Microblaze using the demo project </a:t>
            </a:r>
            <a:endParaRPr sz="1400"/>
          </a:p>
        </p:txBody>
      </p:sp>
      <p:sp>
        <p:nvSpPr>
          <p:cNvPr id="108" name="Google Shape;108;p19"/>
          <p:cNvSpPr/>
          <p:nvPr/>
        </p:nvSpPr>
        <p:spPr>
          <a:xfrm flipH="1">
            <a:off x="6208730" y="1144135"/>
            <a:ext cx="850800" cy="8172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Wi-Fi adapter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PMOD</a:t>
            </a:r>
            <a:endParaRPr sz="1100"/>
          </a:p>
        </p:txBody>
      </p:sp>
      <p:sp>
        <p:nvSpPr>
          <p:cNvPr id="109" name="Google Shape;109;p19"/>
          <p:cNvSpPr/>
          <p:nvPr/>
        </p:nvSpPr>
        <p:spPr>
          <a:xfrm flipH="1">
            <a:off x="5918829" y="3444464"/>
            <a:ext cx="1429800" cy="8805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MicroBlaze 2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Manages Wi-Fi communications</a:t>
            </a:r>
            <a:endParaRPr sz="1100"/>
          </a:p>
        </p:txBody>
      </p:sp>
      <p:cxnSp>
        <p:nvCxnSpPr>
          <p:cNvPr id="110" name="Google Shape;110;p19"/>
          <p:cNvCxnSpPr>
            <a:stCxn id="108" idx="2"/>
            <a:endCxn id="111" idx="0"/>
          </p:cNvCxnSpPr>
          <p:nvPr/>
        </p:nvCxnSpPr>
        <p:spPr>
          <a:xfrm>
            <a:off x="6634130" y="1961335"/>
            <a:ext cx="0" cy="49740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9"/>
          <p:cNvSpPr/>
          <p:nvPr/>
        </p:nvSpPr>
        <p:spPr>
          <a:xfrm flipH="1">
            <a:off x="5918885" y="2458821"/>
            <a:ext cx="1430400" cy="720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IP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Provided by Digilent</a:t>
            </a:r>
            <a:endParaRPr sz="1100"/>
          </a:p>
        </p:txBody>
      </p:sp>
      <p:sp>
        <p:nvSpPr>
          <p:cNvPr id="112" name="Google Shape;112;p19"/>
          <p:cNvSpPr/>
          <p:nvPr/>
        </p:nvSpPr>
        <p:spPr>
          <a:xfrm flipH="1">
            <a:off x="7951653" y="3223195"/>
            <a:ext cx="847200" cy="8172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DDR Memory</a:t>
            </a:r>
            <a:endParaRPr sz="1100"/>
          </a:p>
        </p:txBody>
      </p:sp>
      <p:cxnSp>
        <p:nvCxnSpPr>
          <p:cNvPr id="113" name="Google Shape;113;p19"/>
          <p:cNvCxnSpPr>
            <a:stCxn id="112" idx="3"/>
          </p:cNvCxnSpPr>
          <p:nvPr/>
        </p:nvCxnSpPr>
        <p:spPr>
          <a:xfrm flipH="1">
            <a:off x="7682253" y="3631795"/>
            <a:ext cx="269400" cy="3600"/>
          </a:xfrm>
          <a:prstGeom prst="straightConnector1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9"/>
          <p:cNvCxnSpPr>
            <a:endCxn id="111" idx="1"/>
          </p:cNvCxnSpPr>
          <p:nvPr/>
        </p:nvCxnSpPr>
        <p:spPr>
          <a:xfrm flipH="1" rot="5400000">
            <a:off x="6989885" y="3178221"/>
            <a:ext cx="1065900" cy="347100"/>
          </a:xfrm>
          <a:prstGeom prst="bentConnector2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9"/>
          <p:cNvCxnSpPr>
            <a:endCxn id="109" idx="1"/>
          </p:cNvCxnSpPr>
          <p:nvPr/>
        </p:nvCxnSpPr>
        <p:spPr>
          <a:xfrm rot="10800000">
            <a:off x="7348629" y="3884714"/>
            <a:ext cx="348000" cy="0"/>
          </a:xfrm>
          <a:prstGeom prst="straightConnector1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9"/>
          <p:cNvSpPr/>
          <p:nvPr/>
        </p:nvSpPr>
        <p:spPr>
          <a:xfrm>
            <a:off x="7343153" y="3777317"/>
            <a:ext cx="225600" cy="181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100"/>
          </a:p>
        </p:txBody>
      </p:sp>
      <p:sp>
        <p:nvSpPr>
          <p:cNvPr id="117" name="Google Shape;117;p19"/>
          <p:cNvSpPr/>
          <p:nvPr/>
        </p:nvSpPr>
        <p:spPr>
          <a:xfrm>
            <a:off x="6520970" y="2282339"/>
            <a:ext cx="225600" cy="181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100"/>
          </a:p>
        </p:txBody>
      </p:sp>
      <p:sp>
        <p:nvSpPr>
          <p:cNvPr id="118" name="Google Shape;118;p19"/>
          <p:cNvSpPr/>
          <p:nvPr/>
        </p:nvSpPr>
        <p:spPr>
          <a:xfrm>
            <a:off x="6523659" y="1920668"/>
            <a:ext cx="225600" cy="181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  <p:sp>
        <p:nvSpPr>
          <p:cNvPr id="119" name="Google Shape;119;p19"/>
          <p:cNvSpPr/>
          <p:nvPr/>
        </p:nvSpPr>
        <p:spPr>
          <a:xfrm>
            <a:off x="7343152" y="2727604"/>
            <a:ext cx="225600" cy="181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  <p:sp>
        <p:nvSpPr>
          <p:cNvPr id="120" name="Google Shape;120;p19"/>
          <p:cNvSpPr/>
          <p:nvPr/>
        </p:nvSpPr>
        <p:spPr>
          <a:xfrm>
            <a:off x="7795311" y="3557984"/>
            <a:ext cx="225600" cy="181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  <p:cxnSp>
        <p:nvCxnSpPr>
          <p:cNvPr id="121" name="Google Shape;121;p19"/>
          <p:cNvCxnSpPr/>
          <p:nvPr/>
        </p:nvCxnSpPr>
        <p:spPr>
          <a:xfrm rot="10800000">
            <a:off x="6636325" y="4324825"/>
            <a:ext cx="0" cy="443700"/>
          </a:xfrm>
          <a:prstGeom prst="straightConnector1">
            <a:avLst/>
          </a:prstGeom>
          <a:noFill/>
          <a:ln cap="flat" cmpd="sng" w="5715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9"/>
          <p:cNvSpPr/>
          <p:nvPr/>
        </p:nvSpPr>
        <p:spPr>
          <a:xfrm rot="-5400000">
            <a:off x="6757425" y="1973025"/>
            <a:ext cx="500700" cy="474000"/>
          </a:xfrm>
          <a:prstGeom prst="triangle">
            <a:avLst>
              <a:gd fmla="val 50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6837725" y="2000325"/>
            <a:ext cx="539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 rot="-5400000">
            <a:off x="6690475" y="4385775"/>
            <a:ext cx="500700" cy="474000"/>
          </a:xfrm>
          <a:prstGeom prst="triangle">
            <a:avLst>
              <a:gd fmla="val 50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6770775" y="4413075"/>
            <a:ext cx="539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7900" y="1489825"/>
            <a:ext cx="5569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 Ethernet PMODs + Ethernet PMOD Communication IP + Packet Switching IP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Simulate packets and track the data as it transitions from source input buffer to destination output buffer for Packet Switching 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Information about packet loss and traffic related information stored in AXI slave registers for Microblaze 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ILAs added for both interfaces of Ethernet PMOD Communication IP + Wireshark for connected devices</a:t>
            </a:r>
            <a:endParaRPr sz="1400"/>
          </a:p>
        </p:txBody>
      </p:sp>
      <p:sp>
        <p:nvSpPr>
          <p:cNvPr id="132" name="Google Shape;132;p20"/>
          <p:cNvSpPr/>
          <p:nvPr/>
        </p:nvSpPr>
        <p:spPr>
          <a:xfrm flipH="1">
            <a:off x="7629041" y="3588572"/>
            <a:ext cx="1338300" cy="1357800"/>
          </a:xfrm>
          <a:prstGeom prst="rect">
            <a:avLst/>
          </a:prstGeom>
          <a:solidFill>
            <a:srgbClr val="70AD47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IP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Packet switching</a:t>
            </a:r>
            <a:endParaRPr sz="1100"/>
          </a:p>
        </p:txBody>
      </p:sp>
      <p:sp>
        <p:nvSpPr>
          <p:cNvPr id="133" name="Google Shape;133;p20"/>
          <p:cNvSpPr/>
          <p:nvPr/>
        </p:nvSpPr>
        <p:spPr>
          <a:xfrm flipH="1">
            <a:off x="6094632" y="458035"/>
            <a:ext cx="850800" cy="8172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Ethernet adapter PMOD</a:t>
            </a:r>
            <a:endParaRPr sz="1100"/>
          </a:p>
        </p:txBody>
      </p:sp>
      <p:sp>
        <p:nvSpPr>
          <p:cNvPr id="134" name="Google Shape;134;p20"/>
          <p:cNvSpPr/>
          <p:nvPr/>
        </p:nvSpPr>
        <p:spPr>
          <a:xfrm flipH="1">
            <a:off x="7872818" y="458035"/>
            <a:ext cx="850800" cy="8172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PMOD</a:t>
            </a:r>
            <a:endParaRPr sz="1100"/>
          </a:p>
        </p:txBody>
      </p:sp>
      <p:cxnSp>
        <p:nvCxnSpPr>
          <p:cNvPr id="135" name="Google Shape;135;p20"/>
          <p:cNvCxnSpPr>
            <a:stCxn id="134" idx="2"/>
            <a:endCxn id="136" idx="0"/>
          </p:cNvCxnSpPr>
          <p:nvPr/>
        </p:nvCxnSpPr>
        <p:spPr>
          <a:xfrm>
            <a:off x="8298218" y="1275235"/>
            <a:ext cx="0" cy="73950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0"/>
          <p:cNvSpPr/>
          <p:nvPr/>
        </p:nvSpPr>
        <p:spPr>
          <a:xfrm flipH="1">
            <a:off x="7582974" y="2014592"/>
            <a:ext cx="1430400" cy="720000"/>
          </a:xfrm>
          <a:prstGeom prst="rect">
            <a:avLst/>
          </a:prstGeom>
          <a:solidFill>
            <a:srgbClr val="70AD47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IP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Ethernet PMOD communication</a:t>
            </a:r>
            <a:endParaRPr sz="1100"/>
          </a:p>
        </p:txBody>
      </p:sp>
      <p:sp>
        <p:nvSpPr>
          <p:cNvPr id="137" name="Google Shape;137;p20"/>
          <p:cNvSpPr/>
          <p:nvPr/>
        </p:nvSpPr>
        <p:spPr>
          <a:xfrm flipH="1">
            <a:off x="5800763" y="2014592"/>
            <a:ext cx="1430400" cy="720000"/>
          </a:xfrm>
          <a:prstGeom prst="rect">
            <a:avLst/>
          </a:prstGeom>
          <a:solidFill>
            <a:srgbClr val="70AD47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IP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Ethernet PMOD communication</a:t>
            </a:r>
            <a:endParaRPr sz="1100"/>
          </a:p>
        </p:txBody>
      </p:sp>
      <p:cxnSp>
        <p:nvCxnSpPr>
          <p:cNvPr id="138" name="Google Shape;138;p20"/>
          <p:cNvCxnSpPr>
            <a:stCxn id="133" idx="2"/>
            <a:endCxn id="137" idx="0"/>
          </p:cNvCxnSpPr>
          <p:nvPr/>
        </p:nvCxnSpPr>
        <p:spPr>
          <a:xfrm flipH="1">
            <a:off x="6515832" y="1275236"/>
            <a:ext cx="4200" cy="73950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0"/>
          <p:cNvCxnSpPr>
            <a:stCxn id="132" idx="0"/>
            <a:endCxn id="136" idx="2"/>
          </p:cNvCxnSpPr>
          <p:nvPr/>
        </p:nvCxnSpPr>
        <p:spPr>
          <a:xfrm rot="10800000">
            <a:off x="8298191" y="2734472"/>
            <a:ext cx="0" cy="854100"/>
          </a:xfrm>
          <a:prstGeom prst="straightConnector1">
            <a:avLst/>
          </a:prstGeom>
          <a:noFill/>
          <a:ln cap="flat" cmpd="sng" w="5715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20"/>
          <p:cNvCxnSpPr>
            <a:stCxn id="132" idx="3"/>
            <a:endCxn id="137" idx="2"/>
          </p:cNvCxnSpPr>
          <p:nvPr/>
        </p:nvCxnSpPr>
        <p:spPr>
          <a:xfrm rot="10800000">
            <a:off x="6516041" y="2734472"/>
            <a:ext cx="1113000" cy="1533000"/>
          </a:xfrm>
          <a:prstGeom prst="bentConnector2">
            <a:avLst/>
          </a:prstGeom>
          <a:noFill/>
          <a:ln cap="flat" cmpd="sng" w="5715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20"/>
          <p:cNvSpPr/>
          <p:nvPr/>
        </p:nvSpPr>
        <p:spPr>
          <a:xfrm>
            <a:off x="8185387" y="1828915"/>
            <a:ext cx="225600" cy="181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100"/>
          </a:p>
        </p:txBody>
      </p:sp>
      <p:sp>
        <p:nvSpPr>
          <p:cNvPr id="142" name="Google Shape;142;p20"/>
          <p:cNvSpPr/>
          <p:nvPr/>
        </p:nvSpPr>
        <p:spPr>
          <a:xfrm>
            <a:off x="6407201" y="1828915"/>
            <a:ext cx="225600" cy="181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100"/>
          </a:p>
        </p:txBody>
      </p:sp>
      <p:sp>
        <p:nvSpPr>
          <p:cNvPr id="143" name="Google Shape;143;p20"/>
          <p:cNvSpPr/>
          <p:nvPr/>
        </p:nvSpPr>
        <p:spPr>
          <a:xfrm>
            <a:off x="8185387" y="1236050"/>
            <a:ext cx="225600" cy="181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  <p:sp>
        <p:nvSpPr>
          <p:cNvPr id="144" name="Google Shape;144;p20"/>
          <p:cNvSpPr/>
          <p:nvPr/>
        </p:nvSpPr>
        <p:spPr>
          <a:xfrm>
            <a:off x="6408320" y="1244726"/>
            <a:ext cx="225600" cy="181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  <p:sp>
        <p:nvSpPr>
          <p:cNvPr id="145" name="Google Shape;145;p20"/>
          <p:cNvSpPr/>
          <p:nvPr/>
        </p:nvSpPr>
        <p:spPr>
          <a:xfrm rot="-5400000">
            <a:off x="6611475" y="2751825"/>
            <a:ext cx="500700" cy="474000"/>
          </a:xfrm>
          <a:prstGeom prst="triangle">
            <a:avLst>
              <a:gd fmla="val 50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691775" y="2779125"/>
            <a:ext cx="539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/>
          <p:nvPr/>
        </p:nvSpPr>
        <p:spPr>
          <a:xfrm rot="-5400000">
            <a:off x="6581100" y="1407913"/>
            <a:ext cx="500700" cy="474000"/>
          </a:xfrm>
          <a:prstGeom prst="triangle">
            <a:avLst>
              <a:gd fmla="val 50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661400" y="1435213"/>
            <a:ext cx="539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87900" y="1489825"/>
            <a:ext cx="5088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+ Microblaze 1 for configuration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project demo already </a:t>
            </a:r>
            <a:r>
              <a:rPr lang="en" sz="1400"/>
              <a:t>incorporates</a:t>
            </a:r>
            <a:r>
              <a:rPr lang="en" sz="1400"/>
              <a:t> most of this functionality (minimal testing needed)</a:t>
            </a:r>
            <a:endParaRPr sz="1400"/>
          </a:p>
        </p:txBody>
      </p:sp>
      <p:sp>
        <p:nvSpPr>
          <p:cNvPr id="155" name="Google Shape;155;p21"/>
          <p:cNvSpPr/>
          <p:nvPr/>
        </p:nvSpPr>
        <p:spPr>
          <a:xfrm flipH="1">
            <a:off x="7417799" y="3688227"/>
            <a:ext cx="1338300" cy="8805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MicroBlaze 1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Controls settings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protocol</a:t>
            </a:r>
            <a:endParaRPr sz="1100"/>
          </a:p>
        </p:txBody>
      </p:sp>
      <p:sp>
        <p:nvSpPr>
          <p:cNvPr id="156" name="Google Shape;156;p21"/>
          <p:cNvSpPr/>
          <p:nvPr/>
        </p:nvSpPr>
        <p:spPr>
          <a:xfrm flipH="1">
            <a:off x="7764422" y="2138970"/>
            <a:ext cx="847200" cy="8172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board Ethernet</a:t>
            </a:r>
            <a:endParaRPr sz="1100"/>
          </a:p>
        </p:txBody>
      </p:sp>
      <p:cxnSp>
        <p:nvCxnSpPr>
          <p:cNvPr id="157" name="Google Shape;157;p21"/>
          <p:cNvCxnSpPr>
            <a:stCxn id="158" idx="2"/>
            <a:endCxn id="156" idx="0"/>
          </p:cNvCxnSpPr>
          <p:nvPr/>
        </p:nvCxnSpPr>
        <p:spPr>
          <a:xfrm>
            <a:off x="8187963" y="1900643"/>
            <a:ext cx="0" cy="238200"/>
          </a:xfrm>
          <a:prstGeom prst="straightConnector1">
            <a:avLst/>
          </a:prstGeom>
          <a:noFill/>
          <a:ln cap="flat" cmpd="sng" w="571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1"/>
          <p:cNvSpPr/>
          <p:nvPr/>
        </p:nvSpPr>
        <p:spPr>
          <a:xfrm flipH="1">
            <a:off x="7674363" y="1005443"/>
            <a:ext cx="1027200" cy="8952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sz="1100"/>
          </a:p>
        </p:txBody>
      </p:sp>
      <p:cxnSp>
        <p:nvCxnSpPr>
          <p:cNvPr id="159" name="Google Shape;159;p21"/>
          <p:cNvCxnSpPr/>
          <p:nvPr/>
        </p:nvCxnSpPr>
        <p:spPr>
          <a:xfrm flipH="1" rot="10800000">
            <a:off x="6459450" y="4326750"/>
            <a:ext cx="958200" cy="10200"/>
          </a:xfrm>
          <a:prstGeom prst="straightConnector1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1"/>
          <p:cNvSpPr/>
          <p:nvPr/>
        </p:nvSpPr>
        <p:spPr>
          <a:xfrm flipH="1">
            <a:off x="6837153" y="2138970"/>
            <a:ext cx="847200" cy="8172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DDR Memory</a:t>
            </a:r>
            <a:endParaRPr sz="1100"/>
          </a:p>
        </p:txBody>
      </p:sp>
      <p:cxnSp>
        <p:nvCxnSpPr>
          <p:cNvPr id="161" name="Google Shape;161;p21"/>
          <p:cNvCxnSpPr>
            <a:stCxn id="156" idx="2"/>
          </p:cNvCxnSpPr>
          <p:nvPr/>
        </p:nvCxnSpPr>
        <p:spPr>
          <a:xfrm rot="5400000">
            <a:off x="7041872" y="2363220"/>
            <a:ext cx="553200" cy="1739100"/>
          </a:xfrm>
          <a:prstGeom prst="bentConnector2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448773" y="3509158"/>
            <a:ext cx="0" cy="817200"/>
          </a:xfrm>
          <a:prstGeom prst="straightConnector1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1"/>
          <p:cNvCxnSpPr>
            <a:stCxn id="160" idx="2"/>
          </p:cNvCxnSpPr>
          <p:nvPr/>
        </p:nvCxnSpPr>
        <p:spPr>
          <a:xfrm>
            <a:off x="7260753" y="2956170"/>
            <a:ext cx="0" cy="553200"/>
          </a:xfrm>
          <a:prstGeom prst="straightConnector1">
            <a:avLst/>
          </a:prstGeom>
          <a:noFill/>
          <a:ln cap="flat" cmpd="sng" w="5715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1"/>
          <p:cNvSpPr/>
          <p:nvPr/>
        </p:nvSpPr>
        <p:spPr>
          <a:xfrm>
            <a:off x="7192193" y="4235428"/>
            <a:ext cx="225600" cy="181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100"/>
          </a:p>
        </p:txBody>
      </p:sp>
      <p:sp>
        <p:nvSpPr>
          <p:cNvPr id="165" name="Google Shape;165;p21"/>
          <p:cNvSpPr/>
          <p:nvPr/>
        </p:nvSpPr>
        <p:spPr>
          <a:xfrm>
            <a:off x="7150445" y="2915448"/>
            <a:ext cx="225600" cy="181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  <p:sp>
        <p:nvSpPr>
          <p:cNvPr id="166" name="Google Shape;166;p21"/>
          <p:cNvSpPr/>
          <p:nvPr/>
        </p:nvSpPr>
        <p:spPr>
          <a:xfrm>
            <a:off x="8072671" y="2920982"/>
            <a:ext cx="225600" cy="181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