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Quattrocento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QuattrocentoSans-italic.fntdata"/><Relationship Id="rId52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c03967121_6_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b682292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b68229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b68229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b68229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b68229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b68229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b68229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b68229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b68229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b68229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b68229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b68229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00FF"/>
                </a:solidFill>
              </a:rPr>
              <a:t>class</a:t>
            </a:r>
            <a:r>
              <a:rPr lang="en" sz="1650">
                <a:solidFill>
                  <a:schemeClr val="dk1"/>
                </a:solidFill>
              </a:rPr>
              <a:t> Category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int</a:t>
            </a:r>
            <a:r>
              <a:rPr lang="en" sz="1650">
                <a:solidFill>
                  <a:schemeClr val="dk1"/>
                </a:solidFill>
              </a:rPr>
              <a:t> CategoryId {</a:t>
            </a:r>
            <a:r>
              <a:rPr lang="en" sz="1650">
                <a:solidFill>
                  <a:srgbClr val="0000FF"/>
                </a:solidFill>
              </a:rPr>
              <a:t>get</a:t>
            </a:r>
            <a:r>
              <a:rPr lang="en" sz="1650">
                <a:solidFill>
                  <a:schemeClr val="dk1"/>
                </a:solidFill>
              </a:rPr>
              <a:t>; </a:t>
            </a:r>
            <a:r>
              <a:rPr lang="en" sz="1650">
                <a:solidFill>
                  <a:srgbClr val="0000FF"/>
                </a:solidFill>
              </a:rPr>
              <a:t>set</a:t>
            </a:r>
            <a:r>
              <a:rPr lang="en" sz="1650">
                <a:solidFill>
                  <a:schemeClr val="dk1"/>
                </a:solidFill>
              </a:rPr>
              <a:t>;}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string</a:t>
            </a:r>
            <a:r>
              <a:rPr lang="en" sz="1650">
                <a:solidFill>
                  <a:schemeClr val="dk1"/>
                </a:solidFill>
              </a:rPr>
              <a:t> CategoryName {</a:t>
            </a:r>
            <a:r>
              <a:rPr lang="en" sz="1650">
                <a:solidFill>
                  <a:srgbClr val="0000FF"/>
                </a:solidFill>
              </a:rPr>
              <a:t>get</a:t>
            </a:r>
            <a:r>
              <a:rPr lang="en" sz="1650">
                <a:solidFill>
                  <a:schemeClr val="dk1"/>
                </a:solidFill>
              </a:rPr>
              <a:t>; </a:t>
            </a:r>
            <a:r>
              <a:rPr lang="en" sz="1650">
                <a:solidFill>
                  <a:srgbClr val="0000FF"/>
                </a:solidFill>
              </a:rPr>
              <a:t>set</a:t>
            </a:r>
            <a:r>
              <a:rPr lang="en" sz="1650">
                <a:solidFill>
                  <a:schemeClr val="dk1"/>
                </a:solidFill>
              </a:rPr>
              <a:t>;}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</a:rPr>
              <a:t>class</a:t>
            </a:r>
            <a:r>
              <a:rPr lang="en" sz="1650">
                <a:solidFill>
                  <a:schemeClr val="dk1"/>
                </a:solidFill>
              </a:rPr>
              <a:t> Product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int</a:t>
            </a:r>
            <a:r>
              <a:rPr lang="en" sz="1650">
                <a:solidFill>
                  <a:schemeClr val="dk1"/>
                </a:solidFill>
              </a:rPr>
              <a:t> ProductId {</a:t>
            </a:r>
            <a:r>
              <a:rPr lang="en" sz="1650">
                <a:solidFill>
                  <a:srgbClr val="0000FF"/>
                </a:solidFill>
              </a:rPr>
              <a:t>get</a:t>
            </a:r>
            <a:r>
              <a:rPr lang="en" sz="1650">
                <a:solidFill>
                  <a:schemeClr val="dk1"/>
                </a:solidFill>
              </a:rPr>
              <a:t>; </a:t>
            </a:r>
            <a:r>
              <a:rPr lang="en" sz="1650">
                <a:solidFill>
                  <a:srgbClr val="0000FF"/>
                </a:solidFill>
              </a:rPr>
              <a:t>set</a:t>
            </a:r>
            <a:r>
              <a:rPr lang="en" sz="1650">
                <a:solidFill>
                  <a:schemeClr val="dk1"/>
                </a:solidFill>
              </a:rPr>
              <a:t>;}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int</a:t>
            </a:r>
            <a:r>
              <a:rPr lang="en" sz="1650">
                <a:solidFill>
                  <a:schemeClr val="dk1"/>
                </a:solidFill>
              </a:rPr>
              <a:t> CategoryId {</a:t>
            </a:r>
            <a:r>
              <a:rPr lang="en" sz="1650">
                <a:solidFill>
                  <a:srgbClr val="0000FF"/>
                </a:solidFill>
              </a:rPr>
              <a:t>get</a:t>
            </a:r>
            <a:r>
              <a:rPr lang="en" sz="1650">
                <a:solidFill>
                  <a:schemeClr val="dk1"/>
                </a:solidFill>
              </a:rPr>
              <a:t>; </a:t>
            </a:r>
            <a:r>
              <a:rPr lang="en" sz="1650">
                <a:solidFill>
                  <a:srgbClr val="0000FF"/>
                </a:solidFill>
              </a:rPr>
              <a:t>set</a:t>
            </a:r>
            <a:r>
              <a:rPr lang="en" sz="1650">
                <a:solidFill>
                  <a:schemeClr val="dk1"/>
                </a:solidFill>
              </a:rPr>
              <a:t>;}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string</a:t>
            </a:r>
            <a:r>
              <a:rPr lang="en" sz="1650">
                <a:solidFill>
                  <a:schemeClr val="dk1"/>
                </a:solidFill>
              </a:rPr>
              <a:t> ProductName {</a:t>
            </a:r>
            <a:r>
              <a:rPr lang="en" sz="1650">
                <a:solidFill>
                  <a:srgbClr val="0000FF"/>
                </a:solidFill>
              </a:rPr>
              <a:t>get</a:t>
            </a:r>
            <a:r>
              <a:rPr lang="en" sz="1650">
                <a:solidFill>
                  <a:schemeClr val="dk1"/>
                </a:solidFill>
              </a:rPr>
              <a:t>; </a:t>
            </a:r>
            <a:r>
              <a:rPr lang="en" sz="1650">
                <a:solidFill>
                  <a:srgbClr val="0000FF"/>
                </a:solidFill>
              </a:rPr>
              <a:t>set</a:t>
            </a:r>
            <a:r>
              <a:rPr lang="en" sz="1650">
                <a:solidFill>
                  <a:schemeClr val="dk1"/>
                </a:solidFill>
              </a:rPr>
              <a:t>;}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</a:rPr>
              <a:t>class</a:t>
            </a:r>
            <a:r>
              <a:rPr lang="en" sz="1650">
                <a:solidFill>
                  <a:schemeClr val="dk1"/>
                </a:solidFill>
              </a:rPr>
              <a:t> CategoryDao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static</a:t>
            </a:r>
            <a:r>
              <a:rPr lang="en" sz="1650">
                <a:solidFill>
                  <a:schemeClr val="dk1"/>
                </a:solidFill>
              </a:rPr>
              <a:t> List&lt;Category&gt; GetAll()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</a:t>
            </a:r>
            <a:r>
              <a:rPr lang="en" sz="1650">
                <a:solidFill>
                  <a:srgbClr val="0000FF"/>
                </a:solidFill>
              </a:rPr>
              <a:t>return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List&lt;Category&gt;()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Category { CategoryId = </a:t>
            </a:r>
            <a:r>
              <a:rPr lang="en" sz="1650">
                <a:solidFill>
                  <a:srgbClr val="C81EFA"/>
                </a:solidFill>
              </a:rPr>
              <a:t>1</a:t>
            </a:r>
            <a:r>
              <a:rPr lang="en" sz="1650">
                <a:solidFill>
                  <a:schemeClr val="dk1"/>
                </a:solidFill>
              </a:rPr>
              <a:t>, CategoryName = </a:t>
            </a:r>
            <a:r>
              <a:rPr lang="en" sz="1650">
                <a:solidFill>
                  <a:srgbClr val="B41414"/>
                </a:solidFill>
              </a:rPr>
              <a:t>"HP"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Category { CategoryId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CategoryName = </a:t>
            </a:r>
            <a:r>
              <a:rPr lang="en" sz="1650">
                <a:solidFill>
                  <a:srgbClr val="B41414"/>
                </a:solidFill>
              </a:rPr>
              <a:t>"Asus"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};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</a:rPr>
              <a:t>class</a:t>
            </a:r>
            <a:r>
              <a:rPr lang="en" sz="1650">
                <a:solidFill>
                  <a:schemeClr val="dk1"/>
                </a:solidFill>
              </a:rPr>
              <a:t> ProductDao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</a:t>
            </a:r>
            <a:r>
              <a:rPr lang="en" sz="1650">
                <a:solidFill>
                  <a:srgbClr val="0000FF"/>
                </a:solidFill>
              </a:rPr>
              <a:t>public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static</a:t>
            </a:r>
            <a:r>
              <a:rPr lang="en" sz="1650">
                <a:solidFill>
                  <a:schemeClr val="dk1"/>
                </a:solidFill>
              </a:rPr>
              <a:t> List&lt;Product&gt; GetAll()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</a:t>
            </a:r>
            <a:r>
              <a:rPr lang="en" sz="1650">
                <a:solidFill>
                  <a:srgbClr val="0000FF"/>
                </a:solidFill>
              </a:rPr>
              <a:t>return</a:t>
            </a:r>
            <a:r>
              <a:rPr lang="en" sz="1650">
                <a:solidFill>
                  <a:schemeClr val="dk1"/>
                </a:solidFill>
              </a:rPr>
              <a:t> 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List&lt;Product&gt;()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1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1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"Probook"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1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"ZBook"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3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1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"Omen"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4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"Rog gaming"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5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"TUF gaming"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6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"Vivobook"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7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"Proart"</a:t>
            </a:r>
            <a:r>
              <a:rPr lang="en" sz="1650">
                <a:solidFill>
                  <a:schemeClr val="dk1"/>
                </a:solidFill>
              </a:rPr>
              <a:t>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	</a:t>
            </a:r>
            <a:r>
              <a:rPr lang="en" sz="1650">
                <a:solidFill>
                  <a:srgbClr val="0000FF"/>
                </a:solidFill>
              </a:rPr>
              <a:t>new</a:t>
            </a:r>
            <a:r>
              <a:rPr lang="en" sz="1650">
                <a:solidFill>
                  <a:schemeClr val="dk1"/>
                </a:solidFill>
              </a:rPr>
              <a:t> Product { ProductId = </a:t>
            </a:r>
            <a:r>
              <a:rPr lang="en" sz="1650">
                <a:solidFill>
                  <a:srgbClr val="C81EFA"/>
                </a:solidFill>
              </a:rPr>
              <a:t>8</a:t>
            </a:r>
            <a:r>
              <a:rPr lang="en" sz="1650">
                <a:solidFill>
                  <a:schemeClr val="dk1"/>
                </a:solidFill>
              </a:rPr>
              <a:t>, CategoryId = </a:t>
            </a:r>
            <a:r>
              <a:rPr lang="en" sz="1650">
                <a:solidFill>
                  <a:srgbClr val="C81EFA"/>
                </a:solidFill>
              </a:rPr>
              <a:t>2</a:t>
            </a:r>
            <a:r>
              <a:rPr lang="en" sz="1650">
                <a:solidFill>
                  <a:schemeClr val="dk1"/>
                </a:solidFill>
              </a:rPr>
              <a:t>, ProductName = </a:t>
            </a:r>
            <a:r>
              <a:rPr lang="en" sz="1650">
                <a:solidFill>
                  <a:srgbClr val="B41414"/>
                </a:solidFill>
              </a:rPr>
              <a:t>"Zenbook"</a:t>
            </a:r>
            <a:r>
              <a:rPr lang="en" sz="1650">
                <a:solidFill>
                  <a:schemeClr val="dk1"/>
                </a:solidFill>
              </a:rPr>
              <a:t>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	};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	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b682292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b682292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4cb7666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4cb7666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b682292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b682292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b682292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b682292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b68229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b68229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4cb7666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4cb7666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b682292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b682292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b682292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b682292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b682292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b682292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b682292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b682292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b682292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1b682292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b682292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b682292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b682292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1b682292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4cb7666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4cb7666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b682292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b682292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b68229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b68229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1e23ec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f1e23ec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f1e23ec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f1e23ec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f1e23ec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f1e23ec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b682292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b682292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b682292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b682292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b682292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b682292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b682292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b682292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1e23ec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1e23ec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StudentID { get; set;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string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StudentName { get; set;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StandardID { get; set;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StandardID { get; set;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string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StandardName { get; set;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studentList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 {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StudentID = 1, StudentName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StandardID =1 },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StudentID = 2, StudentName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"Moin"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StandardID =1 },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StudentID = 3, StudentName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"Bill"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StandardID =2 },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StudentID = 4, StudentName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StandardID =2 },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StudentID = 5, StudentName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standardList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 {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 StandardID = 1, StandardName=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"Standard 1"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 StandardID = 2, StandardName=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"Standard 2"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 StandardID = 3, StandardName=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"Standard 3"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groupJoin = standardList.GroupJoin(studentList,  //inner sequence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 =&gt; std.StandardID, //outerKeySelector 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 =&gt; s.StandardID,     //innerKeySelector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(std, studentsGroup) =&gt; new // resultSelector 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StandardID = std.StandardID,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StandarFulldName = std.StandardName,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Students = studentsGroup,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f1e23ec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f1e23ec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f615f74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f615f74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b68229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b68229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f615f748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f615f748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f0c4fc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f0c4fc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b68229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b68229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b68229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b68229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b68229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b68229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b682292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b68229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b682292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b68229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LINQ</a:t>
            </a:r>
            <a:endParaRPr sz="6000"/>
          </a:p>
        </p:txBody>
      </p:sp>
      <p:sp>
        <p:nvSpPr>
          <p:cNvPr id="77" name="Google Shape;77;p17"/>
          <p:cNvSpPr txBox="1"/>
          <p:nvPr/>
        </p:nvSpPr>
        <p:spPr>
          <a:xfrm>
            <a:off x="2048575" y="3505850"/>
            <a:ext cx="5762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Language INtegrated Query</a:t>
            </a:r>
            <a:endParaRPr i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 vấn lồng nhau</a:t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075" y="1142300"/>
            <a:ext cx="5883350" cy="30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làm biến tạm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8839201" cy="366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Tách câu thành các từ</a:t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00" y="850825"/>
            <a:ext cx="6574147" cy="40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5900" y="83715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/>
              <a:t>[] strings = StartWith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</a:t>
            </a:r>
            <a:r>
              <a:rPr lang="en" sz="2400">
                <a:solidFill>
                  <a:srgbClr val="980000"/>
                </a:solidFill>
              </a:rPr>
              <a:t>"A penny saved is a penny earned",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80000"/>
                </a:solidFill>
              </a:rPr>
              <a:t>            "The early bird catches the worm",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80000"/>
                </a:solidFill>
              </a:rPr>
              <a:t>		“The second mouse gets the cheese”,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80000"/>
                </a:solidFill>
              </a:rPr>
              <a:t>            "The pen is mightier than the sword“,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80000"/>
                </a:solidFill>
              </a:rPr>
              <a:t>	      “He who laughes last, laughes best”,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80000"/>
                </a:solidFill>
              </a:rPr>
              <a:t>	      “Teacher teaches all, teaches ill”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};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Cho biết những từ bắt đầu bằng </a:t>
            </a:r>
            <a:r>
              <a:rPr b="1" lang="en" sz="2400"/>
              <a:t>nguyên âm</a:t>
            </a:r>
            <a:r>
              <a:rPr lang="en" sz="2400"/>
              <a:t>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Đáp án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var </a:t>
            </a:r>
            <a:r>
              <a:rPr lang="en" sz="2400"/>
              <a:t>earlyBirdQuery =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</a:t>
            </a:r>
            <a:r>
              <a:rPr lang="en" sz="2400">
                <a:solidFill>
                  <a:srgbClr val="0000FF"/>
                </a:solidFill>
              </a:rPr>
              <a:t>from </a:t>
            </a:r>
            <a:r>
              <a:rPr lang="en" sz="2400"/>
              <a:t>sentence </a:t>
            </a:r>
            <a:r>
              <a:rPr lang="en" sz="2400">
                <a:solidFill>
                  <a:srgbClr val="0000FF"/>
                </a:solidFill>
              </a:rPr>
              <a:t>in </a:t>
            </a:r>
            <a:r>
              <a:rPr lang="en" sz="2400"/>
              <a:t>strings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</a:t>
            </a:r>
            <a:r>
              <a:rPr lang="en" sz="2400">
                <a:solidFill>
                  <a:srgbClr val="0000FF"/>
                </a:solidFill>
              </a:rPr>
              <a:t>let </a:t>
            </a:r>
            <a:r>
              <a:rPr lang="en" sz="2400"/>
              <a:t>words = sentence.Split(' ')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	</a:t>
            </a:r>
            <a:r>
              <a:rPr lang="en" sz="2400">
                <a:solidFill>
                  <a:srgbClr val="0000FF"/>
                </a:solidFill>
              </a:rPr>
              <a:t>from </a:t>
            </a:r>
            <a:r>
              <a:rPr lang="en" sz="2400"/>
              <a:t>word </a:t>
            </a:r>
            <a:r>
              <a:rPr lang="en" sz="2400">
                <a:solidFill>
                  <a:srgbClr val="0000FF"/>
                </a:solidFill>
              </a:rPr>
              <a:t>in </a:t>
            </a:r>
            <a:r>
              <a:rPr lang="en" sz="2400"/>
              <a:t>words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	</a:t>
            </a:r>
            <a:r>
              <a:rPr lang="en" sz="2400">
                <a:solidFill>
                  <a:srgbClr val="0000FF"/>
                </a:solidFill>
              </a:rPr>
              <a:t>let </a:t>
            </a:r>
            <a:r>
              <a:rPr lang="en" sz="2400"/>
              <a:t>w = word.ToLower()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	</a:t>
            </a:r>
            <a:r>
              <a:rPr lang="en" sz="2400">
                <a:solidFill>
                  <a:srgbClr val="0000FF"/>
                </a:solidFill>
              </a:rPr>
              <a:t>where </a:t>
            </a:r>
            <a:r>
              <a:rPr lang="en" sz="2400"/>
              <a:t>w[0] == 'a' || w[0] == 'e'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    		|| w[0] == 'i' || w[0] == 'o'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    		|| w[0] == 'u'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	</a:t>
            </a:r>
            <a:r>
              <a:rPr lang="en" sz="2400">
                <a:solidFill>
                  <a:srgbClr val="0000FF"/>
                </a:solidFill>
              </a:rPr>
              <a:t>select </a:t>
            </a:r>
            <a:r>
              <a:rPr lang="en" sz="2400"/>
              <a:t>word;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bảng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ý nghĩa như phép kết bảng trong cơ sở dữ liệu quan hệ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c.CategoryID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p.CategoryID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{c.CategoryName, p.ProductName};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Manufacturer(</a:t>
            </a:r>
            <a:r>
              <a:rPr lang="e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manufacid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manufacname)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Laptop(</a:t>
            </a:r>
            <a:r>
              <a:rPr lang="e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sku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lapname, manufacid)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biết tên các laptop của hãng “Acer”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manufacturers = ManufacturerDao.GetAll()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laptops = LaptopDao.GetAll()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</a:t>
            </a:r>
            <a:r>
              <a:rPr lang="en"/>
              <a:t>áp án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l in laptops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m in manufacturers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 {a, b, c} equals {a, b, c}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where l.lapname == “Acer”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select new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l.lapname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Sắp xếp kết quả - orderby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typeof(string).GetMethods()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m.IsStatic == true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orderby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m.Name </a:t>
            </a:r>
            <a:r>
              <a:rPr lang="en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[descending]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m.Name;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lang="e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SKU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Name, Price, Quantity)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TransactionLog(</a:t>
            </a:r>
            <a:r>
              <a:rPr lang="e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LogID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ProductID, SoldCount)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biết tên, giá các sản phẩm bán chạy (soldCount &gt; 100) giảm dần theo số lượng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 products = ProductDao.GetAll()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 transactions = TransactionDao.GetAll()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Kiến trúc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50" y="800050"/>
            <a:ext cx="5773167" cy="40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</a:t>
            </a:r>
            <a:r>
              <a:rPr lang="en"/>
              <a:t>áp án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t in tr</a:t>
            </a:r>
            <a:r>
              <a:rPr lang="en"/>
              <a:t>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t.SoldCount &gt;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oins p in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 p.SKU equals t.ProductId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orderby p.Quantity descending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new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p.Name, p.Price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 nhóm kết quả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typeof(string).GetMethods()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m.IsStatic == true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orderby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m.Name </a:t>
            </a:r>
            <a:r>
              <a:rPr lang="en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[descending]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m.Name;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 bao hàm ý nghĩa </a:t>
            </a:r>
            <a:r>
              <a:rPr b="1" lang="en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nên không cần </a:t>
            </a:r>
            <a:r>
              <a:rPr b="1" lang="en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nữa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nhiều thuộc tính - Ý tưởng ban đầu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Categories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p.CategoryID 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c.CategoryID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c.CategoryID, c.CategoryName;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069" y="3187044"/>
            <a:ext cx="1355175" cy="2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/>
          <p:nvPr/>
        </p:nvSpPr>
        <p:spPr>
          <a:xfrm>
            <a:off x="264425" y="2530825"/>
            <a:ext cx="6339600" cy="56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Cú pháp đúng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Categories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p.CategoryID 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c.CategoryID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c.CategoryID, c.CategoryName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9"/>
          <p:cNvSpPr/>
          <p:nvPr/>
        </p:nvSpPr>
        <p:spPr>
          <a:xfrm>
            <a:off x="264425" y="2530825"/>
            <a:ext cx="6339600" cy="149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syntax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giữ lại các phần tử thoả điều kiện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Syntax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&lt;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Syntax //functional programming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 list.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(item =&gt; item &lt; 3);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Syntax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  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GetCustomers()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c.City.StartWith(</a:t>
            </a:r>
            <a:r>
              <a:rPr lang="en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c.City, c.ContactName };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Syntax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GetCustomers()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.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c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.City.StartWith(</a:t>
            </a:r>
            <a:r>
              <a:rPr lang="en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.</a:t>
            </a:r>
            <a:r>
              <a:rPr b="1" lang="en" sz="20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</a:t>
            </a:r>
            <a:r>
              <a:rPr lang="en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.City, c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.ContactName });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Luyện tập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SKU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Name, Quantity, Price)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ProductDAO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List&lt;Product&gt; GetAll();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•Cho biết tên các mặt hàng còn trong kho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•Cho biết tên, giá các mặt hàng sắp hết (Số lượng &lt;10)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•Cho biết các mặt hàng có giá từ 100 đến 200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675" y="1023050"/>
            <a:ext cx="4171950" cy="11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</a:t>
            </a:r>
            <a:r>
              <a:rPr lang="en"/>
              <a:t>áp án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products = ProductDao.GetAll();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products.Where( p =&gt; p.Quantity &gt;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.Select(p =&gt; p.Name)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products.Where( p =&gt; p.Quantity &lt; 10)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.Select(p =&gt; new {p.Name, p.Price })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products.Where( p =&gt; 100 &lt;= p.Price &amp;&amp; p.Price &lt;= 200);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với chỉ mục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numbers = { 3, 9, 100, 4, 2, 6, 7, 1, 8 };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 numbers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.</a:t>
            </a:r>
            <a:r>
              <a:rPr b="1" lang="en" sz="30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((n, </a:t>
            </a:r>
            <a:r>
              <a:rPr b="1" lang="en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=&gt; </a:t>
            </a:r>
            <a:r>
              <a:rPr lang="en" sz="3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{index, n})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.</a:t>
            </a:r>
            <a:r>
              <a:rPr lang="en" sz="3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(item =&gt; item.idx % 2 == 0);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 đầu tiên - Tìm các số nhỏ hơn 5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=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List&lt;int&gt;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{1, 2, 3, 4, 5, 6, 7, 8, 9};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IEnnumerable&lt;int&gt;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=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&lt; 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foreach (</a:t>
            </a:r>
            <a:r>
              <a:rPr b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.WriteLine(n);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many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phẳng hóa, biến nhiều mảng thành 1 mảng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" y="1546673"/>
            <a:ext cx="2855325" cy="1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847" y="1453725"/>
            <a:ext cx="5333775" cy="36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chỉ select thường không selectmany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24" y="1001425"/>
            <a:ext cx="6188225" cy="39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SelectMany</a:t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75" y="884575"/>
            <a:ext cx="6509128" cy="40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Syntax:</a:t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Categories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Products </a:t>
            </a:r>
            <a:r>
              <a:rPr b="1" lang="en" sz="1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c.CategoryID </a:t>
            </a:r>
            <a:r>
              <a:rPr b="1" lang="en" sz="1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p.CategoryID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{c.CategoryName, p.ProductName};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Syntax:</a:t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 Categories.</a:t>
            </a:r>
            <a:r>
              <a:rPr b="1" lang="en" sz="1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Products,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 =&gt; c.CategoryID,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 =&gt; p.CategoryID,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{c.CategoryName, p.ProductName}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multiple fields - Query syntax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ShoppingMalls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Houses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b="1" sz="2400" u="sng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s.CouncilCode, s.PostCode 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new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h.CouncilCode, h.PostCode 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multiple fields - Lambda syntax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Syntax: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ShoppingMalls.</a:t>
            </a:r>
            <a:r>
              <a:rPr b="1" lang="en" sz="24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Houses,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s =&gt;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s.CouncilCode, s.PostCode },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h =&gt; </a:t>
            </a:r>
            <a:r>
              <a:rPr lang="en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h.CouncilCode, h.PostCode },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(s,h) =&gt; 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{s.CouncilName, h.Name}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Luyện tập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TransactionDetail(</a:t>
            </a:r>
            <a:r>
              <a:rPr lang="e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tdid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lapid, soldDate)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Laptop(</a:t>
            </a:r>
            <a:r>
              <a:rPr lang="e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lid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name, importDate)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biết tên các laptop của hãng acer có tháng bán được trùng với tháng nhập laptop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GroupJoin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181200" y="79725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Dựa trên kết quả join, gom nhóm lại theo key</a:t>
            </a:r>
            <a:endParaRPr/>
          </a:p>
        </p:txBody>
      </p:sp>
      <p:pic>
        <p:nvPicPr>
          <p:cNvPr id="298" name="Google Shape;2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1" y="1498525"/>
            <a:ext cx="2686575" cy="162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5" y="2405150"/>
            <a:ext cx="6275974" cy="262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 GroupJoin</a:t>
            </a:r>
            <a:endParaRPr/>
          </a:p>
        </p:txBody>
      </p:sp>
      <p:pic>
        <p:nvPicPr>
          <p:cNvPr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" y="876750"/>
            <a:ext cx="5317399" cy="22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25" y="2007800"/>
            <a:ext cx="4409825" cy="30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số lượng của mỗi nhóm</a:t>
            </a:r>
            <a:endParaRPr/>
          </a:p>
        </p:txBody>
      </p:sp>
      <p:pic>
        <p:nvPicPr>
          <p:cNvPr id="312" name="Google Shape;3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913988"/>
            <a:ext cx="6419850" cy="2295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875" y="1056875"/>
            <a:ext cx="20193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Đếm số lượng các sản phẩm bán chạy</a:t>
            </a:r>
            <a:endParaRPr/>
          </a:p>
        </p:txBody>
      </p:sp>
      <p:sp>
        <p:nvSpPr>
          <p:cNvPr id="315" name="Google Shape;315;p55"/>
          <p:cNvSpPr/>
          <p:nvPr/>
        </p:nvSpPr>
        <p:spPr>
          <a:xfrm>
            <a:off x="3001150" y="865256"/>
            <a:ext cx="1373700" cy="34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5"/>
          <p:cNvSpPr/>
          <p:nvPr/>
        </p:nvSpPr>
        <p:spPr>
          <a:xfrm>
            <a:off x="1146450" y="2323875"/>
            <a:ext cx="3057300" cy="34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Luyện tập query syntax / lambda syntax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= </a:t>
            </a:r>
            <a:r>
              <a:rPr lang="en" sz="3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Enumerable</a:t>
            </a: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.Range(1, 100);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Tìm các số có tận cùng là 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Tìm các số chia hết cho 3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Đếm số lượng các sản phẩm bán từ ngày đến ngày</a:t>
            </a:r>
            <a:endParaRPr/>
          </a:p>
        </p:txBody>
      </p:sp>
      <p:pic>
        <p:nvPicPr>
          <p:cNvPr id="322" name="Google Shape;3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7483991" cy="409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700" y="2288225"/>
            <a:ext cx="40386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</a:t>
            </a:r>
            <a:endParaRPr/>
          </a:p>
        </p:txBody>
      </p:sp>
      <p:sp>
        <p:nvSpPr>
          <p:cNvPr id="329" name="Google Shape;329;p5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 query = Foo.GroupJoin(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Bar,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foo =&gt; foo.Foo_Id,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bar =&gt; bar.Foo_Id,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(x,y) =&gt; new { Foo = x, Bars = y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.SelectMany(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x =&gt; x.Bars.DefaultIfEmpty(),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(x,y) =&gt; new { Foo=x.Foo, Bar=y});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 vấn trên đối tượng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 lớp Customer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/>
              <a:t>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public string</a:t>
            </a:r>
            <a:r>
              <a:rPr lang="en"/>
              <a:t> CustomerID { get; set;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public string</a:t>
            </a:r>
            <a:r>
              <a:rPr lang="en"/>
              <a:t> ContactName { get; set;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public string</a:t>
            </a:r>
            <a:r>
              <a:rPr lang="en"/>
              <a:t> City { get; set;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 hàm lấy dữ liệu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static List&lt;Customer&gt;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GetCustomers()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List&lt;Customer&gt;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new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CustomerID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"ALFKI"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ContactName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"Maria Anders"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City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"Berlin"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new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CustomerID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"ANATR"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ContactName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"Ana Trujillo"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City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"Mexico D.F."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new </a:t>
            </a:r>
            <a:r>
              <a:rPr lang="en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CustomerID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"ANTON"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ContactName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"Antonino Moreno"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City = </a:t>
            </a: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"Mexico D.F."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 vấn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var </a:t>
            </a:r>
            <a:r>
              <a:rPr lang="en" sz="2400"/>
              <a:t>query = </a:t>
            </a:r>
            <a:r>
              <a:rPr lang="en" sz="2400">
                <a:solidFill>
                  <a:srgbClr val="0000FF"/>
                </a:solidFill>
              </a:rPr>
              <a:t>from </a:t>
            </a:r>
            <a:r>
              <a:rPr lang="en" sz="2400"/>
              <a:t>c </a:t>
            </a:r>
            <a:r>
              <a:rPr lang="en" sz="2400">
                <a:solidFill>
                  <a:srgbClr val="0000FF"/>
                </a:solidFill>
              </a:rPr>
              <a:t>in </a:t>
            </a:r>
            <a:r>
              <a:rPr lang="en" sz="2400"/>
              <a:t>GetCustomers()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where </a:t>
            </a:r>
            <a:r>
              <a:rPr lang="en" sz="2400"/>
              <a:t>c.City == "Mexico D.F.”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//where c.City.StartWith(“A”)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select new </a:t>
            </a:r>
            <a:r>
              <a:rPr lang="en" sz="2400"/>
              <a:t>{  </a:t>
            </a:r>
            <a:r>
              <a:rPr lang="en" sz="2400">
                <a:solidFill>
                  <a:srgbClr val="38761D"/>
                </a:solidFill>
              </a:rPr>
              <a:t>// Tạo mới một đối tượng nặc danh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	City = c.City,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	ContactName = c.ContactName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};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Giải thích về lớp nặc danh - Anonymous class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75" y="1001925"/>
            <a:ext cx="8201859" cy="40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