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7"/>
  </p:notesMasterIdLst>
  <p:handoutMasterIdLst>
    <p:handoutMasterId r:id="rId78"/>
  </p:handoutMasterIdLst>
  <p:sldIdLst>
    <p:sldId id="772" r:id="rId2"/>
    <p:sldId id="659" r:id="rId3"/>
    <p:sldId id="660" r:id="rId4"/>
    <p:sldId id="661" r:id="rId5"/>
    <p:sldId id="662" r:id="rId6"/>
    <p:sldId id="665" r:id="rId7"/>
    <p:sldId id="624" r:id="rId8"/>
    <p:sldId id="658" r:id="rId9"/>
    <p:sldId id="764" r:id="rId10"/>
    <p:sldId id="770" r:id="rId11"/>
    <p:sldId id="765" r:id="rId12"/>
    <p:sldId id="627" r:id="rId13"/>
    <p:sldId id="766" r:id="rId14"/>
    <p:sldId id="767" r:id="rId15"/>
    <p:sldId id="768" r:id="rId16"/>
    <p:sldId id="769" r:id="rId17"/>
    <p:sldId id="638" r:id="rId18"/>
    <p:sldId id="639" r:id="rId19"/>
    <p:sldId id="640" r:id="rId20"/>
    <p:sldId id="641" r:id="rId21"/>
    <p:sldId id="642" r:id="rId22"/>
    <p:sldId id="680" r:id="rId23"/>
    <p:sldId id="681" r:id="rId24"/>
    <p:sldId id="683" r:id="rId25"/>
    <p:sldId id="687" r:id="rId26"/>
    <p:sldId id="722" r:id="rId27"/>
    <p:sldId id="685" r:id="rId28"/>
    <p:sldId id="689" r:id="rId29"/>
    <p:sldId id="723" r:id="rId30"/>
    <p:sldId id="690" r:id="rId31"/>
    <p:sldId id="691" r:id="rId32"/>
    <p:sldId id="692" r:id="rId33"/>
    <p:sldId id="724" r:id="rId34"/>
    <p:sldId id="735" r:id="rId35"/>
    <p:sldId id="613" r:id="rId36"/>
    <p:sldId id="614" r:id="rId37"/>
    <p:sldId id="615" r:id="rId38"/>
    <p:sldId id="616" r:id="rId39"/>
    <p:sldId id="693" r:id="rId40"/>
    <p:sldId id="763" r:id="rId41"/>
    <p:sldId id="682" r:id="rId42"/>
    <p:sldId id="725" r:id="rId43"/>
    <p:sldId id="617" r:id="rId44"/>
    <p:sldId id="618" r:id="rId45"/>
    <p:sldId id="761" r:id="rId46"/>
    <p:sldId id="619" r:id="rId47"/>
    <p:sldId id="771" r:id="rId48"/>
    <p:sldId id="740" r:id="rId49"/>
    <p:sldId id="736" r:id="rId50"/>
    <p:sldId id="737" r:id="rId51"/>
    <p:sldId id="621" r:id="rId52"/>
    <p:sldId id="762" r:id="rId53"/>
    <p:sldId id="739" r:id="rId54"/>
    <p:sldId id="741" r:id="rId55"/>
    <p:sldId id="742" r:id="rId56"/>
    <p:sldId id="756" r:id="rId57"/>
    <p:sldId id="757" r:id="rId58"/>
    <p:sldId id="743" r:id="rId59"/>
    <p:sldId id="744" r:id="rId60"/>
    <p:sldId id="745" r:id="rId61"/>
    <p:sldId id="755" r:id="rId62"/>
    <p:sldId id="749" r:id="rId63"/>
    <p:sldId id="750" r:id="rId64"/>
    <p:sldId id="706" r:id="rId65"/>
    <p:sldId id="707" r:id="rId66"/>
    <p:sldId id="708" r:id="rId67"/>
    <p:sldId id="709" r:id="rId68"/>
    <p:sldId id="752" r:id="rId69"/>
    <p:sldId id="751" r:id="rId70"/>
    <p:sldId id="758" r:id="rId71"/>
    <p:sldId id="759" r:id="rId72"/>
    <p:sldId id="710" r:id="rId73"/>
    <p:sldId id="760" r:id="rId74"/>
    <p:sldId id="773" r:id="rId75"/>
    <p:sldId id="774" r:id="rId7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377D"/>
    <a:srgbClr val="CA68A2"/>
    <a:srgbClr val="FF3300"/>
    <a:srgbClr val="008000"/>
    <a:srgbClr val="FD6035"/>
    <a:srgbClr val="663300"/>
    <a:srgbClr val="00FF00"/>
    <a:srgbClr val="B840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55" autoAdjust="0"/>
    <p:restoredTop sz="50000" autoAdjust="0"/>
  </p:normalViewPr>
  <p:slideViewPr>
    <p:cSldViewPr snapToGrid="0">
      <p:cViewPr varScale="1">
        <p:scale>
          <a:sx n="45" d="100"/>
          <a:sy n="45" d="100"/>
        </p:scale>
        <p:origin x="252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notesMaster" Target="notesMasters/notesMaster1.xml"/><Relationship Id="rId78" Type="http://schemas.openxmlformats.org/officeDocument/2006/relationships/handoutMaster" Target="handoutMasters/handoutMaster1.xml"/><Relationship Id="rId79" Type="http://schemas.openxmlformats.org/officeDocument/2006/relationships/presProps" Target="pres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0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0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D3FAE736-08C3-4582-B664-A96A672CA3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09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529F5246-6712-4373-81E4-363A18369C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451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D715D7-EFF3-41C0-AF5E-D5DA7D59B813}" type="slidenum">
              <a:rPr lang="en-US"/>
              <a:pPr/>
              <a:t>6</a:t>
            </a:fld>
            <a:endParaRPr lang="en-US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1588" y="615950"/>
            <a:ext cx="4784725" cy="3587750"/>
          </a:xfrm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275" y="4560888"/>
            <a:ext cx="6305550" cy="43211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20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4EE54-62B0-4A3B-8283-DA132CC79A23}" type="slidenum">
              <a:rPr lang="en-US"/>
              <a:pPr/>
              <a:t>28</a:t>
            </a:fld>
            <a:endParaRPr lang="en-US"/>
          </a:p>
        </p:txBody>
      </p:sp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ln w="12700" cap="flat">
            <a:solidFill>
              <a:schemeClr val="tx1"/>
            </a:solidFill>
          </a:ln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2475"/>
            <a:ext cx="5367337" cy="4319588"/>
          </a:xfrm>
          <a:ln/>
        </p:spPr>
        <p:txBody>
          <a:bodyPr lIns="95449" tIns="46887" rIns="95449" bIns="46887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81362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DBBCE8-87E0-421C-841D-BE3433D881FE}" type="slidenum">
              <a:rPr lang="en-US"/>
              <a:pPr/>
              <a:t>29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ln w="12700" cap="flat">
            <a:solidFill>
              <a:schemeClr val="tx1"/>
            </a:solidFill>
          </a:ln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2475"/>
            <a:ext cx="5367337" cy="4319588"/>
          </a:xfrm>
          <a:ln/>
        </p:spPr>
        <p:txBody>
          <a:bodyPr lIns="95449" tIns="46887" rIns="95449" bIns="46887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36453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3DD499-0AA1-4D73-AC3D-947BB7F14F97}" type="slidenum">
              <a:rPr lang="en-US"/>
              <a:pPr/>
              <a:t>32</a:t>
            </a:fld>
            <a:endParaRPr lang="en-US"/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ln w="12700" cap="flat">
            <a:solidFill>
              <a:schemeClr val="tx1"/>
            </a:solidFill>
          </a:ln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2475"/>
            <a:ext cx="5367337" cy="4319588"/>
          </a:xfrm>
          <a:ln/>
        </p:spPr>
        <p:txBody>
          <a:bodyPr lIns="95449" tIns="46887" rIns="95449" bIns="46887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3304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1316D-AD73-475D-8BC5-5C7DECD0CCE7}" type="slidenum">
              <a:rPr lang="en-US"/>
              <a:pPr/>
              <a:t>33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ln w="12700" cap="flat">
            <a:solidFill>
              <a:schemeClr val="tx1"/>
            </a:solidFill>
          </a:ln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2475"/>
            <a:ext cx="5367337" cy="4319588"/>
          </a:xfrm>
          <a:ln/>
        </p:spPr>
        <p:txBody>
          <a:bodyPr lIns="95449" tIns="46887" rIns="95449" bIns="46887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9065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IPT: Inverse</a:t>
            </a:r>
            <a:r>
              <a:rPr lang="en-US" baseline="0" dirty="0" smtClean="0"/>
              <a:t> page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5246-6712-4373-81E4-363A18369C12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2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1043F7-27FC-4471-8D72-D2D4FD97EA27}" type="slidenum">
              <a:rPr lang="en-US"/>
              <a:pPr/>
              <a:t>64</a:t>
            </a:fld>
            <a:endParaRPr lang="en-US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ln/>
        </p:spPr>
        <p:txBody>
          <a:bodyPr lIns="95634" tIns="46979" rIns="95634" bIns="4697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78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EAT = (1 –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 x memory access +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(page fault overhead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+ [swap page out ]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+ swap page in 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+ restart overhead)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5246-6712-4373-81E4-363A18369C12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78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Lets say memory access (including TLB and extra page table accesses) = 20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nsecs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overhead at both ends say 10000 instructions ≈ 10000nsecs 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swap page in = 4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msecs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4 000 000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nsecs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50% of time have to swap page out = 2 000 000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nsecs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So EAT = (1 – p) x 20 + p(10000 + 6 000 000) ≈ 20 + 6 000 000p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nsecs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5246-6712-4373-81E4-363A18369C12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39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9E5406-3B22-4C95-BEB8-5EDB99812141}" type="slidenum">
              <a:rPr lang="en-US"/>
              <a:pPr/>
              <a:t>12</a:t>
            </a:fld>
            <a:endParaRPr lang="en-US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13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22853B-4DCB-4B6C-BA19-D194E3158CD6}" type="slidenum">
              <a:rPr lang="en-US"/>
              <a:pPr/>
              <a:t>16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 w="12700" cap="flat">
            <a:solidFill>
              <a:schemeClr val="tx1"/>
            </a:solidFill>
          </a:ln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1175"/>
          </a:xfrm>
          <a:ln/>
        </p:spPr>
        <p:txBody>
          <a:bodyPr lIns="91999" tIns="45192" rIns="91999" bIns="45192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4874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33E3D5-15BC-4904-AAC3-6DDCAA18DE3D}" type="slidenum">
              <a:rPr lang="en-US"/>
              <a:pPr/>
              <a:t>17</a:t>
            </a:fld>
            <a:endParaRPr lang="en-US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 w="12700" cap="flat">
            <a:solidFill>
              <a:schemeClr val="tx1"/>
            </a:solidFill>
          </a:ln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1175"/>
          </a:xfrm>
          <a:ln/>
        </p:spPr>
        <p:txBody>
          <a:bodyPr lIns="91999" tIns="45192" rIns="91999" bIns="45192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10906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C7CA22-958D-4F16-BECC-E70726A90AA5}" type="slidenum">
              <a:rPr lang="en-US"/>
              <a:pPr/>
              <a:t>18</a:t>
            </a:fld>
            <a:endParaRPr lang="en-US"/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 w="12700" cap="flat">
            <a:solidFill>
              <a:schemeClr val="tx1"/>
            </a:solidFill>
          </a:ln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1175"/>
          </a:xfrm>
          <a:ln/>
        </p:spPr>
        <p:txBody>
          <a:bodyPr lIns="91999" tIns="45192" rIns="91999" bIns="45192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73903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49A885-1F23-4C8C-A408-D90B6C65A9BD}" type="slidenum">
              <a:rPr lang="en-US"/>
              <a:pPr/>
              <a:t>19</a:t>
            </a:fld>
            <a:endParaRPr lang="en-US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 w="12700" cap="flat">
            <a:solidFill>
              <a:schemeClr val="tx1"/>
            </a:solidFill>
          </a:ln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1175"/>
          </a:xfrm>
          <a:ln/>
        </p:spPr>
        <p:txBody>
          <a:bodyPr lIns="91999" tIns="45192" rIns="91999" bIns="45192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798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673EED-2BC2-4A44-BC50-520DE0120509}" type="slidenum">
              <a:rPr lang="en-US"/>
              <a:pPr/>
              <a:t>20</a:t>
            </a:fld>
            <a:endParaRPr lang="en-US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 w="12700" cap="flat">
            <a:solidFill>
              <a:schemeClr val="tx1"/>
            </a:solidFill>
          </a:ln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1175"/>
          </a:xfrm>
          <a:ln/>
        </p:spPr>
        <p:txBody>
          <a:bodyPr lIns="91999" tIns="45192" rIns="91999" bIns="45192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4255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FCB2F-D624-4314-9EE1-1B743CD249EE}" type="slidenum">
              <a:rPr lang="en-US"/>
              <a:pPr/>
              <a:t>21</a:t>
            </a:fld>
            <a:endParaRPr lang="en-US"/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 w="12700" cap="flat">
            <a:solidFill>
              <a:schemeClr val="tx1"/>
            </a:solidFill>
          </a:ln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1175"/>
          </a:xfrm>
          <a:ln/>
        </p:spPr>
        <p:txBody>
          <a:bodyPr lIns="91999" tIns="45192" rIns="91999" bIns="45192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64003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50B781-D43E-45E6-AA1E-375BD39FB1E9}" type="slidenum">
              <a:rPr lang="en-US"/>
              <a:pPr/>
              <a:t>27</a:t>
            </a:fld>
            <a:endParaRPr lang="en-US"/>
          </a:p>
        </p:txBody>
      </p:sp>
      <p:sp>
        <p:nvSpPr>
          <p:cNvPr id="63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ln w="12700" cap="flat">
            <a:solidFill>
              <a:schemeClr val="tx1"/>
            </a:solidFill>
          </a:ln>
        </p:spPr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2475"/>
            <a:ext cx="5367337" cy="4319588"/>
          </a:xfrm>
          <a:ln/>
        </p:spPr>
        <p:txBody>
          <a:bodyPr lIns="95449" tIns="46887" rIns="95449" bIns="46887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9885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</p:grpSp>
        <p:grpSp>
          <p:nvGrpSpPr>
            <p:cNvPr id="512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1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51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</p:grp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9AE7A8E-A32B-4386-8AC1-6284756EF721}" type="datetime1">
              <a:rPr lang="en-US" smtClean="0"/>
              <a:t>12/11/15</a:t>
            </a:fld>
            <a:endParaRPr lang="en-US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DD3A0D6-AAC1-411C-81CB-60127E878B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FF8AD6-0E1D-4D4A-B763-555A060C632F}" type="datetime1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BBD351-4B29-4659-89E9-5B370300FE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2125" y="142875"/>
            <a:ext cx="2101850" cy="5989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42875"/>
            <a:ext cx="6156325" cy="5989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4B0823-3CE5-488D-BDC5-F87A179FBC6B}" type="datetime1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C5B595-5CC7-491B-A048-B16C9E5282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33400" y="142875"/>
            <a:ext cx="8410575" cy="59896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60350" y="618648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BC845EE-0ACE-4C33-911B-16CF67E8E968}" type="datetime1">
              <a:rPr lang="en-US" smtClean="0"/>
              <a:t>12/11/15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1375" y="62150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F24F7D6-098B-4DAD-88E7-E2AE234E2F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142875"/>
            <a:ext cx="7793037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4038600" cy="4837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24400" y="1295400"/>
            <a:ext cx="4038600" cy="483711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0350" y="618648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ACDA1AC-EE61-42F4-98B4-A294E87F951F}" type="datetime1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1375" y="62150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0F2B7E9-EE87-4292-BEB5-E8CACADB34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EA7934-3B74-446F-A736-CD9CC27B1B86}" type="datetime1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65E9E3-E061-48C7-9855-F490E4765A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9617AC-7AD5-4097-AB6C-0A759520F06D}" type="datetime1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723BF-7BC3-4ABC-A016-8AE1EBFF29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38600" cy="4837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038600" cy="4837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9862DE-9510-4B9D-8841-703FCC30EC7A}" type="datetime1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791FA6-63B9-4CBD-A731-F40FC24023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3900BF-CBA9-4326-8D20-FE3607029E11}" type="datetime1">
              <a:rPr lang="en-US" smtClean="0"/>
              <a:t>12/11/15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3384C6-F603-48BD-BECA-833BB843D7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EBB0B3-369C-43DF-BA57-F7BA765C0621}" type="datetime1">
              <a:rPr lang="en-US" smtClean="0"/>
              <a:t>12/11/15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23D3F2-4A3A-424D-A1EB-4BF927481B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7523A1-0400-46BE-8A90-26E290C79DC7}" type="datetime1">
              <a:rPr lang="en-US" smtClean="0"/>
              <a:t>12/11/15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4DF70-BEAA-4EAA-9A8F-FA475A310E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65CC9C-FCA5-4439-BDC3-9E2D596236A2}" type="datetime1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0E6FC9-79BC-43E3-AA1E-286B21CBB8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5B06DA-F07A-4F4A-852C-4A8EBF2A3017}" type="datetime1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092BFC-86AF-46AE-9236-63B45DF80F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417513" y="265113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dirty="0">
              <a:latin typeface="VNI-Book" pitchFamily="2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800100" y="2651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dirty="0">
              <a:latin typeface="VNI-Book" pitchFamily="2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541338" y="687388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dirty="0">
              <a:latin typeface="VNI-Book" pitchFamily="2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911225" y="6873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dirty="0">
              <a:latin typeface="VNI-Book" pitchFamily="2" charset="0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27000" y="6143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dirty="0">
              <a:latin typeface="VNI-Book" pitchFamily="2" charset="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762000" y="157163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dirty="0">
              <a:latin typeface="VNI-Book" pitchFamily="2" charset="0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442913" y="9477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dirty="0">
              <a:latin typeface="VNI-Book" pitchFamily="2" charset="0"/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42875"/>
            <a:ext cx="7793037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229600" cy="483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60350" y="6186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VNI-Book" pitchFamily="2" charset="0"/>
              </a:defRPr>
            </a:lvl1pPr>
          </a:lstStyle>
          <a:p>
            <a:fld id="{019DEE0A-955A-4E64-8C65-18CE34DAB804}" type="datetime1">
              <a:rPr lang="en-US" smtClean="0"/>
              <a:t>12/11/15</a:t>
            </a:fld>
            <a:endParaRPr lang="en-US" dirty="0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1375" y="62150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VNI-Book" pitchFamily="2" charset="0"/>
              </a:defRPr>
            </a:lvl1pPr>
          </a:lstStyle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Hạnh</a:t>
            </a:r>
            <a:r>
              <a:rPr lang="en-US" dirty="0" smtClean="0"/>
              <a:t> </a:t>
            </a:r>
            <a:r>
              <a:rPr lang="en-US" dirty="0" err="1" smtClean="0"/>
              <a:t>Nhi</a:t>
            </a:r>
            <a:endParaRPr lang="en-US" dirty="0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VNI-Book" pitchFamily="2" charset="0"/>
              </a:defRPr>
            </a:lvl1pPr>
          </a:lstStyle>
          <a:p>
            <a:fld id="{B4C69FFA-0AE9-4F8B-8E3D-E473E9C1F4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NI-Book" pitchFamily="2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 b="0">
          <a:solidFill>
            <a:schemeClr val="tx1"/>
          </a:solidFill>
          <a:latin typeface="VNI-Book" pitchFamily="2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 b="0">
          <a:solidFill>
            <a:schemeClr val="tx1"/>
          </a:solidFill>
          <a:latin typeface="VNI-Book" pitchFamily="2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 b="0">
          <a:solidFill>
            <a:schemeClr val="tx1"/>
          </a:solidFill>
          <a:latin typeface="VNI-Book" pitchFamily="2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b="0">
          <a:solidFill>
            <a:schemeClr val="tx1"/>
          </a:solidFill>
          <a:latin typeface="VNI-Book" pitchFamily="2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b="0">
          <a:solidFill>
            <a:schemeClr val="tx1"/>
          </a:solidFill>
          <a:latin typeface="VNI-Book" pitchFamily="2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6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wav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7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8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9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0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1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6.pn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7.png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7.png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5 –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D3A0D6-AAC1-411C-81CB-60127E878B5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7630-A3A8-4B5A-ADED-3E03378DF657}" type="slidenum">
              <a:rPr lang="en-US"/>
              <a:pPr/>
              <a:t>10</a:t>
            </a:fld>
            <a:endParaRPr lang="en-US"/>
          </a:p>
        </p:txBody>
      </p:sp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Nhu caàu boä nhôù cuûa tieán trình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00150"/>
            <a:ext cx="4751388" cy="54768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>
                <a:latin typeface="Tahoma" pitchFamily="34" charset="0"/>
              </a:rPr>
              <a:t>Ti</a:t>
            </a:r>
            <a:r>
              <a:rPr lang="en-US" sz="1800">
                <a:latin typeface="Tahoma" pitchFamily="34" charset="0"/>
              </a:rPr>
              <a:t>ến trình gồm có:</a:t>
            </a:r>
            <a:r>
              <a:rPr lang="en-US" sz="2000">
                <a:latin typeface="Tahoma" pitchFamily="34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chemeClr val="folHlink"/>
                </a:solidFill>
                <a:latin typeface="Tahoma" pitchFamily="34" charset="0"/>
              </a:rPr>
              <a:t>code segment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read from program file by exec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usually read-only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can be shared</a:t>
            </a:r>
            <a:br>
              <a:rPr lang="en-US" sz="1200">
                <a:latin typeface="Tahoma" pitchFamily="34" charset="0"/>
              </a:rPr>
            </a:br>
            <a:endParaRPr lang="en-US" sz="500">
              <a:latin typeface="Tahoma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chemeClr val="folHlink"/>
                </a:solidFill>
                <a:latin typeface="Tahoma" pitchFamily="34" charset="0"/>
              </a:rPr>
              <a:t>data segment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initialized global variables (0 / NULL)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uninitialized global variables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heap </a:t>
            </a:r>
          </a:p>
          <a:p>
            <a:pPr lvl="3">
              <a:lnSpc>
                <a:spcPct val="80000"/>
              </a:lnSpc>
            </a:pPr>
            <a:r>
              <a:rPr lang="en-US" sz="1100">
                <a:latin typeface="Tahoma" pitchFamily="34" charset="0"/>
              </a:rPr>
              <a:t>dynamic memory</a:t>
            </a:r>
          </a:p>
          <a:p>
            <a:pPr lvl="3">
              <a:lnSpc>
                <a:spcPct val="80000"/>
              </a:lnSpc>
            </a:pPr>
            <a:r>
              <a:rPr lang="en-US" sz="1100">
                <a:latin typeface="Tahoma" pitchFamily="34" charset="0"/>
              </a:rPr>
              <a:t>e.g., allocated using malloc</a:t>
            </a:r>
          </a:p>
          <a:p>
            <a:pPr lvl="3">
              <a:lnSpc>
                <a:spcPct val="80000"/>
              </a:lnSpc>
            </a:pPr>
            <a:r>
              <a:rPr lang="en-US" sz="1100">
                <a:latin typeface="Tahoma" pitchFamily="34" charset="0"/>
              </a:rPr>
              <a:t>grows against </a:t>
            </a:r>
            <a:r>
              <a:rPr lang="en-US" sz="1100" b="0">
                <a:latin typeface="Tahoma" pitchFamily="34" charset="0"/>
              </a:rPr>
              <a:t>higher</a:t>
            </a:r>
            <a:r>
              <a:rPr lang="en-US" sz="1100">
                <a:latin typeface="Tahoma" pitchFamily="34" charset="0"/>
              </a:rPr>
              <a:t> addresses</a:t>
            </a:r>
            <a:br>
              <a:rPr lang="en-US" sz="1100">
                <a:latin typeface="Tahoma" pitchFamily="34" charset="0"/>
              </a:rPr>
            </a:br>
            <a:endParaRPr lang="en-US" sz="800">
              <a:latin typeface="Tahoma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chemeClr val="folHlink"/>
                </a:solidFill>
                <a:latin typeface="Tahoma" pitchFamily="34" charset="0"/>
              </a:rPr>
              <a:t>stack segment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variables in a function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stored register states (e.g. calling function EIP)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grows against </a:t>
            </a:r>
            <a:r>
              <a:rPr lang="en-US" sz="1200" b="0">
                <a:latin typeface="Tahoma" pitchFamily="34" charset="0"/>
              </a:rPr>
              <a:t>lower</a:t>
            </a:r>
            <a:r>
              <a:rPr lang="en-US" sz="1200">
                <a:latin typeface="Tahoma" pitchFamily="34" charset="0"/>
              </a:rPr>
              <a:t> addresses</a:t>
            </a:r>
            <a:br>
              <a:rPr lang="en-US" sz="1200">
                <a:latin typeface="Tahoma" pitchFamily="34" charset="0"/>
              </a:rPr>
            </a:br>
            <a:endParaRPr lang="en-US" sz="500">
              <a:latin typeface="Tahoma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chemeClr val="folHlink"/>
                </a:solidFill>
                <a:latin typeface="Tahoma" pitchFamily="34" charset="0"/>
              </a:rPr>
              <a:t>system data segment (PCB)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segment pointers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pid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program and stack pointers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…</a:t>
            </a:r>
            <a:br>
              <a:rPr lang="en-US" sz="1200">
                <a:latin typeface="Tahoma" pitchFamily="34" charset="0"/>
              </a:rPr>
            </a:br>
            <a:endParaRPr lang="en-US" sz="500">
              <a:latin typeface="Tahoma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1600">
                <a:latin typeface="Tahoma" pitchFamily="34" charset="0"/>
              </a:rPr>
              <a:t>Stack cho các thread</a:t>
            </a:r>
          </a:p>
        </p:txBody>
      </p:sp>
      <p:sp>
        <p:nvSpPr>
          <p:cNvPr id="740356" name="Rectangle 4"/>
          <p:cNvSpPr>
            <a:spLocks noChangeArrowheads="1"/>
          </p:cNvSpPr>
          <p:nvPr/>
        </p:nvSpPr>
        <p:spPr bwMode="auto">
          <a:xfrm>
            <a:off x="6911975" y="2312988"/>
            <a:ext cx="1944688" cy="1584325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0357" name="Text Box 5"/>
          <p:cNvSpPr txBox="1">
            <a:spLocks noChangeArrowheads="1"/>
          </p:cNvSpPr>
          <p:nvPr/>
        </p:nvSpPr>
        <p:spPr bwMode="auto">
          <a:xfrm>
            <a:off x="7545388" y="2967038"/>
            <a:ext cx="684212" cy="274637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8000" rIns="18000">
            <a:spAutoFit/>
          </a:bodyPr>
          <a:lstStyle/>
          <a:p>
            <a:pPr algn="ctr"/>
            <a:r>
              <a:rPr lang="en-US" sz="1200">
                <a:latin typeface="Tahoma" pitchFamily="34" charset="0"/>
              </a:rPr>
              <a:t>process A</a:t>
            </a:r>
            <a:endParaRPr lang="en-US" sz="900">
              <a:latin typeface="Tahoma" pitchFamily="34" charset="0"/>
            </a:endParaRPr>
          </a:p>
        </p:txBody>
      </p:sp>
      <p:sp>
        <p:nvSpPr>
          <p:cNvPr id="740358" name="Rectangle 6"/>
          <p:cNvSpPr>
            <a:spLocks noChangeArrowheads="1"/>
          </p:cNvSpPr>
          <p:nvPr/>
        </p:nvSpPr>
        <p:spPr bwMode="auto">
          <a:xfrm>
            <a:off x="6911975" y="1125538"/>
            <a:ext cx="1944688" cy="5256212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6110288" y="908050"/>
            <a:ext cx="9826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folHlink"/>
                </a:solidFill>
                <a:latin typeface="Tahoma" pitchFamily="34" charset="0"/>
              </a:rPr>
              <a:t>low address</a:t>
            </a:r>
          </a:p>
        </p:txBody>
      </p:sp>
      <p:sp>
        <p:nvSpPr>
          <p:cNvPr id="740360" name="Text Box 8"/>
          <p:cNvSpPr txBox="1">
            <a:spLocks noChangeArrowheads="1"/>
          </p:cNvSpPr>
          <p:nvPr/>
        </p:nvSpPr>
        <p:spPr bwMode="auto">
          <a:xfrm>
            <a:off x="6049963" y="6323013"/>
            <a:ext cx="10429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folHlink"/>
                </a:solidFill>
                <a:latin typeface="Tahoma" pitchFamily="34" charset="0"/>
              </a:rPr>
              <a:t>high address</a:t>
            </a:r>
          </a:p>
        </p:txBody>
      </p:sp>
      <p:graphicFrame>
        <p:nvGraphicFramePr>
          <p:cNvPr id="740361" name="Group 9"/>
          <p:cNvGraphicFramePr>
            <a:graphicFrameLocks noGrp="1"/>
          </p:cNvGraphicFramePr>
          <p:nvPr/>
        </p:nvGraphicFramePr>
        <p:xfrm>
          <a:off x="3786188" y="1412875"/>
          <a:ext cx="2730500" cy="4143379"/>
        </p:xfrm>
        <a:graphic>
          <a:graphicData uri="http://schemas.openxmlformats.org/drawingml/2006/table">
            <a:tbl>
              <a:tblPr/>
              <a:tblGrid>
                <a:gridCol w="2730500"/>
              </a:tblGrid>
              <a:tr h="163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Book" pitchFamily="2" charset="0"/>
                        </a:rPr>
                        <a:t>…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Book" pitchFamily="2" charset="0"/>
                        </a:rPr>
                        <a:t>...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Book" pitchFamily="2" charset="0"/>
                        </a:rPr>
                        <a:t>…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Book" pitchFamily="2" charset="0"/>
                        </a:rPr>
                        <a:t>…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0417" name="Text Box 65"/>
          <p:cNvSpPr txBox="1">
            <a:spLocks noChangeArrowheads="1"/>
          </p:cNvSpPr>
          <p:nvPr/>
        </p:nvSpPr>
        <p:spPr bwMode="auto">
          <a:xfrm>
            <a:off x="3779838" y="1539875"/>
            <a:ext cx="2847975" cy="358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8048314 &lt;add&gt;: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8048314: 	push   %ebp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8048315:     	mov    %esp,%ebp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8048317:     	mov    0xc(%ebp),%eax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804831a:     	add    0x8(%ebp),%eax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804831d: 	pop    %ebp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804831e: 	ret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804831f &lt;main&gt;: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804831f: 	push   %ebp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8048320:     	mov    %esp,%ebp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8048322:     	sub    $0x18,%esp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8048325:     	and    $0xfffffff0,%esp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8048328:     	mov    $0x0,%eax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804832d:     	sub    %eax,%esp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804832f:     	movl   $0x0,0xfffffffc(%ebp)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8048336:     	movl   </a:t>
            </a:r>
            <a:r>
              <a:rPr lang="en-US" sz="800" b="1" i="1">
                <a:latin typeface="Courier New" pitchFamily="49" charset="0"/>
              </a:rPr>
              <a:t>$0x2</a:t>
            </a:r>
            <a:r>
              <a:rPr lang="en-US" sz="800" b="1">
                <a:latin typeface="Courier New" pitchFamily="49" charset="0"/>
              </a:rPr>
              <a:t>,0x4(%esp,1)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804833e:    	movl   </a:t>
            </a:r>
            <a:r>
              <a:rPr lang="en-US" sz="800" b="1" i="1">
                <a:latin typeface="Courier New" pitchFamily="49" charset="0"/>
              </a:rPr>
              <a:t>$0x4</a:t>
            </a:r>
            <a:r>
              <a:rPr lang="en-US" sz="800" b="1">
                <a:latin typeface="Courier New" pitchFamily="49" charset="0"/>
              </a:rPr>
              <a:t>,(%esp,1)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8048345:     	call   8048314 &lt;add&gt;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804834a:     	mov    %eax,0xfffffffc(%ebp)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804834d: 	leave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804834e: 	ret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804834f: 	nop</a:t>
            </a:r>
          </a:p>
        </p:txBody>
      </p:sp>
      <p:sp>
        <p:nvSpPr>
          <p:cNvPr id="740418" name="Freeform 66"/>
          <p:cNvSpPr>
            <a:spLocks/>
          </p:cNvSpPr>
          <p:nvPr/>
        </p:nvSpPr>
        <p:spPr bwMode="auto">
          <a:xfrm>
            <a:off x="6516688" y="1412875"/>
            <a:ext cx="398462" cy="4140200"/>
          </a:xfrm>
          <a:custGeom>
            <a:avLst/>
            <a:gdLst/>
            <a:ahLst/>
            <a:cxnLst>
              <a:cxn ang="0">
                <a:pos x="249" y="45"/>
              </a:cxn>
              <a:cxn ang="0">
                <a:pos x="0" y="0"/>
              </a:cxn>
              <a:cxn ang="0">
                <a:pos x="0" y="2608"/>
              </a:cxn>
              <a:cxn ang="0">
                <a:pos x="251" y="468"/>
              </a:cxn>
              <a:cxn ang="0">
                <a:pos x="251" y="36"/>
              </a:cxn>
            </a:cxnLst>
            <a:rect l="0" t="0" r="r" b="b"/>
            <a:pathLst>
              <a:path w="251" h="2608">
                <a:moveTo>
                  <a:pt x="249" y="45"/>
                </a:moveTo>
                <a:lnTo>
                  <a:pt x="0" y="0"/>
                </a:lnTo>
                <a:lnTo>
                  <a:pt x="0" y="2608"/>
                </a:lnTo>
                <a:lnTo>
                  <a:pt x="251" y="468"/>
                </a:lnTo>
                <a:lnTo>
                  <a:pt x="251" y="36"/>
                </a:lnTo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740419" name="Group 67"/>
          <p:cNvGrpSpPr>
            <a:grpSpLocks/>
          </p:cNvGrpSpPr>
          <p:nvPr/>
        </p:nvGrpSpPr>
        <p:grpSpPr bwMode="auto">
          <a:xfrm>
            <a:off x="6911975" y="1484313"/>
            <a:ext cx="1944688" cy="684212"/>
            <a:chOff x="4343" y="709"/>
            <a:chExt cx="1225" cy="226"/>
          </a:xfrm>
        </p:grpSpPr>
        <p:sp>
          <p:nvSpPr>
            <p:cNvPr id="740420" name="Rectangle 68"/>
            <p:cNvSpPr>
              <a:spLocks noChangeArrowheads="1"/>
            </p:cNvSpPr>
            <p:nvPr/>
          </p:nvSpPr>
          <p:spPr bwMode="auto">
            <a:xfrm>
              <a:off x="4343" y="709"/>
              <a:ext cx="1225" cy="2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40421" name="Text Box 69"/>
            <p:cNvSpPr txBox="1">
              <a:spLocks noChangeArrowheads="1"/>
            </p:cNvSpPr>
            <p:nvPr/>
          </p:nvSpPr>
          <p:spPr bwMode="auto">
            <a:xfrm>
              <a:off x="4651" y="781"/>
              <a:ext cx="61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rIns="18000">
              <a:spAutoFit/>
            </a:bodyPr>
            <a:lstStyle/>
            <a:p>
              <a:pPr algn="ctr"/>
              <a:endParaRPr lang="en-US" sz="100">
                <a:solidFill>
                  <a:schemeClr val="bg1"/>
                </a:solidFill>
                <a:latin typeface="Tahoma" pitchFamily="34" charset="0"/>
              </a:endParaRPr>
            </a:p>
            <a:p>
              <a:pPr algn="ctr"/>
              <a:r>
                <a:rPr lang="en-US" sz="1200">
                  <a:solidFill>
                    <a:schemeClr val="bg1"/>
                  </a:solidFill>
                  <a:latin typeface="Tahoma" pitchFamily="34" charset="0"/>
                </a:rPr>
                <a:t>code segment</a:t>
              </a:r>
            </a:p>
          </p:txBody>
        </p:sp>
      </p:grpSp>
      <p:grpSp>
        <p:nvGrpSpPr>
          <p:cNvPr id="740422" name="Group 70"/>
          <p:cNvGrpSpPr>
            <a:grpSpLocks/>
          </p:cNvGrpSpPr>
          <p:nvPr/>
        </p:nvGrpSpPr>
        <p:grpSpPr bwMode="auto">
          <a:xfrm>
            <a:off x="6911975" y="1125538"/>
            <a:ext cx="1944688" cy="358775"/>
            <a:chOff x="4343" y="709"/>
            <a:chExt cx="1225" cy="226"/>
          </a:xfrm>
        </p:grpSpPr>
        <p:sp>
          <p:nvSpPr>
            <p:cNvPr id="740423" name="Rectangle 71"/>
            <p:cNvSpPr>
              <a:spLocks noChangeArrowheads="1"/>
            </p:cNvSpPr>
            <p:nvPr/>
          </p:nvSpPr>
          <p:spPr bwMode="auto">
            <a:xfrm>
              <a:off x="4343" y="709"/>
              <a:ext cx="1225" cy="226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40424" name="Text Box 72"/>
            <p:cNvSpPr txBox="1">
              <a:spLocks noChangeArrowheads="1"/>
            </p:cNvSpPr>
            <p:nvPr/>
          </p:nvSpPr>
          <p:spPr bwMode="auto">
            <a:xfrm>
              <a:off x="4361" y="736"/>
              <a:ext cx="1202" cy="173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rIns="18000">
              <a:spAutoFit/>
            </a:bodyPr>
            <a:lstStyle/>
            <a:p>
              <a:pPr algn="ctr"/>
              <a:r>
                <a:rPr lang="en-US" sz="1200">
                  <a:latin typeface="Tahoma" pitchFamily="34" charset="0"/>
                </a:rPr>
                <a:t>system data segment (PCB)</a:t>
              </a:r>
            </a:p>
          </p:txBody>
        </p:sp>
      </p:grpSp>
      <p:sp>
        <p:nvSpPr>
          <p:cNvPr id="740425" name="Rectangle 73"/>
          <p:cNvSpPr>
            <a:spLocks noChangeArrowheads="1"/>
          </p:cNvSpPr>
          <p:nvPr/>
        </p:nvSpPr>
        <p:spPr bwMode="auto">
          <a:xfrm>
            <a:off x="6911975" y="2168525"/>
            <a:ext cx="1944688" cy="1584325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0426" name="Text Box 74"/>
          <p:cNvSpPr txBox="1">
            <a:spLocks noChangeArrowheads="1"/>
          </p:cNvSpPr>
          <p:nvPr/>
        </p:nvSpPr>
        <p:spPr bwMode="auto">
          <a:xfrm>
            <a:off x="7410450" y="2822575"/>
            <a:ext cx="9556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000" rIns="18000">
            <a:spAutoFit/>
          </a:bodyPr>
          <a:lstStyle/>
          <a:p>
            <a:pPr algn="ctr"/>
            <a:r>
              <a:rPr lang="en-US" sz="1200">
                <a:latin typeface="Tahoma" pitchFamily="34" charset="0"/>
              </a:rPr>
              <a:t>data segment</a:t>
            </a:r>
            <a:endParaRPr lang="en-US" sz="900">
              <a:latin typeface="Tahoma" pitchFamily="34" charset="0"/>
            </a:endParaRPr>
          </a:p>
        </p:txBody>
      </p:sp>
      <p:grpSp>
        <p:nvGrpSpPr>
          <p:cNvPr id="740427" name="Group 75"/>
          <p:cNvGrpSpPr>
            <a:grpSpLocks/>
          </p:cNvGrpSpPr>
          <p:nvPr/>
        </p:nvGrpSpPr>
        <p:grpSpPr bwMode="auto">
          <a:xfrm>
            <a:off x="6911975" y="2168525"/>
            <a:ext cx="1944688" cy="433388"/>
            <a:chOff x="4354" y="1366"/>
            <a:chExt cx="1225" cy="273"/>
          </a:xfrm>
        </p:grpSpPr>
        <p:sp>
          <p:nvSpPr>
            <p:cNvPr id="740428" name="Rectangle 76"/>
            <p:cNvSpPr>
              <a:spLocks noChangeArrowheads="1"/>
            </p:cNvSpPr>
            <p:nvPr/>
          </p:nvSpPr>
          <p:spPr bwMode="auto">
            <a:xfrm>
              <a:off x="4354" y="1366"/>
              <a:ext cx="1225" cy="273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40429" name="Text Box 77"/>
            <p:cNvSpPr txBox="1">
              <a:spLocks noChangeArrowheads="1"/>
            </p:cNvSpPr>
            <p:nvPr/>
          </p:nvSpPr>
          <p:spPr bwMode="auto">
            <a:xfrm>
              <a:off x="4560" y="1412"/>
              <a:ext cx="819" cy="173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rIns="18000">
              <a:spAutoFit/>
            </a:bodyPr>
            <a:lstStyle/>
            <a:p>
              <a:pPr algn="ctr"/>
              <a:r>
                <a:rPr lang="en-US" sz="1200">
                  <a:latin typeface="Tahoma" pitchFamily="34" charset="0"/>
                </a:rPr>
                <a:t>initialized variables</a:t>
              </a:r>
              <a:endParaRPr lang="en-US" sz="900">
                <a:latin typeface="Tahoma" pitchFamily="34" charset="0"/>
              </a:endParaRPr>
            </a:p>
          </p:txBody>
        </p:sp>
      </p:grpSp>
      <p:grpSp>
        <p:nvGrpSpPr>
          <p:cNvPr id="740430" name="Group 78"/>
          <p:cNvGrpSpPr>
            <a:grpSpLocks/>
          </p:cNvGrpSpPr>
          <p:nvPr/>
        </p:nvGrpSpPr>
        <p:grpSpPr bwMode="auto">
          <a:xfrm>
            <a:off x="6911975" y="2600325"/>
            <a:ext cx="1944688" cy="433388"/>
            <a:chOff x="4354" y="1638"/>
            <a:chExt cx="1225" cy="273"/>
          </a:xfrm>
        </p:grpSpPr>
        <p:sp>
          <p:nvSpPr>
            <p:cNvPr id="740431" name="Rectangle 79"/>
            <p:cNvSpPr>
              <a:spLocks noChangeArrowheads="1"/>
            </p:cNvSpPr>
            <p:nvPr/>
          </p:nvSpPr>
          <p:spPr bwMode="auto">
            <a:xfrm>
              <a:off x="4354" y="1638"/>
              <a:ext cx="1225" cy="27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40432" name="Text Box 80"/>
            <p:cNvSpPr txBox="1">
              <a:spLocks noChangeArrowheads="1"/>
            </p:cNvSpPr>
            <p:nvPr/>
          </p:nvSpPr>
          <p:spPr bwMode="auto">
            <a:xfrm>
              <a:off x="4503" y="1684"/>
              <a:ext cx="92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rIns="18000">
              <a:spAutoFit/>
            </a:bodyPr>
            <a:lstStyle/>
            <a:p>
              <a:pPr algn="ctr"/>
              <a:r>
                <a:rPr lang="en-US" sz="1200">
                  <a:latin typeface="Tahoma" pitchFamily="34" charset="0"/>
                </a:rPr>
                <a:t>uninitialized variables</a:t>
              </a:r>
              <a:endParaRPr lang="en-US" sz="900">
                <a:latin typeface="Tahoma" pitchFamily="34" charset="0"/>
              </a:endParaRPr>
            </a:p>
          </p:txBody>
        </p:sp>
      </p:grpSp>
      <p:sp>
        <p:nvSpPr>
          <p:cNvPr id="740433" name="Text Box 81"/>
          <p:cNvSpPr txBox="1">
            <a:spLocks noChangeArrowheads="1"/>
          </p:cNvSpPr>
          <p:nvPr/>
        </p:nvSpPr>
        <p:spPr bwMode="auto">
          <a:xfrm rot="16200000">
            <a:off x="8479631" y="2797969"/>
            <a:ext cx="9556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000" rIns="18000">
            <a:spAutoFit/>
          </a:bodyPr>
          <a:lstStyle/>
          <a:p>
            <a:pPr algn="ctr"/>
            <a:r>
              <a:rPr lang="en-US" sz="1200">
                <a:latin typeface="Tahoma" pitchFamily="34" charset="0"/>
              </a:rPr>
              <a:t>data segment</a:t>
            </a:r>
            <a:endParaRPr lang="en-US" sz="900">
              <a:latin typeface="Tahoma" pitchFamily="34" charset="0"/>
            </a:endParaRPr>
          </a:p>
        </p:txBody>
      </p:sp>
      <p:grpSp>
        <p:nvGrpSpPr>
          <p:cNvPr id="740434" name="Group 82"/>
          <p:cNvGrpSpPr>
            <a:grpSpLocks/>
          </p:cNvGrpSpPr>
          <p:nvPr/>
        </p:nvGrpSpPr>
        <p:grpSpPr bwMode="auto">
          <a:xfrm>
            <a:off x="6911975" y="3032125"/>
            <a:ext cx="1944688" cy="720725"/>
            <a:chOff x="4354" y="1910"/>
            <a:chExt cx="1225" cy="454"/>
          </a:xfrm>
        </p:grpSpPr>
        <p:sp>
          <p:nvSpPr>
            <p:cNvPr id="740435" name="Rectangle 83"/>
            <p:cNvSpPr>
              <a:spLocks noChangeArrowheads="1"/>
            </p:cNvSpPr>
            <p:nvPr/>
          </p:nvSpPr>
          <p:spPr bwMode="auto">
            <a:xfrm>
              <a:off x="4354" y="1910"/>
              <a:ext cx="1225" cy="45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40436" name="Text Box 84"/>
            <p:cNvSpPr txBox="1">
              <a:spLocks noChangeArrowheads="1"/>
            </p:cNvSpPr>
            <p:nvPr/>
          </p:nvSpPr>
          <p:spPr bwMode="auto">
            <a:xfrm>
              <a:off x="4855" y="2032"/>
              <a:ext cx="230" cy="173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rIns="18000">
              <a:spAutoFit/>
            </a:bodyPr>
            <a:lstStyle/>
            <a:p>
              <a:pPr algn="ctr"/>
              <a:r>
                <a:rPr lang="en-US" sz="1200">
                  <a:latin typeface="Tahoma" pitchFamily="34" charset="0"/>
                </a:rPr>
                <a:t>heap</a:t>
              </a:r>
              <a:endParaRPr lang="en-US" sz="900">
                <a:latin typeface="Tahoma" pitchFamily="34" charset="0"/>
              </a:endParaRPr>
            </a:p>
          </p:txBody>
        </p:sp>
      </p:grpSp>
      <p:grpSp>
        <p:nvGrpSpPr>
          <p:cNvPr id="740437" name="Group 85"/>
          <p:cNvGrpSpPr>
            <a:grpSpLocks/>
          </p:cNvGrpSpPr>
          <p:nvPr/>
        </p:nvGrpSpPr>
        <p:grpSpPr bwMode="auto">
          <a:xfrm>
            <a:off x="6911975" y="5734050"/>
            <a:ext cx="1944688" cy="647700"/>
            <a:chOff x="4354" y="3612"/>
            <a:chExt cx="1225" cy="408"/>
          </a:xfrm>
        </p:grpSpPr>
        <p:sp>
          <p:nvSpPr>
            <p:cNvPr id="740438" name="Rectangle 86"/>
            <p:cNvSpPr>
              <a:spLocks noChangeArrowheads="1"/>
            </p:cNvSpPr>
            <p:nvPr/>
          </p:nvSpPr>
          <p:spPr bwMode="auto">
            <a:xfrm>
              <a:off x="4354" y="3612"/>
              <a:ext cx="1225" cy="40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40439" name="Text Box 87"/>
            <p:cNvSpPr txBox="1">
              <a:spLocks noChangeArrowheads="1"/>
            </p:cNvSpPr>
            <p:nvPr/>
          </p:nvSpPr>
          <p:spPr bwMode="auto">
            <a:xfrm>
              <a:off x="4850" y="3725"/>
              <a:ext cx="23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rIns="18000">
              <a:spAutoFit/>
            </a:bodyPr>
            <a:lstStyle/>
            <a:p>
              <a:pPr algn="ctr"/>
              <a:r>
                <a:rPr lang="en-US" sz="1200">
                  <a:latin typeface="Tahoma" pitchFamily="34" charset="0"/>
                </a:rPr>
                <a:t>stack</a:t>
              </a:r>
              <a:endParaRPr lang="en-US" sz="900">
                <a:latin typeface="Tahoma" pitchFamily="34" charset="0"/>
              </a:endParaRPr>
            </a:p>
          </p:txBody>
        </p:sp>
      </p:grpSp>
      <p:sp>
        <p:nvSpPr>
          <p:cNvPr id="740440" name="AutoShape 88"/>
          <p:cNvSpPr>
            <a:spLocks noChangeArrowheads="1"/>
          </p:cNvSpPr>
          <p:nvPr/>
        </p:nvSpPr>
        <p:spPr bwMode="auto">
          <a:xfrm>
            <a:off x="7596188" y="3716338"/>
            <a:ext cx="576262" cy="468312"/>
          </a:xfrm>
          <a:prstGeom prst="downArrow">
            <a:avLst>
              <a:gd name="adj1" fmla="val 47111"/>
              <a:gd name="adj2" fmla="val 48477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0441" name="AutoShape 89"/>
          <p:cNvSpPr>
            <a:spLocks noChangeArrowheads="1"/>
          </p:cNvSpPr>
          <p:nvPr/>
        </p:nvSpPr>
        <p:spPr bwMode="auto">
          <a:xfrm rot="10800000">
            <a:off x="7596188" y="5300663"/>
            <a:ext cx="576262" cy="468312"/>
          </a:xfrm>
          <a:prstGeom prst="downArrow">
            <a:avLst>
              <a:gd name="adj1" fmla="val 47111"/>
              <a:gd name="adj2" fmla="val 48477"/>
            </a:avLst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0442" name="Text Box 90"/>
          <p:cNvSpPr txBox="1">
            <a:spLocks noChangeArrowheads="1"/>
          </p:cNvSpPr>
          <p:nvPr/>
        </p:nvSpPr>
        <p:spPr bwMode="auto">
          <a:xfrm rot="-2273991">
            <a:off x="7232650" y="4414838"/>
            <a:ext cx="13985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latin typeface="Tahoma" pitchFamily="34" charset="0"/>
              </a:rPr>
              <a:t>“unused” memory</a:t>
            </a:r>
          </a:p>
        </p:txBody>
      </p:sp>
      <p:grpSp>
        <p:nvGrpSpPr>
          <p:cNvPr id="740443" name="Group 91"/>
          <p:cNvGrpSpPr>
            <a:grpSpLocks/>
          </p:cNvGrpSpPr>
          <p:nvPr/>
        </p:nvGrpSpPr>
        <p:grpSpPr bwMode="auto">
          <a:xfrm>
            <a:off x="6911975" y="5949950"/>
            <a:ext cx="1944688" cy="457200"/>
            <a:chOff x="2585" y="3475"/>
            <a:chExt cx="1225" cy="288"/>
          </a:xfrm>
        </p:grpSpPr>
        <p:sp>
          <p:nvSpPr>
            <p:cNvPr id="740444" name="Rectangle 92"/>
            <p:cNvSpPr>
              <a:spLocks noChangeArrowheads="1"/>
            </p:cNvSpPr>
            <p:nvPr/>
          </p:nvSpPr>
          <p:spPr bwMode="auto">
            <a:xfrm>
              <a:off x="2585" y="3495"/>
              <a:ext cx="1225" cy="249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40445" name="Text Box 93"/>
            <p:cNvSpPr txBox="1">
              <a:spLocks noChangeArrowheads="1"/>
            </p:cNvSpPr>
            <p:nvPr/>
          </p:nvSpPr>
          <p:spPr bwMode="auto">
            <a:xfrm>
              <a:off x="2829" y="3475"/>
              <a:ext cx="7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rIns="18000">
              <a:spAutoFit/>
            </a:bodyPr>
            <a:lstStyle/>
            <a:p>
              <a:pPr algn="ctr"/>
              <a:r>
                <a:rPr lang="en-US" sz="1200">
                  <a:latin typeface="Tahoma" pitchFamily="34" charset="0"/>
                </a:rPr>
                <a:t>possible stacks</a:t>
              </a:r>
            </a:p>
            <a:p>
              <a:pPr algn="ctr"/>
              <a:r>
                <a:rPr lang="en-US" sz="1200">
                  <a:latin typeface="Tahoma" pitchFamily="34" charset="0"/>
                </a:rPr>
                <a:t>for more threads</a:t>
              </a:r>
              <a:endParaRPr lang="en-US" sz="900">
                <a:latin typeface="Tahoma" pitchFamily="34" charset="0"/>
              </a:endParaRPr>
            </a:p>
          </p:txBody>
        </p:sp>
      </p:grpSp>
      <p:sp>
        <p:nvSpPr>
          <p:cNvPr id="740446" name="Freeform 94"/>
          <p:cNvSpPr>
            <a:spLocks/>
          </p:cNvSpPr>
          <p:nvPr/>
        </p:nvSpPr>
        <p:spPr bwMode="auto">
          <a:xfrm>
            <a:off x="6372225" y="1233488"/>
            <a:ext cx="539750" cy="5148262"/>
          </a:xfrm>
          <a:custGeom>
            <a:avLst/>
            <a:gdLst/>
            <a:ahLst/>
            <a:cxnLst>
              <a:cxn ang="0">
                <a:pos x="68" y="0"/>
              </a:cxn>
              <a:cxn ang="0">
                <a:pos x="0" y="0"/>
              </a:cxn>
              <a:cxn ang="0">
                <a:pos x="0" y="2880"/>
              </a:cxn>
              <a:cxn ang="0">
                <a:pos x="68" y="2880"/>
              </a:cxn>
            </a:cxnLst>
            <a:rect l="0" t="0" r="r" b="b"/>
            <a:pathLst>
              <a:path w="68" h="2880">
                <a:moveTo>
                  <a:pt x="68" y="0"/>
                </a:moveTo>
                <a:lnTo>
                  <a:pt x="0" y="0"/>
                </a:lnTo>
                <a:lnTo>
                  <a:pt x="0" y="2880"/>
                </a:lnTo>
                <a:lnTo>
                  <a:pt x="68" y="288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0447" name="Freeform 95"/>
          <p:cNvSpPr>
            <a:spLocks/>
          </p:cNvSpPr>
          <p:nvPr/>
        </p:nvSpPr>
        <p:spPr bwMode="auto">
          <a:xfrm>
            <a:off x="6443663" y="1268413"/>
            <a:ext cx="468312" cy="900112"/>
          </a:xfrm>
          <a:custGeom>
            <a:avLst/>
            <a:gdLst/>
            <a:ahLst/>
            <a:cxnLst>
              <a:cxn ang="0">
                <a:pos x="68" y="0"/>
              </a:cxn>
              <a:cxn ang="0">
                <a:pos x="0" y="0"/>
              </a:cxn>
              <a:cxn ang="0">
                <a:pos x="0" y="2880"/>
              </a:cxn>
              <a:cxn ang="0">
                <a:pos x="68" y="2880"/>
              </a:cxn>
            </a:cxnLst>
            <a:rect l="0" t="0" r="r" b="b"/>
            <a:pathLst>
              <a:path w="68" h="2880">
                <a:moveTo>
                  <a:pt x="68" y="0"/>
                </a:moveTo>
                <a:lnTo>
                  <a:pt x="0" y="0"/>
                </a:lnTo>
                <a:lnTo>
                  <a:pt x="0" y="2880"/>
                </a:lnTo>
                <a:lnTo>
                  <a:pt x="68" y="288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0448" name="Freeform 96"/>
          <p:cNvSpPr>
            <a:spLocks/>
          </p:cNvSpPr>
          <p:nvPr/>
        </p:nvSpPr>
        <p:spPr bwMode="auto">
          <a:xfrm>
            <a:off x="6516688" y="1304925"/>
            <a:ext cx="395287" cy="179388"/>
          </a:xfrm>
          <a:custGeom>
            <a:avLst/>
            <a:gdLst/>
            <a:ahLst/>
            <a:cxnLst>
              <a:cxn ang="0">
                <a:pos x="68" y="0"/>
              </a:cxn>
              <a:cxn ang="0">
                <a:pos x="0" y="0"/>
              </a:cxn>
              <a:cxn ang="0">
                <a:pos x="0" y="2880"/>
              </a:cxn>
              <a:cxn ang="0">
                <a:pos x="68" y="2880"/>
              </a:cxn>
            </a:cxnLst>
            <a:rect l="0" t="0" r="r" b="b"/>
            <a:pathLst>
              <a:path w="68" h="2880">
                <a:moveTo>
                  <a:pt x="68" y="0"/>
                </a:moveTo>
                <a:lnTo>
                  <a:pt x="0" y="0"/>
                </a:lnTo>
                <a:lnTo>
                  <a:pt x="0" y="2880"/>
                </a:lnTo>
                <a:lnTo>
                  <a:pt x="68" y="288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0449" name="Freeform 97"/>
          <p:cNvSpPr>
            <a:spLocks/>
          </p:cNvSpPr>
          <p:nvPr/>
        </p:nvSpPr>
        <p:spPr bwMode="auto">
          <a:xfrm>
            <a:off x="6659563" y="1412875"/>
            <a:ext cx="252412" cy="4500563"/>
          </a:xfrm>
          <a:custGeom>
            <a:avLst/>
            <a:gdLst/>
            <a:ahLst/>
            <a:cxnLst>
              <a:cxn ang="0">
                <a:pos x="68" y="0"/>
              </a:cxn>
              <a:cxn ang="0">
                <a:pos x="0" y="0"/>
              </a:cxn>
              <a:cxn ang="0">
                <a:pos x="0" y="2880"/>
              </a:cxn>
              <a:cxn ang="0">
                <a:pos x="68" y="2880"/>
              </a:cxn>
            </a:cxnLst>
            <a:rect l="0" t="0" r="r" b="b"/>
            <a:pathLst>
              <a:path w="68" h="2880">
                <a:moveTo>
                  <a:pt x="68" y="0"/>
                </a:moveTo>
                <a:lnTo>
                  <a:pt x="0" y="0"/>
                </a:lnTo>
                <a:lnTo>
                  <a:pt x="0" y="2880"/>
                </a:lnTo>
                <a:lnTo>
                  <a:pt x="68" y="288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40356"/>
                                        </p:tgtEl>
                                      </p:cBhvr>
                                      <p:by x="100000" y="3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0.00018 0.094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40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4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4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74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4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4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740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740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740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1000"/>
                                        <p:tgtEl>
                                          <p:spTgt spid="74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1000"/>
                                        <p:tgtEl>
                                          <p:spTgt spid="74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1000"/>
                                        <p:tgtEl>
                                          <p:spTgt spid="74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74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74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4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1000"/>
                                        <p:tgtEl>
                                          <p:spTgt spid="74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740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74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74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74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4722 " pathEditMode="relative" ptsTypes="AA">
                                      <p:cBhvr>
                                        <p:cTn id="151" dur="2000" fill="hold"/>
                                        <p:tgtEl>
                                          <p:spTgt spid="740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4722 " pathEditMode="relative" ptsTypes="AA">
                                      <p:cBhvr>
                                        <p:cTn id="153" dur="2000" fill="hold"/>
                                        <p:tgtEl>
                                          <p:spTgt spid="7404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5" dur="500"/>
                                        <p:tgtEl>
                                          <p:spTgt spid="740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8" dur="500"/>
                                        <p:tgtEl>
                                          <p:spTgt spid="740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1" dur="500"/>
                                        <p:tgtEl>
                                          <p:spTgt spid="740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4" dur="500"/>
                                        <p:tgtEl>
                                          <p:spTgt spid="740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00"/>
                            </p:stCondLst>
                            <p:childTnLst>
                              <p:par>
                                <p:cTn id="1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74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6" grpId="0" animBg="1"/>
      <p:bldP spid="740356" grpId="1" animBg="1"/>
      <p:bldP spid="740356" grpId="2" animBg="1"/>
      <p:bldP spid="740357" grpId="0" animBg="1"/>
      <p:bldP spid="740358" grpId="0" animBg="1"/>
      <p:bldP spid="740359" grpId="0"/>
      <p:bldP spid="740360" grpId="0"/>
      <p:bldP spid="740417" grpId="0"/>
      <p:bldP spid="740417" grpId="1"/>
      <p:bldP spid="740418" grpId="0" animBg="1"/>
      <p:bldP spid="740418" grpId="1" animBg="1"/>
      <p:bldP spid="740425" grpId="0" animBg="1"/>
      <p:bldP spid="740426" grpId="0"/>
      <p:bldP spid="740426" grpId="1"/>
      <p:bldP spid="740433" grpId="0"/>
      <p:bldP spid="740440" grpId="0" animBg="1"/>
      <p:bldP spid="740441" grpId="0" animBg="1"/>
      <p:bldP spid="740441" grpId="1" animBg="1"/>
      <p:bldP spid="740442" grpId="0"/>
      <p:bldP spid="740446" grpId="0" animBg="1"/>
      <p:bldP spid="740446" grpId="1" animBg="1"/>
      <p:bldP spid="740447" grpId="0" animBg="1"/>
      <p:bldP spid="740447" grpId="1" animBg="1"/>
      <p:bldP spid="740448" grpId="0" animBg="1"/>
      <p:bldP spid="740448" grpId="1" animBg="1"/>
      <p:bldP spid="740449" grpId="0" animBg="1"/>
      <p:bldP spid="74044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5E8E-5808-4A53-B939-29DFD6397F9C}" type="slidenum">
              <a:rPr lang="en-US"/>
              <a:pPr/>
              <a:t>11</a:t>
            </a:fld>
            <a:endParaRPr lang="en-US"/>
          </a:p>
        </p:txBody>
      </p:sp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2838" y="263525"/>
            <a:ext cx="7856991" cy="636588"/>
          </a:xfrm>
        </p:spPr>
        <p:txBody>
          <a:bodyPr/>
          <a:lstStyle/>
          <a:p>
            <a:r>
              <a:rPr lang="en-US" sz="2800" dirty="0"/>
              <a:t>Logical and Physical Address Spaces</a:t>
            </a:r>
          </a:p>
        </p:txBody>
      </p:sp>
      <p:pic>
        <p:nvPicPr>
          <p:cNvPr id="734211" name="Picture 3" descr="10_00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425" y="1398588"/>
            <a:ext cx="8194675" cy="5057775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6C6-580F-4571-B3B2-8735852FCE62}" type="slidenum">
              <a:rPr lang="en-US"/>
              <a:pPr/>
              <a:t>12</a:t>
            </a:fld>
            <a:endParaRPr lang="en-US"/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36625" y="193675"/>
            <a:ext cx="4114800" cy="577850"/>
          </a:xfrm>
        </p:spPr>
        <p:txBody>
          <a:bodyPr/>
          <a:lstStyle/>
          <a:p>
            <a:r>
              <a:rPr lang="en-US"/>
              <a:t>Truy xuaát boä nhôù</a:t>
            </a:r>
          </a:p>
        </p:txBody>
      </p:sp>
      <p:sp>
        <p:nvSpPr>
          <p:cNvPr id="552966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8320088" cy="4837113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Ñòa chæ cuûa Instruction vaø data trong  program source code laø symbolic:</a:t>
            </a:r>
          </a:p>
          <a:p>
            <a:pPr lvl="1">
              <a:lnSpc>
                <a:spcPct val="90000"/>
              </a:lnSpc>
            </a:pPr>
            <a:r>
              <a:rPr lang="en-US" sz="2000" b="0">
                <a:solidFill>
                  <a:schemeClr val="hlink"/>
                </a:solidFill>
                <a:latin typeface="Comic Sans MS" pitchFamily="66" charset="0"/>
              </a:rPr>
              <a:t>goto errjmp;</a:t>
            </a:r>
          </a:p>
          <a:p>
            <a:pPr lvl="1">
              <a:lnSpc>
                <a:spcPct val="90000"/>
              </a:lnSpc>
            </a:pPr>
            <a:r>
              <a:rPr lang="en-US" sz="2000" b="0">
                <a:solidFill>
                  <a:schemeClr val="hlink"/>
                </a:solidFill>
                <a:latin typeface="Comic Sans MS" pitchFamily="66" charset="0"/>
              </a:rPr>
              <a:t>X = A + B;</a:t>
            </a:r>
          </a:p>
          <a:p>
            <a:pPr>
              <a:lnSpc>
                <a:spcPct val="90000"/>
              </a:lnSpc>
            </a:pPr>
            <a:r>
              <a:rPr lang="en-US" sz="2400"/>
              <a:t>Nhöõng ñòa chæ symbolic naøy caàn ñöôïc lieân keát (</a:t>
            </a:r>
            <a:r>
              <a:rPr lang="en-US" sz="2400" b="0"/>
              <a:t>bound) </a:t>
            </a:r>
            <a:r>
              <a:rPr lang="en-US" sz="2400"/>
              <a:t>vôùi caùc ñòa chæ thöïc trong boä nhôù vaät lyù tröôùc khi thi haønh code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chemeClr val="hlink"/>
                </a:solidFill>
              </a:rPr>
              <a:t>Address binding</a:t>
            </a:r>
            <a:r>
              <a:rPr lang="en-US" sz="2400"/>
              <a:t>:  aùnh xaï ñòa chæ töø khoâng gian ñòa chæ (KGÑC)  naøy vaøo KGÑC khaùc </a:t>
            </a:r>
          </a:p>
          <a:p>
            <a:pPr>
              <a:lnSpc>
                <a:spcPct val="90000"/>
              </a:lnSpc>
            </a:pPr>
            <a:r>
              <a:rPr lang="en-US" sz="2400"/>
              <a:t>Thôøi ñieåm thöïc hieän address binding ?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compile time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load time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execution time.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2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52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529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529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529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529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529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529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529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2" grpId="0"/>
      <p:bldP spid="552966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2ED1-FF83-42A1-BD7C-CA83C11E7FFA}" type="slidenum">
              <a:rPr lang="en-US"/>
              <a:pPr/>
              <a:t>13</a:t>
            </a:fld>
            <a:endParaRPr lang="en-US"/>
          </a:p>
        </p:txBody>
      </p:sp>
      <p:sp>
        <p:nvSpPr>
          <p:cNvPr id="735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3725" y="1208088"/>
            <a:ext cx="8154988" cy="5054600"/>
          </a:xfrm>
        </p:spPr>
        <p:txBody>
          <a:bodyPr/>
          <a:lstStyle/>
          <a:p>
            <a:pPr marL="609600" indent="-6096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/>
              <a:t>Coù theå thöïc hieän vieäc keát buoäc ñòa chæ taïi 1 trong 3 thôøi ñieåm :</a:t>
            </a:r>
            <a:endParaRPr lang="en-US" sz="2000" b="0"/>
          </a:p>
          <a:p>
            <a:pPr marL="990600" lvl="1" indent="-5334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>
                <a:solidFill>
                  <a:schemeClr val="hlink"/>
                </a:solidFill>
              </a:rPr>
              <a:t>Compile-time:  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Phaùt sinh ñòa chæ tuyeät ñoái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Phaûi bieát tröôùc vò trí naïp chöông trình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Phaûi bieân dòch laïi chöông trình khi vò trí naïp thay ñoåi</a:t>
            </a:r>
          </a:p>
          <a:p>
            <a:pPr marL="990600" lvl="1" indent="-5334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>
                <a:solidFill>
                  <a:schemeClr val="hlink"/>
                </a:solidFill>
              </a:rPr>
              <a:t>Load-time</a:t>
            </a:r>
            <a:r>
              <a:rPr lang="en-US"/>
              <a:t>:  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Khi bieân dòch chæ phaùt sinh ñòa chæ töông ñoái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Khi naïp, bieát vò trí baét ñaàu seõ tính laïi ñòa chæ tuyeät ñoái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Phaûi taùi naïp khi vò trí baét ñaàu thay ñoåi </a:t>
            </a:r>
          </a:p>
          <a:p>
            <a:pPr marL="990600" lvl="1" indent="-5334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>
                <a:solidFill>
                  <a:schemeClr val="hlink"/>
                </a:solidFill>
              </a:rPr>
              <a:t>Execution-time</a:t>
            </a:r>
            <a:r>
              <a:rPr lang="en-US"/>
              <a:t>: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Khi bieân dòch,naïp chæ phaùt sinh ñòa chæ tuong ñoái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Trì hoaõn thôøi ñieåm keât buoäc ñòa chæ tuyeät ñoái ñeán khi thi haønh 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Khi ñoù ai tính toaùn ñòa chæ tuyeät ñoái ?</a:t>
            </a:r>
          </a:p>
          <a:p>
            <a:pPr marL="1752600" lvl="3" indent="-3810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Phaàn cöùng : </a:t>
            </a:r>
            <a:r>
              <a:rPr lang="en-US">
                <a:solidFill>
                  <a:schemeClr val="hlink"/>
                </a:solidFill>
              </a:rPr>
              <a:t>MMU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Thôøi ñieåm keát buoäc ñòa chæ ?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3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3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35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3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35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35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35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35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352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352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352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352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352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4" grpId="0" build="p" bldLvl="3"/>
      <p:bldP spid="7352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83E3-1B53-4F3A-BBAD-C5CE2AFBA727}" type="slidenum">
              <a:rPr lang="en-US"/>
              <a:pPr/>
              <a:t>14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Chuyeån ñoåi ñòa chæ</a:t>
            </a:r>
          </a:p>
        </p:txBody>
      </p:sp>
      <p:grpSp>
        <p:nvGrpSpPr>
          <p:cNvPr id="736259" name="Group 3"/>
          <p:cNvGrpSpPr>
            <a:grpSpLocks/>
          </p:cNvGrpSpPr>
          <p:nvPr/>
        </p:nvGrpSpPr>
        <p:grpSpPr bwMode="auto">
          <a:xfrm>
            <a:off x="635000" y="2286000"/>
            <a:ext cx="736600" cy="461764"/>
            <a:chOff x="864" y="1728"/>
            <a:chExt cx="464" cy="273"/>
          </a:xfrm>
        </p:grpSpPr>
        <p:sp>
          <p:nvSpPr>
            <p:cNvPr id="736260" name="Rectangle 4"/>
            <p:cNvSpPr>
              <a:spLocks noChangeArrowheads="1"/>
            </p:cNvSpPr>
            <p:nvPr/>
          </p:nvSpPr>
          <p:spPr bwMode="auto">
            <a:xfrm>
              <a:off x="864" y="1728"/>
              <a:ext cx="116" cy="273"/>
            </a:xfrm>
            <a:prstGeom prst="rect">
              <a:avLst/>
            </a:prstGeom>
            <a:solidFill>
              <a:schemeClr val="hlink"/>
            </a:solidFill>
            <a:ln w="508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36261" name="Text Box 5"/>
            <p:cNvSpPr txBox="1">
              <a:spLocks noChangeArrowheads="1"/>
            </p:cNvSpPr>
            <p:nvPr/>
          </p:nvSpPr>
          <p:spPr bwMode="auto">
            <a:xfrm>
              <a:off x="912" y="1728"/>
              <a:ext cx="416" cy="270"/>
            </a:xfrm>
            <a:prstGeom prst="rect">
              <a:avLst/>
            </a:prstGeom>
            <a:solidFill>
              <a:schemeClr val="hlink"/>
            </a:solidFill>
            <a:ln w="508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solidFill>
                    <a:schemeClr val="bg2"/>
                  </a:solidFill>
                  <a:latin typeface="Comic Sans MS" pitchFamily="66" charset="0"/>
                </a:rPr>
                <a:t>gcc</a:t>
              </a:r>
            </a:p>
          </p:txBody>
        </p:sp>
      </p:grpSp>
      <p:sp>
        <p:nvSpPr>
          <p:cNvPr id="736262" name="Line 6"/>
          <p:cNvSpPr>
            <a:spLocks noChangeShapeType="1"/>
          </p:cNvSpPr>
          <p:nvPr/>
        </p:nvSpPr>
        <p:spPr bwMode="auto">
          <a:xfrm flipV="1">
            <a:off x="1778000" y="3302000"/>
            <a:ext cx="2133600" cy="7397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36263" name="Text Box 7"/>
          <p:cNvSpPr txBox="1">
            <a:spLocks noChangeArrowheads="1"/>
          </p:cNvSpPr>
          <p:nvPr/>
        </p:nvSpPr>
        <p:spPr bwMode="auto">
          <a:xfrm>
            <a:off x="2279650" y="3365500"/>
            <a:ext cx="1028700" cy="641350"/>
          </a:xfrm>
          <a:prstGeom prst="rect">
            <a:avLst/>
          </a:prstGeom>
          <a:solidFill>
            <a:schemeClr val="folHlink"/>
          </a:solidFill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virtual </a:t>
            </a:r>
          </a:p>
          <a:p>
            <a:pPr eaLnBrk="1" hangingPunct="1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address</a:t>
            </a:r>
          </a:p>
        </p:txBody>
      </p:sp>
      <p:sp>
        <p:nvSpPr>
          <p:cNvPr id="736264" name="Rectangle 8"/>
          <p:cNvSpPr>
            <a:spLocks noChangeArrowheads="1"/>
          </p:cNvSpPr>
          <p:nvPr/>
        </p:nvSpPr>
        <p:spPr bwMode="auto">
          <a:xfrm>
            <a:off x="3911600" y="3124200"/>
            <a:ext cx="1752600" cy="461665"/>
          </a:xfrm>
          <a:prstGeom prst="rect">
            <a:avLst/>
          </a:prstGeom>
          <a:solidFill>
            <a:srgbClr val="FFCCCC"/>
          </a:solidFill>
          <a:ln w="38100">
            <a:solidFill>
              <a:srgbClr val="993366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36265" name="Rectangle 9"/>
          <p:cNvSpPr>
            <a:spLocks noChangeArrowheads="1"/>
          </p:cNvSpPr>
          <p:nvPr/>
        </p:nvSpPr>
        <p:spPr bwMode="auto">
          <a:xfrm>
            <a:off x="254000" y="3781425"/>
            <a:ext cx="1524000" cy="461665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36266" name="Line 10"/>
          <p:cNvSpPr>
            <a:spLocks noChangeShapeType="1"/>
          </p:cNvSpPr>
          <p:nvPr/>
        </p:nvSpPr>
        <p:spPr bwMode="auto">
          <a:xfrm>
            <a:off x="939800" y="2870200"/>
            <a:ext cx="0" cy="9112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36267" name="Text Box 11"/>
          <p:cNvSpPr txBox="1">
            <a:spLocks noChangeArrowheads="1"/>
          </p:cNvSpPr>
          <p:nvPr/>
        </p:nvSpPr>
        <p:spPr bwMode="auto">
          <a:xfrm>
            <a:off x="101600" y="3116263"/>
            <a:ext cx="18557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Load  Store</a:t>
            </a:r>
            <a:endParaRPr lang="en-US" sz="200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736268" name="Rectangle 12"/>
          <p:cNvSpPr>
            <a:spLocks noChangeArrowheads="1"/>
          </p:cNvSpPr>
          <p:nvPr/>
        </p:nvSpPr>
        <p:spPr bwMode="auto">
          <a:xfrm>
            <a:off x="7575550" y="2457450"/>
            <a:ext cx="1371600" cy="461665"/>
          </a:xfrm>
          <a:prstGeom prst="rect">
            <a:avLst/>
          </a:prstGeom>
          <a:solidFill>
            <a:srgbClr val="66FF66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36269" name="Text Box 13"/>
          <p:cNvSpPr txBox="1">
            <a:spLocks noChangeArrowheads="1"/>
          </p:cNvSpPr>
          <p:nvPr/>
        </p:nvSpPr>
        <p:spPr bwMode="auto">
          <a:xfrm>
            <a:off x="4310063" y="4360863"/>
            <a:ext cx="949325" cy="457200"/>
          </a:xfrm>
          <a:prstGeom prst="rect">
            <a:avLst/>
          </a:prstGeom>
          <a:solidFill>
            <a:schemeClr val="hlink"/>
          </a:solidFill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Comic Sans MS" pitchFamily="66" charset="0"/>
              </a:rPr>
              <a:t>error</a:t>
            </a:r>
          </a:p>
        </p:txBody>
      </p:sp>
      <p:sp>
        <p:nvSpPr>
          <p:cNvPr id="736270" name="Freeform 14"/>
          <p:cNvSpPr>
            <a:spLocks/>
          </p:cNvSpPr>
          <p:nvPr/>
        </p:nvSpPr>
        <p:spPr bwMode="auto">
          <a:xfrm>
            <a:off x="0" y="4343400"/>
            <a:ext cx="8331200" cy="461665"/>
          </a:xfrm>
          <a:custGeom>
            <a:avLst/>
            <a:gdLst/>
            <a:ahLst/>
            <a:cxnLst>
              <a:cxn ang="0">
                <a:pos x="4816" y="48"/>
              </a:cxn>
              <a:cxn ang="0">
                <a:pos x="4768" y="240"/>
              </a:cxn>
              <a:cxn ang="0">
                <a:pos x="4432" y="480"/>
              </a:cxn>
              <a:cxn ang="0">
                <a:pos x="688" y="480"/>
              </a:cxn>
              <a:cxn ang="0">
                <a:pos x="304" y="0"/>
              </a:cxn>
            </a:cxnLst>
            <a:rect l="0" t="0" r="r" b="b"/>
            <a:pathLst>
              <a:path w="5112" h="560">
                <a:moveTo>
                  <a:pt x="4816" y="48"/>
                </a:moveTo>
                <a:cubicBezTo>
                  <a:pt x="4824" y="108"/>
                  <a:pt x="4832" y="168"/>
                  <a:pt x="4768" y="240"/>
                </a:cubicBezTo>
                <a:cubicBezTo>
                  <a:pt x="4704" y="312"/>
                  <a:pt x="5112" y="440"/>
                  <a:pt x="4432" y="480"/>
                </a:cubicBezTo>
                <a:cubicBezTo>
                  <a:pt x="3752" y="520"/>
                  <a:pt x="1376" y="560"/>
                  <a:pt x="688" y="480"/>
                </a:cubicBezTo>
                <a:cubicBezTo>
                  <a:pt x="0" y="400"/>
                  <a:pt x="152" y="200"/>
                  <a:pt x="304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36271" name="Text Box 15"/>
          <p:cNvSpPr txBox="1">
            <a:spLocks noChangeArrowheads="1"/>
          </p:cNvSpPr>
          <p:nvPr/>
        </p:nvSpPr>
        <p:spPr bwMode="auto">
          <a:xfrm>
            <a:off x="2295525" y="4694238"/>
            <a:ext cx="817563" cy="457200"/>
          </a:xfrm>
          <a:prstGeom prst="rect">
            <a:avLst/>
          </a:prstGeom>
          <a:solidFill>
            <a:schemeClr val="hlink"/>
          </a:solidFill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data</a:t>
            </a:r>
          </a:p>
        </p:txBody>
      </p:sp>
      <p:sp>
        <p:nvSpPr>
          <p:cNvPr id="736272" name="Text Box 16"/>
          <p:cNvSpPr txBox="1">
            <a:spLocks noChangeArrowheads="1"/>
          </p:cNvSpPr>
          <p:nvPr/>
        </p:nvSpPr>
        <p:spPr bwMode="auto">
          <a:xfrm>
            <a:off x="3581400" y="2590800"/>
            <a:ext cx="24018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Translation box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736273" name="Text Box 17"/>
          <p:cNvSpPr txBox="1">
            <a:spLocks noChangeArrowheads="1"/>
          </p:cNvSpPr>
          <p:nvPr/>
        </p:nvSpPr>
        <p:spPr bwMode="auto">
          <a:xfrm>
            <a:off x="533400" y="3841750"/>
            <a:ext cx="7508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CPU</a:t>
            </a:r>
          </a:p>
        </p:txBody>
      </p:sp>
      <p:sp>
        <p:nvSpPr>
          <p:cNvPr id="736274" name="Text Box 18"/>
          <p:cNvSpPr txBox="1">
            <a:spLocks noChangeArrowheads="1"/>
          </p:cNvSpPr>
          <p:nvPr/>
        </p:nvSpPr>
        <p:spPr bwMode="auto">
          <a:xfrm>
            <a:off x="3886200" y="2808288"/>
            <a:ext cx="1747838" cy="11874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endParaRPr lang="en-US">
              <a:solidFill>
                <a:srgbClr val="3333CC"/>
              </a:solidFill>
              <a:latin typeface="Comic Sans MS" pitchFamily="66" charset="0"/>
            </a:endParaRPr>
          </a:p>
          <a:p>
            <a:pPr eaLnBrk="1" hangingPunct="1"/>
            <a:r>
              <a:rPr lang="en-US">
                <a:solidFill>
                  <a:srgbClr val="3333CC"/>
                </a:solidFill>
                <a:latin typeface="Comic Sans MS" pitchFamily="66" charset="0"/>
              </a:rPr>
              <a:t>legal addr?</a:t>
            </a:r>
          </a:p>
          <a:p>
            <a:pPr eaLnBrk="1" hangingPunct="1"/>
            <a:r>
              <a:rPr lang="en-US">
                <a:solidFill>
                  <a:srgbClr val="0F0C19"/>
                </a:solidFill>
                <a:latin typeface="Comic Sans MS" pitchFamily="66" charset="0"/>
              </a:rPr>
              <a:t>Illegal?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736275" name="Text Box 19"/>
          <p:cNvSpPr txBox="1">
            <a:spLocks noChangeArrowheads="1"/>
          </p:cNvSpPr>
          <p:nvPr/>
        </p:nvSpPr>
        <p:spPr bwMode="auto">
          <a:xfrm>
            <a:off x="7537450" y="3073400"/>
            <a:ext cx="1308100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Physical</a:t>
            </a:r>
          </a:p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memory</a:t>
            </a:r>
          </a:p>
        </p:txBody>
      </p:sp>
      <p:sp>
        <p:nvSpPr>
          <p:cNvPr id="736276" name="Freeform 20"/>
          <p:cNvSpPr>
            <a:spLocks/>
          </p:cNvSpPr>
          <p:nvPr/>
        </p:nvSpPr>
        <p:spPr bwMode="auto">
          <a:xfrm>
            <a:off x="1676400" y="3784600"/>
            <a:ext cx="184731" cy="461665"/>
          </a:xfrm>
          <a:custGeom>
            <a:avLst/>
            <a:gdLst/>
            <a:ahLst/>
            <a:cxnLst>
              <a:cxn ang="0">
                <a:pos x="2112" y="56"/>
              </a:cxn>
              <a:cxn ang="0">
                <a:pos x="2256" y="56"/>
              </a:cxn>
              <a:cxn ang="0">
                <a:pos x="2880" y="392"/>
              </a:cxn>
              <a:cxn ang="0">
                <a:pos x="1296" y="584"/>
              </a:cxn>
              <a:cxn ang="0">
                <a:pos x="0" y="392"/>
              </a:cxn>
            </a:cxnLst>
            <a:rect l="0" t="0" r="r" b="b"/>
            <a:pathLst>
              <a:path w="3040" h="584">
                <a:moveTo>
                  <a:pt x="2112" y="56"/>
                </a:moveTo>
                <a:cubicBezTo>
                  <a:pt x="2120" y="28"/>
                  <a:pt x="2128" y="0"/>
                  <a:pt x="2256" y="56"/>
                </a:cubicBezTo>
                <a:cubicBezTo>
                  <a:pt x="2384" y="112"/>
                  <a:pt x="3040" y="304"/>
                  <a:pt x="2880" y="392"/>
                </a:cubicBezTo>
                <a:cubicBezTo>
                  <a:pt x="2720" y="480"/>
                  <a:pt x="1776" y="584"/>
                  <a:pt x="1296" y="584"/>
                </a:cubicBezTo>
                <a:cubicBezTo>
                  <a:pt x="816" y="584"/>
                  <a:pt x="408" y="488"/>
                  <a:pt x="0" y="392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36277" name="Line 21"/>
          <p:cNvSpPr>
            <a:spLocks noChangeShapeType="1"/>
          </p:cNvSpPr>
          <p:nvPr/>
        </p:nvSpPr>
        <p:spPr bwMode="auto">
          <a:xfrm flipV="1">
            <a:off x="5562600" y="3062288"/>
            <a:ext cx="2012950" cy="3667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36278" name="Text Box 22"/>
          <p:cNvSpPr txBox="1">
            <a:spLocks noChangeArrowheads="1"/>
          </p:cNvSpPr>
          <p:nvPr/>
        </p:nvSpPr>
        <p:spPr bwMode="auto">
          <a:xfrm>
            <a:off x="6030913" y="2952750"/>
            <a:ext cx="1028700" cy="641350"/>
          </a:xfrm>
          <a:prstGeom prst="rect">
            <a:avLst/>
          </a:prstGeom>
          <a:solidFill>
            <a:schemeClr val="folHlink"/>
          </a:solidFill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Physical</a:t>
            </a:r>
          </a:p>
          <a:p>
            <a:pPr eaLnBrk="1" hangingPunct="1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address</a:t>
            </a:r>
          </a:p>
        </p:txBody>
      </p:sp>
      <p:grpSp>
        <p:nvGrpSpPr>
          <p:cNvPr id="736279" name="Group 23"/>
          <p:cNvGrpSpPr>
            <a:grpSpLocks/>
          </p:cNvGrpSpPr>
          <p:nvPr/>
        </p:nvGrpSpPr>
        <p:grpSpPr bwMode="auto">
          <a:xfrm>
            <a:off x="3978275" y="1406525"/>
            <a:ext cx="1728788" cy="1335088"/>
            <a:chOff x="2506" y="886"/>
            <a:chExt cx="1089" cy="841"/>
          </a:xfrm>
        </p:grpSpPr>
        <p:sp>
          <p:nvSpPr>
            <p:cNvPr id="736280" name="AutoShape 24"/>
            <p:cNvSpPr>
              <a:spLocks noChangeArrowheads="1"/>
            </p:cNvSpPr>
            <p:nvPr/>
          </p:nvSpPr>
          <p:spPr bwMode="auto">
            <a:xfrm>
              <a:off x="2506" y="886"/>
              <a:ext cx="1089" cy="841"/>
            </a:xfrm>
            <a:prstGeom prst="irregularSeal2">
              <a:avLst/>
            </a:prstGeom>
            <a:solidFill>
              <a:srgbClr val="008000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36281" name="Text Box 25"/>
            <p:cNvSpPr txBox="1">
              <a:spLocks noChangeArrowheads="1"/>
            </p:cNvSpPr>
            <p:nvPr/>
          </p:nvSpPr>
          <p:spPr bwMode="auto">
            <a:xfrm>
              <a:off x="2785" y="1134"/>
              <a:ext cx="711" cy="330"/>
            </a:xfrm>
            <a:prstGeom prst="rect">
              <a:avLst/>
            </a:prstGeom>
            <a:solidFill>
              <a:srgbClr val="008000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2"/>
                  </a:solidFill>
                  <a:latin typeface="VNI-Book" pitchFamily="2" charset="0"/>
                </a:rPr>
                <a:t>MMU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62" grpId="0" animBg="1"/>
      <p:bldP spid="736263" grpId="0" animBg="1" autoUpdateAnimBg="0"/>
      <p:bldP spid="736266" grpId="0" animBg="1"/>
      <p:bldP spid="736267" grpId="0" autoUpdateAnimBg="0"/>
      <p:bldP spid="736269" grpId="0" animBg="1" autoUpdateAnimBg="0"/>
      <p:bldP spid="736270" grpId="0" animBg="1"/>
      <p:bldP spid="736271" grpId="0" animBg="1" autoUpdateAnimBg="0"/>
      <p:bldP spid="736276" grpId="0" animBg="1"/>
      <p:bldP spid="736277" grpId="0" animBg="1"/>
      <p:bldP spid="73627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DC4F2-C495-496A-9191-410F5A2D490C}" type="slidenum">
              <a:rPr lang="en-US"/>
              <a:pPr/>
              <a:t>15</a:t>
            </a:fld>
            <a:endParaRPr lang="en-US"/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CPU, MMU and Memory</a:t>
            </a:r>
            <a:endParaRPr lang="en-US" sz="2400"/>
          </a:p>
        </p:txBody>
      </p:sp>
      <p:pic>
        <p:nvPicPr>
          <p:cNvPr id="737283" name="Picture 3" descr="4-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5138" y="1274763"/>
            <a:ext cx="8345487" cy="5140325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7EBC6-1752-411A-87FA-97B21EEF6803}" type="slidenum">
              <a:rPr lang="en-US"/>
              <a:pPr/>
              <a:t>16</a:t>
            </a:fld>
            <a:endParaRPr lang="en-US"/>
          </a:p>
        </p:txBody>
      </p:sp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31775"/>
            <a:ext cx="8382000" cy="6096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sz="2800"/>
              <a:t>Yeâu caàu quaûn lyù boä nhôù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450" y="1184275"/>
            <a:ext cx="8399463" cy="5222875"/>
          </a:xfrm>
          <a:noFill/>
          <a:ln/>
        </p:spPr>
        <p:txBody>
          <a:bodyPr lIns="90488" tIns="44450" rIns="90488" bIns="44450"/>
          <a:lstStyle/>
          <a:p>
            <a:pPr marL="609600" indent="-609600"/>
            <a:r>
              <a:rPr lang="en-US"/>
              <a:t>Taêng hieäu suaát söû duïng CPU</a:t>
            </a:r>
          </a:p>
          <a:p>
            <a:pPr marL="990600" lvl="1" indent="-533400"/>
            <a:r>
              <a:rPr lang="en-US"/>
              <a:t>Caàn hoã trôï Multiprogramming</a:t>
            </a:r>
          </a:p>
          <a:p>
            <a:pPr marL="1371600" lvl="2" indent="-457200"/>
            <a:r>
              <a:rPr lang="en-US"/>
              <a:t>Löu tröõ cuøng luùc nhieàu tieán trình trong BNC ?</a:t>
            </a:r>
          </a:p>
          <a:p>
            <a:pPr marL="609600" indent="-609600"/>
            <a:r>
              <a:rPr lang="en-US"/>
              <a:t>Caùc yeâu caàu khi toå chöùc löu tröõ tieán trình:</a:t>
            </a:r>
          </a:p>
          <a:p>
            <a:pPr marL="990600" lvl="1" indent="-533400">
              <a:buClr>
                <a:schemeClr val="tx1"/>
              </a:buClr>
              <a:buFontTx/>
              <a:buAutoNum type="arabicPeriod"/>
            </a:pPr>
            <a:r>
              <a:rPr lang="en-US"/>
              <a:t>Relocation</a:t>
            </a:r>
          </a:p>
          <a:p>
            <a:pPr marL="990600" lvl="1" indent="-533400">
              <a:buClr>
                <a:schemeClr val="tx1"/>
              </a:buClr>
              <a:buFontTx/>
              <a:buAutoNum type="arabicPeriod"/>
            </a:pPr>
            <a:r>
              <a:rPr lang="en-US"/>
              <a:t>Protection</a:t>
            </a:r>
          </a:p>
          <a:p>
            <a:pPr marL="990600" lvl="1" indent="-533400">
              <a:buClr>
                <a:schemeClr val="tx1"/>
              </a:buClr>
              <a:buFontTx/>
              <a:buAutoNum type="arabicPeriod"/>
            </a:pPr>
            <a:r>
              <a:rPr lang="en-US"/>
              <a:t>Sharing</a:t>
            </a:r>
          </a:p>
          <a:p>
            <a:pPr marL="990600" lvl="1" indent="-533400">
              <a:buClr>
                <a:schemeClr val="tx1"/>
              </a:buClr>
              <a:buFontTx/>
              <a:buAutoNum type="arabicPeriod"/>
            </a:pPr>
            <a:r>
              <a:rPr lang="en-US"/>
              <a:t>Logical Organization</a:t>
            </a:r>
          </a:p>
          <a:p>
            <a:pPr marL="990600" lvl="1" indent="-533400">
              <a:buClr>
                <a:schemeClr val="tx1"/>
              </a:buClr>
              <a:buFontTx/>
              <a:buAutoNum type="arabicPeriod"/>
            </a:pPr>
            <a:r>
              <a:rPr lang="en-US"/>
              <a:t>Physical Organization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3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3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3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3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3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3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3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3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306" grpId="0"/>
      <p:bldP spid="738307" grpId="0" build="p" bldLvl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615A-1441-4900-9FC1-328D4A82188F}" type="slidenum">
              <a:rPr lang="en-US"/>
              <a:pPr/>
              <a:t>17</a:t>
            </a:fld>
            <a:endParaRPr lang="en-US"/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287463"/>
            <a:ext cx="8480425" cy="5181600"/>
          </a:xfrm>
          <a:noFill/>
          <a:ln/>
        </p:spPr>
        <p:txBody>
          <a:bodyPr lIns="90488" tIns="44450" rIns="90488" bIns="44450"/>
          <a:lstStyle/>
          <a:p>
            <a:r>
              <a:rPr lang="en-US" dirty="0" err="1"/>
              <a:t>Khoâng</a:t>
            </a:r>
            <a:r>
              <a:rPr lang="en-US" dirty="0"/>
              <a:t> </a:t>
            </a:r>
            <a:r>
              <a:rPr lang="en-US" dirty="0" err="1"/>
              <a:t>bieát</a:t>
            </a:r>
            <a:r>
              <a:rPr lang="en-US" dirty="0"/>
              <a:t> </a:t>
            </a:r>
            <a:r>
              <a:rPr lang="en-US" dirty="0" err="1"/>
              <a:t>tröôùc</a:t>
            </a:r>
            <a:r>
              <a:rPr lang="en-US" dirty="0"/>
              <a:t> </a:t>
            </a:r>
            <a:r>
              <a:rPr lang="en-US" dirty="0" err="1"/>
              <a:t>chöông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seõ</a:t>
            </a:r>
            <a:r>
              <a:rPr lang="en-US" dirty="0"/>
              <a:t> </a:t>
            </a:r>
            <a:r>
              <a:rPr lang="en-US" dirty="0" err="1"/>
              <a:t>ñöôïc</a:t>
            </a:r>
            <a:r>
              <a:rPr lang="en-US" dirty="0"/>
              <a:t> </a:t>
            </a:r>
            <a:r>
              <a:rPr lang="en-US" dirty="0" err="1"/>
              <a:t>naïp</a:t>
            </a:r>
            <a:r>
              <a:rPr lang="en-US" dirty="0"/>
              <a:t> </a:t>
            </a:r>
            <a:r>
              <a:rPr lang="en-US" dirty="0" err="1"/>
              <a:t>vaøo</a:t>
            </a:r>
            <a:r>
              <a:rPr lang="en-US" dirty="0"/>
              <a:t> BN </a:t>
            </a:r>
            <a:r>
              <a:rPr lang="en-US" dirty="0" err="1"/>
              <a:t>ôû</a:t>
            </a:r>
            <a:r>
              <a:rPr lang="en-US" dirty="0"/>
              <a:t> </a:t>
            </a:r>
            <a:r>
              <a:rPr lang="en-US" dirty="0" err="1"/>
              <a:t>vò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naøo</a:t>
            </a:r>
            <a:r>
              <a:rPr lang="en-US" dirty="0"/>
              <a:t> </a:t>
            </a:r>
            <a:r>
              <a:rPr lang="en-US" dirty="0" err="1"/>
              <a:t>ñeå</a:t>
            </a:r>
            <a:r>
              <a:rPr lang="en-US" dirty="0"/>
              <a:t> </a:t>
            </a:r>
            <a:r>
              <a:rPr lang="en-US" dirty="0" err="1"/>
              <a:t>xöû</a:t>
            </a:r>
            <a:r>
              <a:rPr lang="en-US" dirty="0"/>
              <a:t> </a:t>
            </a:r>
            <a:r>
              <a:rPr lang="en-US" dirty="0" err="1"/>
              <a:t>lyù</a:t>
            </a:r>
            <a:r>
              <a:rPr lang="en-US" dirty="0"/>
              <a:t>.</a:t>
            </a:r>
          </a:p>
          <a:p>
            <a:r>
              <a:rPr lang="en-US" dirty="0" err="1"/>
              <a:t>Moät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coù</a:t>
            </a:r>
            <a:r>
              <a:rPr lang="en-US" dirty="0"/>
              <a:t> </a:t>
            </a:r>
            <a:r>
              <a:rPr lang="en-US" dirty="0" err="1"/>
              <a:t>theå</a:t>
            </a:r>
            <a:r>
              <a:rPr lang="en-US" dirty="0"/>
              <a:t> </a:t>
            </a:r>
            <a:r>
              <a:rPr lang="en-US" dirty="0" err="1"/>
              <a:t>ñöôïc</a:t>
            </a:r>
            <a:r>
              <a:rPr lang="en-US" dirty="0"/>
              <a:t> di </a:t>
            </a:r>
            <a:r>
              <a:rPr lang="en-US" dirty="0" err="1"/>
              <a:t>dôøi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boä</a:t>
            </a:r>
            <a:r>
              <a:rPr lang="en-US" dirty="0"/>
              <a:t> </a:t>
            </a:r>
            <a:r>
              <a:rPr lang="en-US" dirty="0" err="1"/>
              <a:t>nhôù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ñaõ</a:t>
            </a:r>
            <a:r>
              <a:rPr lang="en-US" dirty="0"/>
              <a:t> </a:t>
            </a:r>
            <a:r>
              <a:rPr lang="en-US" dirty="0" err="1"/>
              <a:t>naïp</a:t>
            </a:r>
            <a:r>
              <a:rPr lang="en-US" dirty="0"/>
              <a:t> C </a:t>
            </a:r>
          </a:p>
          <a:p>
            <a:pPr lvl="1"/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taêng</a:t>
            </a:r>
            <a:r>
              <a:rPr lang="en-US" dirty="0"/>
              <a:t> </a:t>
            </a:r>
            <a:r>
              <a:rPr lang="en-US" dirty="0" err="1"/>
              <a:t>tröôûng</a:t>
            </a:r>
            <a:r>
              <a:rPr lang="en-US" dirty="0"/>
              <a:t> ?</a:t>
            </a:r>
          </a:p>
          <a:p>
            <a:pPr lvl="1"/>
            <a:r>
              <a:rPr lang="en-US" dirty="0"/>
              <a:t>HÑH </a:t>
            </a:r>
            <a:r>
              <a:rPr lang="en-US" dirty="0" err="1"/>
              <a:t>saép</a:t>
            </a:r>
            <a:r>
              <a:rPr lang="en-US" dirty="0"/>
              <a:t> </a:t>
            </a:r>
            <a:r>
              <a:rPr lang="en-US" dirty="0" err="1"/>
              <a:t>xeáp</a:t>
            </a:r>
            <a:r>
              <a:rPr lang="en-US" dirty="0"/>
              <a:t> </a:t>
            </a:r>
            <a:r>
              <a:rPr lang="en-US" dirty="0" err="1"/>
              <a:t>laïi</a:t>
            </a:r>
            <a:r>
              <a:rPr lang="en-US" dirty="0"/>
              <a:t> </a:t>
            </a: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ñeå</a:t>
            </a:r>
            <a:r>
              <a:rPr lang="en-US" dirty="0"/>
              <a:t> </a:t>
            </a:r>
            <a:r>
              <a:rPr lang="en-US" dirty="0" err="1"/>
              <a:t>coù</a:t>
            </a:r>
            <a:r>
              <a:rPr lang="en-US" dirty="0"/>
              <a:t> </a:t>
            </a:r>
            <a:r>
              <a:rPr lang="en-US" dirty="0" err="1"/>
              <a:t>theå</a:t>
            </a:r>
            <a:r>
              <a:rPr lang="en-US" dirty="0"/>
              <a:t> </a:t>
            </a:r>
            <a:r>
              <a:rPr lang="en-US" dirty="0" err="1"/>
              <a:t>söû</a:t>
            </a:r>
            <a:r>
              <a:rPr lang="en-US" dirty="0"/>
              <a:t> </a:t>
            </a:r>
            <a:r>
              <a:rPr lang="en-US" dirty="0" err="1"/>
              <a:t>duïng</a:t>
            </a:r>
            <a:r>
              <a:rPr lang="en-US" dirty="0"/>
              <a:t> BNC </a:t>
            </a:r>
            <a:r>
              <a:rPr lang="en-US" dirty="0" err="1"/>
              <a:t>hieäu</a:t>
            </a:r>
            <a:r>
              <a:rPr lang="en-US" dirty="0"/>
              <a:t> </a:t>
            </a:r>
            <a:r>
              <a:rPr lang="en-US" dirty="0" err="1"/>
              <a:t>quûa</a:t>
            </a:r>
            <a:r>
              <a:rPr lang="en-US" dirty="0"/>
              <a:t> </a:t>
            </a:r>
            <a:r>
              <a:rPr lang="en-US" dirty="0" err="1"/>
              <a:t>hôn</a:t>
            </a:r>
            <a:r>
              <a:rPr lang="en-US" dirty="0"/>
              <a:t>.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569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Taùi ñònh vò (Relocation)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6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47" grpId="0" build="p" bldLvl="2"/>
      <p:bldP spid="5693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4F345-0F20-4CBF-9F33-959F2D64B472}" type="slidenum">
              <a:rPr lang="en-US"/>
              <a:pPr/>
              <a:t>18</a:t>
            </a:fld>
            <a:endParaRPr lang="en-US"/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Khoâng cho pheùp tieán trình truy caäp ñeán caùc vò trí nhôù ñaõ caáp cho tieán trình khaùc (khi chöa coù pheùp).</a:t>
            </a:r>
          </a:p>
          <a:p>
            <a:r>
              <a:rPr lang="en-US"/>
              <a:t>Khoâng theå thöïc hieän  vieäc kieåm tra hôïp leä taïi thôøi ñieåm bieân dòch hay naïp, vì chöông trình coù theå ñöôïc taùi ñònh vò.</a:t>
            </a:r>
          </a:p>
          <a:p>
            <a:r>
              <a:rPr lang="en-US"/>
              <a:t>Thöïc hieän kieåm tra taïi thôøi ñieåm thi haønh</a:t>
            </a:r>
          </a:p>
          <a:p>
            <a:pPr lvl="1"/>
            <a:r>
              <a:rPr lang="en-US"/>
              <a:t>Caàn söï hoã trôï cuûa phaàn cöùng.</a:t>
            </a:r>
          </a:p>
        </p:txBody>
      </p:sp>
      <p:sp>
        <p:nvSpPr>
          <p:cNvPr id="5713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Baûo veä (Protection)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71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5" grpId="0" build="p" bldLvl="2"/>
      <p:bldP spid="57139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15E28-657D-4F72-94AF-F9147ECDE19B}" type="slidenum">
              <a:rPr lang="en-US"/>
              <a:pPr/>
              <a:t>19</a:t>
            </a:fld>
            <a:endParaRPr lang="en-US"/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 err="1"/>
              <a:t>Caàn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pheùp</a:t>
            </a:r>
            <a:r>
              <a:rPr lang="en-US" dirty="0"/>
              <a:t> </a:t>
            </a:r>
            <a:r>
              <a:rPr lang="en-US" dirty="0" err="1"/>
              <a:t>nhieàu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chieáu</a:t>
            </a:r>
            <a:r>
              <a:rPr lang="en-US" dirty="0"/>
              <a:t> </a:t>
            </a:r>
            <a:r>
              <a:rPr lang="en-US" dirty="0" err="1"/>
              <a:t>ñeán</a:t>
            </a:r>
            <a:r>
              <a:rPr lang="en-US" dirty="0"/>
              <a:t> </a:t>
            </a:r>
            <a:r>
              <a:rPr lang="en-US" dirty="0" err="1"/>
              <a:t>cuøng</a:t>
            </a:r>
            <a:r>
              <a:rPr lang="en-US" dirty="0"/>
              <a:t> </a:t>
            </a:r>
            <a:r>
              <a:rPr lang="en-US" dirty="0" err="1"/>
              <a:t>moät</a:t>
            </a:r>
            <a:r>
              <a:rPr lang="en-US" dirty="0"/>
              <a:t> </a:t>
            </a:r>
            <a:r>
              <a:rPr lang="en-US" dirty="0" err="1"/>
              <a:t>vuøng</a:t>
            </a:r>
            <a:r>
              <a:rPr lang="en-US" dirty="0"/>
              <a:t> </a:t>
            </a:r>
            <a:r>
              <a:rPr lang="en-US" dirty="0" err="1"/>
              <a:t>nhôù</a:t>
            </a:r>
            <a:r>
              <a:rPr lang="en-US" dirty="0"/>
              <a:t> </a:t>
            </a:r>
            <a:r>
              <a:rPr lang="en-US" dirty="0" err="1"/>
              <a:t>maø</a:t>
            </a:r>
            <a:r>
              <a:rPr lang="en-US" dirty="0"/>
              <a:t> </a:t>
            </a:r>
            <a:r>
              <a:rPr lang="en-US" dirty="0" err="1"/>
              <a:t>khoâng</a:t>
            </a:r>
            <a:r>
              <a:rPr lang="en-US" dirty="0"/>
              <a:t> </a:t>
            </a:r>
            <a:r>
              <a:rPr lang="en-US" dirty="0" err="1"/>
              <a:t>toån</a:t>
            </a:r>
            <a:r>
              <a:rPr lang="en-US" dirty="0"/>
              <a:t> </a:t>
            </a:r>
            <a:r>
              <a:rPr lang="en-US" dirty="0" err="1"/>
              <a:t>haïi</a:t>
            </a:r>
            <a:r>
              <a:rPr lang="en-US" dirty="0"/>
              <a:t> </a:t>
            </a:r>
            <a:r>
              <a:rPr lang="en-US" dirty="0" err="1"/>
              <a:t>ñeán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an </a:t>
            </a:r>
            <a:r>
              <a:rPr lang="en-US" dirty="0" err="1"/>
              <a:t>toaøn</a:t>
            </a:r>
            <a:r>
              <a:rPr lang="en-US" dirty="0"/>
              <a:t> </a:t>
            </a:r>
            <a:r>
              <a:rPr lang="en-US" dirty="0" err="1"/>
              <a:t>heä</a:t>
            </a:r>
            <a:r>
              <a:rPr lang="en-US" dirty="0"/>
              <a:t> </a:t>
            </a:r>
            <a:r>
              <a:rPr lang="en-US" dirty="0" err="1"/>
              <a:t>thoáng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Tieát</a:t>
            </a:r>
            <a:r>
              <a:rPr lang="en-US" dirty="0"/>
              <a:t> </a:t>
            </a:r>
            <a:r>
              <a:rPr lang="en-US" dirty="0" err="1"/>
              <a:t>kieäm</a:t>
            </a:r>
            <a:r>
              <a:rPr lang="en-US" dirty="0"/>
              <a:t> </a:t>
            </a:r>
            <a:r>
              <a:rPr lang="en-US" dirty="0" err="1" smtClean="0"/>
              <a:t>choã</a:t>
            </a:r>
            <a:r>
              <a:rPr lang="en-US" dirty="0" smtClean="0"/>
              <a:t> </a:t>
            </a:r>
            <a:r>
              <a:rPr lang="en-US" dirty="0" err="1"/>
              <a:t>löu</a:t>
            </a:r>
            <a:r>
              <a:rPr lang="en-US" dirty="0"/>
              <a:t> </a:t>
            </a:r>
            <a:r>
              <a:rPr lang="en-US" dirty="0" err="1"/>
              <a:t>tröõ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caùc</a:t>
            </a:r>
            <a:r>
              <a:rPr lang="en-US" dirty="0"/>
              <a:t> module </a:t>
            </a:r>
            <a:r>
              <a:rPr lang="en-US" dirty="0" err="1"/>
              <a:t>duøng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Cho </a:t>
            </a:r>
            <a:r>
              <a:rPr lang="en-US" dirty="0" err="1"/>
              <a:t>pheùp</a:t>
            </a:r>
            <a:r>
              <a:rPr lang="en-US" dirty="0"/>
              <a:t> </a:t>
            </a: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coäng</a:t>
            </a:r>
            <a:r>
              <a:rPr lang="en-US" dirty="0"/>
              <a:t> </a:t>
            </a:r>
            <a:r>
              <a:rPr lang="en-US" dirty="0" err="1"/>
              <a:t>taùc</a:t>
            </a:r>
            <a:r>
              <a:rPr lang="en-US" dirty="0"/>
              <a:t> </a:t>
            </a:r>
            <a:r>
              <a:rPr lang="en-US" dirty="0" err="1"/>
              <a:t>coù</a:t>
            </a:r>
            <a:r>
              <a:rPr lang="en-US" dirty="0"/>
              <a:t> </a:t>
            </a:r>
            <a:r>
              <a:rPr lang="en-US" dirty="0" err="1"/>
              <a:t>khaû</a:t>
            </a:r>
            <a:r>
              <a:rPr lang="en-US" dirty="0"/>
              <a:t> </a:t>
            </a:r>
            <a:r>
              <a:rPr lang="en-US" dirty="0" err="1"/>
              <a:t>naêng</a:t>
            </a:r>
            <a:r>
              <a:rPr lang="en-US" dirty="0"/>
              <a:t> </a:t>
            </a:r>
            <a:r>
              <a:rPr lang="en-US" dirty="0" err="1"/>
              <a:t>chia</a:t>
            </a:r>
            <a:r>
              <a:rPr lang="en-US" dirty="0"/>
              <a:t> </a:t>
            </a:r>
            <a:r>
              <a:rPr lang="en-US" dirty="0" err="1"/>
              <a:t>seû</a:t>
            </a:r>
            <a:r>
              <a:rPr lang="en-US" dirty="0"/>
              <a:t> </a:t>
            </a:r>
            <a:r>
              <a:rPr lang="en-US" dirty="0" err="1"/>
              <a:t>döõ</a:t>
            </a:r>
            <a:r>
              <a:rPr lang="en-US" dirty="0"/>
              <a:t> </a:t>
            </a:r>
            <a:r>
              <a:rPr lang="en-US" dirty="0" err="1"/>
              <a:t>lieäu</a:t>
            </a:r>
            <a:r>
              <a:rPr lang="en-US" dirty="0"/>
              <a:t>. </a:t>
            </a:r>
          </a:p>
        </p:txBody>
      </p:sp>
      <p:sp>
        <p:nvSpPr>
          <p:cNvPr id="573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Chia seû (Sharing)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build="p"/>
      <p:bldP spid="5734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8AB7-E75E-411D-A137-AB3F85E068E3}" type="slidenum">
              <a:rPr lang="en-US"/>
              <a:pPr/>
              <a:t>2</a:t>
            </a:fld>
            <a:endParaRPr lang="en-US"/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Noäi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319213"/>
            <a:ext cx="7629525" cy="4838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Toång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caàu</a:t>
            </a:r>
            <a:r>
              <a:rPr lang="en-US" dirty="0"/>
              <a:t> </a:t>
            </a:r>
            <a:r>
              <a:rPr lang="en-US" dirty="0" err="1"/>
              <a:t>boä</a:t>
            </a:r>
            <a:r>
              <a:rPr lang="en-US" dirty="0"/>
              <a:t> </a:t>
            </a:r>
            <a:r>
              <a:rPr lang="en-US" dirty="0" err="1"/>
              <a:t>nhôù</a:t>
            </a:r>
            <a:r>
              <a:rPr lang="en-US" dirty="0"/>
              <a:t> </a:t>
            </a:r>
            <a:r>
              <a:rPr lang="en-US" dirty="0" err="1"/>
              <a:t>cuûa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vaán</a:t>
            </a:r>
            <a:r>
              <a:rPr lang="en-US" dirty="0"/>
              <a:t> </a:t>
            </a:r>
            <a:r>
              <a:rPr lang="en-US" dirty="0" err="1"/>
              <a:t>ñeà</a:t>
            </a:r>
            <a:r>
              <a:rPr lang="en-US" dirty="0"/>
              <a:t> </a:t>
            </a:r>
            <a:r>
              <a:rPr lang="en-US" dirty="0" err="1"/>
              <a:t>veà</a:t>
            </a:r>
            <a:r>
              <a:rPr lang="en-US" dirty="0"/>
              <a:t> </a:t>
            </a:r>
            <a:r>
              <a:rPr lang="en-US" dirty="0" err="1"/>
              <a:t>boä</a:t>
            </a:r>
            <a:r>
              <a:rPr lang="en-US" dirty="0"/>
              <a:t> </a:t>
            </a:r>
            <a:r>
              <a:rPr lang="en-US" dirty="0" err="1"/>
              <a:t>nhôù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Chuyeån</a:t>
            </a:r>
            <a:r>
              <a:rPr lang="en-US" dirty="0"/>
              <a:t> </a:t>
            </a:r>
            <a:r>
              <a:rPr lang="en-US" dirty="0" err="1"/>
              <a:t>ñoåi</a:t>
            </a:r>
            <a:r>
              <a:rPr lang="en-US" dirty="0"/>
              <a:t> </a:t>
            </a:r>
            <a:r>
              <a:rPr lang="en-US" dirty="0" err="1"/>
              <a:t>ñòa</a:t>
            </a:r>
            <a:r>
              <a:rPr lang="en-US" dirty="0"/>
              <a:t> </a:t>
            </a:r>
            <a:r>
              <a:rPr lang="en-US" dirty="0" err="1"/>
              <a:t>chæ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coâng</a:t>
            </a:r>
            <a:r>
              <a:rPr lang="en-US" dirty="0"/>
              <a:t> </a:t>
            </a:r>
            <a:r>
              <a:rPr lang="en-US" dirty="0" err="1"/>
              <a:t>ñoaïn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moâ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chuyeån</a:t>
            </a:r>
            <a:r>
              <a:rPr lang="en-US" dirty="0"/>
              <a:t> </a:t>
            </a:r>
            <a:r>
              <a:rPr lang="en-US" dirty="0" err="1"/>
              <a:t>ñoåi</a:t>
            </a:r>
            <a:r>
              <a:rPr lang="en-US" dirty="0"/>
              <a:t> </a:t>
            </a:r>
            <a:r>
              <a:rPr lang="en-US" dirty="0" err="1"/>
              <a:t>ñòa</a:t>
            </a:r>
            <a:r>
              <a:rPr lang="en-US" dirty="0"/>
              <a:t> </a:t>
            </a:r>
            <a:r>
              <a:rPr lang="en-US" dirty="0" err="1"/>
              <a:t>chæ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troø</a:t>
            </a:r>
            <a:r>
              <a:rPr lang="en-US" dirty="0"/>
              <a:t> </a:t>
            </a:r>
            <a:r>
              <a:rPr lang="en-US" dirty="0" err="1"/>
              <a:t>Quaûn</a:t>
            </a:r>
            <a:r>
              <a:rPr lang="en-US" dirty="0"/>
              <a:t> </a:t>
            </a:r>
            <a:r>
              <a:rPr lang="en-US" dirty="0" err="1"/>
              <a:t>lyù</a:t>
            </a:r>
            <a:r>
              <a:rPr lang="en-US" dirty="0"/>
              <a:t> </a:t>
            </a:r>
            <a:r>
              <a:rPr lang="en-US" dirty="0" err="1"/>
              <a:t>boä</a:t>
            </a:r>
            <a:r>
              <a:rPr lang="en-US" dirty="0"/>
              <a:t> </a:t>
            </a:r>
            <a:r>
              <a:rPr lang="en-US" dirty="0" err="1"/>
              <a:t>nhôù</a:t>
            </a:r>
            <a:r>
              <a:rPr lang="en-US" dirty="0"/>
              <a:t> </a:t>
            </a:r>
            <a:r>
              <a:rPr lang="en-US" dirty="0" err="1"/>
              <a:t>cuûa</a:t>
            </a:r>
            <a:r>
              <a:rPr lang="en-US" dirty="0"/>
              <a:t> HÑH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yeâu</a:t>
            </a:r>
            <a:r>
              <a:rPr lang="en-US" dirty="0"/>
              <a:t> </a:t>
            </a:r>
            <a:r>
              <a:rPr lang="en-US" dirty="0" err="1"/>
              <a:t>caàu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moâ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toå</a:t>
            </a:r>
            <a:r>
              <a:rPr lang="en-US" dirty="0"/>
              <a:t> </a:t>
            </a:r>
            <a:r>
              <a:rPr lang="en-US" dirty="0" err="1"/>
              <a:t>chöùc</a:t>
            </a:r>
            <a:r>
              <a:rPr lang="en-US" dirty="0"/>
              <a:t> </a:t>
            </a:r>
            <a:r>
              <a:rPr lang="en-US" dirty="0" err="1"/>
              <a:t>boä</a:t>
            </a:r>
            <a:r>
              <a:rPr lang="en-US" dirty="0"/>
              <a:t> </a:t>
            </a:r>
            <a:r>
              <a:rPr lang="en-US" dirty="0" err="1"/>
              <a:t>nhôù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Moâ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Lieân</a:t>
            </a:r>
            <a:r>
              <a:rPr lang="en-US" dirty="0"/>
              <a:t> </a:t>
            </a:r>
            <a:r>
              <a:rPr lang="en-US" dirty="0" err="1"/>
              <a:t>tuïc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Moâ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Khoâng</a:t>
            </a:r>
            <a:r>
              <a:rPr lang="en-US" dirty="0"/>
              <a:t> </a:t>
            </a:r>
            <a:r>
              <a:rPr lang="en-US" dirty="0" err="1"/>
              <a:t>lieân</a:t>
            </a:r>
            <a:r>
              <a:rPr lang="en-US" dirty="0"/>
              <a:t> </a:t>
            </a:r>
            <a:r>
              <a:rPr lang="en-US" dirty="0" err="1"/>
              <a:t>tuïc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04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04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04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04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04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04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04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2" grpId="0"/>
      <p:bldP spid="604163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7D46-D5DA-4898-9BE5-5CEB95099CCA}" type="slidenum">
              <a:rPr lang="en-US"/>
              <a:pPr/>
              <a:t>20</a:t>
            </a:fld>
            <a:endParaRPr lang="en-US"/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Ngöôøi duøng vieát chöông trình goàm nhieàu module, vôùi caùc yeâu caàu baûo veä cho töøng module coù theå khaùc nhau:</a:t>
            </a:r>
          </a:p>
          <a:p>
            <a:pPr lvl="1"/>
            <a:r>
              <a:rPr lang="en-US"/>
              <a:t>instruction modules : execute-only.</a:t>
            </a:r>
          </a:p>
          <a:p>
            <a:pPr lvl="1"/>
            <a:r>
              <a:rPr lang="en-US"/>
              <a:t>data modules : read-only hay read/write.</a:t>
            </a:r>
          </a:p>
          <a:p>
            <a:pPr lvl="1"/>
            <a:r>
              <a:rPr lang="en-US"/>
              <a:t>moät soá module laø private, soá khaùc coù theå laø public.</a:t>
            </a:r>
          </a:p>
          <a:p>
            <a:r>
              <a:rPr lang="en-US"/>
              <a:t>OS caàn hoã trôï caùc cô cheá coù theå phaûn aùnh moâ hình logic cuûa chuông trình</a:t>
            </a:r>
          </a:p>
        </p:txBody>
      </p:sp>
      <p:sp>
        <p:nvSpPr>
          <p:cNvPr id="5754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Toå chöùc logic (Logical Organization)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7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7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7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1" grpId="0" build="p"/>
      <p:bldP spid="57549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E7CB-771A-4FA3-83A5-F233CAA5DB2B}" type="slidenum">
              <a:rPr lang="en-US"/>
              <a:pPr/>
              <a:t>21</a:t>
            </a:fld>
            <a:endParaRPr lang="en-US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sz="2800"/>
              <a:t>Toå chöùc vaät lyù (Physical Organization)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 err="1"/>
              <a:t>Caáp</a:t>
            </a:r>
            <a:r>
              <a:rPr lang="en-US" dirty="0"/>
              <a:t> </a:t>
            </a:r>
            <a:r>
              <a:rPr lang="en-US" dirty="0" err="1"/>
              <a:t>phaùt</a:t>
            </a:r>
            <a:r>
              <a:rPr lang="en-US" dirty="0"/>
              <a:t> </a:t>
            </a:r>
            <a:r>
              <a:rPr lang="en-US" dirty="0" err="1"/>
              <a:t>vuøng</a:t>
            </a:r>
            <a:r>
              <a:rPr lang="en-US" dirty="0"/>
              <a:t> </a:t>
            </a:r>
            <a:r>
              <a:rPr lang="en-US" dirty="0" err="1"/>
              <a:t>nhôù</a:t>
            </a:r>
            <a:r>
              <a:rPr lang="en-US" dirty="0"/>
              <a:t> </a:t>
            </a:r>
            <a:r>
              <a:rPr lang="en-US" dirty="0" err="1"/>
              <a:t>vaät</a:t>
            </a:r>
            <a:r>
              <a:rPr lang="en-US" dirty="0"/>
              <a:t> </a:t>
            </a:r>
            <a:r>
              <a:rPr lang="en-US" dirty="0" err="1"/>
              <a:t>lyù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hieäu</a:t>
            </a:r>
            <a:r>
              <a:rPr lang="en-US" dirty="0"/>
              <a:t> </a:t>
            </a:r>
            <a:r>
              <a:rPr lang="en-US" dirty="0" err="1"/>
              <a:t>quaû</a:t>
            </a:r>
            <a:endParaRPr lang="en-US" dirty="0"/>
          </a:p>
          <a:p>
            <a:r>
              <a:rPr lang="en-US" dirty="0" err="1"/>
              <a:t>Vaø</a:t>
            </a:r>
            <a:r>
              <a:rPr lang="en-US" dirty="0"/>
              <a:t> </a:t>
            </a:r>
            <a:r>
              <a:rPr lang="en-US" dirty="0" err="1"/>
              <a:t>deã</a:t>
            </a:r>
            <a:r>
              <a:rPr lang="en-US" dirty="0"/>
              <a:t> </a:t>
            </a:r>
            <a:r>
              <a:rPr lang="en-US" dirty="0" err="1"/>
              <a:t>daøng</a:t>
            </a:r>
            <a:r>
              <a:rPr lang="en-US" dirty="0"/>
              <a:t> </a:t>
            </a:r>
            <a:r>
              <a:rPr lang="en-US" dirty="0" err="1"/>
              <a:t>chuyeån</a:t>
            </a:r>
            <a:r>
              <a:rPr lang="en-US" dirty="0"/>
              <a:t> </a:t>
            </a:r>
            <a:r>
              <a:rPr lang="en-US" dirty="0" err="1"/>
              <a:t>ñoåi</a:t>
            </a:r>
            <a:r>
              <a:rPr lang="en-US" dirty="0"/>
              <a:t> </a:t>
            </a:r>
            <a:r>
              <a:rPr lang="en-US" dirty="0" err="1"/>
              <a:t>chöông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qua </a:t>
            </a:r>
            <a:r>
              <a:rPr lang="en-US" dirty="0" err="1"/>
              <a:t>laïi</a:t>
            </a:r>
            <a:r>
              <a:rPr lang="en-US" dirty="0"/>
              <a:t> </a:t>
            </a:r>
            <a:r>
              <a:rPr lang="en-US" dirty="0" err="1"/>
              <a:t>giöõa</a:t>
            </a:r>
            <a:r>
              <a:rPr lang="en-US" dirty="0"/>
              <a:t> </a:t>
            </a:r>
            <a:r>
              <a:rPr lang="en-US" dirty="0" smtClean="0"/>
              <a:t>BNC</a:t>
            </a:r>
            <a:r>
              <a:rPr lang="vi-VN" dirty="0" smtClean="0"/>
              <a:t>hính</a:t>
            </a:r>
            <a:r>
              <a:rPr lang="en-US" dirty="0" smtClean="0"/>
              <a:t> </a:t>
            </a:r>
            <a:r>
              <a:rPr lang="en-US" dirty="0" err="1"/>
              <a:t>vaø</a:t>
            </a:r>
            <a:r>
              <a:rPr lang="en-US" dirty="0"/>
              <a:t> </a:t>
            </a:r>
            <a:r>
              <a:rPr lang="en-US" dirty="0" smtClean="0"/>
              <a:t>BNP</a:t>
            </a:r>
            <a:r>
              <a:rPr lang="vi-VN" dirty="0" smtClean="0"/>
              <a:t>hụ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8" grpId="0"/>
      <p:bldP spid="57753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EAB7-2DCF-4537-92E4-DEE740274B25}" type="slidenum">
              <a:rPr lang="en-US"/>
              <a:pPr/>
              <a:t>22</a:t>
            </a:fld>
            <a:endParaRPr lang="en-US"/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Caùc moâ hình toå chöùc boä nhôù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hlink"/>
                </a:solidFill>
              </a:rPr>
              <a:t>Caáp phaùt Lieân tuïc (Contigous Allocation)</a:t>
            </a:r>
          </a:p>
          <a:p>
            <a:pPr lvl="1"/>
            <a:r>
              <a:rPr lang="en-US"/>
              <a:t>Linker – Loader</a:t>
            </a:r>
          </a:p>
          <a:p>
            <a:pPr lvl="1"/>
            <a:r>
              <a:rPr lang="en-US"/>
              <a:t>Base &amp; Bound</a:t>
            </a:r>
          </a:p>
          <a:p>
            <a:pPr lvl="2"/>
            <a:endParaRPr lang="en-US"/>
          </a:p>
          <a:p>
            <a:r>
              <a:rPr lang="en-US"/>
              <a:t>Caáp phaùt Khoâng lieân tuïc  (Non Contigous Allocation)</a:t>
            </a:r>
          </a:p>
          <a:p>
            <a:pPr lvl="1"/>
            <a:r>
              <a:rPr lang="en-US"/>
              <a:t>Segmentation</a:t>
            </a:r>
          </a:p>
          <a:p>
            <a:pPr lvl="1"/>
            <a:r>
              <a:rPr lang="en-US"/>
              <a:t>Paging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4" grpId="0"/>
      <p:bldP spid="62771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BF6E-3095-4C0B-B146-C6B6C77159F5}" type="slidenum">
              <a:rPr lang="en-US"/>
              <a:pPr/>
              <a:t>23</a:t>
            </a:fld>
            <a:endParaRPr lang="en-US"/>
          </a:p>
        </p:txBody>
      </p:sp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42875"/>
            <a:ext cx="8602662" cy="623888"/>
          </a:xfrm>
        </p:spPr>
        <p:txBody>
          <a:bodyPr/>
          <a:lstStyle/>
          <a:p>
            <a:r>
              <a:rPr lang="en-US" dirty="0" err="1"/>
              <a:t>Caáp</a:t>
            </a:r>
            <a:r>
              <a:rPr lang="en-US" dirty="0"/>
              <a:t> </a:t>
            </a:r>
            <a:r>
              <a:rPr lang="en-US" dirty="0" err="1"/>
              <a:t>phaùt</a:t>
            </a:r>
            <a:r>
              <a:rPr lang="en-US" dirty="0"/>
              <a:t> </a:t>
            </a:r>
            <a:r>
              <a:rPr lang="en-US" dirty="0" err="1"/>
              <a:t>Lieân</a:t>
            </a:r>
            <a:r>
              <a:rPr lang="en-US" dirty="0"/>
              <a:t> </a:t>
            </a:r>
            <a:r>
              <a:rPr lang="en-US" dirty="0" err="1"/>
              <a:t>tuïc</a:t>
            </a:r>
            <a:r>
              <a:rPr lang="en-US" dirty="0"/>
              <a:t> (</a:t>
            </a:r>
            <a:r>
              <a:rPr lang="en-US" dirty="0" err="1"/>
              <a:t>Contigous</a:t>
            </a:r>
            <a:r>
              <a:rPr lang="en-US" dirty="0"/>
              <a:t> Allocation)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Nguyeân taéc : </a:t>
            </a:r>
          </a:p>
          <a:p>
            <a:pPr lvl="1"/>
            <a:r>
              <a:rPr lang="en-US"/>
              <a:t>Chöông trình ñöôïc naïp toaøn theå vaøo BNC ñeå thi haønh</a:t>
            </a:r>
          </a:p>
          <a:p>
            <a:pPr lvl="1"/>
            <a:r>
              <a:rPr lang="en-US"/>
              <a:t>Caàn moät vuøng nhôù lieân tuïc, ñuû lôùn ñeå chöùa Chöông trình</a:t>
            </a:r>
          </a:p>
          <a:p>
            <a:r>
              <a:rPr lang="en-US"/>
              <a:t>Khoâng gian ñòa chæ : lieân tuïc</a:t>
            </a:r>
          </a:p>
          <a:p>
            <a:r>
              <a:rPr lang="en-US"/>
              <a:t>Khoâng gian vaät lyù : coù theå toå chöùc</a:t>
            </a:r>
          </a:p>
          <a:p>
            <a:pPr lvl="1"/>
            <a:r>
              <a:rPr lang="en-US"/>
              <a:t>Fixed partition</a:t>
            </a:r>
          </a:p>
          <a:p>
            <a:pPr lvl="1"/>
            <a:r>
              <a:rPr lang="en-US"/>
              <a:t>Variable partition</a:t>
            </a:r>
          </a:p>
          <a:p>
            <a:r>
              <a:rPr lang="en-US"/>
              <a:t>2 moâ hình ñôn giaûn</a:t>
            </a:r>
          </a:p>
          <a:p>
            <a:pPr lvl="1"/>
            <a:r>
              <a:rPr lang="en-US"/>
              <a:t>Linker – Loader</a:t>
            </a:r>
          </a:p>
          <a:p>
            <a:pPr lvl="1"/>
            <a:r>
              <a:rPr lang="en-US"/>
              <a:t>Base &amp; Bound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28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8" grpId="0"/>
      <p:bldP spid="62873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445C6-C045-4DA1-A122-81B25DDF1100}" type="slidenum">
              <a:rPr lang="en-US"/>
              <a:pPr/>
              <a:t>24</a:t>
            </a:fld>
            <a:endParaRPr lang="en-US"/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3846513" cy="741363"/>
          </a:xfrm>
        </p:spPr>
        <p:txBody>
          <a:bodyPr/>
          <a:lstStyle/>
          <a:p>
            <a:r>
              <a:rPr lang="en-US"/>
              <a:t>Fixed Partitioning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2275" y="1416050"/>
            <a:ext cx="4322763" cy="4419600"/>
          </a:xfrm>
        </p:spPr>
        <p:txBody>
          <a:bodyPr/>
          <a:lstStyle/>
          <a:p>
            <a:r>
              <a:rPr lang="en-US" sz="2400"/>
              <a:t>Phaân chia KGVL thaønh caùc </a:t>
            </a:r>
            <a:r>
              <a:rPr lang="en-US" sz="2400">
                <a:solidFill>
                  <a:schemeClr val="hlink"/>
                </a:solidFill>
              </a:rPr>
              <a:t>partitions</a:t>
            </a:r>
          </a:p>
          <a:p>
            <a:endParaRPr lang="en-US" sz="2400"/>
          </a:p>
          <a:p>
            <a:r>
              <a:rPr lang="en-US" sz="2400"/>
              <a:t>Coù 2 caùch phaân chia partitions :</a:t>
            </a:r>
          </a:p>
          <a:p>
            <a:pPr lvl="1"/>
            <a:r>
              <a:rPr lang="en-US" sz="2000"/>
              <a:t>kích thöôùc baèng nhau</a:t>
            </a:r>
          </a:p>
          <a:p>
            <a:pPr lvl="1"/>
            <a:r>
              <a:rPr lang="en-US" sz="2000"/>
              <a:t>kích thöôùc khaùc nhau</a:t>
            </a:r>
          </a:p>
          <a:p>
            <a:pPr lvl="1"/>
            <a:endParaRPr lang="en-US" sz="2000"/>
          </a:p>
          <a:p>
            <a:r>
              <a:rPr lang="en-US" sz="2400"/>
              <a:t>Moãi tieán trình seõ ñöôïc naïp vaøo moät partition ñeå thi haønh</a:t>
            </a:r>
          </a:p>
          <a:p>
            <a:pPr lvl="1"/>
            <a:r>
              <a:rPr lang="en-US" sz="2000"/>
              <a:t>Chieán löôïc caáp phaùt partition ?</a:t>
            </a:r>
          </a:p>
        </p:txBody>
      </p:sp>
      <p:graphicFrame>
        <p:nvGraphicFramePr>
          <p:cNvPr id="631812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5086350" y="152400"/>
          <a:ext cx="3925888" cy="670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70" name="Artwork" r:id="rId3" imgW="4667902" imgH="7973538" progId="">
                  <p:embed/>
                </p:oleObj>
              </mc:Choice>
              <mc:Fallback>
                <p:oleObj name="Artwork" r:id="rId3" imgW="4667902" imgH="7973538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350" y="152400"/>
                        <a:ext cx="3925888" cy="670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3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3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31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31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AFC0-8D46-4535-A647-0E39BCFDCDA8}" type="slidenum">
              <a:rPr lang="en-US"/>
              <a:pPr/>
              <a:t>25</a:t>
            </a:fld>
            <a:endParaRPr lang="en-US"/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>
          <a:xfrm>
            <a:off x="802595" y="0"/>
            <a:ext cx="9154205" cy="623888"/>
          </a:xfrm>
        </p:spPr>
        <p:txBody>
          <a:bodyPr/>
          <a:lstStyle/>
          <a:p>
            <a:r>
              <a:rPr lang="en-US" sz="2600" dirty="0" err="1"/>
              <a:t>Chieán</a:t>
            </a:r>
            <a:r>
              <a:rPr lang="en-US" sz="2600" dirty="0"/>
              <a:t> </a:t>
            </a:r>
            <a:r>
              <a:rPr lang="en-US" sz="2600" dirty="0" err="1"/>
              <a:t>löôïc</a:t>
            </a:r>
            <a:r>
              <a:rPr lang="en-US" sz="2600" dirty="0"/>
              <a:t> </a:t>
            </a:r>
            <a:r>
              <a:rPr lang="en-US" sz="2600" dirty="0" err="1"/>
              <a:t>caáp</a:t>
            </a:r>
            <a:r>
              <a:rPr lang="en-US" sz="2600" dirty="0"/>
              <a:t> </a:t>
            </a:r>
            <a:r>
              <a:rPr lang="en-US" sz="2600" dirty="0" err="1"/>
              <a:t>phaùt</a:t>
            </a:r>
            <a:r>
              <a:rPr lang="en-US" sz="2600" dirty="0"/>
              <a:t> partitions </a:t>
            </a:r>
            <a:r>
              <a:rPr lang="en-US" sz="2600" dirty="0" err="1"/>
              <a:t>cho</a:t>
            </a:r>
            <a:r>
              <a:rPr lang="en-US" sz="2600" dirty="0"/>
              <a:t> </a:t>
            </a:r>
            <a:r>
              <a:rPr lang="en-US" sz="2600" dirty="0" err="1"/>
              <a:t>tieán</a:t>
            </a:r>
            <a:r>
              <a:rPr lang="en-US" sz="2600" dirty="0"/>
              <a:t> </a:t>
            </a:r>
            <a:r>
              <a:rPr lang="en-US" sz="2600" dirty="0" err="1"/>
              <a:t>trình</a:t>
            </a:r>
            <a:endParaRPr lang="en-US" sz="2600" dirty="0"/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4663" y="1295400"/>
            <a:ext cx="4249737" cy="5105400"/>
          </a:xfrm>
        </p:spPr>
        <p:txBody>
          <a:bodyPr/>
          <a:lstStyle/>
          <a:p>
            <a:r>
              <a:rPr lang="en-US" sz="2400"/>
              <a:t>Kích thöôùc partition baèng nhau</a:t>
            </a:r>
          </a:p>
          <a:p>
            <a:pPr lvl="1"/>
            <a:r>
              <a:rPr lang="en-US" sz="2000"/>
              <a:t>khoâng coù gì phaûi suy nghó !</a:t>
            </a:r>
          </a:p>
          <a:p>
            <a:r>
              <a:rPr lang="en-US" sz="2400"/>
              <a:t>Kích thöôùc partition khoâng baèng nhau : </a:t>
            </a:r>
          </a:p>
          <a:p>
            <a:pPr lvl="1"/>
            <a:r>
              <a:rPr lang="en-US" sz="2000"/>
              <a:t>Söû duïng nhieàu haøng ñôïi </a:t>
            </a:r>
          </a:p>
          <a:p>
            <a:pPr lvl="2"/>
            <a:r>
              <a:rPr lang="en-US"/>
              <a:t>Caáp cho tieán trình partition vôùi kích thöôùc beù nhaát (ñuû lôùn ñeå chöùa tieân trình)</a:t>
            </a:r>
          </a:p>
          <a:p>
            <a:pPr lvl="2"/>
            <a:r>
              <a:rPr lang="en-US"/>
              <a:t>Khuyeát ñieåm : phaân boá caùc tieán trình vaøo caùc partition khoâng ñeàu, moät soá tieán trình phaûi ñôïi trong khi coù partition khaùc troáng</a:t>
            </a:r>
          </a:p>
        </p:txBody>
      </p:sp>
      <p:graphicFrame>
        <p:nvGraphicFramePr>
          <p:cNvPr id="637956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4811713" y="1196975"/>
          <a:ext cx="4144962" cy="529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014" name="Artwork" r:id="rId3" imgW="3657143" imgH="4676190" progId="">
                  <p:embed/>
                </p:oleObj>
              </mc:Choice>
              <mc:Fallback>
                <p:oleObj name="Artwork" r:id="rId3" imgW="3657143" imgH="467619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1713" y="1196975"/>
                        <a:ext cx="4144962" cy="529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3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3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3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0E31-3BF4-4C5C-9A71-9747B44EF398}" type="slidenum">
              <a:rPr lang="en-US"/>
              <a:pPr/>
              <a:t>26</a:t>
            </a:fld>
            <a:endParaRPr lang="en-US"/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46144" y="142875"/>
            <a:ext cx="8515576" cy="623888"/>
          </a:xfrm>
        </p:spPr>
        <p:txBody>
          <a:bodyPr/>
          <a:lstStyle/>
          <a:p>
            <a:r>
              <a:rPr lang="en-US" sz="2600" dirty="0" err="1"/>
              <a:t>Chieán</a:t>
            </a:r>
            <a:r>
              <a:rPr lang="en-US" sz="2600" dirty="0"/>
              <a:t> </a:t>
            </a:r>
            <a:r>
              <a:rPr lang="en-US" sz="2600" dirty="0" err="1"/>
              <a:t>löôïc</a:t>
            </a:r>
            <a:r>
              <a:rPr lang="en-US" sz="2600" dirty="0"/>
              <a:t> </a:t>
            </a:r>
            <a:r>
              <a:rPr lang="en-US" sz="2600" dirty="0" err="1"/>
              <a:t>caáp</a:t>
            </a:r>
            <a:r>
              <a:rPr lang="en-US" sz="2600" dirty="0"/>
              <a:t> </a:t>
            </a:r>
            <a:r>
              <a:rPr lang="en-US" sz="2600" dirty="0" err="1"/>
              <a:t>phaùt</a:t>
            </a:r>
            <a:r>
              <a:rPr lang="en-US" sz="2600" dirty="0"/>
              <a:t> partitions </a:t>
            </a:r>
            <a:r>
              <a:rPr lang="en-US" sz="2600" dirty="0" err="1"/>
              <a:t>cho</a:t>
            </a:r>
            <a:r>
              <a:rPr lang="en-US" sz="2600" dirty="0"/>
              <a:t> </a:t>
            </a:r>
            <a:r>
              <a:rPr lang="en-US" sz="2600" dirty="0" err="1"/>
              <a:t>tieán</a:t>
            </a:r>
            <a:r>
              <a:rPr lang="en-US" sz="2600" dirty="0"/>
              <a:t> </a:t>
            </a:r>
            <a:r>
              <a:rPr lang="en-US" sz="2600" dirty="0" err="1"/>
              <a:t>trình</a:t>
            </a:r>
            <a:endParaRPr lang="en-US" sz="2600" dirty="0"/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3563" y="1295400"/>
            <a:ext cx="4160837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Kích thöôùc partition khoâng baèng nhau :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Söû duïng 1 haøng ñôïi </a:t>
            </a:r>
          </a:p>
          <a:p>
            <a:pPr lvl="2">
              <a:lnSpc>
                <a:spcPct val="90000"/>
              </a:lnSpc>
            </a:pPr>
            <a:r>
              <a:rPr lang="en-US"/>
              <a:t>Caáp cho tieán trình partition töï do vôùi kích thöôùc beù nhaát (ñuû lôùn ñeå chöùa tieân trình)</a:t>
            </a:r>
          </a:p>
          <a:p>
            <a:pPr lvl="2">
              <a:lnSpc>
                <a:spcPct val="90000"/>
              </a:lnSpc>
            </a:pPr>
            <a:r>
              <a:rPr lang="en-US"/>
              <a:t>Caàn duøng moät CTDL ñeå theo doõi caùc partition töï do</a:t>
            </a:r>
          </a:p>
        </p:txBody>
      </p:sp>
      <p:graphicFrame>
        <p:nvGraphicFramePr>
          <p:cNvPr id="684038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4924425" y="1374775"/>
          <a:ext cx="3638550" cy="467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096" name="Artwork" r:id="rId3" imgW="3638095" imgH="4676190" progId="">
                  <p:embed/>
                </p:oleObj>
              </mc:Choice>
              <mc:Fallback>
                <p:oleObj name="Artwork" r:id="rId3" imgW="3638095" imgH="467619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4425" y="1374775"/>
                        <a:ext cx="3638550" cy="467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8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8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8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8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0296-F28C-42A6-8891-3A12EE2721C1}" type="slidenum">
              <a:rPr lang="en-US"/>
              <a:pPr/>
              <a:t>27</a:t>
            </a:fld>
            <a:endParaRPr lang="en-US"/>
          </a:p>
        </p:txBody>
      </p:sp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Nhaän xeùt Fixed Partitioning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1557338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80000"/>
              </a:lnSpc>
            </a:pPr>
            <a:r>
              <a:rPr lang="en-US" sz="2400"/>
              <a:t>Söû duïng BN khoâng hieäu quaû</a:t>
            </a:r>
          </a:p>
          <a:p>
            <a:pPr lvl="1">
              <a:lnSpc>
                <a:spcPct val="80000"/>
              </a:lnSpc>
            </a:pPr>
            <a:r>
              <a:rPr lang="en-US" sz="2000">
                <a:solidFill>
                  <a:schemeClr val="hlink"/>
                </a:solidFill>
              </a:rPr>
              <a:t>internal fragmentation </a:t>
            </a:r>
            <a:r>
              <a:rPr lang="en-US" sz="2000"/>
              <a:t>: kích thöôùc chöông trình khoâng ñuùng baèng kích thöôùc partition</a:t>
            </a:r>
          </a:p>
          <a:p>
            <a:pPr>
              <a:lnSpc>
                <a:spcPct val="80000"/>
              </a:lnSpc>
            </a:pPr>
            <a:r>
              <a:rPr lang="en-US" sz="2400"/>
              <a:t>Möùc ñoä ña chöông cuûa heä thoáng (Soá tieán trình ñöôïc naïp) bò giôùi haïn bôûi soá partitions</a:t>
            </a:r>
          </a:p>
        </p:txBody>
      </p:sp>
      <p:grpSp>
        <p:nvGrpSpPr>
          <p:cNvPr id="633872" name="Group 16"/>
          <p:cNvGrpSpPr>
            <a:grpSpLocks/>
          </p:cNvGrpSpPr>
          <p:nvPr/>
        </p:nvGrpSpPr>
        <p:grpSpPr bwMode="auto">
          <a:xfrm>
            <a:off x="3395663" y="3132138"/>
            <a:ext cx="3125787" cy="3121025"/>
            <a:chOff x="2139" y="1847"/>
            <a:chExt cx="1969" cy="1966"/>
          </a:xfrm>
        </p:grpSpPr>
        <p:sp>
          <p:nvSpPr>
            <p:cNvPr id="633861" name="Rectangle 5"/>
            <p:cNvSpPr>
              <a:spLocks noChangeArrowheads="1"/>
            </p:cNvSpPr>
            <p:nvPr/>
          </p:nvSpPr>
          <p:spPr bwMode="auto">
            <a:xfrm>
              <a:off x="2139" y="1847"/>
              <a:ext cx="1372" cy="1966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33862" name="Line 6"/>
            <p:cNvSpPr>
              <a:spLocks noChangeShapeType="1"/>
            </p:cNvSpPr>
            <p:nvPr/>
          </p:nvSpPr>
          <p:spPr bwMode="auto">
            <a:xfrm>
              <a:off x="2139" y="2834"/>
              <a:ext cx="1381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33863" name="Text Box 7"/>
            <p:cNvSpPr txBox="1">
              <a:spLocks noChangeArrowheads="1"/>
            </p:cNvSpPr>
            <p:nvPr/>
          </p:nvSpPr>
          <p:spPr bwMode="auto">
            <a:xfrm>
              <a:off x="3627" y="2111"/>
              <a:ext cx="403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3M</a:t>
              </a:r>
            </a:p>
          </p:txBody>
        </p:sp>
        <p:sp>
          <p:nvSpPr>
            <p:cNvPr id="633864" name="Text Box 8"/>
            <p:cNvSpPr txBox="1">
              <a:spLocks noChangeArrowheads="1"/>
            </p:cNvSpPr>
            <p:nvPr/>
          </p:nvSpPr>
          <p:spPr bwMode="auto">
            <a:xfrm>
              <a:off x="3705" y="3030"/>
              <a:ext cx="403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8M</a:t>
              </a:r>
            </a:p>
          </p:txBody>
        </p:sp>
      </p:grpSp>
      <p:sp>
        <p:nvSpPr>
          <p:cNvPr id="633865" name="Text Box 9"/>
          <p:cNvSpPr txBox="1">
            <a:spLocks noChangeArrowheads="1"/>
          </p:cNvSpPr>
          <p:nvPr/>
        </p:nvSpPr>
        <p:spPr bwMode="auto">
          <a:xfrm>
            <a:off x="3435350" y="3159125"/>
            <a:ext cx="2116138" cy="457200"/>
          </a:xfrm>
          <a:prstGeom prst="rect">
            <a:avLst/>
          </a:prstGeom>
          <a:solidFill>
            <a:srgbClr val="008000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P1 (2M)</a:t>
            </a:r>
          </a:p>
        </p:txBody>
      </p:sp>
      <p:sp>
        <p:nvSpPr>
          <p:cNvPr id="633868" name="Text Box 12"/>
          <p:cNvSpPr txBox="1">
            <a:spLocks noChangeArrowheads="1"/>
          </p:cNvSpPr>
          <p:nvPr/>
        </p:nvSpPr>
        <p:spPr bwMode="auto">
          <a:xfrm>
            <a:off x="3427413" y="4719638"/>
            <a:ext cx="2132012" cy="822325"/>
          </a:xfrm>
          <a:prstGeom prst="rect">
            <a:avLst/>
          </a:prstGeom>
          <a:solidFill>
            <a:srgbClr val="CA68A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P2 (4M)</a:t>
            </a: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33870" name="Text Box 14"/>
          <p:cNvSpPr txBox="1">
            <a:spLocks noChangeArrowheads="1"/>
          </p:cNvSpPr>
          <p:nvPr/>
        </p:nvSpPr>
        <p:spPr bwMode="auto">
          <a:xfrm>
            <a:off x="3652838" y="3933825"/>
            <a:ext cx="16954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hlink"/>
                </a:solidFill>
                <a:latin typeface="Comic Sans MS" pitchFamily="66" charset="0"/>
              </a:rPr>
              <a:t>internal frag</a:t>
            </a:r>
          </a:p>
        </p:txBody>
      </p:sp>
      <p:sp>
        <p:nvSpPr>
          <p:cNvPr id="633871" name="Text Box 15"/>
          <p:cNvSpPr txBox="1">
            <a:spLocks noChangeArrowheads="1"/>
          </p:cNvSpPr>
          <p:nvPr/>
        </p:nvSpPr>
        <p:spPr bwMode="auto">
          <a:xfrm>
            <a:off x="3646488" y="5726113"/>
            <a:ext cx="16954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hlink"/>
                </a:solidFill>
                <a:latin typeface="Comic Sans MS" pitchFamily="66" charset="0"/>
              </a:rPr>
              <a:t>internal frag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33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3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3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33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33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58" grpId="0"/>
      <p:bldP spid="633859" grpId="0" build="p"/>
      <p:bldP spid="633865" grpId="0" animBg="1"/>
      <p:bldP spid="633868" grpId="0" animBg="1"/>
      <p:bldP spid="633870" grpId="0"/>
      <p:bldP spid="63387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E7AA-BAC7-4F34-ADAB-6E94F5EC9E7C}" type="slidenum">
              <a:rPr lang="en-US"/>
              <a:pPr/>
              <a:t>28</a:t>
            </a:fld>
            <a:endParaRPr lang="en-US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885113" cy="962025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Dynamic Partitioning</a:t>
            </a:r>
          </a:p>
        </p:txBody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4735513" cy="51816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/>
              <a:t>BNC khoâng ñöôïc phaân chia tröôùc</a:t>
            </a:r>
          </a:p>
          <a:p>
            <a:pPr lvl="1">
              <a:lnSpc>
                <a:spcPct val="90000"/>
              </a:lnSpc>
            </a:pPr>
            <a:r>
              <a:rPr lang="en-US"/>
              <a:t>Caùc partition coù kích thöôùc tuøy yù, seõ hình thaønh trong quaù trình naïp caùc tieán trình vaøo heä thoáng</a:t>
            </a:r>
          </a:p>
          <a:p>
            <a:pPr>
              <a:lnSpc>
                <a:spcPct val="90000"/>
              </a:lnSpc>
            </a:pPr>
            <a:r>
              <a:rPr lang="en-US"/>
              <a:t>Moãi tieán trình seõ ñöôïc caáp phaùt ñuùng theo kích thöôùc yeâu caàu</a:t>
            </a:r>
          </a:p>
          <a:p>
            <a:pPr lvl="1">
              <a:lnSpc>
                <a:spcPct val="90000"/>
              </a:lnSpc>
            </a:pPr>
            <a:r>
              <a:rPr lang="en-US"/>
              <a:t>khoâng coøn internal fragmentation</a:t>
            </a:r>
          </a:p>
        </p:txBody>
      </p:sp>
      <p:sp>
        <p:nvSpPr>
          <p:cNvPr id="640005" name="Rectangle 5"/>
          <p:cNvSpPr>
            <a:spLocks noChangeArrowheads="1"/>
          </p:cNvSpPr>
          <p:nvPr/>
        </p:nvSpPr>
        <p:spPr bwMode="auto">
          <a:xfrm>
            <a:off x="6207125" y="1574800"/>
            <a:ext cx="2206625" cy="312102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40009" name="Text Box 9"/>
          <p:cNvSpPr txBox="1">
            <a:spLocks noChangeArrowheads="1"/>
          </p:cNvSpPr>
          <p:nvPr/>
        </p:nvSpPr>
        <p:spPr bwMode="auto">
          <a:xfrm>
            <a:off x="6246813" y="1601788"/>
            <a:ext cx="2130425" cy="495300"/>
          </a:xfrm>
          <a:prstGeom prst="rect">
            <a:avLst/>
          </a:prstGeom>
          <a:solidFill>
            <a:srgbClr val="0080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P1 (2M)</a:t>
            </a:r>
          </a:p>
        </p:txBody>
      </p:sp>
      <p:sp>
        <p:nvSpPr>
          <p:cNvPr id="640010" name="Text Box 10"/>
          <p:cNvSpPr txBox="1">
            <a:spLocks noChangeArrowheads="1"/>
          </p:cNvSpPr>
          <p:nvPr/>
        </p:nvSpPr>
        <p:spPr bwMode="auto">
          <a:xfrm>
            <a:off x="6253163" y="2074863"/>
            <a:ext cx="2132012" cy="860425"/>
          </a:xfrm>
          <a:prstGeom prst="rect">
            <a:avLst/>
          </a:prstGeom>
          <a:solidFill>
            <a:srgbClr val="CA68A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P2 (4M)</a:t>
            </a: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40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4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4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4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4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4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2" grpId="0"/>
      <p:bldP spid="640003" grpId="0" build="p"/>
      <p:bldP spid="640005" grpId="0" animBg="1"/>
      <p:bldP spid="640009" grpId="0" animBg="1"/>
      <p:bldP spid="6400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5243513" cy="657225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Dynamic Partitioning: tình huoáng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3525" y="4476750"/>
            <a:ext cx="8794750" cy="2224088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400"/>
              <a:t>Choïn löïa partition ñeå caáp phaùt cho tieán trình ?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Ñoàng thôøi coù nhieàu partition töï do ñuû lôùn ñeå chöùa tieán trình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Dynamic Allocation problem</a:t>
            </a:r>
          </a:p>
          <a:p>
            <a:pPr>
              <a:lnSpc>
                <a:spcPct val="90000"/>
              </a:lnSpc>
            </a:pPr>
            <a:r>
              <a:rPr lang="en-US" sz="2400"/>
              <a:t>Tieán trình vaøo sau khoâng laáp ñaày choã troáng tieán trình tröôùc ñeå laïi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chemeClr val="hlink"/>
                </a:solidFill>
              </a:rPr>
              <a:t>external fragmentation</a:t>
            </a:r>
          </a:p>
        </p:txBody>
      </p:sp>
      <p:sp>
        <p:nvSpPr>
          <p:cNvPr id="685060" name="Rectangle 4"/>
          <p:cNvSpPr>
            <a:spLocks noChangeArrowheads="1"/>
          </p:cNvSpPr>
          <p:nvPr/>
        </p:nvSpPr>
        <p:spPr bwMode="auto">
          <a:xfrm>
            <a:off x="4237038" y="712788"/>
            <a:ext cx="2206625" cy="3500437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85061" name="Text Box 5"/>
          <p:cNvSpPr txBox="1">
            <a:spLocks noChangeArrowheads="1"/>
          </p:cNvSpPr>
          <p:nvPr/>
        </p:nvSpPr>
        <p:spPr bwMode="auto">
          <a:xfrm>
            <a:off x="4262438" y="739775"/>
            <a:ext cx="2130425" cy="495300"/>
          </a:xfrm>
          <a:prstGeom prst="rect">
            <a:avLst/>
          </a:prstGeom>
          <a:solidFill>
            <a:srgbClr val="0080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P1 (2M)</a:t>
            </a:r>
          </a:p>
        </p:txBody>
      </p:sp>
      <p:sp>
        <p:nvSpPr>
          <p:cNvPr id="685062" name="Text Box 6"/>
          <p:cNvSpPr txBox="1">
            <a:spLocks noChangeArrowheads="1"/>
          </p:cNvSpPr>
          <p:nvPr/>
        </p:nvSpPr>
        <p:spPr bwMode="auto">
          <a:xfrm>
            <a:off x="4268788" y="1212850"/>
            <a:ext cx="2132012" cy="860425"/>
          </a:xfrm>
          <a:prstGeom prst="rect">
            <a:avLst/>
          </a:prstGeom>
          <a:solidFill>
            <a:srgbClr val="CA68A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P2 (4M)</a:t>
            </a: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85063" name="Text Box 7"/>
          <p:cNvSpPr txBox="1">
            <a:spLocks noChangeArrowheads="1"/>
          </p:cNvSpPr>
          <p:nvPr/>
        </p:nvSpPr>
        <p:spPr bwMode="auto">
          <a:xfrm>
            <a:off x="4246563" y="2105025"/>
            <a:ext cx="2132012" cy="122555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P3 (8M)</a:t>
            </a: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85064" name="Text Box 8"/>
          <p:cNvSpPr txBox="1">
            <a:spLocks noChangeArrowheads="1"/>
          </p:cNvSpPr>
          <p:nvPr/>
        </p:nvSpPr>
        <p:spPr bwMode="auto">
          <a:xfrm>
            <a:off x="5095875" y="3563938"/>
            <a:ext cx="63976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2M</a:t>
            </a:r>
          </a:p>
        </p:txBody>
      </p:sp>
      <p:sp>
        <p:nvSpPr>
          <p:cNvPr id="685065" name="Text Box 9"/>
          <p:cNvSpPr txBox="1">
            <a:spLocks noChangeArrowheads="1"/>
          </p:cNvSpPr>
          <p:nvPr/>
        </p:nvSpPr>
        <p:spPr bwMode="auto">
          <a:xfrm>
            <a:off x="241300" y="1741488"/>
            <a:ext cx="2132013" cy="64135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P4 (1.5M)</a:t>
            </a:r>
          </a:p>
        </p:txBody>
      </p:sp>
      <p:sp>
        <p:nvSpPr>
          <p:cNvPr id="685066" name="Line 10"/>
          <p:cNvSpPr>
            <a:spLocks noChangeShapeType="1"/>
          </p:cNvSpPr>
          <p:nvPr/>
        </p:nvSpPr>
        <p:spPr bwMode="auto">
          <a:xfrm flipV="1">
            <a:off x="2357438" y="1647825"/>
            <a:ext cx="1814512" cy="4937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85067" name="Line 11"/>
          <p:cNvSpPr>
            <a:spLocks noChangeShapeType="1"/>
          </p:cNvSpPr>
          <p:nvPr/>
        </p:nvSpPr>
        <p:spPr bwMode="auto">
          <a:xfrm>
            <a:off x="2373313" y="2155825"/>
            <a:ext cx="1828800" cy="15970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85068" name="Text Box 12"/>
          <p:cNvSpPr txBox="1">
            <a:spLocks noChangeArrowheads="1"/>
          </p:cNvSpPr>
          <p:nvPr/>
        </p:nvSpPr>
        <p:spPr bwMode="auto">
          <a:xfrm>
            <a:off x="2720975" y="1316038"/>
            <a:ext cx="857250" cy="18748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700">
                <a:solidFill>
                  <a:srgbClr val="008000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685069" name="AutoShape 13"/>
          <p:cNvSpPr>
            <a:spLocks noChangeArrowheads="1"/>
          </p:cNvSpPr>
          <p:nvPr/>
        </p:nvSpPr>
        <p:spPr bwMode="auto">
          <a:xfrm>
            <a:off x="6721475" y="865188"/>
            <a:ext cx="2365375" cy="1089025"/>
          </a:xfrm>
          <a:prstGeom prst="cloudCallout">
            <a:avLst>
              <a:gd name="adj1" fmla="val -74764"/>
              <a:gd name="adj2" fmla="val 51310"/>
            </a:avLst>
          </a:prstGeom>
          <a:solidFill>
            <a:srgbClr val="00FF00"/>
          </a:solidFill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 b="1" dirty="0">
                <a:solidFill>
                  <a:schemeClr val="hlink"/>
                </a:solidFill>
                <a:latin typeface="VNI-Book" pitchFamily="2" charset="0"/>
              </a:rPr>
              <a:t>external fragmentation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E9E3-E061-48C7-9855-F490E4765A1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8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8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8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8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8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8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8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8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685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8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8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8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8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8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8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68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6850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6850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97 0.03815 L 0.43975 -0.07144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685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00" y="-5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8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58" grpId="0"/>
      <p:bldP spid="685059" grpId="0" build="p"/>
      <p:bldP spid="685060" grpId="0" animBg="1"/>
      <p:bldP spid="685061" grpId="0" animBg="1"/>
      <p:bldP spid="685062" grpId="0" animBg="1"/>
      <p:bldP spid="685062" grpId="1" animBg="1"/>
      <p:bldP spid="685063" grpId="0" animBg="1"/>
      <p:bldP spid="685064" grpId="0"/>
      <p:bldP spid="685065" grpId="0" animBg="1"/>
      <p:bldP spid="685065" grpId="1" animBg="1"/>
      <p:bldP spid="685066" grpId="0" animBg="1"/>
      <p:bldP spid="685066" grpId="1" animBg="1"/>
      <p:bldP spid="685067" grpId="0" animBg="1"/>
      <p:bldP spid="685067" grpId="1" animBg="1"/>
      <p:bldP spid="685068" grpId="0" build="allAtOnce"/>
      <p:bldP spid="685068" grpId="1" build="allAtOnce"/>
      <p:bldP spid="6850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710D-2911-4FFE-B691-63C81F32834A}" type="slidenum">
              <a:rPr lang="en-US"/>
              <a:pPr/>
              <a:t>3</a:t>
            </a:fld>
            <a:endParaRPr lang="en-US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6900" y="1319213"/>
            <a:ext cx="7629525" cy="4838700"/>
          </a:xfrm>
        </p:spPr>
        <p:txBody>
          <a:bodyPr/>
          <a:lstStyle/>
          <a:p>
            <a:r>
              <a:rPr lang="en-US" sz="2400"/>
              <a:t>Chöông trình </a:t>
            </a:r>
            <a:r>
              <a:rPr lang="en-US" sz="2400">
                <a:solidFill>
                  <a:schemeClr val="hlink"/>
                </a:solidFill>
              </a:rPr>
              <a:t>caàn ñöôïc naïp</a:t>
            </a:r>
            <a:r>
              <a:rPr lang="en-US" sz="2400"/>
              <a:t> vaøo Boä nhôù chính ñeå thi haønh</a:t>
            </a:r>
          </a:p>
          <a:p>
            <a:pPr lvl="1"/>
            <a:r>
              <a:rPr lang="en-US" sz="2000"/>
              <a:t>CPU chæ coù theå truy xuaát tröïc tieáp Main Memory  </a:t>
            </a:r>
          </a:p>
          <a:p>
            <a:pPr lvl="1"/>
            <a:r>
              <a:rPr lang="en-US" sz="2000"/>
              <a:t>Chöông trình khi ñöôïc naïp vaoø BNC seõ ñöôïc toå chöùc theo caáu truùc cuûa tieán trình töông öùng</a:t>
            </a:r>
          </a:p>
          <a:p>
            <a:pPr lvl="1"/>
            <a:r>
              <a:rPr lang="en-US" sz="2000">
                <a:solidFill>
                  <a:schemeClr val="hlink"/>
                </a:solidFill>
              </a:rPr>
              <a:t>Ai caáp phaùt BNC cho tieán trình ?</a:t>
            </a:r>
          </a:p>
          <a:p>
            <a:r>
              <a:rPr lang="en-US" sz="2400"/>
              <a:t>Chöông trình nguoàn söû duïng ñòa chæ symbolic</a:t>
            </a:r>
          </a:p>
          <a:p>
            <a:pPr lvl="1"/>
            <a:r>
              <a:rPr lang="en-US" sz="2000"/>
              <a:t>Tieán trình thöïc thi truy caäp ñiaï chæ thöïc trong BNC</a:t>
            </a:r>
          </a:p>
          <a:p>
            <a:pPr lvl="1"/>
            <a:r>
              <a:rPr lang="en-US" sz="2000">
                <a:solidFill>
                  <a:schemeClr val="hlink"/>
                </a:solidFill>
              </a:rPr>
              <a:t>Ai chuyeån ñoåi ñòa chæ ?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Toång</a:t>
            </a:r>
            <a:r>
              <a:rPr lang="en-US" dirty="0"/>
              <a:t> </a:t>
            </a:r>
            <a:r>
              <a:rPr lang="en-US" dirty="0" err="1" smtClean="0"/>
              <a:t>quan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605188" name="Text Box 4"/>
          <p:cNvSpPr txBox="1">
            <a:spLocks noChangeArrowheads="1"/>
          </p:cNvSpPr>
          <p:nvPr/>
        </p:nvSpPr>
        <p:spPr bwMode="auto">
          <a:xfrm>
            <a:off x="2925763" y="4804677"/>
            <a:ext cx="3525324" cy="707886"/>
          </a:xfrm>
          <a:prstGeom prst="rect">
            <a:avLst/>
          </a:prstGeom>
          <a:solidFill>
            <a:srgbClr val="CA68A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HÑH</a:t>
            </a:r>
          </a:p>
          <a:p>
            <a:pPr algn="ctr"/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Boä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phaän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Quaûn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lyù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Boä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nhôù</a:t>
            </a:r>
            <a:endParaRPr lang="en-US" sz="2000" b="1" dirty="0">
              <a:solidFill>
                <a:schemeClr val="accent2"/>
              </a:solidFill>
              <a:latin typeface="VNI-Book" pitchFamily="2" charset="0"/>
            </a:endParaRPr>
          </a:p>
        </p:txBody>
      </p:sp>
      <p:sp>
        <p:nvSpPr>
          <p:cNvPr id="605189" name="Text Box 5"/>
          <p:cNvSpPr txBox="1">
            <a:spLocks noChangeArrowheads="1"/>
          </p:cNvSpPr>
          <p:nvPr/>
        </p:nvSpPr>
        <p:spPr bwMode="auto">
          <a:xfrm>
            <a:off x="489195" y="5707063"/>
            <a:ext cx="2688557" cy="400110"/>
          </a:xfrm>
          <a:prstGeom prst="rect">
            <a:avLst/>
          </a:prstGeom>
          <a:solidFill>
            <a:srgbClr val="0080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Moâ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hình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toå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chöùc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?</a:t>
            </a:r>
          </a:p>
        </p:txBody>
      </p:sp>
      <p:sp>
        <p:nvSpPr>
          <p:cNvPr id="605190" name="Text Box 6"/>
          <p:cNvSpPr txBox="1">
            <a:spLocks noChangeArrowheads="1"/>
          </p:cNvSpPr>
          <p:nvPr/>
        </p:nvSpPr>
        <p:spPr bwMode="auto">
          <a:xfrm>
            <a:off x="3494092" y="5722938"/>
            <a:ext cx="2061783" cy="400110"/>
          </a:xfrm>
          <a:prstGeom prst="rect">
            <a:avLst/>
          </a:prstGeom>
          <a:solidFill>
            <a:srgbClr val="6633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Cô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cheá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hoã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trôï</a:t>
            </a:r>
            <a:endParaRPr lang="en-US" sz="2000" b="1" dirty="0">
              <a:solidFill>
                <a:schemeClr val="accent2"/>
              </a:solidFill>
              <a:latin typeface="VNI-Book" pitchFamily="2" charset="0"/>
            </a:endParaRPr>
          </a:p>
        </p:txBody>
      </p:sp>
      <p:sp>
        <p:nvSpPr>
          <p:cNvPr id="605191" name="Text Box 7"/>
          <p:cNvSpPr txBox="1">
            <a:spLocks noChangeArrowheads="1"/>
          </p:cNvSpPr>
          <p:nvPr/>
        </p:nvSpPr>
        <p:spPr bwMode="auto">
          <a:xfrm>
            <a:off x="5741988" y="5707063"/>
            <a:ext cx="3062057" cy="40011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663300"/>
                </a:solidFill>
                <a:latin typeface="VNI-Book" pitchFamily="2" charset="0"/>
              </a:rPr>
              <a:t>Chieán</a:t>
            </a:r>
            <a:r>
              <a:rPr lang="en-US" sz="2000" b="1" dirty="0">
                <a:solidFill>
                  <a:srgbClr val="663300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rgbClr val="663300"/>
                </a:solidFill>
                <a:latin typeface="VNI-Book" pitchFamily="2" charset="0"/>
              </a:rPr>
              <a:t>löôïc</a:t>
            </a:r>
            <a:r>
              <a:rPr lang="en-US" sz="2000" b="1" dirty="0">
                <a:solidFill>
                  <a:srgbClr val="663300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rgbClr val="663300"/>
                </a:solidFill>
                <a:latin typeface="VNI-Book" pitchFamily="2" charset="0"/>
              </a:rPr>
              <a:t>thöïc</a:t>
            </a:r>
            <a:r>
              <a:rPr lang="en-US" sz="2000" b="1" dirty="0">
                <a:solidFill>
                  <a:srgbClr val="663300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rgbClr val="663300"/>
                </a:solidFill>
                <a:latin typeface="VNI-Book" pitchFamily="2" charset="0"/>
              </a:rPr>
              <a:t>hieän</a:t>
            </a:r>
            <a:endParaRPr lang="en-US" sz="2000" b="1" dirty="0">
              <a:solidFill>
                <a:srgbClr val="663300"/>
              </a:solidFill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5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67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5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67000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5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67000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05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6700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5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67000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05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67000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05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6700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0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0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0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0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86" grpId="0" build="p" bldLvl="2"/>
      <p:bldP spid="605188" grpId="0" animBg="1"/>
      <p:bldP spid="605189" grpId="0" animBg="1"/>
      <p:bldP spid="605190" grpId="0" animBg="1"/>
      <p:bldP spid="60519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090D-078B-47F7-98EF-AC826EDA57B2}" type="slidenum">
              <a:rPr lang="en-US"/>
              <a:pPr/>
              <a:t>30</a:t>
            </a:fld>
            <a:endParaRPr lang="en-US"/>
          </a:p>
        </p:txBody>
      </p:sp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885113" cy="665163"/>
          </a:xfrm>
        </p:spPr>
        <p:txBody>
          <a:bodyPr/>
          <a:lstStyle/>
          <a:p>
            <a:r>
              <a:rPr lang="en-US"/>
              <a:t>Ví duï Dynamic Partitioning</a:t>
            </a:r>
          </a:p>
        </p:txBody>
      </p:sp>
      <p:graphicFrame>
        <p:nvGraphicFramePr>
          <p:cNvPr id="642052" name="Object 4"/>
          <p:cNvGraphicFramePr>
            <a:graphicFrameLocks noChangeAspect="1"/>
          </p:cNvGraphicFramePr>
          <p:nvPr/>
        </p:nvGraphicFramePr>
        <p:xfrm>
          <a:off x="334963" y="1311275"/>
          <a:ext cx="8534400" cy="443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110" name="Artwork" r:id="rId3" imgW="5923810" imgH="2800741" progId="">
                  <p:embed/>
                </p:oleObj>
              </mc:Choice>
              <mc:Fallback>
                <p:oleObj name="Artwork" r:id="rId3" imgW="5923810" imgH="2800741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1311275"/>
                        <a:ext cx="8534400" cy="443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9C83-B74E-48F9-9A0F-1E4EBECA6C63}" type="slidenum">
              <a:rPr lang="en-US"/>
              <a:pPr/>
              <a:t>31</a:t>
            </a:fld>
            <a:endParaRPr lang="en-US"/>
          </a:p>
        </p:txBody>
      </p:sp>
      <p:graphicFrame>
        <p:nvGraphicFramePr>
          <p:cNvPr id="643076" name="Object 4"/>
          <p:cNvGraphicFramePr>
            <a:graphicFrameLocks noChangeAspect="1"/>
          </p:cNvGraphicFramePr>
          <p:nvPr/>
        </p:nvGraphicFramePr>
        <p:xfrm>
          <a:off x="157163" y="1444625"/>
          <a:ext cx="8791575" cy="414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134" name="Artwork" r:id="rId3" imgW="5934903" imgH="2800741" progId="">
                  <p:embed/>
                </p:oleObj>
              </mc:Choice>
              <mc:Fallback>
                <p:oleObj name="Artwork" r:id="rId3" imgW="5934903" imgH="2800741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3" y="1444625"/>
                        <a:ext cx="8791575" cy="414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3079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Ví duï Dynamic Partitioning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7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1FAF-717A-4DDA-93B6-2959C7420B71}" type="slidenum">
              <a:rPr lang="en-US"/>
              <a:pPr/>
              <a:t>32</a:t>
            </a:fld>
            <a:endParaRPr lang="en-US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06463" y="195263"/>
            <a:ext cx="7723187" cy="6858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Giaûi quyeát vaán ñeà Dynamic Allocation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06488"/>
            <a:ext cx="8067675" cy="1455737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400"/>
              <a:t>Caùc chieán löôïc thoâng duïng ñeå choïn partition: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chemeClr val="hlink"/>
                </a:solidFill>
              </a:rPr>
              <a:t>First-fit</a:t>
            </a:r>
            <a:r>
              <a:rPr lang="en-US" sz="2000"/>
              <a:t>: choïn partition töï do ñaàu tieân</a:t>
            </a:r>
            <a:endParaRPr lang="en-US" sz="200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chemeClr val="hlink"/>
                </a:solidFill>
              </a:rPr>
              <a:t>Best-fit</a:t>
            </a:r>
            <a:r>
              <a:rPr lang="en-US" sz="2000"/>
              <a:t>: choïn partition töï do nhoû nhaát ñuû chöùa tieán trình 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chemeClr val="hlink"/>
                </a:solidFill>
              </a:rPr>
              <a:t>Worst-fit</a:t>
            </a:r>
            <a:r>
              <a:rPr lang="en-US" sz="2000"/>
              <a:t>: choïn partition töï do lôùn nhaát ñuû chöùa tieán trình</a:t>
            </a:r>
          </a:p>
        </p:txBody>
      </p:sp>
      <p:sp>
        <p:nvSpPr>
          <p:cNvPr id="644102" name="Rectangle 6"/>
          <p:cNvSpPr>
            <a:spLocks noChangeArrowheads="1"/>
          </p:cNvSpPr>
          <p:nvPr/>
        </p:nvSpPr>
        <p:spPr bwMode="auto">
          <a:xfrm>
            <a:off x="4556125" y="2686050"/>
            <a:ext cx="2206625" cy="35433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44103" name="Text Box 7"/>
          <p:cNvSpPr txBox="1">
            <a:spLocks noChangeArrowheads="1"/>
          </p:cNvSpPr>
          <p:nvPr/>
        </p:nvSpPr>
        <p:spPr bwMode="auto">
          <a:xfrm>
            <a:off x="4581525" y="2713038"/>
            <a:ext cx="2130425" cy="495300"/>
          </a:xfrm>
          <a:prstGeom prst="rect">
            <a:avLst/>
          </a:prstGeom>
          <a:solidFill>
            <a:srgbClr val="0080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2M</a:t>
            </a:r>
          </a:p>
        </p:txBody>
      </p:sp>
      <p:sp>
        <p:nvSpPr>
          <p:cNvPr id="644104" name="Text Box 8"/>
          <p:cNvSpPr txBox="1">
            <a:spLocks noChangeArrowheads="1"/>
          </p:cNvSpPr>
          <p:nvPr/>
        </p:nvSpPr>
        <p:spPr bwMode="auto">
          <a:xfrm>
            <a:off x="4587875" y="3186113"/>
            <a:ext cx="2132013" cy="860425"/>
          </a:xfrm>
          <a:prstGeom prst="rect">
            <a:avLst/>
          </a:prstGeom>
          <a:solidFill>
            <a:srgbClr val="CA68A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P1</a:t>
            </a: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44105" name="Text Box 9"/>
          <p:cNvSpPr txBox="1">
            <a:spLocks noChangeArrowheads="1"/>
          </p:cNvSpPr>
          <p:nvPr/>
        </p:nvSpPr>
        <p:spPr bwMode="auto">
          <a:xfrm>
            <a:off x="4579938" y="4078288"/>
            <a:ext cx="2132012" cy="122555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8M</a:t>
            </a: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44107" name="Text Box 11"/>
          <p:cNvSpPr txBox="1">
            <a:spLocks noChangeArrowheads="1"/>
          </p:cNvSpPr>
          <p:nvPr/>
        </p:nvSpPr>
        <p:spPr bwMode="auto">
          <a:xfrm>
            <a:off x="560388" y="3714750"/>
            <a:ext cx="2132012" cy="64135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P3 (1M)</a:t>
            </a:r>
          </a:p>
        </p:txBody>
      </p:sp>
      <p:sp>
        <p:nvSpPr>
          <p:cNvPr id="644108" name="Line 12"/>
          <p:cNvSpPr>
            <a:spLocks noChangeShapeType="1"/>
          </p:cNvSpPr>
          <p:nvPr/>
        </p:nvSpPr>
        <p:spPr bwMode="auto">
          <a:xfrm flipV="1">
            <a:off x="2676525" y="2997200"/>
            <a:ext cx="1858963" cy="1117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44109" name="Line 13"/>
          <p:cNvSpPr>
            <a:spLocks noChangeShapeType="1"/>
          </p:cNvSpPr>
          <p:nvPr/>
        </p:nvSpPr>
        <p:spPr bwMode="auto">
          <a:xfrm>
            <a:off x="2692400" y="4129088"/>
            <a:ext cx="1857375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44111" name="Text Box 15"/>
          <p:cNvSpPr txBox="1">
            <a:spLocks noChangeArrowheads="1"/>
          </p:cNvSpPr>
          <p:nvPr/>
        </p:nvSpPr>
        <p:spPr bwMode="auto">
          <a:xfrm>
            <a:off x="4587875" y="5318125"/>
            <a:ext cx="2130425" cy="495300"/>
          </a:xfrm>
          <a:prstGeom prst="rect">
            <a:avLst/>
          </a:prstGeom>
          <a:solidFill>
            <a:srgbClr val="00FF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Comic Sans MS" pitchFamily="66" charset="0"/>
              </a:rPr>
              <a:t>P2</a:t>
            </a:r>
          </a:p>
        </p:txBody>
      </p:sp>
      <p:sp>
        <p:nvSpPr>
          <p:cNvPr id="644112" name="Text Box 16"/>
          <p:cNvSpPr txBox="1">
            <a:spLocks noChangeArrowheads="1"/>
          </p:cNvSpPr>
          <p:nvPr/>
        </p:nvSpPr>
        <p:spPr bwMode="auto">
          <a:xfrm>
            <a:off x="5365750" y="5818188"/>
            <a:ext cx="8524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1.5M</a:t>
            </a:r>
          </a:p>
        </p:txBody>
      </p:sp>
      <p:sp>
        <p:nvSpPr>
          <p:cNvPr id="644113" name="Line 17"/>
          <p:cNvSpPr>
            <a:spLocks noChangeShapeType="1"/>
          </p:cNvSpPr>
          <p:nvPr/>
        </p:nvSpPr>
        <p:spPr bwMode="auto">
          <a:xfrm>
            <a:off x="2671763" y="4106863"/>
            <a:ext cx="1885950" cy="19748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44110" name="Text Box 14"/>
          <p:cNvSpPr txBox="1">
            <a:spLocks noChangeArrowheads="1"/>
          </p:cNvSpPr>
          <p:nvPr/>
        </p:nvSpPr>
        <p:spPr bwMode="auto">
          <a:xfrm>
            <a:off x="2865438" y="3071813"/>
            <a:ext cx="755650" cy="18748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700">
                <a:solidFill>
                  <a:srgbClr val="008000"/>
                </a:solidFill>
                <a:latin typeface="Comic Sans MS" pitchFamily="66" charset="0"/>
              </a:rPr>
              <a:t>?</a:t>
            </a:r>
          </a:p>
        </p:txBody>
      </p:sp>
      <p:grpSp>
        <p:nvGrpSpPr>
          <p:cNvPr id="644117" name="Group 21"/>
          <p:cNvGrpSpPr>
            <a:grpSpLocks/>
          </p:cNvGrpSpPr>
          <p:nvPr/>
        </p:nvGrpSpPr>
        <p:grpSpPr bwMode="auto">
          <a:xfrm>
            <a:off x="6800850" y="4352925"/>
            <a:ext cx="2401888" cy="474663"/>
            <a:chOff x="4279" y="1713"/>
            <a:chExt cx="1513" cy="299"/>
          </a:xfrm>
        </p:grpSpPr>
        <p:sp>
          <p:nvSpPr>
            <p:cNvPr id="644118" name="AutoShape 22"/>
            <p:cNvSpPr>
              <a:spLocks noChangeArrowheads="1"/>
            </p:cNvSpPr>
            <p:nvPr/>
          </p:nvSpPr>
          <p:spPr bwMode="auto">
            <a:xfrm>
              <a:off x="4279" y="1756"/>
              <a:ext cx="329" cy="256"/>
            </a:xfrm>
            <a:prstGeom prst="leftArrow">
              <a:avLst>
                <a:gd name="adj1" fmla="val 50000"/>
                <a:gd name="adj2" fmla="val 32129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44119" name="Text Box 23"/>
            <p:cNvSpPr txBox="1">
              <a:spLocks noChangeArrowheads="1"/>
            </p:cNvSpPr>
            <p:nvPr/>
          </p:nvSpPr>
          <p:spPr bwMode="auto">
            <a:xfrm>
              <a:off x="4724" y="1713"/>
              <a:ext cx="1068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hlink"/>
                  </a:solidFill>
                  <a:latin typeface="VNI-Book" pitchFamily="2" charset="0"/>
                </a:rPr>
                <a:t>Worst Fit</a:t>
              </a:r>
            </a:p>
          </p:txBody>
        </p:sp>
      </p:grpSp>
      <p:grpSp>
        <p:nvGrpSpPr>
          <p:cNvPr id="644123" name="Group 27"/>
          <p:cNvGrpSpPr>
            <a:grpSpLocks/>
          </p:cNvGrpSpPr>
          <p:nvPr/>
        </p:nvGrpSpPr>
        <p:grpSpPr bwMode="auto">
          <a:xfrm>
            <a:off x="6792913" y="2705100"/>
            <a:ext cx="2243137" cy="474663"/>
            <a:chOff x="4279" y="1713"/>
            <a:chExt cx="1413" cy="299"/>
          </a:xfrm>
        </p:grpSpPr>
        <p:sp>
          <p:nvSpPr>
            <p:cNvPr id="644124" name="AutoShape 28"/>
            <p:cNvSpPr>
              <a:spLocks noChangeArrowheads="1"/>
            </p:cNvSpPr>
            <p:nvPr/>
          </p:nvSpPr>
          <p:spPr bwMode="auto">
            <a:xfrm>
              <a:off x="4279" y="1756"/>
              <a:ext cx="329" cy="256"/>
            </a:xfrm>
            <a:prstGeom prst="leftArrow">
              <a:avLst>
                <a:gd name="adj1" fmla="val 50000"/>
                <a:gd name="adj2" fmla="val 32129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44125" name="Text Box 29"/>
            <p:cNvSpPr txBox="1">
              <a:spLocks noChangeArrowheads="1"/>
            </p:cNvSpPr>
            <p:nvPr/>
          </p:nvSpPr>
          <p:spPr bwMode="auto">
            <a:xfrm>
              <a:off x="4724" y="1713"/>
              <a:ext cx="968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hlink"/>
                  </a:solidFill>
                  <a:latin typeface="VNI-Book" pitchFamily="2" charset="0"/>
                </a:rPr>
                <a:t>First Fit</a:t>
              </a:r>
            </a:p>
          </p:txBody>
        </p:sp>
      </p:grpSp>
      <p:grpSp>
        <p:nvGrpSpPr>
          <p:cNvPr id="644126" name="Group 30"/>
          <p:cNvGrpSpPr>
            <a:grpSpLocks/>
          </p:cNvGrpSpPr>
          <p:nvPr/>
        </p:nvGrpSpPr>
        <p:grpSpPr bwMode="auto">
          <a:xfrm>
            <a:off x="6792912" y="5795963"/>
            <a:ext cx="2187574" cy="474662"/>
            <a:chOff x="4279" y="1713"/>
            <a:chExt cx="1378" cy="299"/>
          </a:xfrm>
        </p:grpSpPr>
        <p:sp>
          <p:nvSpPr>
            <p:cNvPr id="644127" name="AutoShape 31"/>
            <p:cNvSpPr>
              <a:spLocks noChangeArrowheads="1"/>
            </p:cNvSpPr>
            <p:nvPr/>
          </p:nvSpPr>
          <p:spPr bwMode="auto">
            <a:xfrm>
              <a:off x="4279" y="1756"/>
              <a:ext cx="329" cy="256"/>
            </a:xfrm>
            <a:prstGeom prst="leftArrow">
              <a:avLst>
                <a:gd name="adj1" fmla="val 50000"/>
                <a:gd name="adj2" fmla="val 32129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44128" name="Text Box 32"/>
            <p:cNvSpPr txBox="1">
              <a:spLocks noChangeArrowheads="1"/>
            </p:cNvSpPr>
            <p:nvPr/>
          </p:nvSpPr>
          <p:spPr bwMode="auto">
            <a:xfrm>
              <a:off x="4724" y="1713"/>
              <a:ext cx="933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hlink"/>
                  </a:solidFill>
                  <a:latin typeface="VNI-Book" pitchFamily="2" charset="0"/>
                </a:rPr>
                <a:t>Best Fit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4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4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4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4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4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4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4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4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44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4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44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44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44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44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44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44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build="p"/>
      <p:bldP spid="644102" grpId="0" animBg="1"/>
      <p:bldP spid="644103" grpId="0" animBg="1"/>
      <p:bldP spid="644104" grpId="0" animBg="1"/>
      <p:bldP spid="644105" grpId="0" animBg="1"/>
      <p:bldP spid="644107" grpId="0" animBg="1"/>
      <p:bldP spid="644108" grpId="0" animBg="1"/>
      <p:bldP spid="644109" grpId="0" animBg="1"/>
      <p:bldP spid="644111" grpId="0" animBg="1"/>
      <p:bldP spid="644112" grpId="0"/>
      <p:bldP spid="644113" grpId="0" animBg="1"/>
      <p:bldP spid="644110" grpId="0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65A6-4F6E-4FC0-A74D-D98F2D3E838A}" type="slidenum">
              <a:rPr lang="en-US"/>
              <a:pPr/>
              <a:t>33</a:t>
            </a:fld>
            <a:endParaRPr lang="en-US"/>
          </a:p>
        </p:txBody>
      </p:sp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06463" y="195263"/>
            <a:ext cx="7723187" cy="6858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Memory Compaction (Garbage Collection)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06488"/>
            <a:ext cx="8067675" cy="1455737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400"/>
              <a:t>Giaûi quyeát vaán ñeà </a:t>
            </a:r>
            <a:r>
              <a:rPr lang="en-US" sz="2400">
                <a:solidFill>
                  <a:schemeClr val="hlink"/>
                </a:solidFill>
              </a:rPr>
              <a:t>External Fragmentation</a:t>
            </a:r>
            <a:r>
              <a:rPr lang="en-US" sz="2400"/>
              <a:t> 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Doàn caùc vuøng bò phaân maûnh laïi vôùi nhau ñeå taïo thaønh partition lieân tuïc ñuû lôùn ñeå söû duïng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Chi phí thöïc hieän cao</a:t>
            </a:r>
          </a:p>
        </p:txBody>
      </p:sp>
      <p:sp>
        <p:nvSpPr>
          <p:cNvPr id="687108" name="Rectangle 4"/>
          <p:cNvSpPr>
            <a:spLocks noChangeArrowheads="1"/>
          </p:cNvSpPr>
          <p:nvPr/>
        </p:nvSpPr>
        <p:spPr bwMode="auto">
          <a:xfrm>
            <a:off x="4556125" y="2686050"/>
            <a:ext cx="2206625" cy="35433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87109" name="Text Box 5"/>
          <p:cNvSpPr txBox="1">
            <a:spLocks noChangeArrowheads="1"/>
          </p:cNvSpPr>
          <p:nvPr/>
        </p:nvSpPr>
        <p:spPr bwMode="auto">
          <a:xfrm>
            <a:off x="4581525" y="2713038"/>
            <a:ext cx="2130425" cy="495300"/>
          </a:xfrm>
          <a:prstGeom prst="rect">
            <a:avLst/>
          </a:prstGeom>
          <a:solidFill>
            <a:srgbClr val="0080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2M</a:t>
            </a:r>
          </a:p>
        </p:txBody>
      </p:sp>
      <p:sp>
        <p:nvSpPr>
          <p:cNvPr id="687110" name="Text Box 6"/>
          <p:cNvSpPr txBox="1">
            <a:spLocks noChangeArrowheads="1"/>
          </p:cNvSpPr>
          <p:nvPr/>
        </p:nvSpPr>
        <p:spPr bwMode="auto">
          <a:xfrm>
            <a:off x="4587875" y="3186113"/>
            <a:ext cx="2132013" cy="1571625"/>
          </a:xfrm>
          <a:prstGeom prst="rect">
            <a:avLst/>
          </a:prstGeom>
          <a:solidFill>
            <a:srgbClr val="CA68A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P1</a:t>
            </a: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87111" name="Text Box 7"/>
          <p:cNvSpPr txBox="1">
            <a:spLocks noChangeArrowheads="1"/>
          </p:cNvSpPr>
          <p:nvPr/>
        </p:nvSpPr>
        <p:spPr bwMode="auto">
          <a:xfrm>
            <a:off x="4579938" y="4802188"/>
            <a:ext cx="2132012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1M</a:t>
            </a:r>
          </a:p>
        </p:txBody>
      </p:sp>
      <p:sp>
        <p:nvSpPr>
          <p:cNvPr id="687112" name="Text Box 8"/>
          <p:cNvSpPr txBox="1">
            <a:spLocks noChangeArrowheads="1"/>
          </p:cNvSpPr>
          <p:nvPr/>
        </p:nvSpPr>
        <p:spPr bwMode="auto">
          <a:xfrm>
            <a:off x="560388" y="3714750"/>
            <a:ext cx="2132012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>
                <a:latin typeface="Comic Sans MS" pitchFamily="66" charset="0"/>
              </a:rPr>
              <a:t>External fragmentations</a:t>
            </a:r>
          </a:p>
        </p:txBody>
      </p:sp>
      <p:sp>
        <p:nvSpPr>
          <p:cNvPr id="687113" name="Line 9"/>
          <p:cNvSpPr>
            <a:spLocks noChangeShapeType="1"/>
          </p:cNvSpPr>
          <p:nvPr/>
        </p:nvSpPr>
        <p:spPr bwMode="auto">
          <a:xfrm flipV="1">
            <a:off x="2676525" y="2997200"/>
            <a:ext cx="1858963" cy="1117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87114" name="Line 10"/>
          <p:cNvSpPr>
            <a:spLocks noChangeShapeType="1"/>
          </p:cNvSpPr>
          <p:nvPr/>
        </p:nvSpPr>
        <p:spPr bwMode="auto">
          <a:xfrm>
            <a:off x="2692400" y="4129088"/>
            <a:ext cx="1857375" cy="8842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87115" name="Text Box 11"/>
          <p:cNvSpPr txBox="1">
            <a:spLocks noChangeArrowheads="1"/>
          </p:cNvSpPr>
          <p:nvPr/>
        </p:nvSpPr>
        <p:spPr bwMode="auto">
          <a:xfrm>
            <a:off x="4587875" y="5318125"/>
            <a:ext cx="2130425" cy="495300"/>
          </a:xfrm>
          <a:prstGeom prst="rect">
            <a:avLst/>
          </a:prstGeom>
          <a:solidFill>
            <a:srgbClr val="00FF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Comic Sans MS" pitchFamily="66" charset="0"/>
              </a:rPr>
              <a:t>P2</a:t>
            </a:r>
          </a:p>
        </p:txBody>
      </p:sp>
      <p:sp>
        <p:nvSpPr>
          <p:cNvPr id="687116" name="Text Box 12"/>
          <p:cNvSpPr txBox="1">
            <a:spLocks noChangeArrowheads="1"/>
          </p:cNvSpPr>
          <p:nvPr/>
        </p:nvSpPr>
        <p:spPr bwMode="auto">
          <a:xfrm>
            <a:off x="5365750" y="5818188"/>
            <a:ext cx="8524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1.5M</a:t>
            </a:r>
          </a:p>
        </p:txBody>
      </p:sp>
      <p:sp>
        <p:nvSpPr>
          <p:cNvPr id="687117" name="Line 13"/>
          <p:cNvSpPr>
            <a:spLocks noChangeShapeType="1"/>
          </p:cNvSpPr>
          <p:nvPr/>
        </p:nvSpPr>
        <p:spPr bwMode="auto">
          <a:xfrm>
            <a:off x="2671763" y="4106863"/>
            <a:ext cx="1885950" cy="19748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8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8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8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8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8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8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8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87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7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8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8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8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89017E-6 L 8.33333E-7 -0.2906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687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16185E-6 L 8.33333E-7 -0.3752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687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092 L 0.00243 0.07422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87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0416 L 0.00069 0.30335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87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07" grpId="0" build="p"/>
      <p:bldP spid="687108" grpId="0" animBg="1"/>
      <p:bldP spid="687109" grpId="0" animBg="1"/>
      <p:bldP spid="687109" grpId="1" animBg="1"/>
      <p:bldP spid="687110" grpId="0" animBg="1"/>
      <p:bldP spid="687110" grpId="1" animBg="1"/>
      <p:bldP spid="687111" grpId="0" animBg="1"/>
      <p:bldP spid="687111" grpId="1" animBg="1"/>
      <p:bldP spid="687112" grpId="0"/>
      <p:bldP spid="687113" grpId="0" animBg="1"/>
      <p:bldP spid="687114" grpId="0" animBg="1"/>
      <p:bldP spid="687115" grpId="0" animBg="1"/>
      <p:bldP spid="687115" grpId="1" animBg="1"/>
      <p:bldP spid="687116" grpId="0"/>
      <p:bldP spid="6871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F8AE-3264-41E6-9215-B050653D0088}" type="slidenum">
              <a:rPr lang="en-US"/>
              <a:pPr/>
              <a:t>34</a:t>
            </a:fld>
            <a:endParaRPr lang="en-US"/>
          </a:p>
        </p:txBody>
      </p:sp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Caùc moâ hình chuyeån ñoåi ñòa chæ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Fixed/Dynamic partition laø moâ hình toå chöùc naïp tieán trình vaøo KGVL</a:t>
            </a:r>
          </a:p>
          <a:p>
            <a:r>
              <a:rPr lang="en-US"/>
              <a:t>Caàn coù moâ hình ñeå chuyeån ñoåi ñòa chæ töø KGÑC vaøo KGVL</a:t>
            </a:r>
          </a:p>
          <a:p>
            <a:pPr lvl="1"/>
            <a:r>
              <a:rPr lang="en-US"/>
              <a:t>Linker Loader</a:t>
            </a:r>
          </a:p>
          <a:p>
            <a:pPr lvl="1"/>
            <a:r>
              <a:rPr lang="en-US"/>
              <a:t>Base &amp; Bound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9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9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39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1CB3-98E0-423A-A04F-415964140CF8}" type="slidenum">
              <a:rPr lang="en-US"/>
              <a:pPr/>
              <a:t>35</a:t>
            </a:fld>
            <a:endParaRPr lang="en-US"/>
          </a:p>
        </p:txBody>
      </p:sp>
      <p:sp>
        <p:nvSpPr>
          <p:cNvPr id="536578" name="Rectangle 2"/>
          <p:cNvSpPr>
            <a:spLocks noChangeArrowheads="1"/>
          </p:cNvSpPr>
          <p:nvPr/>
        </p:nvSpPr>
        <p:spPr bwMode="auto">
          <a:xfrm>
            <a:off x="4800600" y="2286000"/>
            <a:ext cx="184731" cy="461665"/>
          </a:xfrm>
          <a:prstGeom prst="rect">
            <a:avLst/>
          </a:prstGeom>
          <a:solidFill>
            <a:srgbClr val="99FF66"/>
          </a:solidFill>
          <a:ln w="762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Moâ hình Linker-Loader</a:t>
            </a:r>
          </a:p>
        </p:txBody>
      </p:sp>
      <p:sp>
        <p:nvSpPr>
          <p:cNvPr id="536580" name="Rectangle 4"/>
          <p:cNvSpPr>
            <a:spLocks noChangeArrowheads="1"/>
          </p:cNvSpPr>
          <p:nvPr/>
        </p:nvSpPr>
        <p:spPr bwMode="auto">
          <a:xfrm>
            <a:off x="228600" y="4321175"/>
            <a:ext cx="8915400" cy="162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1" dirty="0" err="1">
                <a:latin typeface="VNI-Book" pitchFamily="2" charset="0"/>
              </a:rPr>
              <a:t>Taïi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thôøi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ñieåm</a:t>
            </a:r>
            <a:r>
              <a:rPr lang="en-US" sz="2800" b="1" dirty="0">
                <a:latin typeface="VNI-Book" pitchFamily="2" charset="0"/>
              </a:rPr>
              <a:t> Link, </a:t>
            </a:r>
            <a:r>
              <a:rPr lang="en-US" sz="2800" b="1" dirty="0" err="1">
                <a:latin typeface="VNI-Book" pitchFamily="2" charset="0"/>
              </a:rPr>
              <a:t>giöõ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laïi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caùc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ñòa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chæ</a:t>
            </a:r>
            <a:r>
              <a:rPr lang="en-US" sz="2800" b="1" dirty="0">
                <a:latin typeface="VNI-Book" pitchFamily="2" charset="0"/>
              </a:rPr>
              <a:t> logic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1" dirty="0" err="1">
                <a:latin typeface="VNI-Book" pitchFamily="2" charset="0"/>
              </a:rPr>
              <a:t>Vò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trí</a:t>
            </a:r>
            <a:r>
              <a:rPr lang="en-US" sz="2800" b="1" dirty="0">
                <a:latin typeface="VNI-Book" pitchFamily="2" charset="0"/>
              </a:rPr>
              <a:t> base </a:t>
            </a:r>
            <a:r>
              <a:rPr lang="en-US" sz="2800" b="1" dirty="0" err="1">
                <a:latin typeface="VNI-Book" pitchFamily="2" charset="0"/>
              </a:rPr>
              <a:t>cuûa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tieán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trình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trong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boä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nhôù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xaùc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ñònh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ñöôïc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vaøo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thôøi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ñieåm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naïp</a:t>
            </a:r>
            <a:r>
              <a:rPr lang="en-US" sz="2800" b="1" dirty="0">
                <a:latin typeface="VNI-Book" pitchFamily="2" charset="0"/>
              </a:rPr>
              <a:t> :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b="1" dirty="0">
                <a:latin typeface="VNI-Book" pitchFamily="2" charset="0"/>
              </a:rPr>
              <a:t> 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ñòa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chæ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physic =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ñòa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chæ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logic + base</a:t>
            </a:r>
          </a:p>
        </p:txBody>
      </p:sp>
      <p:sp>
        <p:nvSpPr>
          <p:cNvPr id="536581" name="Rectangle 5"/>
          <p:cNvSpPr>
            <a:spLocks noChangeArrowheads="1"/>
          </p:cNvSpPr>
          <p:nvPr/>
        </p:nvSpPr>
        <p:spPr bwMode="auto">
          <a:xfrm>
            <a:off x="841375" y="2209800"/>
            <a:ext cx="1749425" cy="1462088"/>
          </a:xfrm>
          <a:prstGeom prst="rect">
            <a:avLst/>
          </a:prstGeom>
          <a:solidFill>
            <a:srgbClr val="66FF66"/>
          </a:solidFill>
          <a:ln w="38100">
            <a:solidFill>
              <a:srgbClr val="0F0C19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6582" name="Text Box 6"/>
          <p:cNvSpPr txBox="1">
            <a:spLocks noChangeArrowheads="1"/>
          </p:cNvSpPr>
          <p:nvPr/>
        </p:nvSpPr>
        <p:spPr bwMode="auto">
          <a:xfrm>
            <a:off x="2574925" y="3392488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0x0000</a:t>
            </a:r>
          </a:p>
        </p:txBody>
      </p:sp>
      <p:sp>
        <p:nvSpPr>
          <p:cNvPr id="536583" name="Text Box 7"/>
          <p:cNvSpPr txBox="1">
            <a:spLocks noChangeArrowheads="1"/>
          </p:cNvSpPr>
          <p:nvPr/>
        </p:nvSpPr>
        <p:spPr bwMode="auto">
          <a:xfrm>
            <a:off x="917575" y="1600200"/>
            <a:ext cx="14732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test</a:t>
            </a:r>
            <a:r>
              <a:rPr lang="en-US" sz="2800">
                <a:solidFill>
                  <a:schemeClr val="bg2"/>
                </a:solidFill>
                <a:latin typeface="Comic Sans MS" pitchFamily="66" charset="0"/>
              </a:rPr>
              <a:t>.exe</a:t>
            </a:r>
          </a:p>
        </p:txBody>
      </p:sp>
      <p:sp>
        <p:nvSpPr>
          <p:cNvPr id="536584" name="Text Box 8"/>
          <p:cNvSpPr txBox="1">
            <a:spLocks noChangeArrowheads="1"/>
          </p:cNvSpPr>
          <p:nvPr/>
        </p:nvSpPr>
        <p:spPr bwMode="auto">
          <a:xfrm>
            <a:off x="2578100" y="2027238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0x4000</a:t>
            </a:r>
          </a:p>
        </p:txBody>
      </p:sp>
      <p:sp>
        <p:nvSpPr>
          <p:cNvPr id="536585" name="Rectangle 9"/>
          <p:cNvSpPr>
            <a:spLocks noChangeArrowheads="1"/>
          </p:cNvSpPr>
          <p:nvPr/>
        </p:nvSpPr>
        <p:spPr bwMode="auto">
          <a:xfrm>
            <a:off x="4803775" y="1219200"/>
            <a:ext cx="2133600" cy="2743200"/>
          </a:xfrm>
          <a:prstGeom prst="rect">
            <a:avLst/>
          </a:prstGeom>
          <a:noFill/>
          <a:ln w="38100">
            <a:solidFill>
              <a:srgbClr val="0F0C19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6586" name="Line 10"/>
          <p:cNvSpPr>
            <a:spLocks noChangeShapeType="1"/>
          </p:cNvSpPr>
          <p:nvPr/>
        </p:nvSpPr>
        <p:spPr bwMode="auto">
          <a:xfrm>
            <a:off x="4803775" y="1828800"/>
            <a:ext cx="21336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6587" name="Line 11"/>
          <p:cNvSpPr>
            <a:spLocks noChangeShapeType="1"/>
          </p:cNvSpPr>
          <p:nvPr/>
        </p:nvSpPr>
        <p:spPr bwMode="auto">
          <a:xfrm>
            <a:off x="4803775" y="2286000"/>
            <a:ext cx="21336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6588" name="Text Box 12"/>
          <p:cNvSpPr txBox="1">
            <a:spLocks noChangeArrowheads="1"/>
          </p:cNvSpPr>
          <p:nvPr/>
        </p:nvSpPr>
        <p:spPr bwMode="auto">
          <a:xfrm>
            <a:off x="6937375" y="3048000"/>
            <a:ext cx="1292225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0x3000</a:t>
            </a:r>
          </a:p>
        </p:txBody>
      </p:sp>
      <p:sp>
        <p:nvSpPr>
          <p:cNvPr id="536589" name="Line 13"/>
          <p:cNvSpPr>
            <a:spLocks noChangeShapeType="1"/>
          </p:cNvSpPr>
          <p:nvPr/>
        </p:nvSpPr>
        <p:spPr bwMode="auto">
          <a:xfrm flipV="1">
            <a:off x="2514600" y="2971800"/>
            <a:ext cx="2514600" cy="762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6590" name="Text Box 14"/>
          <p:cNvSpPr txBox="1">
            <a:spLocks noChangeArrowheads="1"/>
          </p:cNvSpPr>
          <p:nvPr/>
        </p:nvSpPr>
        <p:spPr bwMode="auto">
          <a:xfrm>
            <a:off x="4879975" y="2286000"/>
            <a:ext cx="20542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test.exe</a:t>
            </a:r>
          </a:p>
        </p:txBody>
      </p:sp>
      <p:sp>
        <p:nvSpPr>
          <p:cNvPr id="536591" name="Text Box 15"/>
          <p:cNvSpPr txBox="1">
            <a:spLocks noChangeArrowheads="1"/>
          </p:cNvSpPr>
          <p:nvPr/>
        </p:nvSpPr>
        <p:spPr bwMode="auto">
          <a:xfrm>
            <a:off x="841375" y="2895600"/>
            <a:ext cx="17891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b="1">
                <a:solidFill>
                  <a:schemeClr val="bg2"/>
                </a:solidFill>
                <a:latin typeface="Comic Sans MS" pitchFamily="66" charset="0"/>
              </a:rPr>
              <a:t>jump 0x2000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36592" name="Text Box 16"/>
          <p:cNvSpPr txBox="1">
            <a:spLocks noChangeArrowheads="1"/>
          </p:cNvSpPr>
          <p:nvPr/>
        </p:nvSpPr>
        <p:spPr bwMode="auto">
          <a:xfrm>
            <a:off x="4876800" y="2743200"/>
            <a:ext cx="18684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b="1">
                <a:solidFill>
                  <a:schemeClr val="bg2"/>
                </a:solidFill>
                <a:latin typeface="Comic Sans MS" pitchFamily="66" charset="0"/>
              </a:rPr>
              <a:t>jump 0x5000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36593" name="Text Box 17"/>
          <p:cNvSpPr txBox="1">
            <a:spLocks noChangeArrowheads="1"/>
          </p:cNvSpPr>
          <p:nvPr/>
        </p:nvSpPr>
        <p:spPr bwMode="auto">
          <a:xfrm>
            <a:off x="7013575" y="2057400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0x7000</a:t>
            </a:r>
          </a:p>
        </p:txBody>
      </p:sp>
      <p:sp>
        <p:nvSpPr>
          <p:cNvPr id="536594" name="Text Box 18"/>
          <p:cNvSpPr txBox="1">
            <a:spLocks noChangeArrowheads="1"/>
          </p:cNvSpPr>
          <p:nvPr/>
        </p:nvSpPr>
        <p:spPr bwMode="auto">
          <a:xfrm>
            <a:off x="5410200" y="1295400"/>
            <a:ext cx="6381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OS</a:t>
            </a:r>
          </a:p>
        </p:txBody>
      </p:sp>
      <p:sp>
        <p:nvSpPr>
          <p:cNvPr id="536595" name="Line 19"/>
          <p:cNvSpPr>
            <a:spLocks noChangeShapeType="1"/>
          </p:cNvSpPr>
          <p:nvPr/>
        </p:nvSpPr>
        <p:spPr bwMode="auto">
          <a:xfrm>
            <a:off x="4800600" y="3352800"/>
            <a:ext cx="21336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6596" name="Text Box 20"/>
          <p:cNvSpPr txBox="1">
            <a:spLocks noChangeArrowheads="1"/>
          </p:cNvSpPr>
          <p:nvPr/>
        </p:nvSpPr>
        <p:spPr bwMode="auto">
          <a:xfrm>
            <a:off x="7086600" y="3429000"/>
            <a:ext cx="1057275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(base)</a:t>
            </a:r>
          </a:p>
        </p:txBody>
      </p:sp>
      <p:sp>
        <p:nvSpPr>
          <p:cNvPr id="536597" name="Rectangle 21"/>
          <p:cNvSpPr>
            <a:spLocks noChangeArrowheads="1"/>
          </p:cNvSpPr>
          <p:nvPr/>
        </p:nvSpPr>
        <p:spPr bwMode="auto">
          <a:xfrm>
            <a:off x="1262063" y="5805488"/>
            <a:ext cx="5414962" cy="465137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36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5365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365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5365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36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36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36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36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36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3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0" grpId="0" build="p" bldLvl="3" autoUpdateAnimBg="0"/>
      <p:bldP spid="536589" grpId="0" animBg="1"/>
      <p:bldP spid="536592" grpId="0" autoUpdateAnimBg="0"/>
      <p:bldP spid="53659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92AD-D937-40B5-9238-D295A018055E}" type="slidenum">
              <a:rPr lang="en-US"/>
              <a:pPr/>
              <a:t>36</a:t>
            </a:fld>
            <a:endParaRPr lang="en-US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Nhaän xeùt moâ hình Linker-Loader</a:t>
            </a:r>
          </a:p>
        </p:txBody>
      </p:sp>
      <p:sp>
        <p:nvSpPr>
          <p:cNvPr id="537603" name="Rectangle 3"/>
          <p:cNvSpPr>
            <a:spLocks noChangeArrowheads="1"/>
          </p:cNvSpPr>
          <p:nvPr/>
        </p:nvSpPr>
        <p:spPr bwMode="auto">
          <a:xfrm>
            <a:off x="550863" y="1363663"/>
            <a:ext cx="8259762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3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1" dirty="0" err="1">
                <a:latin typeface="VNI-Book" pitchFamily="2" charset="0"/>
              </a:rPr>
              <a:t>Khoâng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caàn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söï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hoã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trôï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phaàn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cöùng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ñeå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chuyeån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ñoåi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ñòa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chæ</a:t>
            </a:r>
            <a:endParaRPr lang="en-US" sz="2800" b="1" dirty="0">
              <a:latin typeface="VNI-Book" pitchFamily="2" charset="0"/>
            </a:endParaRPr>
          </a:p>
          <a:p>
            <a:pPr marL="742950" lvl="1" indent="-285750" eaLnBrk="1" hangingPunct="1">
              <a:spcBef>
                <a:spcPct val="3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b="1" dirty="0">
                <a:latin typeface="VNI-Book" pitchFamily="2" charset="0"/>
              </a:rPr>
              <a:t>Loader </a:t>
            </a:r>
            <a:r>
              <a:rPr lang="en-US" b="1" dirty="0" err="1">
                <a:latin typeface="VNI-Book" pitchFamily="2" charset="0"/>
              </a:rPr>
              <a:t>thöïc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hieän</a:t>
            </a:r>
            <a:endParaRPr lang="en-US" sz="2800" b="1" dirty="0">
              <a:latin typeface="VNI-Book" pitchFamily="2" charset="0"/>
            </a:endParaRPr>
          </a:p>
          <a:p>
            <a:pPr marL="342900" indent="-342900" eaLnBrk="1" hangingPunct="1">
              <a:spcBef>
                <a:spcPct val="3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1" dirty="0" err="1">
                <a:latin typeface="VNI-Book" pitchFamily="2" charset="0"/>
              </a:rPr>
              <a:t>Baûo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veä</a:t>
            </a:r>
            <a:r>
              <a:rPr lang="en-US" sz="2800" b="1" dirty="0">
                <a:latin typeface="VNI-Book" pitchFamily="2" charset="0"/>
              </a:rPr>
              <a:t> ?</a:t>
            </a:r>
          </a:p>
          <a:p>
            <a:pPr marL="742950" lvl="1" indent="-285750" eaLnBrk="1" hangingPunct="1">
              <a:spcBef>
                <a:spcPct val="3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b="1" dirty="0" err="1">
                <a:latin typeface="VNI-Book" pitchFamily="2" charset="0"/>
              </a:rPr>
              <a:t>Khoâng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hoã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trôï</a:t>
            </a:r>
            <a:endParaRPr lang="en-US" b="1" dirty="0">
              <a:latin typeface="VNI-Book" pitchFamily="2" charset="0"/>
            </a:endParaRPr>
          </a:p>
          <a:p>
            <a:pPr marL="342900" indent="-342900" eaLnBrk="1" hangingPunct="1">
              <a:spcBef>
                <a:spcPct val="3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1" dirty="0" err="1">
                <a:latin typeface="VNI-Book" pitchFamily="2" charset="0"/>
              </a:rPr>
              <a:t>Dôøi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chuyeån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sau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khi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naïp</a:t>
            </a:r>
            <a:r>
              <a:rPr lang="en-US" sz="2800" b="1" dirty="0">
                <a:latin typeface="VNI-Book" pitchFamily="2" charset="0"/>
              </a:rPr>
              <a:t> ?</a:t>
            </a:r>
          </a:p>
          <a:p>
            <a:pPr marL="742950" lvl="1" indent="-285750" eaLnBrk="1" hangingPunct="1">
              <a:spcBef>
                <a:spcPct val="3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b="1" dirty="0" err="1">
                <a:latin typeface="VNI-Book" pitchFamily="2" charset="0"/>
              </a:rPr>
              <a:t>Khoâng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hoã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trôï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taùi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ñònh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vò</a:t>
            </a:r>
            <a:endParaRPr lang="en-US" b="1" dirty="0">
              <a:latin typeface="VNI-Book" pitchFamily="2" charset="0"/>
            </a:endParaRPr>
          </a:p>
          <a:p>
            <a:pPr marL="742950" lvl="1" indent="-285750" eaLnBrk="1" hangingPunct="1">
              <a:spcBef>
                <a:spcPct val="3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b="1" dirty="0" err="1">
                <a:latin typeface="VNI-Book" pitchFamily="2" charset="0"/>
              </a:rPr>
              <a:t>Phaûi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naïp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laïi</a:t>
            </a:r>
            <a:r>
              <a:rPr lang="en-US" b="1" dirty="0">
                <a:latin typeface="VNI-Book" pitchFamily="2" charset="0"/>
              </a:rPr>
              <a:t> 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7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7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37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37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37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3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0DE3-878E-4F41-A2CB-C705162EDAA9}" type="slidenum">
              <a:rPr lang="en-US"/>
              <a:pPr/>
              <a:t>37</a:t>
            </a:fld>
            <a:endParaRPr lang="en-US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Moâ hình Base &amp; Bound</a:t>
            </a:r>
          </a:p>
        </p:txBody>
      </p:sp>
      <p:sp>
        <p:nvSpPr>
          <p:cNvPr id="538627" name="Rectangle 3"/>
          <p:cNvSpPr>
            <a:spLocks noChangeArrowheads="1"/>
          </p:cNvSpPr>
          <p:nvPr/>
        </p:nvSpPr>
        <p:spPr bwMode="auto">
          <a:xfrm>
            <a:off x="4651375" y="2309813"/>
            <a:ext cx="2133600" cy="461665"/>
          </a:xfrm>
          <a:prstGeom prst="rect">
            <a:avLst/>
          </a:prstGeom>
          <a:solidFill>
            <a:srgbClr val="66FF66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28" name="Rectangle 4"/>
          <p:cNvSpPr>
            <a:spLocks noChangeArrowheads="1"/>
          </p:cNvSpPr>
          <p:nvPr/>
        </p:nvSpPr>
        <p:spPr bwMode="auto">
          <a:xfrm>
            <a:off x="688975" y="2233613"/>
            <a:ext cx="1749425" cy="1447800"/>
          </a:xfrm>
          <a:prstGeom prst="rect">
            <a:avLst/>
          </a:prstGeom>
          <a:solidFill>
            <a:srgbClr val="66FF66"/>
          </a:solidFill>
          <a:ln w="38100">
            <a:solidFill>
              <a:srgbClr val="0F0C19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29" name="Text Box 5"/>
          <p:cNvSpPr txBox="1">
            <a:spLocks noChangeArrowheads="1"/>
          </p:cNvSpPr>
          <p:nvPr/>
        </p:nvSpPr>
        <p:spPr bwMode="auto">
          <a:xfrm>
            <a:off x="2365375" y="3300413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0x0000</a:t>
            </a:r>
          </a:p>
        </p:txBody>
      </p:sp>
      <p:sp>
        <p:nvSpPr>
          <p:cNvPr id="538630" name="Text Box 6"/>
          <p:cNvSpPr txBox="1">
            <a:spLocks noChangeArrowheads="1"/>
          </p:cNvSpPr>
          <p:nvPr/>
        </p:nvSpPr>
        <p:spPr bwMode="auto">
          <a:xfrm>
            <a:off x="685800" y="1547813"/>
            <a:ext cx="16510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800">
                <a:solidFill>
                  <a:schemeClr val="bg2"/>
                </a:solidFill>
                <a:latin typeface="Comic Sans MS" pitchFamily="66" charset="0"/>
              </a:rPr>
              <a:t>Test.exe</a:t>
            </a:r>
          </a:p>
        </p:txBody>
      </p:sp>
      <p:sp>
        <p:nvSpPr>
          <p:cNvPr id="538631" name="Text Box 7"/>
          <p:cNvSpPr txBox="1">
            <a:spLocks noChangeArrowheads="1"/>
          </p:cNvSpPr>
          <p:nvPr/>
        </p:nvSpPr>
        <p:spPr bwMode="auto">
          <a:xfrm>
            <a:off x="2425700" y="2051050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0x4000</a:t>
            </a:r>
          </a:p>
        </p:txBody>
      </p:sp>
      <p:sp>
        <p:nvSpPr>
          <p:cNvPr id="538632" name="Rectangle 8"/>
          <p:cNvSpPr>
            <a:spLocks noChangeArrowheads="1"/>
          </p:cNvSpPr>
          <p:nvPr/>
        </p:nvSpPr>
        <p:spPr bwMode="auto">
          <a:xfrm>
            <a:off x="4651375" y="1243013"/>
            <a:ext cx="2133600" cy="2743200"/>
          </a:xfrm>
          <a:prstGeom prst="rect">
            <a:avLst/>
          </a:prstGeom>
          <a:noFill/>
          <a:ln w="38100">
            <a:solidFill>
              <a:srgbClr val="0F0C19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33" name="Line 9"/>
          <p:cNvSpPr>
            <a:spLocks noChangeShapeType="1"/>
          </p:cNvSpPr>
          <p:nvPr/>
        </p:nvSpPr>
        <p:spPr bwMode="auto">
          <a:xfrm>
            <a:off x="4651375" y="1852613"/>
            <a:ext cx="21336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34" name="Line 10"/>
          <p:cNvSpPr>
            <a:spLocks noChangeShapeType="1"/>
          </p:cNvSpPr>
          <p:nvPr/>
        </p:nvSpPr>
        <p:spPr bwMode="auto">
          <a:xfrm>
            <a:off x="4651375" y="2309813"/>
            <a:ext cx="21336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35" name="Line 11"/>
          <p:cNvSpPr>
            <a:spLocks noChangeShapeType="1"/>
          </p:cNvSpPr>
          <p:nvPr/>
        </p:nvSpPr>
        <p:spPr bwMode="auto">
          <a:xfrm>
            <a:off x="4651375" y="3300413"/>
            <a:ext cx="21336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36" name="Text Box 12"/>
          <p:cNvSpPr txBox="1">
            <a:spLocks noChangeArrowheads="1"/>
          </p:cNvSpPr>
          <p:nvPr/>
        </p:nvSpPr>
        <p:spPr bwMode="auto">
          <a:xfrm>
            <a:off x="7315200" y="2843213"/>
            <a:ext cx="1330325" cy="86042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Base</a:t>
            </a:r>
          </a:p>
          <a:p>
            <a:pPr algn="ctr"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0x3000</a:t>
            </a:r>
          </a:p>
        </p:txBody>
      </p:sp>
      <p:sp>
        <p:nvSpPr>
          <p:cNvPr id="538637" name="Text Box 13"/>
          <p:cNvSpPr txBox="1">
            <a:spLocks noChangeArrowheads="1"/>
          </p:cNvSpPr>
          <p:nvPr/>
        </p:nvSpPr>
        <p:spPr bwMode="auto">
          <a:xfrm>
            <a:off x="5321300" y="1289050"/>
            <a:ext cx="6381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OS</a:t>
            </a:r>
          </a:p>
        </p:txBody>
      </p:sp>
      <p:sp>
        <p:nvSpPr>
          <p:cNvPr id="538638" name="Line 14"/>
          <p:cNvSpPr>
            <a:spLocks noChangeShapeType="1"/>
          </p:cNvSpPr>
          <p:nvPr/>
        </p:nvSpPr>
        <p:spPr bwMode="auto">
          <a:xfrm>
            <a:off x="2365375" y="2538413"/>
            <a:ext cx="22098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39" name="Text Box 15"/>
          <p:cNvSpPr txBox="1">
            <a:spLocks noChangeArrowheads="1"/>
          </p:cNvSpPr>
          <p:nvPr/>
        </p:nvSpPr>
        <p:spPr bwMode="auto">
          <a:xfrm>
            <a:off x="4727575" y="2309813"/>
            <a:ext cx="14382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Test.exe</a:t>
            </a:r>
          </a:p>
        </p:txBody>
      </p:sp>
      <p:sp>
        <p:nvSpPr>
          <p:cNvPr id="538640" name="Text Box 16"/>
          <p:cNvSpPr txBox="1">
            <a:spLocks noChangeArrowheads="1"/>
          </p:cNvSpPr>
          <p:nvPr/>
        </p:nvSpPr>
        <p:spPr bwMode="auto">
          <a:xfrm>
            <a:off x="688975" y="2919413"/>
            <a:ext cx="17891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b="1">
                <a:solidFill>
                  <a:schemeClr val="bg2"/>
                </a:solidFill>
                <a:latin typeface="Comic Sans MS" pitchFamily="66" charset="0"/>
              </a:rPr>
              <a:t>jump 0x2000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38641" name="Text Box 17"/>
          <p:cNvSpPr txBox="1">
            <a:spLocks noChangeArrowheads="1"/>
          </p:cNvSpPr>
          <p:nvPr/>
        </p:nvSpPr>
        <p:spPr bwMode="auto">
          <a:xfrm>
            <a:off x="4803775" y="2767013"/>
            <a:ext cx="17891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b="1">
                <a:solidFill>
                  <a:schemeClr val="bg2"/>
                </a:solidFill>
                <a:latin typeface="Comic Sans MS" pitchFamily="66" charset="0"/>
              </a:rPr>
              <a:t>jump 0x2000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38642" name="Text Box 18"/>
          <p:cNvSpPr txBox="1">
            <a:spLocks noChangeArrowheads="1"/>
          </p:cNvSpPr>
          <p:nvPr/>
        </p:nvSpPr>
        <p:spPr bwMode="auto">
          <a:xfrm>
            <a:off x="7315200" y="1776413"/>
            <a:ext cx="1330325" cy="86042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Bound</a:t>
            </a:r>
          </a:p>
          <a:p>
            <a:pPr algn="ctr"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0x7000</a:t>
            </a:r>
          </a:p>
        </p:txBody>
      </p:sp>
      <p:sp>
        <p:nvSpPr>
          <p:cNvPr id="538643" name="Line 19"/>
          <p:cNvSpPr>
            <a:spLocks noChangeShapeType="1"/>
          </p:cNvSpPr>
          <p:nvPr/>
        </p:nvSpPr>
        <p:spPr bwMode="auto">
          <a:xfrm flipH="1">
            <a:off x="6781800" y="3300413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44" name="Line 20"/>
          <p:cNvSpPr>
            <a:spLocks noChangeShapeType="1"/>
          </p:cNvSpPr>
          <p:nvPr/>
        </p:nvSpPr>
        <p:spPr bwMode="auto">
          <a:xfrm flipH="1">
            <a:off x="6781800" y="2309813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45" name="Rectangle 21"/>
          <p:cNvSpPr>
            <a:spLocks noChangeArrowheads="1"/>
          </p:cNvSpPr>
          <p:nvPr/>
        </p:nvSpPr>
        <p:spPr bwMode="auto">
          <a:xfrm>
            <a:off x="228600" y="4062413"/>
            <a:ext cx="8915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 dirty="0" err="1">
                <a:latin typeface="VNI-Book" pitchFamily="2" charset="0"/>
              </a:rPr>
              <a:t>Taïi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thôøi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ñieåm</a:t>
            </a:r>
            <a:r>
              <a:rPr lang="en-US" b="1" dirty="0">
                <a:latin typeface="VNI-Book" pitchFamily="2" charset="0"/>
              </a:rPr>
              <a:t> Link, </a:t>
            </a:r>
            <a:r>
              <a:rPr lang="en-US" b="1" dirty="0" err="1">
                <a:latin typeface="VNI-Book" pitchFamily="2" charset="0"/>
              </a:rPr>
              <a:t>giöõ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laïi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caùc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ñòa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chæ</a:t>
            </a:r>
            <a:r>
              <a:rPr lang="en-US" b="1" dirty="0">
                <a:latin typeface="VNI-Book" pitchFamily="2" charset="0"/>
              </a:rPr>
              <a:t> logic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 dirty="0" err="1">
                <a:latin typeface="VNI-Book" pitchFamily="2" charset="0"/>
              </a:rPr>
              <a:t>Vò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trí</a:t>
            </a:r>
            <a:r>
              <a:rPr lang="en-US" b="1" dirty="0">
                <a:latin typeface="VNI-Book" pitchFamily="2" charset="0"/>
              </a:rPr>
              <a:t> base , bound </a:t>
            </a:r>
            <a:r>
              <a:rPr lang="en-US" b="1" dirty="0" err="1">
                <a:latin typeface="VNI-Book" pitchFamily="2" charset="0"/>
              </a:rPr>
              <a:t>ñöôïc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ghi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nhaän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vaøo</a:t>
            </a:r>
            <a:r>
              <a:rPr lang="en-US" b="1" dirty="0">
                <a:latin typeface="VNI-Book" pitchFamily="2" charset="0"/>
              </a:rPr>
              <a:t> 2 </a:t>
            </a:r>
            <a:r>
              <a:rPr lang="en-US" b="1" dirty="0" err="1">
                <a:latin typeface="VNI-Book" pitchFamily="2" charset="0"/>
              </a:rPr>
              <a:t>thanh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ghi</a:t>
            </a:r>
            <a:r>
              <a:rPr lang="en-US" b="1" dirty="0">
                <a:latin typeface="VNI-Book" pitchFamily="2" charset="0"/>
              </a:rPr>
              <a:t>: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 dirty="0" err="1">
                <a:latin typeface="VNI-Book" pitchFamily="2" charset="0"/>
              </a:rPr>
              <a:t>Keát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buoäc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ñòa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chæ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vaøo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thôøi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ñieåm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thi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haønh</a:t>
            </a:r>
            <a:r>
              <a:rPr lang="en-US" b="1" dirty="0">
                <a:latin typeface="VNI-Book" pitchFamily="2" charset="0"/>
              </a:rPr>
              <a:t> =&gt; </a:t>
            </a:r>
            <a:r>
              <a:rPr lang="en-US" b="1" dirty="0" err="1">
                <a:latin typeface="VNI-Book" pitchFamily="2" charset="0"/>
              </a:rPr>
              <a:t>taùi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ñònh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vò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ñöôïc</a:t>
            </a:r>
            <a:r>
              <a:rPr lang="en-US" b="1" dirty="0">
                <a:latin typeface="VNI-Book" pitchFamily="2" charset="0"/>
              </a:rPr>
              <a:t> : </a:t>
            </a:r>
            <a:br>
              <a:rPr lang="en-US" b="1" dirty="0">
                <a:latin typeface="VNI-Book" pitchFamily="2" charset="0"/>
              </a:rPr>
            </a:br>
            <a:r>
              <a:rPr lang="en-US" b="1" dirty="0">
                <a:latin typeface="VNI-Book" pitchFamily="2" charset="0"/>
              </a:rPr>
              <a:t>         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ñòa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chæ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physic =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ñòa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chæ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logic + base register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 dirty="0" err="1">
                <a:latin typeface="VNI-Book" pitchFamily="2" charset="0"/>
              </a:rPr>
              <a:t>Baûo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veä</a:t>
            </a:r>
            <a:r>
              <a:rPr lang="en-US" b="1" dirty="0">
                <a:latin typeface="VNI-Book" pitchFamily="2" charset="0"/>
              </a:rPr>
              <a:t> :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ñòa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chæ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hôïp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leä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  <a:sym typeface="Symbol (AS)" pitchFamily="18" charset="2"/>
              </a:rPr>
              <a:t>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[base, bound]</a:t>
            </a:r>
          </a:p>
        </p:txBody>
      </p:sp>
      <p:sp>
        <p:nvSpPr>
          <p:cNvPr id="538646" name="Rectangle 22"/>
          <p:cNvSpPr>
            <a:spLocks noChangeArrowheads="1"/>
          </p:cNvSpPr>
          <p:nvPr/>
        </p:nvSpPr>
        <p:spPr bwMode="auto">
          <a:xfrm>
            <a:off x="987425" y="5338763"/>
            <a:ext cx="5748338" cy="465137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38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8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3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38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8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3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8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8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3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38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8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3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3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38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38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38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38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38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38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3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36" grpId="0" animBg="1"/>
      <p:bldP spid="538638" grpId="0" animBg="1"/>
      <p:bldP spid="538641" grpId="0"/>
      <p:bldP spid="538642" grpId="0" animBg="1"/>
      <p:bldP spid="538643" grpId="0" animBg="1"/>
      <p:bldP spid="538644" grpId="0" animBg="1"/>
      <p:bldP spid="538645" grpId="0" build="p" autoUpdateAnimBg="0"/>
      <p:bldP spid="53864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5152-971B-46E2-9460-390019027047}" type="slidenum">
              <a:rPr lang="en-US"/>
              <a:pPr/>
              <a:t>38</a:t>
            </a:fld>
            <a:endParaRPr lang="en-US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Nhaän xeùt moâ hình Base &amp; Bound</a:t>
            </a:r>
          </a:p>
        </p:txBody>
      </p:sp>
      <p:sp>
        <p:nvSpPr>
          <p:cNvPr id="539651" name="Rectangle 3"/>
          <p:cNvSpPr>
            <a:spLocks noChangeArrowheads="1"/>
          </p:cNvSpPr>
          <p:nvPr/>
        </p:nvSpPr>
        <p:spPr bwMode="auto">
          <a:xfrm>
            <a:off x="474663" y="4332288"/>
            <a:ext cx="7924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 dirty="0" err="1">
                <a:latin typeface="VNI-Book" pitchFamily="2" charset="0"/>
              </a:rPr>
              <a:t>Hoã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trôï</a:t>
            </a:r>
            <a:r>
              <a:rPr lang="en-US" b="1" dirty="0">
                <a:latin typeface="VNI-Book" pitchFamily="2" charset="0"/>
              </a:rPr>
              <a:t>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000" b="1" dirty="0" err="1">
                <a:latin typeface="VNI-Book" pitchFamily="2" charset="0"/>
              </a:rPr>
              <a:t>Baûo</a:t>
            </a:r>
            <a:r>
              <a:rPr lang="en-US" sz="2000" b="1" dirty="0">
                <a:latin typeface="VNI-Book" pitchFamily="2" charset="0"/>
              </a:rPr>
              <a:t> </a:t>
            </a:r>
            <a:r>
              <a:rPr lang="en-US" sz="2000" b="1" dirty="0" err="1">
                <a:latin typeface="VNI-Book" pitchFamily="2" charset="0"/>
              </a:rPr>
              <a:t>veä</a:t>
            </a:r>
            <a:endParaRPr lang="en-US" sz="2000" b="1" dirty="0">
              <a:latin typeface="VNI-Book" pitchFamily="2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000" b="1" dirty="0" err="1">
                <a:latin typeface="VNI-Book" pitchFamily="2" charset="0"/>
              </a:rPr>
              <a:t>Taùi</a:t>
            </a:r>
            <a:r>
              <a:rPr lang="en-US" sz="2000" b="1" dirty="0">
                <a:latin typeface="VNI-Book" pitchFamily="2" charset="0"/>
              </a:rPr>
              <a:t> </a:t>
            </a:r>
            <a:r>
              <a:rPr lang="en-US" sz="2000" b="1" dirty="0" err="1">
                <a:latin typeface="VNI-Book" pitchFamily="2" charset="0"/>
              </a:rPr>
              <a:t>ñònh</a:t>
            </a:r>
            <a:r>
              <a:rPr lang="en-US" sz="2000" b="1" dirty="0">
                <a:latin typeface="VNI-Book" pitchFamily="2" charset="0"/>
              </a:rPr>
              <a:t> </a:t>
            </a:r>
            <a:r>
              <a:rPr lang="en-US" sz="2000" b="1" dirty="0" err="1">
                <a:latin typeface="VNI-Book" pitchFamily="2" charset="0"/>
              </a:rPr>
              <a:t>vò</a:t>
            </a:r>
            <a:endParaRPr lang="en-US" sz="2000" b="1" dirty="0">
              <a:latin typeface="VNI-Book" pitchFamily="2" charset="0"/>
            </a:endParaRPr>
          </a:p>
        </p:txBody>
      </p:sp>
      <p:sp>
        <p:nvSpPr>
          <p:cNvPr id="539652" name="Rectangle 4"/>
          <p:cNvSpPr>
            <a:spLocks noChangeArrowheads="1"/>
          </p:cNvSpPr>
          <p:nvPr/>
        </p:nvSpPr>
        <p:spPr bwMode="auto">
          <a:xfrm>
            <a:off x="627063" y="2622550"/>
            <a:ext cx="184731" cy="46166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9653" name="Rectangle 5"/>
          <p:cNvSpPr>
            <a:spLocks noChangeArrowheads="1"/>
          </p:cNvSpPr>
          <p:nvPr/>
        </p:nvSpPr>
        <p:spPr bwMode="auto">
          <a:xfrm>
            <a:off x="3689350" y="2628900"/>
            <a:ext cx="1628775" cy="915988"/>
          </a:xfrm>
          <a:prstGeom prst="rect">
            <a:avLst/>
          </a:prstGeom>
          <a:solidFill>
            <a:srgbClr val="00FF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dirty="0">
              <a:latin typeface="VNI-Book" pitchFamily="2" charset="0"/>
            </a:endParaRPr>
          </a:p>
        </p:txBody>
      </p:sp>
      <p:sp>
        <p:nvSpPr>
          <p:cNvPr id="539654" name="Text Box 6"/>
          <p:cNvSpPr txBox="1">
            <a:spLocks noChangeArrowheads="1"/>
          </p:cNvSpPr>
          <p:nvPr/>
        </p:nvSpPr>
        <p:spPr bwMode="auto">
          <a:xfrm>
            <a:off x="3871913" y="2727325"/>
            <a:ext cx="1400175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hlink"/>
                </a:solidFill>
                <a:latin typeface="Comic Sans MS" pitchFamily="66" charset="0"/>
              </a:rPr>
              <a:t>MMU</a:t>
            </a:r>
          </a:p>
          <a:p>
            <a:pPr algn="ctr" eaLnBrk="1" hangingPunct="1"/>
            <a:r>
              <a:rPr lang="en-US" sz="2000">
                <a:latin typeface="Comic Sans MS" pitchFamily="66" charset="0"/>
              </a:rPr>
              <a:t>+ base reg</a:t>
            </a:r>
          </a:p>
        </p:txBody>
      </p:sp>
      <p:sp>
        <p:nvSpPr>
          <p:cNvPr id="539655" name="Line 7"/>
          <p:cNvSpPr>
            <a:spLocks noChangeShapeType="1"/>
          </p:cNvSpPr>
          <p:nvPr/>
        </p:nvSpPr>
        <p:spPr bwMode="auto">
          <a:xfrm>
            <a:off x="2989263" y="2579688"/>
            <a:ext cx="0" cy="4794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9656" name="Text Box 8"/>
          <p:cNvSpPr txBox="1">
            <a:spLocks noChangeArrowheads="1"/>
          </p:cNvSpPr>
          <p:nvPr/>
        </p:nvSpPr>
        <p:spPr bwMode="auto">
          <a:xfrm>
            <a:off x="1998663" y="2178050"/>
            <a:ext cx="197167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logical addrs</a:t>
            </a:r>
          </a:p>
        </p:txBody>
      </p:sp>
      <p:sp>
        <p:nvSpPr>
          <p:cNvPr id="539657" name="Rectangle 9"/>
          <p:cNvSpPr>
            <a:spLocks noChangeArrowheads="1"/>
          </p:cNvSpPr>
          <p:nvPr/>
        </p:nvSpPr>
        <p:spPr bwMode="auto">
          <a:xfrm>
            <a:off x="6723063" y="2122488"/>
            <a:ext cx="1371600" cy="46166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9658" name="Text Box 10"/>
          <p:cNvSpPr txBox="1">
            <a:spLocks noChangeArrowheads="1"/>
          </p:cNvSpPr>
          <p:nvPr/>
        </p:nvSpPr>
        <p:spPr bwMode="auto">
          <a:xfrm>
            <a:off x="6799263" y="2678113"/>
            <a:ext cx="12890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rgbClr val="006600"/>
                </a:solidFill>
                <a:latin typeface="Comic Sans MS" pitchFamily="66" charset="0"/>
              </a:rPr>
              <a:t>memory</a:t>
            </a:r>
          </a:p>
        </p:txBody>
      </p:sp>
      <p:sp>
        <p:nvSpPr>
          <p:cNvPr id="539659" name="Line 11"/>
          <p:cNvSpPr>
            <a:spLocks noChangeShapeType="1"/>
          </p:cNvSpPr>
          <p:nvPr/>
        </p:nvSpPr>
        <p:spPr bwMode="auto">
          <a:xfrm>
            <a:off x="5275263" y="3067050"/>
            <a:ext cx="1371600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9660" name="Line 12"/>
          <p:cNvSpPr>
            <a:spLocks noChangeShapeType="1"/>
          </p:cNvSpPr>
          <p:nvPr/>
        </p:nvSpPr>
        <p:spPr bwMode="auto">
          <a:xfrm>
            <a:off x="6723063" y="2678113"/>
            <a:ext cx="1371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9661" name="Line 13"/>
          <p:cNvSpPr>
            <a:spLocks noChangeShapeType="1"/>
          </p:cNvSpPr>
          <p:nvPr/>
        </p:nvSpPr>
        <p:spPr bwMode="auto">
          <a:xfrm>
            <a:off x="6723063" y="3235325"/>
            <a:ext cx="1371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9662" name="Text Box 14"/>
          <p:cNvSpPr txBox="1">
            <a:spLocks noChangeArrowheads="1"/>
          </p:cNvSpPr>
          <p:nvPr/>
        </p:nvSpPr>
        <p:spPr bwMode="auto">
          <a:xfrm>
            <a:off x="5275263" y="1893888"/>
            <a:ext cx="1403350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physical </a:t>
            </a:r>
          </a:p>
          <a:p>
            <a:pPr eaLnBrk="1" hangingPunct="1"/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addrs</a:t>
            </a:r>
          </a:p>
        </p:txBody>
      </p:sp>
      <p:sp>
        <p:nvSpPr>
          <p:cNvPr id="539663" name="Line 15"/>
          <p:cNvSpPr>
            <a:spLocks noChangeShapeType="1"/>
          </p:cNvSpPr>
          <p:nvPr/>
        </p:nvSpPr>
        <p:spPr bwMode="auto">
          <a:xfrm>
            <a:off x="5884863" y="2579688"/>
            <a:ext cx="0" cy="4794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9664" name="Text Box 16"/>
          <p:cNvSpPr txBox="1">
            <a:spLocks noChangeArrowheads="1"/>
          </p:cNvSpPr>
          <p:nvPr/>
        </p:nvSpPr>
        <p:spPr bwMode="auto">
          <a:xfrm>
            <a:off x="1084263" y="2900363"/>
            <a:ext cx="7508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rgbClr val="008000"/>
                </a:solidFill>
                <a:latin typeface="Comic Sans MS" pitchFamily="66" charset="0"/>
              </a:rPr>
              <a:t>CPU</a:t>
            </a:r>
          </a:p>
        </p:txBody>
      </p:sp>
      <p:sp>
        <p:nvSpPr>
          <p:cNvPr id="539665" name="Line 17"/>
          <p:cNvSpPr>
            <a:spLocks noChangeShapeType="1"/>
          </p:cNvSpPr>
          <p:nvPr/>
        </p:nvSpPr>
        <p:spPr bwMode="auto">
          <a:xfrm>
            <a:off x="2303463" y="3113088"/>
            <a:ext cx="1371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9666" name="Text Box 18"/>
          <p:cNvSpPr txBox="1">
            <a:spLocks noChangeArrowheads="1"/>
          </p:cNvSpPr>
          <p:nvPr/>
        </p:nvSpPr>
        <p:spPr bwMode="auto">
          <a:xfrm>
            <a:off x="398463" y="1284288"/>
            <a:ext cx="8418512" cy="830997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Keát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buoäc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ñòa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chæ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taïi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thôøi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ñieåm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thi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haønh</a:t>
            </a:r>
            <a:r>
              <a:rPr lang="en-US" b="1" dirty="0">
                <a:latin typeface="VNI-Book" pitchFamily="2" charset="0"/>
              </a:rPr>
              <a:t> =&gt; </a:t>
            </a:r>
            <a:r>
              <a:rPr lang="en-US" b="1" dirty="0" err="1">
                <a:latin typeface="VNI-Book" pitchFamily="2" charset="0"/>
              </a:rPr>
              <a:t>caàn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hoã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trôï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cuûa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phaàn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cöùng</a:t>
            </a:r>
            <a:endParaRPr lang="en-US" sz="2800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9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9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39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1" grpId="0" build="p" autoUpdateAnimBg="0"/>
      <p:bldP spid="539655" grpId="0" animBg="1"/>
      <p:bldP spid="539656" grpId="0" autoUpdateAnimBg="0"/>
      <p:bldP spid="539659" grpId="0" animBg="1"/>
      <p:bldP spid="539662" grpId="0" autoUpdateAnimBg="0"/>
      <p:bldP spid="539663" grpId="0" animBg="1"/>
      <p:bldP spid="539665" grpId="0" animBg="1"/>
      <p:bldP spid="539666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D855-2796-4119-B3DC-C575829EA8F9}" type="slidenum">
              <a:rPr lang="en-US"/>
              <a:pPr/>
              <a:t>39</a:t>
            </a:fld>
            <a:endParaRPr lang="en-US"/>
          </a:p>
        </p:txBody>
      </p:sp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Khuyeát ñieåm cuûa caáp phaùt lieân tuïc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363" y="1171575"/>
            <a:ext cx="7886700" cy="1470025"/>
          </a:xfrm>
        </p:spPr>
        <p:txBody>
          <a:bodyPr/>
          <a:lstStyle/>
          <a:p>
            <a:r>
              <a:rPr lang="en-US" dirty="0" err="1"/>
              <a:t>Khoâng</a:t>
            </a:r>
            <a:r>
              <a:rPr lang="en-US" dirty="0"/>
              <a:t> </a:t>
            </a:r>
            <a:r>
              <a:rPr lang="en-US" dirty="0" err="1"/>
              <a:t>coù</a:t>
            </a:r>
            <a:r>
              <a:rPr lang="en-US" dirty="0"/>
              <a:t> </a:t>
            </a:r>
            <a:r>
              <a:rPr lang="en-US" dirty="0" err="1"/>
              <a:t>vuøng</a:t>
            </a:r>
            <a:r>
              <a:rPr lang="en-US" dirty="0"/>
              <a:t> </a:t>
            </a:r>
            <a:r>
              <a:rPr lang="en-US" dirty="0" err="1"/>
              <a:t>nhôù</a:t>
            </a:r>
            <a:r>
              <a:rPr lang="en-US" dirty="0"/>
              <a:t> </a:t>
            </a:r>
            <a:r>
              <a:rPr lang="en-US" dirty="0" err="1"/>
              <a:t>lieân</a:t>
            </a:r>
            <a:r>
              <a:rPr lang="en-US" dirty="0"/>
              <a:t> </a:t>
            </a:r>
            <a:r>
              <a:rPr lang="en-US" dirty="0" err="1"/>
              <a:t>tuïc</a:t>
            </a:r>
            <a:r>
              <a:rPr lang="en-US" dirty="0"/>
              <a:t> </a:t>
            </a:r>
            <a:r>
              <a:rPr lang="en-US" dirty="0" err="1"/>
              <a:t>ñuû</a:t>
            </a:r>
            <a:r>
              <a:rPr lang="en-US" dirty="0"/>
              <a:t> </a:t>
            </a:r>
            <a:r>
              <a:rPr lang="en-US" dirty="0" err="1"/>
              <a:t>lôùn</a:t>
            </a:r>
            <a:r>
              <a:rPr lang="en-US" dirty="0"/>
              <a:t> </a:t>
            </a:r>
            <a:r>
              <a:rPr lang="en-US" dirty="0" err="1"/>
              <a:t>ñeå</a:t>
            </a:r>
            <a:r>
              <a:rPr lang="en-US" dirty="0"/>
              <a:t> </a:t>
            </a:r>
            <a:r>
              <a:rPr lang="en-US" dirty="0" err="1"/>
              <a:t>naïp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?</a:t>
            </a:r>
          </a:p>
          <a:p>
            <a:pPr lvl="1"/>
            <a:r>
              <a:rPr lang="en-US" dirty="0" err="1"/>
              <a:t>Boù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...</a:t>
            </a:r>
          </a:p>
          <a:p>
            <a:pPr lvl="1"/>
            <a:r>
              <a:rPr lang="en-US" dirty="0" err="1"/>
              <a:t>Söû</a:t>
            </a:r>
            <a:r>
              <a:rPr lang="en-US" dirty="0"/>
              <a:t> </a:t>
            </a:r>
            <a:r>
              <a:rPr lang="en-US" dirty="0" err="1"/>
              <a:t>duïng</a:t>
            </a:r>
            <a:r>
              <a:rPr lang="en-US" dirty="0"/>
              <a:t> BNC </a:t>
            </a:r>
            <a:r>
              <a:rPr lang="en-US" dirty="0" err="1"/>
              <a:t>khoâng</a:t>
            </a:r>
            <a:r>
              <a:rPr lang="en-US" dirty="0"/>
              <a:t> </a:t>
            </a:r>
            <a:r>
              <a:rPr lang="en-US" dirty="0" err="1"/>
              <a:t>hieäu</a:t>
            </a:r>
            <a:r>
              <a:rPr lang="en-US" dirty="0"/>
              <a:t> qua”!</a:t>
            </a:r>
          </a:p>
        </p:txBody>
      </p:sp>
      <p:sp>
        <p:nvSpPr>
          <p:cNvPr id="646148" name="Rectangle 4"/>
          <p:cNvSpPr>
            <a:spLocks noChangeArrowheads="1"/>
          </p:cNvSpPr>
          <p:nvPr/>
        </p:nvSpPr>
        <p:spPr bwMode="auto">
          <a:xfrm>
            <a:off x="4886325" y="3013075"/>
            <a:ext cx="2206625" cy="35433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46149" name="Text Box 5"/>
          <p:cNvSpPr txBox="1">
            <a:spLocks noChangeArrowheads="1"/>
          </p:cNvSpPr>
          <p:nvPr/>
        </p:nvSpPr>
        <p:spPr bwMode="auto">
          <a:xfrm>
            <a:off x="4911725" y="3040063"/>
            <a:ext cx="2130425" cy="495300"/>
          </a:xfrm>
          <a:prstGeom prst="rect">
            <a:avLst/>
          </a:prstGeom>
          <a:solidFill>
            <a:srgbClr val="0080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1M</a:t>
            </a:r>
          </a:p>
        </p:txBody>
      </p:sp>
      <p:sp>
        <p:nvSpPr>
          <p:cNvPr id="646150" name="Text Box 6"/>
          <p:cNvSpPr txBox="1">
            <a:spLocks noChangeArrowheads="1"/>
          </p:cNvSpPr>
          <p:nvPr/>
        </p:nvSpPr>
        <p:spPr bwMode="auto">
          <a:xfrm>
            <a:off x="4918075" y="3513138"/>
            <a:ext cx="2132013" cy="860425"/>
          </a:xfrm>
          <a:prstGeom prst="rect">
            <a:avLst/>
          </a:prstGeom>
          <a:solidFill>
            <a:srgbClr val="CA68A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P1</a:t>
            </a: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46151" name="Text Box 7"/>
          <p:cNvSpPr txBox="1">
            <a:spLocks noChangeArrowheads="1"/>
          </p:cNvSpPr>
          <p:nvPr/>
        </p:nvSpPr>
        <p:spPr bwMode="auto">
          <a:xfrm>
            <a:off x="4910138" y="4405313"/>
            <a:ext cx="2132012" cy="122555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8M</a:t>
            </a: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46152" name="Text Box 8"/>
          <p:cNvSpPr txBox="1">
            <a:spLocks noChangeArrowheads="1"/>
          </p:cNvSpPr>
          <p:nvPr/>
        </p:nvSpPr>
        <p:spPr bwMode="auto">
          <a:xfrm>
            <a:off x="560388" y="2959100"/>
            <a:ext cx="2132012" cy="216535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P3 (9M)</a:t>
            </a:r>
          </a:p>
        </p:txBody>
      </p:sp>
      <p:sp>
        <p:nvSpPr>
          <p:cNvPr id="646155" name="Text Box 11"/>
          <p:cNvSpPr txBox="1">
            <a:spLocks noChangeArrowheads="1"/>
          </p:cNvSpPr>
          <p:nvPr/>
        </p:nvSpPr>
        <p:spPr bwMode="auto">
          <a:xfrm>
            <a:off x="4918075" y="5645150"/>
            <a:ext cx="2130425" cy="495300"/>
          </a:xfrm>
          <a:prstGeom prst="rect">
            <a:avLst/>
          </a:prstGeom>
          <a:solidFill>
            <a:srgbClr val="00FF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Comic Sans MS" pitchFamily="66" charset="0"/>
              </a:rPr>
              <a:t>P2</a:t>
            </a:r>
          </a:p>
        </p:txBody>
      </p:sp>
      <p:sp>
        <p:nvSpPr>
          <p:cNvPr id="646156" name="Text Box 12"/>
          <p:cNvSpPr txBox="1">
            <a:spLocks noChangeArrowheads="1"/>
          </p:cNvSpPr>
          <p:nvPr/>
        </p:nvSpPr>
        <p:spPr bwMode="auto">
          <a:xfrm>
            <a:off x="5695950" y="6145213"/>
            <a:ext cx="590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1M</a:t>
            </a:r>
          </a:p>
        </p:txBody>
      </p:sp>
      <p:sp>
        <p:nvSpPr>
          <p:cNvPr id="646158" name="Text Box 14"/>
          <p:cNvSpPr txBox="1">
            <a:spLocks noChangeArrowheads="1"/>
          </p:cNvSpPr>
          <p:nvPr/>
        </p:nvSpPr>
        <p:spPr bwMode="auto">
          <a:xfrm>
            <a:off x="2865438" y="3071813"/>
            <a:ext cx="755650" cy="18748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700">
                <a:solidFill>
                  <a:srgbClr val="008000"/>
                </a:solidFill>
                <a:latin typeface="Comic Sans MS" pitchFamily="66" charset="0"/>
              </a:rPr>
              <a:t>?</a:t>
            </a:r>
          </a:p>
        </p:txBody>
      </p:sp>
      <p:grpSp>
        <p:nvGrpSpPr>
          <p:cNvPr id="646159" name="Group 15"/>
          <p:cNvGrpSpPr>
            <a:grpSpLocks/>
          </p:cNvGrpSpPr>
          <p:nvPr/>
        </p:nvGrpSpPr>
        <p:grpSpPr bwMode="auto">
          <a:xfrm>
            <a:off x="7131050" y="4679950"/>
            <a:ext cx="890588" cy="474663"/>
            <a:chOff x="4279" y="1713"/>
            <a:chExt cx="561" cy="299"/>
          </a:xfrm>
        </p:grpSpPr>
        <p:sp>
          <p:nvSpPr>
            <p:cNvPr id="646160" name="AutoShape 16"/>
            <p:cNvSpPr>
              <a:spLocks noChangeArrowheads="1"/>
            </p:cNvSpPr>
            <p:nvPr/>
          </p:nvSpPr>
          <p:spPr bwMode="auto">
            <a:xfrm>
              <a:off x="4279" y="1756"/>
              <a:ext cx="329" cy="256"/>
            </a:xfrm>
            <a:prstGeom prst="leftArrow">
              <a:avLst>
                <a:gd name="adj1" fmla="val 50000"/>
                <a:gd name="adj2" fmla="val 32129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46161" name="Text Box 17"/>
            <p:cNvSpPr txBox="1">
              <a:spLocks noChangeArrowheads="1"/>
            </p:cNvSpPr>
            <p:nvPr/>
          </p:nvSpPr>
          <p:spPr bwMode="auto">
            <a:xfrm>
              <a:off x="4724" y="1713"/>
              <a:ext cx="116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b="1" dirty="0">
                <a:solidFill>
                  <a:schemeClr val="hlink"/>
                </a:solidFill>
                <a:latin typeface="VNI-Book" pitchFamily="2" charset="0"/>
              </a:endParaRPr>
            </a:p>
          </p:txBody>
        </p:sp>
      </p:grpSp>
      <p:grpSp>
        <p:nvGrpSpPr>
          <p:cNvPr id="646162" name="Group 18"/>
          <p:cNvGrpSpPr>
            <a:grpSpLocks/>
          </p:cNvGrpSpPr>
          <p:nvPr/>
        </p:nvGrpSpPr>
        <p:grpSpPr bwMode="auto">
          <a:xfrm>
            <a:off x="7123113" y="3032125"/>
            <a:ext cx="890587" cy="474663"/>
            <a:chOff x="4279" y="1713"/>
            <a:chExt cx="561" cy="299"/>
          </a:xfrm>
        </p:grpSpPr>
        <p:sp>
          <p:nvSpPr>
            <p:cNvPr id="646163" name="AutoShape 19"/>
            <p:cNvSpPr>
              <a:spLocks noChangeArrowheads="1"/>
            </p:cNvSpPr>
            <p:nvPr/>
          </p:nvSpPr>
          <p:spPr bwMode="auto">
            <a:xfrm>
              <a:off x="4279" y="1756"/>
              <a:ext cx="329" cy="256"/>
            </a:xfrm>
            <a:prstGeom prst="leftArrow">
              <a:avLst>
                <a:gd name="adj1" fmla="val 50000"/>
                <a:gd name="adj2" fmla="val 32129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46164" name="Text Box 20"/>
            <p:cNvSpPr txBox="1">
              <a:spLocks noChangeArrowheads="1"/>
            </p:cNvSpPr>
            <p:nvPr/>
          </p:nvSpPr>
          <p:spPr bwMode="auto">
            <a:xfrm>
              <a:off x="4724" y="1713"/>
              <a:ext cx="116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b="1" dirty="0">
                <a:solidFill>
                  <a:schemeClr val="hlink"/>
                </a:solidFill>
                <a:latin typeface="VNI-Book" pitchFamily="2" charset="0"/>
              </a:endParaRPr>
            </a:p>
          </p:txBody>
        </p:sp>
      </p:grpSp>
      <p:grpSp>
        <p:nvGrpSpPr>
          <p:cNvPr id="646165" name="Group 21"/>
          <p:cNvGrpSpPr>
            <a:grpSpLocks/>
          </p:cNvGrpSpPr>
          <p:nvPr/>
        </p:nvGrpSpPr>
        <p:grpSpPr bwMode="auto">
          <a:xfrm>
            <a:off x="7123113" y="6122988"/>
            <a:ext cx="890587" cy="474662"/>
            <a:chOff x="4279" y="1713"/>
            <a:chExt cx="561" cy="299"/>
          </a:xfrm>
        </p:grpSpPr>
        <p:sp>
          <p:nvSpPr>
            <p:cNvPr id="646166" name="AutoShape 22"/>
            <p:cNvSpPr>
              <a:spLocks noChangeArrowheads="1"/>
            </p:cNvSpPr>
            <p:nvPr/>
          </p:nvSpPr>
          <p:spPr bwMode="auto">
            <a:xfrm>
              <a:off x="4279" y="1756"/>
              <a:ext cx="329" cy="256"/>
            </a:xfrm>
            <a:prstGeom prst="leftArrow">
              <a:avLst>
                <a:gd name="adj1" fmla="val 50000"/>
                <a:gd name="adj2" fmla="val 32129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46167" name="Text Box 23"/>
            <p:cNvSpPr txBox="1">
              <a:spLocks noChangeArrowheads="1"/>
            </p:cNvSpPr>
            <p:nvPr/>
          </p:nvSpPr>
          <p:spPr bwMode="auto">
            <a:xfrm>
              <a:off x="4724" y="1713"/>
              <a:ext cx="116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b="1" dirty="0">
                <a:solidFill>
                  <a:schemeClr val="hlink"/>
                </a:solidFill>
                <a:latin typeface="VNI-Book" pitchFamily="2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4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4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4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4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4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4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4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4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46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46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46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4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4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4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46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6" grpId="0"/>
      <p:bldP spid="646147" grpId="0" build="p"/>
      <p:bldP spid="646148" grpId="0" animBg="1"/>
      <p:bldP spid="646149" grpId="0" animBg="1"/>
      <p:bldP spid="646150" grpId="0" animBg="1"/>
      <p:bldP spid="646151" grpId="0" animBg="1"/>
      <p:bldP spid="646152" grpId="0" animBg="1"/>
      <p:bldP spid="646155" grpId="0" animBg="1"/>
      <p:bldP spid="646156" grpId="0"/>
      <p:bldP spid="646158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D5A2-635F-4EB4-BA82-4729D80F32E3}" type="slidenum">
              <a:rPr lang="en-US"/>
              <a:pPr/>
              <a:t>4</a:t>
            </a:fld>
            <a:endParaRPr lang="en-US"/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42875"/>
            <a:ext cx="7705725" cy="623888"/>
          </a:xfrm>
        </p:spPr>
        <p:txBody>
          <a:bodyPr/>
          <a:lstStyle/>
          <a:p>
            <a:r>
              <a:rPr lang="en-US"/>
              <a:t>Toång quan</a:t>
            </a:r>
            <a:r>
              <a:rPr lang="he-IL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: Caùc vaán ñeà veà Boä nhôù</a:t>
            </a:r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1020763"/>
            <a:ext cx="7954962" cy="5214937"/>
          </a:xfrm>
        </p:spPr>
        <p:txBody>
          <a:bodyPr/>
          <a:lstStyle/>
          <a:p>
            <a:pPr>
              <a:spcBef>
                <a:spcPct val="15000"/>
              </a:spcBef>
            </a:pPr>
            <a:r>
              <a:rPr lang="en-US" sz="2400"/>
              <a:t>Caáp phaùt Boä nhôù :</a:t>
            </a:r>
            <a:r>
              <a:rPr lang="en-US"/>
              <a:t> </a:t>
            </a:r>
          </a:p>
          <a:p>
            <a:pPr lvl="1">
              <a:spcBef>
                <a:spcPct val="15000"/>
              </a:spcBef>
            </a:pPr>
            <a:r>
              <a:rPr lang="en-US"/>
              <a:t>Uniprogramming :   Khoâng khoù</a:t>
            </a:r>
          </a:p>
          <a:p>
            <a:pPr lvl="1">
              <a:spcBef>
                <a:spcPct val="15000"/>
              </a:spcBef>
            </a:pPr>
            <a:r>
              <a:rPr lang="en-US">
                <a:solidFill>
                  <a:schemeClr val="hlink"/>
                </a:solidFill>
              </a:rPr>
              <a:t>Multiprogramming :</a:t>
            </a:r>
          </a:p>
          <a:p>
            <a:pPr lvl="2">
              <a:spcBef>
                <a:spcPct val="15000"/>
              </a:spcBef>
            </a:pPr>
            <a:r>
              <a:rPr lang="en-US"/>
              <a:t>BNC giôùi haïn, N tieán trình ?</a:t>
            </a:r>
          </a:p>
          <a:p>
            <a:pPr lvl="2">
              <a:spcBef>
                <a:spcPct val="15000"/>
              </a:spcBef>
            </a:pPr>
            <a:r>
              <a:rPr lang="en-US"/>
              <a:t>Baûo veä ? Chia seû ?</a:t>
            </a:r>
          </a:p>
          <a:p>
            <a:pPr lvl="1">
              <a:spcBef>
                <a:spcPct val="15000"/>
              </a:spcBef>
            </a:pPr>
            <a:r>
              <a:rPr lang="en-US"/>
              <a:t>Tieán trình thay ñoåi kích thöôùc ?</a:t>
            </a:r>
          </a:p>
          <a:p>
            <a:pPr lvl="1">
              <a:spcBef>
                <a:spcPct val="15000"/>
              </a:spcBef>
            </a:pPr>
            <a:r>
              <a:rPr lang="en-US"/>
              <a:t>Tieán trình lôùn hôn BNC ?</a:t>
            </a:r>
          </a:p>
          <a:p>
            <a:pPr>
              <a:spcBef>
                <a:spcPct val="15000"/>
              </a:spcBef>
            </a:pPr>
            <a:r>
              <a:rPr lang="en-US" sz="2400"/>
              <a:t>Chuyeån ñoåi ñòa chæ tieán trình</a:t>
            </a:r>
          </a:p>
          <a:p>
            <a:pPr lvl="1">
              <a:spcBef>
                <a:spcPct val="15000"/>
              </a:spcBef>
            </a:pPr>
            <a:r>
              <a:rPr lang="en-US"/>
              <a:t>Thôøi ñieåm chuyeån ñoåi ñòa chæ ?</a:t>
            </a:r>
          </a:p>
          <a:p>
            <a:pPr lvl="1">
              <a:spcBef>
                <a:spcPct val="15000"/>
              </a:spcBef>
            </a:pPr>
            <a:r>
              <a:rPr lang="en-US"/>
              <a:t>Coâng thöùc chuyeån ñoåi ?</a:t>
            </a:r>
          </a:p>
          <a:p>
            <a:pPr lvl="2">
              <a:spcBef>
                <a:spcPct val="15000"/>
              </a:spcBef>
            </a:pPr>
            <a:r>
              <a:rPr lang="en-US"/>
              <a:t>Phuï thuoäc vaøo Moâ hình toå chöùc BNC ?</a:t>
            </a:r>
          </a:p>
          <a:p>
            <a:pPr lvl="2">
              <a:spcBef>
                <a:spcPct val="15000"/>
              </a:spcBef>
            </a:pPr>
            <a:r>
              <a:rPr lang="en-US"/>
              <a:t>Caàn söï hoã trôï cuûa phaàn cöùng ?</a:t>
            </a:r>
          </a:p>
          <a:p>
            <a:pPr lvl="1">
              <a:spcBef>
                <a:spcPct val="15000"/>
              </a:spcBef>
            </a:pPr>
            <a:r>
              <a:rPr lang="en-US"/>
              <a:t> Tieán trình thay ñoåi vò trí trong BNC ?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6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0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0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0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06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06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06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06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06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06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06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0" grpId="0"/>
      <p:bldP spid="606211" grpId="0" build="p" bldLvl="3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9E5C-83CD-4D56-936D-DC0F04254AE8}" type="slidenum">
              <a:rPr lang="en-US"/>
              <a:pPr/>
              <a:t>40</a:t>
            </a:fld>
            <a:endParaRPr lang="en-US"/>
          </a:p>
        </p:txBody>
      </p:sp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Caùc moâ hình toå chöùc boä nhôù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Caáp phaùt Lieân tuïc (Contigous Allocation)</a:t>
            </a:r>
          </a:p>
          <a:p>
            <a:pPr lvl="1"/>
            <a:r>
              <a:rPr lang="en-US"/>
              <a:t>Linker – Loader</a:t>
            </a:r>
          </a:p>
          <a:p>
            <a:pPr lvl="1"/>
            <a:r>
              <a:rPr lang="en-US"/>
              <a:t>Base &amp; Bound</a:t>
            </a:r>
          </a:p>
          <a:p>
            <a:pPr lvl="2"/>
            <a:endParaRPr lang="en-US"/>
          </a:p>
          <a:p>
            <a:r>
              <a:rPr lang="en-US">
                <a:solidFill>
                  <a:schemeClr val="hlink"/>
                </a:solidFill>
              </a:rPr>
              <a:t>Caáp phaùt Khoâng lieân tuïc  (Non Contigous Allocation)</a:t>
            </a:r>
          </a:p>
          <a:p>
            <a:pPr lvl="1"/>
            <a:r>
              <a:rPr lang="en-US"/>
              <a:t>Segmentation</a:t>
            </a:r>
          </a:p>
          <a:p>
            <a:pPr lvl="1"/>
            <a:r>
              <a:rPr lang="en-US"/>
              <a:t>Paging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3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3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3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3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62" grpId="0"/>
      <p:bldP spid="73216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F111-ABC7-4E22-B6F5-DDF177B9E0BF}" type="slidenum">
              <a:rPr lang="en-US"/>
              <a:pPr/>
              <a:t>41</a:t>
            </a:fld>
            <a:endParaRPr lang="en-US"/>
          </a:p>
        </p:txBody>
      </p:sp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Caùc moâ hình caáp phaùt khoâng lieân tuïc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Cho pheùp naïp tieán trình vaøo BNC ôû nhieàu vuøng nhôù khoâng lieân tuïc</a:t>
            </a:r>
          </a:p>
          <a:p>
            <a:r>
              <a:rPr lang="en-US"/>
              <a:t>Khoâng gian ñòa chæ : phaân chia thaønh nhieàu partition</a:t>
            </a:r>
          </a:p>
          <a:p>
            <a:pPr lvl="1"/>
            <a:r>
              <a:rPr lang="en-US"/>
              <a:t>Segmentation </a:t>
            </a:r>
          </a:p>
          <a:p>
            <a:pPr lvl="1"/>
            <a:r>
              <a:rPr lang="en-US"/>
              <a:t>Paging</a:t>
            </a:r>
          </a:p>
          <a:p>
            <a:r>
              <a:rPr lang="en-US"/>
              <a:t>Khoâng gian vaät lyù : coù theå toå chöùc</a:t>
            </a:r>
          </a:p>
          <a:p>
            <a:pPr lvl="1"/>
            <a:r>
              <a:rPr lang="en-US"/>
              <a:t>Fixed partition : Paging</a:t>
            </a:r>
          </a:p>
          <a:p>
            <a:pPr lvl="1"/>
            <a:r>
              <a:rPr lang="en-US"/>
              <a:t>Variable partition : Segmentation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3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3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6" grpId="0"/>
      <p:bldP spid="63078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F480-EDFB-4A9A-BF2B-F645DA0AD71F}" type="slidenum">
              <a:rPr lang="en-US"/>
              <a:pPr/>
              <a:t>42</a:t>
            </a:fld>
            <a:endParaRPr lang="en-US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Segmentation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049338"/>
            <a:ext cx="8229600" cy="5387975"/>
          </a:xfrm>
        </p:spPr>
        <p:txBody>
          <a:bodyPr/>
          <a:lstStyle/>
          <a:p>
            <a:pPr marL="231775" indent="-231775"/>
            <a:r>
              <a:rPr lang="en-US" sz="2400"/>
              <a:t>Laäp trình vieân : chöông trình laø moät taäp caùc segments</a:t>
            </a:r>
          </a:p>
          <a:p>
            <a:pPr marL="682625" lvl="1" indent="-225425"/>
            <a:r>
              <a:rPr lang="en-US" sz="2000"/>
              <a:t>Moät segment laø moät ñôn vò chöông trình goàm caùc ñoái töôïng coù cuøng nhoùm ngöõ nghóa</a:t>
            </a:r>
          </a:p>
          <a:p>
            <a:pPr marL="682625" lvl="1" indent="-225425"/>
            <a:r>
              <a:rPr lang="en-US" sz="2000"/>
              <a:t>Ví duï : main program, procedure, function, local variables, global variables,common block,stack, symbol table, arrays...</a:t>
            </a:r>
          </a:p>
          <a:p>
            <a:pPr marL="682625" lvl="1" indent="-225425"/>
            <a:r>
              <a:rPr lang="en-US" sz="2000"/>
              <a:t>Caùc segment coù theå coù kích thöôùc khaùc nhau</a:t>
            </a:r>
          </a:p>
          <a:p>
            <a:pPr marL="231775" indent="-231775"/>
            <a:r>
              <a:rPr lang="en-US" sz="2400"/>
              <a:t>Moâ hình Segmentation :</a:t>
            </a:r>
          </a:p>
          <a:p>
            <a:pPr marL="682625" lvl="1" indent="-225425"/>
            <a:r>
              <a:rPr lang="en-US" sz="2000">
                <a:solidFill>
                  <a:schemeClr val="hlink"/>
                </a:solidFill>
              </a:rPr>
              <a:t>KGÑC</a:t>
            </a:r>
            <a:r>
              <a:rPr lang="en-US" sz="2000"/>
              <a:t> : phaân chia thaønh caùc segment</a:t>
            </a:r>
          </a:p>
          <a:p>
            <a:pPr marL="682625" lvl="1" indent="-225425"/>
            <a:r>
              <a:rPr lang="en-US" sz="2000">
                <a:solidFill>
                  <a:schemeClr val="hlink"/>
                </a:solidFill>
              </a:rPr>
              <a:t>KGVL</a:t>
            </a:r>
            <a:r>
              <a:rPr lang="en-US" sz="2000"/>
              <a:t> :  toå chöùc thaønh dynamic partitions</a:t>
            </a:r>
          </a:p>
          <a:p>
            <a:pPr marL="682625" lvl="1" indent="-225425"/>
            <a:r>
              <a:rPr lang="en-US" sz="2000"/>
              <a:t>Naïp tieán trình :</a:t>
            </a:r>
          </a:p>
          <a:p>
            <a:pPr marL="1146175" lvl="2" indent="-231775"/>
            <a:r>
              <a:rPr lang="en-US"/>
              <a:t>Moãi segment caàn ñöôïc naïp vaøo moät partition lieân tuïc, töï do, ñuû lôùn cho segment</a:t>
            </a:r>
          </a:p>
          <a:p>
            <a:pPr marL="1597025" lvl="3" indent="-225425"/>
            <a:r>
              <a:rPr lang="en-US"/>
              <a:t>partition naøo ?  ...Dynamic Allocation !</a:t>
            </a:r>
          </a:p>
          <a:p>
            <a:pPr marL="1146175" lvl="2" indent="-231775"/>
            <a:r>
              <a:rPr lang="en-US"/>
              <a:t>Caùc segment cuûa cuøng 1 chöông trình coù theå ñöôïc naïp vaøo nhöõng partition khoâng lieân tuïc</a:t>
            </a:r>
          </a:p>
          <a:p>
            <a:pPr marL="682625" lvl="1" indent="-225425"/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8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8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8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8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8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8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8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8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8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5" grpId="0" build="p" bldLvl="3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FC43-4D7E-4747-B3E8-0E237A4B4C43}" type="slidenum">
              <a:rPr lang="en-US"/>
              <a:pPr/>
              <a:t>43</a:t>
            </a:fld>
            <a:endParaRPr lang="en-US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Moâ hình Segmentation</a:t>
            </a:r>
          </a:p>
        </p:txBody>
      </p:sp>
      <p:sp>
        <p:nvSpPr>
          <p:cNvPr id="540684" name="Line 12"/>
          <p:cNvSpPr>
            <a:spLocks noChangeShapeType="1"/>
          </p:cNvSpPr>
          <p:nvPr/>
        </p:nvSpPr>
        <p:spPr bwMode="auto">
          <a:xfrm>
            <a:off x="3957638" y="1266825"/>
            <a:ext cx="2085975" cy="13128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685" name="Line 13"/>
          <p:cNvSpPr>
            <a:spLocks noChangeShapeType="1"/>
          </p:cNvSpPr>
          <p:nvPr/>
        </p:nvSpPr>
        <p:spPr bwMode="auto">
          <a:xfrm flipV="1">
            <a:off x="3954463" y="1277938"/>
            <a:ext cx="2085975" cy="120808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686" name="Rectangle 14"/>
          <p:cNvSpPr>
            <a:spLocks noChangeArrowheads="1"/>
          </p:cNvSpPr>
          <p:nvPr/>
        </p:nvSpPr>
        <p:spPr bwMode="auto">
          <a:xfrm>
            <a:off x="6054725" y="590550"/>
            <a:ext cx="1828800" cy="46166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687" name="Text Box 15"/>
          <p:cNvSpPr txBox="1">
            <a:spLocks noChangeArrowheads="1"/>
          </p:cNvSpPr>
          <p:nvPr/>
        </p:nvSpPr>
        <p:spPr bwMode="auto">
          <a:xfrm>
            <a:off x="6645275" y="5956300"/>
            <a:ext cx="94456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KGVL</a:t>
            </a:r>
          </a:p>
        </p:txBody>
      </p:sp>
      <p:sp>
        <p:nvSpPr>
          <p:cNvPr id="540688" name="Rectangle 16"/>
          <p:cNvSpPr>
            <a:spLocks noChangeArrowheads="1"/>
          </p:cNvSpPr>
          <p:nvPr/>
        </p:nvSpPr>
        <p:spPr bwMode="auto">
          <a:xfrm>
            <a:off x="6054725" y="1260475"/>
            <a:ext cx="1828800" cy="86042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/>
            <a:endParaRPr lang="en-US">
              <a:solidFill>
                <a:schemeClr val="bg2"/>
              </a:solidFill>
              <a:latin typeface="Comic Sans MS" pitchFamily="66" charset="0"/>
            </a:endParaRPr>
          </a:p>
          <a:p>
            <a:pPr algn="ctr" eaLnBrk="1" hangingPunct="1"/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40689" name="Rectangle 17"/>
          <p:cNvSpPr>
            <a:spLocks noChangeArrowheads="1"/>
          </p:cNvSpPr>
          <p:nvPr/>
        </p:nvSpPr>
        <p:spPr bwMode="auto">
          <a:xfrm>
            <a:off x="6054725" y="2606675"/>
            <a:ext cx="1828800" cy="461665"/>
          </a:xfrm>
          <a:prstGeom prst="rect">
            <a:avLst/>
          </a:prstGeom>
          <a:solidFill>
            <a:schemeClr val="hlink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692" name="Line 20"/>
          <p:cNvSpPr>
            <a:spLocks noChangeShapeType="1"/>
          </p:cNvSpPr>
          <p:nvPr/>
        </p:nvSpPr>
        <p:spPr bwMode="auto">
          <a:xfrm flipV="1">
            <a:off x="3914775" y="2100263"/>
            <a:ext cx="2128838" cy="122237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693" name="Line 21"/>
          <p:cNvSpPr>
            <a:spLocks noChangeShapeType="1"/>
          </p:cNvSpPr>
          <p:nvPr/>
        </p:nvSpPr>
        <p:spPr bwMode="auto">
          <a:xfrm>
            <a:off x="3943350" y="2355850"/>
            <a:ext cx="2114550" cy="13430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696" name="Text Box 24"/>
          <p:cNvSpPr txBox="1">
            <a:spLocks noChangeArrowheads="1"/>
          </p:cNvSpPr>
          <p:nvPr/>
        </p:nvSpPr>
        <p:spPr bwMode="auto">
          <a:xfrm>
            <a:off x="219075" y="1293813"/>
            <a:ext cx="1479550" cy="363537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int m;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main ()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{     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    F1(m);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F1(int x)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{   x = 9;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}</a:t>
            </a:r>
          </a:p>
        </p:txBody>
      </p:sp>
      <p:sp>
        <p:nvSpPr>
          <p:cNvPr id="540697" name="Text Box 25"/>
          <p:cNvSpPr txBox="1">
            <a:spLocks noChangeArrowheads="1"/>
          </p:cNvSpPr>
          <p:nvPr/>
        </p:nvSpPr>
        <p:spPr bwMode="auto">
          <a:xfrm>
            <a:off x="2439988" y="1255713"/>
            <a:ext cx="1479550" cy="363537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</p:txBody>
      </p:sp>
      <p:sp>
        <p:nvSpPr>
          <p:cNvPr id="540698" name="Text Box 26"/>
          <p:cNvSpPr txBox="1">
            <a:spLocks noChangeArrowheads="1"/>
          </p:cNvSpPr>
          <p:nvPr/>
        </p:nvSpPr>
        <p:spPr bwMode="auto">
          <a:xfrm>
            <a:off x="2471738" y="4135438"/>
            <a:ext cx="1419225" cy="744537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>
                <a:latin typeface="Comic Sans MS" pitchFamily="66" charset="0"/>
              </a:rPr>
              <a:t>code</a:t>
            </a:r>
          </a:p>
          <a:p>
            <a:pPr algn="ctr"/>
            <a:r>
              <a:rPr lang="en-US" sz="2000">
                <a:latin typeface="Comic Sans MS" pitchFamily="66" charset="0"/>
              </a:rPr>
              <a:t>(main,F1)</a:t>
            </a:r>
          </a:p>
        </p:txBody>
      </p:sp>
      <p:sp>
        <p:nvSpPr>
          <p:cNvPr id="540699" name="Text Box 27"/>
          <p:cNvSpPr txBox="1">
            <a:spLocks noChangeArrowheads="1"/>
          </p:cNvSpPr>
          <p:nvPr/>
        </p:nvSpPr>
        <p:spPr bwMode="auto">
          <a:xfrm>
            <a:off x="2481263" y="3373438"/>
            <a:ext cx="1419225" cy="744537"/>
          </a:xfrm>
          <a:prstGeom prst="rect">
            <a:avLst/>
          </a:prstGeom>
          <a:solidFill>
            <a:srgbClr val="008000"/>
          </a:solidFill>
          <a:ln w="38100">
            <a:solidFill>
              <a:srgbClr val="FB377D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data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(m)</a:t>
            </a:r>
          </a:p>
        </p:txBody>
      </p:sp>
      <p:grpSp>
        <p:nvGrpSpPr>
          <p:cNvPr id="540702" name="Group 30"/>
          <p:cNvGrpSpPr>
            <a:grpSpLocks/>
          </p:cNvGrpSpPr>
          <p:nvPr/>
        </p:nvGrpSpPr>
        <p:grpSpPr bwMode="auto">
          <a:xfrm>
            <a:off x="2460625" y="2479675"/>
            <a:ext cx="1422400" cy="857250"/>
            <a:chOff x="1298" y="1599"/>
            <a:chExt cx="896" cy="540"/>
          </a:xfrm>
        </p:grpSpPr>
        <p:sp>
          <p:nvSpPr>
            <p:cNvPr id="540700" name="Freeform 28"/>
            <p:cNvSpPr>
              <a:spLocks/>
            </p:cNvSpPr>
            <p:nvPr/>
          </p:nvSpPr>
          <p:spPr bwMode="auto">
            <a:xfrm>
              <a:off x="1298" y="1599"/>
              <a:ext cx="896" cy="540"/>
            </a:xfrm>
            <a:custGeom>
              <a:avLst/>
              <a:gdLst/>
              <a:ahLst/>
              <a:cxnLst>
                <a:cxn ang="0">
                  <a:pos x="0" y="92"/>
                </a:cxn>
                <a:cxn ang="0">
                  <a:pos x="0" y="540"/>
                </a:cxn>
                <a:cxn ang="0">
                  <a:pos x="924" y="540"/>
                </a:cxn>
                <a:cxn ang="0">
                  <a:pos x="924" y="0"/>
                </a:cxn>
                <a:cxn ang="0">
                  <a:pos x="713" y="220"/>
                </a:cxn>
                <a:cxn ang="0">
                  <a:pos x="503" y="128"/>
                </a:cxn>
                <a:cxn ang="0">
                  <a:pos x="412" y="220"/>
                </a:cxn>
                <a:cxn ang="0">
                  <a:pos x="0" y="92"/>
                </a:cxn>
              </a:cxnLst>
              <a:rect l="0" t="0" r="r" b="b"/>
              <a:pathLst>
                <a:path w="924" h="540">
                  <a:moveTo>
                    <a:pt x="0" y="92"/>
                  </a:moveTo>
                  <a:lnTo>
                    <a:pt x="0" y="540"/>
                  </a:lnTo>
                  <a:lnTo>
                    <a:pt x="924" y="540"/>
                  </a:lnTo>
                  <a:lnTo>
                    <a:pt x="924" y="0"/>
                  </a:lnTo>
                  <a:lnTo>
                    <a:pt x="713" y="220"/>
                  </a:lnTo>
                  <a:lnTo>
                    <a:pt x="503" y="128"/>
                  </a:lnTo>
                  <a:lnTo>
                    <a:pt x="412" y="22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0701" name="Text Box 29"/>
            <p:cNvSpPr txBox="1">
              <a:spLocks noChangeArrowheads="1"/>
            </p:cNvSpPr>
            <p:nvPr/>
          </p:nvSpPr>
          <p:spPr bwMode="auto">
            <a:xfrm>
              <a:off x="1523" y="1858"/>
              <a:ext cx="519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663300"/>
                  </a:solidFill>
                  <a:latin typeface="Comic Sans MS" pitchFamily="66" charset="0"/>
                </a:rPr>
                <a:t>stack</a:t>
              </a:r>
            </a:p>
          </p:txBody>
        </p:sp>
      </p:grpSp>
      <p:grpSp>
        <p:nvGrpSpPr>
          <p:cNvPr id="540706" name="Group 34"/>
          <p:cNvGrpSpPr>
            <a:grpSpLocks/>
          </p:cNvGrpSpPr>
          <p:nvPr/>
        </p:nvGrpSpPr>
        <p:grpSpPr bwMode="auto">
          <a:xfrm>
            <a:off x="2460625" y="1276350"/>
            <a:ext cx="1422400" cy="1076325"/>
            <a:chOff x="1298" y="841"/>
            <a:chExt cx="896" cy="678"/>
          </a:xfrm>
        </p:grpSpPr>
        <p:sp>
          <p:nvSpPr>
            <p:cNvPr id="540703" name="Freeform 31"/>
            <p:cNvSpPr>
              <a:spLocks/>
            </p:cNvSpPr>
            <p:nvPr/>
          </p:nvSpPr>
          <p:spPr bwMode="auto">
            <a:xfrm flipV="1">
              <a:off x="1298" y="841"/>
              <a:ext cx="896" cy="678"/>
            </a:xfrm>
            <a:custGeom>
              <a:avLst/>
              <a:gdLst/>
              <a:ahLst/>
              <a:cxnLst>
                <a:cxn ang="0">
                  <a:pos x="0" y="92"/>
                </a:cxn>
                <a:cxn ang="0">
                  <a:pos x="0" y="540"/>
                </a:cxn>
                <a:cxn ang="0">
                  <a:pos x="924" y="540"/>
                </a:cxn>
                <a:cxn ang="0">
                  <a:pos x="924" y="0"/>
                </a:cxn>
                <a:cxn ang="0">
                  <a:pos x="713" y="220"/>
                </a:cxn>
                <a:cxn ang="0">
                  <a:pos x="503" y="128"/>
                </a:cxn>
                <a:cxn ang="0">
                  <a:pos x="412" y="220"/>
                </a:cxn>
                <a:cxn ang="0">
                  <a:pos x="0" y="92"/>
                </a:cxn>
              </a:cxnLst>
              <a:rect l="0" t="0" r="r" b="b"/>
              <a:pathLst>
                <a:path w="924" h="540">
                  <a:moveTo>
                    <a:pt x="0" y="92"/>
                  </a:moveTo>
                  <a:lnTo>
                    <a:pt x="0" y="540"/>
                  </a:lnTo>
                  <a:lnTo>
                    <a:pt x="924" y="540"/>
                  </a:lnTo>
                  <a:lnTo>
                    <a:pt x="924" y="0"/>
                  </a:lnTo>
                  <a:lnTo>
                    <a:pt x="713" y="220"/>
                  </a:lnTo>
                  <a:lnTo>
                    <a:pt x="503" y="128"/>
                  </a:lnTo>
                  <a:lnTo>
                    <a:pt x="412" y="22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hlink"/>
            </a:solidFill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0705" name="Text Box 33"/>
            <p:cNvSpPr txBox="1">
              <a:spLocks noChangeArrowheads="1"/>
            </p:cNvSpPr>
            <p:nvPr/>
          </p:nvSpPr>
          <p:spPr bwMode="auto">
            <a:xfrm>
              <a:off x="1524" y="906"/>
              <a:ext cx="464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Comic Sans MS" pitchFamily="66" charset="0"/>
                </a:rPr>
                <a:t>heap</a:t>
              </a:r>
            </a:p>
          </p:txBody>
        </p:sp>
      </p:grpSp>
      <p:sp>
        <p:nvSpPr>
          <p:cNvPr id="540707" name="Line 35"/>
          <p:cNvSpPr>
            <a:spLocks noChangeShapeType="1"/>
          </p:cNvSpPr>
          <p:nvPr/>
        </p:nvSpPr>
        <p:spPr bwMode="auto">
          <a:xfrm>
            <a:off x="3949700" y="3384550"/>
            <a:ext cx="2085975" cy="1312863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710" name="Line 38"/>
          <p:cNvSpPr>
            <a:spLocks noChangeShapeType="1"/>
          </p:cNvSpPr>
          <p:nvPr/>
        </p:nvSpPr>
        <p:spPr bwMode="auto">
          <a:xfrm>
            <a:off x="3965575" y="4168775"/>
            <a:ext cx="2187575" cy="138747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711" name="Rectangle 39"/>
          <p:cNvSpPr>
            <a:spLocks noChangeArrowheads="1"/>
          </p:cNvSpPr>
          <p:nvPr/>
        </p:nvSpPr>
        <p:spPr bwMode="auto">
          <a:xfrm>
            <a:off x="6062663" y="4718050"/>
            <a:ext cx="1828800" cy="461665"/>
          </a:xfrm>
          <a:prstGeom prst="rect">
            <a:avLst/>
          </a:prstGeom>
          <a:solidFill>
            <a:srgbClr val="008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712" name="Rectangle 40"/>
          <p:cNvSpPr>
            <a:spLocks noChangeArrowheads="1"/>
          </p:cNvSpPr>
          <p:nvPr/>
        </p:nvSpPr>
        <p:spPr bwMode="auto">
          <a:xfrm>
            <a:off x="6062663" y="3862388"/>
            <a:ext cx="1828800" cy="461665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713" name="Line 41"/>
          <p:cNvSpPr>
            <a:spLocks noChangeShapeType="1"/>
          </p:cNvSpPr>
          <p:nvPr/>
        </p:nvSpPr>
        <p:spPr bwMode="auto">
          <a:xfrm flipV="1">
            <a:off x="3919538" y="3875088"/>
            <a:ext cx="2133600" cy="2905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714" name="Line 42"/>
          <p:cNvSpPr>
            <a:spLocks noChangeShapeType="1"/>
          </p:cNvSpPr>
          <p:nvPr/>
        </p:nvSpPr>
        <p:spPr bwMode="auto">
          <a:xfrm flipV="1">
            <a:off x="3903663" y="4557713"/>
            <a:ext cx="2119312" cy="3190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715" name="Text Box 43"/>
          <p:cNvSpPr txBox="1">
            <a:spLocks noChangeArrowheads="1"/>
          </p:cNvSpPr>
          <p:nvPr/>
        </p:nvSpPr>
        <p:spPr bwMode="auto">
          <a:xfrm>
            <a:off x="2736850" y="5267325"/>
            <a:ext cx="98266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KGDC</a:t>
            </a:r>
          </a:p>
        </p:txBody>
      </p:sp>
      <p:sp>
        <p:nvSpPr>
          <p:cNvPr id="540716" name="AutoShape 44"/>
          <p:cNvSpPr>
            <a:spLocks noChangeArrowheads="1"/>
          </p:cNvSpPr>
          <p:nvPr/>
        </p:nvSpPr>
        <p:spPr bwMode="auto">
          <a:xfrm>
            <a:off x="1857375" y="2917825"/>
            <a:ext cx="377825" cy="260350"/>
          </a:xfrm>
          <a:prstGeom prst="rightArrow">
            <a:avLst>
              <a:gd name="adj1" fmla="val 50000"/>
              <a:gd name="adj2" fmla="val 36280"/>
            </a:avLst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717" name="Oval 45"/>
          <p:cNvSpPr>
            <a:spLocks noChangeArrowheads="1"/>
          </p:cNvSpPr>
          <p:nvPr/>
        </p:nvSpPr>
        <p:spPr bwMode="auto">
          <a:xfrm>
            <a:off x="4311650" y="973138"/>
            <a:ext cx="1493838" cy="4613275"/>
          </a:xfrm>
          <a:prstGeom prst="ellips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718" name="AutoShape 46"/>
          <p:cNvSpPr>
            <a:spLocks noChangeArrowheads="1"/>
          </p:cNvSpPr>
          <p:nvPr/>
        </p:nvSpPr>
        <p:spPr bwMode="auto">
          <a:xfrm>
            <a:off x="1319213" y="5238750"/>
            <a:ext cx="2974975" cy="654050"/>
          </a:xfrm>
          <a:prstGeom prst="wedgeRoundRectCallout">
            <a:avLst>
              <a:gd name="adj1" fmla="val 58380"/>
              <a:gd name="adj2" fmla="val -81796"/>
              <a:gd name="adj3" fmla="val 16667"/>
            </a:avLst>
          </a:prstGeom>
          <a:solidFill>
            <a:schemeClr val="accent2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Quaûn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lyù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ñòa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chæ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0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4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40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40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4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4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4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4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4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4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4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4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4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4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4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40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40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4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540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84" grpId="0" animBg="1"/>
      <p:bldP spid="540685" grpId="0" animBg="1"/>
      <p:bldP spid="540686" grpId="0" animBg="1"/>
      <p:bldP spid="540687" grpId="0"/>
      <p:bldP spid="540688" grpId="0" animBg="1"/>
      <p:bldP spid="540689" grpId="0" animBg="1"/>
      <p:bldP spid="540692" grpId="0" animBg="1"/>
      <p:bldP spid="540693" grpId="0" animBg="1"/>
      <p:bldP spid="540696" grpId="0" animBg="1"/>
      <p:bldP spid="540697" grpId="0" animBg="1"/>
      <p:bldP spid="540698" grpId="0" animBg="1"/>
      <p:bldP spid="540699" grpId="0" animBg="1"/>
      <p:bldP spid="540707" grpId="0" animBg="1"/>
      <p:bldP spid="540710" grpId="0" animBg="1"/>
      <p:bldP spid="540711" grpId="0" animBg="1"/>
      <p:bldP spid="540712" grpId="0" animBg="1"/>
      <p:bldP spid="540713" grpId="0" animBg="1"/>
      <p:bldP spid="540714" grpId="0" animBg="1"/>
      <p:bldP spid="540715" grpId="0"/>
      <p:bldP spid="540716" grpId="0" animBg="1"/>
      <p:bldP spid="540717" grpId="0" animBg="1"/>
      <p:bldP spid="5407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9600-57BA-44F8-8A68-1238C83E9A84}" type="slidenum">
              <a:rPr lang="en-US"/>
              <a:pPr/>
              <a:t>44</a:t>
            </a:fld>
            <a:endParaRPr lang="en-US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Chuyeån ñoåi ñòa chæ trong moâ hình Segmentation</a:t>
            </a:r>
          </a:p>
        </p:txBody>
      </p:sp>
      <p:sp>
        <p:nvSpPr>
          <p:cNvPr id="541700" name="Rectangle 4"/>
          <p:cNvSpPr>
            <a:spLocks noChangeArrowheads="1"/>
          </p:cNvSpPr>
          <p:nvPr/>
        </p:nvSpPr>
        <p:spPr bwMode="auto">
          <a:xfrm>
            <a:off x="7772400" y="1795463"/>
            <a:ext cx="1143000" cy="461665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01" name="Text Box 5"/>
          <p:cNvSpPr txBox="1">
            <a:spLocks noChangeArrowheads="1"/>
          </p:cNvSpPr>
          <p:nvPr/>
        </p:nvSpPr>
        <p:spPr bwMode="auto">
          <a:xfrm>
            <a:off x="0" y="2171700"/>
            <a:ext cx="19748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Logical Addr</a:t>
            </a:r>
          </a:p>
        </p:txBody>
      </p:sp>
      <p:sp>
        <p:nvSpPr>
          <p:cNvPr id="541702" name="Text Box 6"/>
          <p:cNvSpPr txBox="1">
            <a:spLocks noChangeArrowheads="1"/>
          </p:cNvSpPr>
          <p:nvPr/>
        </p:nvSpPr>
        <p:spPr bwMode="auto">
          <a:xfrm>
            <a:off x="0" y="3282950"/>
            <a:ext cx="21812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>
                <a:solidFill>
                  <a:srgbClr val="CC0000"/>
                </a:solidFill>
                <a:latin typeface="Comic Sans MS" pitchFamily="66" charset="0"/>
              </a:rPr>
              <a:t>Seg#</a:t>
            </a:r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   </a:t>
            </a:r>
            <a:r>
              <a:rPr lang="en-US">
                <a:solidFill>
                  <a:srgbClr val="66FF66"/>
                </a:solidFill>
                <a:latin typeface="Comic Sans MS" pitchFamily="66" charset="0"/>
              </a:rPr>
              <a:t>offset</a:t>
            </a:r>
          </a:p>
        </p:txBody>
      </p:sp>
      <p:sp>
        <p:nvSpPr>
          <p:cNvPr id="541703" name="Line 7"/>
          <p:cNvSpPr>
            <a:spLocks noChangeShapeType="1"/>
          </p:cNvSpPr>
          <p:nvPr/>
        </p:nvSpPr>
        <p:spPr bwMode="auto">
          <a:xfrm>
            <a:off x="990600" y="267335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04" name="Text Box 8"/>
          <p:cNvSpPr txBox="1">
            <a:spLocks noChangeArrowheads="1"/>
          </p:cNvSpPr>
          <p:nvPr/>
        </p:nvSpPr>
        <p:spPr bwMode="auto">
          <a:xfrm>
            <a:off x="0" y="2709863"/>
            <a:ext cx="17875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 </a:t>
            </a:r>
            <a:r>
              <a:rPr lang="en-US">
                <a:solidFill>
                  <a:srgbClr val="CC0000"/>
                </a:solidFill>
                <a:latin typeface="Comic Sans MS" pitchFamily="66" charset="0"/>
              </a:rPr>
              <a:t> 3 </a:t>
            </a:r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	  </a:t>
            </a:r>
            <a:r>
              <a:rPr lang="en-US">
                <a:solidFill>
                  <a:srgbClr val="66FF66"/>
                </a:solidFill>
                <a:latin typeface="Comic Sans MS" pitchFamily="66" charset="0"/>
              </a:rPr>
              <a:t>128</a:t>
            </a:r>
          </a:p>
        </p:txBody>
      </p:sp>
      <p:sp>
        <p:nvSpPr>
          <p:cNvPr id="541705" name="Line 9"/>
          <p:cNvSpPr>
            <a:spLocks noChangeShapeType="1"/>
          </p:cNvSpPr>
          <p:nvPr/>
        </p:nvSpPr>
        <p:spPr bwMode="auto">
          <a:xfrm flipV="1">
            <a:off x="457200" y="3130550"/>
            <a:ext cx="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06" name="Line 10"/>
          <p:cNvSpPr>
            <a:spLocks noChangeShapeType="1"/>
          </p:cNvSpPr>
          <p:nvPr/>
        </p:nvSpPr>
        <p:spPr bwMode="auto">
          <a:xfrm flipV="1">
            <a:off x="1447800" y="3130550"/>
            <a:ext cx="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08" name="Rectangle 12"/>
          <p:cNvSpPr>
            <a:spLocks noChangeArrowheads="1"/>
          </p:cNvSpPr>
          <p:nvPr/>
        </p:nvSpPr>
        <p:spPr bwMode="auto">
          <a:xfrm>
            <a:off x="2286000" y="5072063"/>
            <a:ext cx="2743200" cy="461665"/>
          </a:xfrm>
          <a:prstGeom prst="rect">
            <a:avLst/>
          </a:prstGeom>
          <a:solidFill>
            <a:schemeClr val="folHlink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09" name="Text Box 13"/>
          <p:cNvSpPr txBox="1">
            <a:spLocks noChangeArrowheads="1"/>
          </p:cNvSpPr>
          <p:nvPr/>
        </p:nvSpPr>
        <p:spPr bwMode="auto">
          <a:xfrm>
            <a:off x="2503488" y="3351213"/>
            <a:ext cx="1544637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rgbClr val="CC0000"/>
                </a:solidFill>
                <a:latin typeface="Comic Sans MS" pitchFamily="66" charset="0"/>
              </a:rPr>
              <a:t>Seg table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41710" name="Text Box 14"/>
          <p:cNvSpPr txBox="1">
            <a:spLocks noChangeArrowheads="1"/>
          </p:cNvSpPr>
          <p:nvPr/>
        </p:nvSpPr>
        <p:spPr bwMode="auto">
          <a:xfrm>
            <a:off x="2343150" y="3816350"/>
            <a:ext cx="26289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chemeClr val="bg2"/>
                </a:solidFill>
                <a:latin typeface="Comic Sans MS" pitchFamily="66" charset="0"/>
              </a:rPr>
              <a:t>           base       limit</a:t>
            </a:r>
          </a:p>
        </p:txBody>
      </p:sp>
      <p:grpSp>
        <p:nvGrpSpPr>
          <p:cNvPr id="541711" name="Group 15"/>
          <p:cNvGrpSpPr>
            <a:grpSpLocks/>
          </p:cNvGrpSpPr>
          <p:nvPr/>
        </p:nvGrpSpPr>
        <p:grpSpPr bwMode="auto">
          <a:xfrm>
            <a:off x="2324100" y="3871913"/>
            <a:ext cx="2743200" cy="1200620"/>
            <a:chOff x="2400" y="2208"/>
            <a:chExt cx="816" cy="960"/>
          </a:xfrm>
        </p:grpSpPr>
        <p:sp>
          <p:nvSpPr>
            <p:cNvPr id="541712" name="Rectangle 16"/>
            <p:cNvSpPr>
              <a:spLocks noChangeArrowheads="1"/>
            </p:cNvSpPr>
            <p:nvPr/>
          </p:nvSpPr>
          <p:spPr bwMode="auto">
            <a:xfrm>
              <a:off x="2400" y="2208"/>
              <a:ext cx="816" cy="36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1713" name="Line 17"/>
            <p:cNvSpPr>
              <a:spLocks noChangeShapeType="1"/>
            </p:cNvSpPr>
            <p:nvPr/>
          </p:nvSpPr>
          <p:spPr bwMode="auto">
            <a:xfrm>
              <a:off x="2400" y="2448"/>
              <a:ext cx="8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1714" name="Line 18"/>
            <p:cNvSpPr>
              <a:spLocks noChangeShapeType="1"/>
            </p:cNvSpPr>
            <p:nvPr/>
          </p:nvSpPr>
          <p:spPr bwMode="auto">
            <a:xfrm>
              <a:off x="2400" y="2688"/>
              <a:ext cx="8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1715" name="Line 19"/>
            <p:cNvSpPr>
              <a:spLocks noChangeShapeType="1"/>
            </p:cNvSpPr>
            <p:nvPr/>
          </p:nvSpPr>
          <p:spPr bwMode="auto">
            <a:xfrm>
              <a:off x="2400" y="2928"/>
              <a:ext cx="8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1716" name="Line 20"/>
            <p:cNvSpPr>
              <a:spLocks noChangeShapeType="1"/>
            </p:cNvSpPr>
            <p:nvPr/>
          </p:nvSpPr>
          <p:spPr bwMode="auto">
            <a:xfrm>
              <a:off x="2400" y="3168"/>
              <a:ext cx="8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541717" name="Line 21"/>
          <p:cNvSpPr>
            <a:spLocks noChangeShapeType="1"/>
          </p:cNvSpPr>
          <p:nvPr/>
        </p:nvSpPr>
        <p:spPr bwMode="auto">
          <a:xfrm>
            <a:off x="3009900" y="3871913"/>
            <a:ext cx="0" cy="16208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18" name="Line 22"/>
          <p:cNvSpPr>
            <a:spLocks noChangeShapeType="1"/>
          </p:cNvSpPr>
          <p:nvPr/>
        </p:nvSpPr>
        <p:spPr bwMode="auto">
          <a:xfrm>
            <a:off x="4191000" y="3871913"/>
            <a:ext cx="0" cy="16208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19" name="Text Box 23"/>
          <p:cNvSpPr txBox="1">
            <a:spLocks noChangeArrowheads="1"/>
          </p:cNvSpPr>
          <p:nvPr/>
        </p:nvSpPr>
        <p:spPr bwMode="auto">
          <a:xfrm>
            <a:off x="2328863" y="5119688"/>
            <a:ext cx="24892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 3      0x1000   512</a:t>
            </a:r>
          </a:p>
        </p:txBody>
      </p:sp>
      <p:sp>
        <p:nvSpPr>
          <p:cNvPr id="541720" name="Freeform 24"/>
          <p:cNvSpPr>
            <a:spLocks/>
          </p:cNvSpPr>
          <p:nvPr/>
        </p:nvSpPr>
        <p:spPr bwMode="auto">
          <a:xfrm>
            <a:off x="787400" y="3092450"/>
            <a:ext cx="1422400" cy="461665"/>
          </a:xfrm>
          <a:custGeom>
            <a:avLst/>
            <a:gdLst/>
            <a:ahLst/>
            <a:cxnLst>
              <a:cxn ang="0">
                <a:pos x="32" y="72"/>
              </a:cxn>
              <a:cxn ang="0">
                <a:pos x="80" y="168"/>
              </a:cxn>
              <a:cxn ang="0">
                <a:pos x="512" y="1080"/>
              </a:cxn>
              <a:cxn ang="0">
                <a:pos x="704" y="1320"/>
              </a:cxn>
              <a:cxn ang="0">
                <a:pos x="1376" y="1368"/>
              </a:cxn>
            </a:cxnLst>
            <a:rect l="0" t="0" r="r" b="b"/>
            <a:pathLst>
              <a:path w="1376" h="1368">
                <a:moveTo>
                  <a:pt x="32" y="72"/>
                </a:moveTo>
                <a:cubicBezTo>
                  <a:pt x="16" y="36"/>
                  <a:pt x="0" y="0"/>
                  <a:pt x="80" y="168"/>
                </a:cubicBezTo>
                <a:cubicBezTo>
                  <a:pt x="160" y="336"/>
                  <a:pt x="408" y="888"/>
                  <a:pt x="512" y="1080"/>
                </a:cubicBezTo>
                <a:cubicBezTo>
                  <a:pt x="616" y="1272"/>
                  <a:pt x="560" y="1272"/>
                  <a:pt x="704" y="1320"/>
                </a:cubicBezTo>
                <a:cubicBezTo>
                  <a:pt x="848" y="1368"/>
                  <a:pt x="1112" y="1368"/>
                  <a:pt x="1376" y="1368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22" name="Text Box 26"/>
          <p:cNvSpPr txBox="1">
            <a:spLocks noChangeArrowheads="1"/>
          </p:cNvSpPr>
          <p:nvPr/>
        </p:nvSpPr>
        <p:spPr bwMode="auto">
          <a:xfrm>
            <a:off x="7848600" y="2243138"/>
            <a:ext cx="931863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800">
                <a:solidFill>
                  <a:schemeClr val="bg2"/>
                </a:solidFill>
                <a:latin typeface="Comic Sans MS" pitchFamily="66" charset="0"/>
              </a:rPr>
              <a:t>mem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41723" name="Line 27"/>
          <p:cNvSpPr>
            <a:spLocks noChangeShapeType="1"/>
          </p:cNvSpPr>
          <p:nvPr/>
        </p:nvSpPr>
        <p:spPr bwMode="auto">
          <a:xfrm flipH="1">
            <a:off x="7772400" y="3054350"/>
            <a:ext cx="1143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24" name="Line 28"/>
          <p:cNvSpPr>
            <a:spLocks noChangeShapeType="1"/>
          </p:cNvSpPr>
          <p:nvPr/>
        </p:nvSpPr>
        <p:spPr bwMode="auto">
          <a:xfrm flipH="1">
            <a:off x="7772400" y="4502150"/>
            <a:ext cx="1143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25" name="AutoShape 29"/>
          <p:cNvSpPr>
            <a:spLocks/>
          </p:cNvSpPr>
          <p:nvPr/>
        </p:nvSpPr>
        <p:spPr bwMode="auto">
          <a:xfrm>
            <a:off x="7315200" y="3054350"/>
            <a:ext cx="457200" cy="528638"/>
          </a:xfrm>
          <a:prstGeom prst="leftBrace">
            <a:avLst>
              <a:gd name="adj1" fmla="val 26389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26" name="Text Box 30"/>
          <p:cNvSpPr txBox="1">
            <a:spLocks noChangeArrowheads="1"/>
          </p:cNvSpPr>
          <p:nvPr/>
        </p:nvSpPr>
        <p:spPr bwMode="auto">
          <a:xfrm>
            <a:off x="6689725" y="3557588"/>
            <a:ext cx="6604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seg</a:t>
            </a:r>
          </a:p>
        </p:txBody>
      </p:sp>
      <p:sp>
        <p:nvSpPr>
          <p:cNvPr id="541727" name="Line 31"/>
          <p:cNvSpPr>
            <a:spLocks noChangeShapeType="1"/>
          </p:cNvSpPr>
          <p:nvPr/>
        </p:nvSpPr>
        <p:spPr bwMode="auto">
          <a:xfrm>
            <a:off x="8229600" y="3054350"/>
            <a:ext cx="0" cy="762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28" name="Text Box 32"/>
          <p:cNvSpPr txBox="1">
            <a:spLocks noChangeArrowheads="1"/>
          </p:cNvSpPr>
          <p:nvPr/>
        </p:nvSpPr>
        <p:spPr bwMode="auto">
          <a:xfrm>
            <a:off x="8223250" y="3319463"/>
            <a:ext cx="6921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128</a:t>
            </a:r>
            <a:endParaRPr lang="en-US" sz="200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41729" name="Freeform 33"/>
          <p:cNvSpPr>
            <a:spLocks/>
          </p:cNvSpPr>
          <p:nvPr/>
        </p:nvSpPr>
        <p:spPr bwMode="auto">
          <a:xfrm>
            <a:off x="3886200" y="3206750"/>
            <a:ext cx="2438400" cy="461665"/>
          </a:xfrm>
          <a:custGeom>
            <a:avLst/>
            <a:gdLst/>
            <a:ahLst/>
            <a:cxnLst>
              <a:cxn ang="0">
                <a:pos x="0" y="1296"/>
              </a:cxn>
              <a:cxn ang="0">
                <a:pos x="912" y="912"/>
              </a:cxn>
              <a:cxn ang="0">
                <a:pos x="912" y="0"/>
              </a:cxn>
            </a:cxnLst>
            <a:rect l="0" t="0" r="r" b="b"/>
            <a:pathLst>
              <a:path w="1064" h="1296">
                <a:moveTo>
                  <a:pt x="0" y="1296"/>
                </a:moveTo>
                <a:cubicBezTo>
                  <a:pt x="380" y="1212"/>
                  <a:pt x="760" y="1128"/>
                  <a:pt x="912" y="912"/>
                </a:cubicBezTo>
                <a:cubicBezTo>
                  <a:pt x="1064" y="696"/>
                  <a:pt x="988" y="348"/>
                  <a:pt x="912" y="0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541745" name="Group 49"/>
          <p:cNvGrpSpPr>
            <a:grpSpLocks/>
          </p:cNvGrpSpPr>
          <p:nvPr/>
        </p:nvGrpSpPr>
        <p:grpSpPr bwMode="auto">
          <a:xfrm>
            <a:off x="5715000" y="2749552"/>
            <a:ext cx="406400" cy="649288"/>
            <a:chOff x="3600" y="1732"/>
            <a:chExt cx="256" cy="409"/>
          </a:xfrm>
        </p:grpSpPr>
        <p:sp>
          <p:nvSpPr>
            <p:cNvPr id="541721" name="Oval 25"/>
            <p:cNvSpPr>
              <a:spLocks noChangeArrowheads="1"/>
            </p:cNvSpPr>
            <p:nvPr/>
          </p:nvSpPr>
          <p:spPr bwMode="auto">
            <a:xfrm>
              <a:off x="3600" y="1732"/>
              <a:ext cx="164" cy="409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1730" name="Text Box 34"/>
            <p:cNvSpPr txBox="1">
              <a:spLocks noChangeArrowheads="1"/>
            </p:cNvSpPr>
            <p:nvPr/>
          </p:nvSpPr>
          <p:spPr bwMode="auto">
            <a:xfrm>
              <a:off x="3648" y="1732"/>
              <a:ext cx="20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solidFill>
                    <a:schemeClr val="bg2"/>
                  </a:solidFill>
                  <a:latin typeface="Comic Sans MS" pitchFamily="66" charset="0"/>
                </a:rPr>
                <a:t>+</a:t>
              </a:r>
            </a:p>
          </p:txBody>
        </p:sp>
      </p:grpSp>
      <p:sp>
        <p:nvSpPr>
          <p:cNvPr id="541731" name="Line 35"/>
          <p:cNvSpPr>
            <a:spLocks noChangeShapeType="1"/>
          </p:cNvSpPr>
          <p:nvPr/>
        </p:nvSpPr>
        <p:spPr bwMode="auto">
          <a:xfrm flipV="1">
            <a:off x="1752600" y="2901950"/>
            <a:ext cx="2362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32" name="Rectangle 36"/>
          <p:cNvSpPr>
            <a:spLocks noChangeArrowheads="1"/>
          </p:cNvSpPr>
          <p:nvPr/>
        </p:nvSpPr>
        <p:spPr bwMode="auto">
          <a:xfrm>
            <a:off x="7772400" y="3816350"/>
            <a:ext cx="184731" cy="461665"/>
          </a:xfrm>
          <a:prstGeom prst="rect">
            <a:avLst/>
          </a:prstGeom>
          <a:solidFill>
            <a:srgbClr val="66FF66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33" name="Line 37"/>
          <p:cNvSpPr>
            <a:spLocks noChangeShapeType="1"/>
          </p:cNvSpPr>
          <p:nvPr/>
        </p:nvSpPr>
        <p:spPr bwMode="auto">
          <a:xfrm>
            <a:off x="6172200" y="3054350"/>
            <a:ext cx="1600200" cy="762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34" name="Text Box 38"/>
          <p:cNvSpPr txBox="1">
            <a:spLocks noChangeArrowheads="1"/>
          </p:cNvSpPr>
          <p:nvPr/>
        </p:nvSpPr>
        <p:spPr bwMode="auto">
          <a:xfrm>
            <a:off x="6705600" y="2749550"/>
            <a:ext cx="11112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b="1">
                <a:solidFill>
                  <a:schemeClr val="bg2"/>
                </a:solidFill>
                <a:latin typeface="Comic Sans MS" pitchFamily="66" charset="0"/>
              </a:rPr>
              <a:t>0x1000</a:t>
            </a:r>
            <a:endParaRPr lang="en-US" sz="180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41735" name="Freeform 39"/>
          <p:cNvSpPr>
            <a:spLocks/>
          </p:cNvSpPr>
          <p:nvPr/>
        </p:nvSpPr>
        <p:spPr bwMode="auto">
          <a:xfrm>
            <a:off x="4495800" y="3054350"/>
            <a:ext cx="184731" cy="461665"/>
          </a:xfrm>
          <a:custGeom>
            <a:avLst/>
            <a:gdLst/>
            <a:ahLst/>
            <a:cxnLst>
              <a:cxn ang="0">
                <a:pos x="240" y="1392"/>
              </a:cxn>
              <a:cxn ang="0">
                <a:pos x="336" y="1392"/>
              </a:cxn>
              <a:cxn ang="0">
                <a:pos x="1008" y="1296"/>
              </a:cxn>
              <a:cxn ang="0">
                <a:pos x="0" y="0"/>
              </a:cxn>
            </a:cxnLst>
            <a:rect l="0" t="0" r="r" b="b"/>
            <a:pathLst>
              <a:path w="1064" h="1528">
                <a:moveTo>
                  <a:pt x="240" y="1392"/>
                </a:moveTo>
                <a:cubicBezTo>
                  <a:pt x="224" y="1400"/>
                  <a:pt x="208" y="1408"/>
                  <a:pt x="336" y="1392"/>
                </a:cubicBezTo>
                <a:cubicBezTo>
                  <a:pt x="464" y="1376"/>
                  <a:pt x="1064" y="1528"/>
                  <a:pt x="1008" y="1296"/>
                </a:cubicBezTo>
                <a:cubicBezTo>
                  <a:pt x="952" y="1064"/>
                  <a:pt x="476" y="532"/>
                  <a:pt x="0" y="0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36" name="Oval 40"/>
          <p:cNvSpPr>
            <a:spLocks noChangeArrowheads="1"/>
          </p:cNvSpPr>
          <p:nvPr/>
        </p:nvSpPr>
        <p:spPr bwMode="auto">
          <a:xfrm>
            <a:off x="4038600" y="2673350"/>
            <a:ext cx="533400" cy="649188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37" name="Text Box 41"/>
          <p:cNvSpPr txBox="1">
            <a:spLocks noChangeArrowheads="1"/>
          </p:cNvSpPr>
          <p:nvPr/>
        </p:nvSpPr>
        <p:spPr bwMode="auto">
          <a:xfrm>
            <a:off x="4191000" y="2673350"/>
            <a:ext cx="3444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541738" name="Line 42"/>
          <p:cNvSpPr>
            <a:spLocks noChangeShapeType="1"/>
          </p:cNvSpPr>
          <p:nvPr/>
        </p:nvSpPr>
        <p:spPr bwMode="auto">
          <a:xfrm>
            <a:off x="4572000" y="2901950"/>
            <a:ext cx="1143000" cy="76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39" name="Text Box 43"/>
          <p:cNvSpPr txBox="1">
            <a:spLocks noChangeArrowheads="1"/>
          </p:cNvSpPr>
          <p:nvPr/>
        </p:nvSpPr>
        <p:spPr bwMode="auto">
          <a:xfrm>
            <a:off x="4876800" y="2520950"/>
            <a:ext cx="6572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yes</a:t>
            </a:r>
          </a:p>
        </p:txBody>
      </p:sp>
      <p:sp>
        <p:nvSpPr>
          <p:cNvPr id="541740" name="AutoShape 44"/>
          <p:cNvSpPr>
            <a:spLocks noChangeArrowheads="1"/>
          </p:cNvSpPr>
          <p:nvPr/>
        </p:nvSpPr>
        <p:spPr bwMode="auto">
          <a:xfrm>
            <a:off x="5257800" y="1947863"/>
            <a:ext cx="533400" cy="1296591"/>
          </a:xfrm>
          <a:prstGeom prst="irregularSeal1">
            <a:avLst/>
          </a:prstGeom>
          <a:solidFill>
            <a:srgbClr val="CC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41" name="Text Box 45"/>
          <p:cNvSpPr txBox="1">
            <a:spLocks noChangeArrowheads="1"/>
          </p:cNvSpPr>
          <p:nvPr/>
        </p:nvSpPr>
        <p:spPr bwMode="auto">
          <a:xfrm>
            <a:off x="4495800" y="2216150"/>
            <a:ext cx="5048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no</a:t>
            </a:r>
          </a:p>
        </p:txBody>
      </p:sp>
      <p:sp>
        <p:nvSpPr>
          <p:cNvPr id="541742" name="Line 46"/>
          <p:cNvSpPr>
            <a:spLocks noChangeShapeType="1"/>
          </p:cNvSpPr>
          <p:nvPr/>
        </p:nvSpPr>
        <p:spPr bwMode="auto">
          <a:xfrm flipV="1">
            <a:off x="4495800" y="2368550"/>
            <a:ext cx="8382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43" name="Text Box 47"/>
          <p:cNvSpPr txBox="1">
            <a:spLocks noChangeArrowheads="1"/>
          </p:cNvSpPr>
          <p:nvPr/>
        </p:nvSpPr>
        <p:spPr bwMode="auto">
          <a:xfrm>
            <a:off x="5715000" y="1871663"/>
            <a:ext cx="88106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rgbClr val="CC0000"/>
                </a:solidFill>
                <a:latin typeface="Comic Sans MS" pitchFamily="66" charset="0"/>
              </a:rPr>
              <a:t>fault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41744" name="Rectangle 48"/>
          <p:cNvSpPr>
            <a:spLocks noChangeArrowheads="1"/>
          </p:cNvSpPr>
          <p:nvPr/>
        </p:nvSpPr>
        <p:spPr bwMode="auto">
          <a:xfrm>
            <a:off x="0" y="2633663"/>
            <a:ext cx="1905000" cy="46166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46" name="Text Box 50"/>
          <p:cNvSpPr txBox="1">
            <a:spLocks noChangeArrowheads="1"/>
          </p:cNvSpPr>
          <p:nvPr/>
        </p:nvSpPr>
        <p:spPr bwMode="auto">
          <a:xfrm>
            <a:off x="2476500" y="4173538"/>
            <a:ext cx="307975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541747" name="Text Box 51"/>
          <p:cNvSpPr txBox="1">
            <a:spLocks noChangeArrowheads="1"/>
          </p:cNvSpPr>
          <p:nvPr/>
        </p:nvSpPr>
        <p:spPr bwMode="auto">
          <a:xfrm>
            <a:off x="2470150" y="4456113"/>
            <a:ext cx="307975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541748" name="Text Box 52"/>
          <p:cNvSpPr txBox="1">
            <a:spLocks noChangeArrowheads="1"/>
          </p:cNvSpPr>
          <p:nvPr/>
        </p:nvSpPr>
        <p:spPr bwMode="auto">
          <a:xfrm>
            <a:off x="2462213" y="4754563"/>
            <a:ext cx="307975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  <a:latin typeface="Comic Sans MS" pitchFamily="66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4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4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4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4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4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4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4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4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4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4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4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4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54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54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4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4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2" grpId="0"/>
      <p:bldP spid="541704" grpId="0"/>
      <p:bldP spid="541719" grpId="0"/>
      <p:bldP spid="541720" grpId="0" animBg="1"/>
      <p:bldP spid="541725" grpId="0" animBg="1"/>
      <p:bldP spid="541726" grpId="0"/>
      <p:bldP spid="541727" grpId="0" animBg="1"/>
      <p:bldP spid="541728" grpId="0"/>
      <p:bldP spid="541729" grpId="0" animBg="1"/>
      <p:bldP spid="541731" grpId="0" animBg="1"/>
      <p:bldP spid="541732" grpId="0" animBg="1"/>
      <p:bldP spid="541733" grpId="0" animBg="1"/>
      <p:bldP spid="541734" grpId="0"/>
      <p:bldP spid="541735" grpId="0" animBg="1"/>
      <p:bldP spid="541736" grpId="0" animBg="1"/>
      <p:bldP spid="541737" grpId="0"/>
      <p:bldP spid="541738" grpId="0" animBg="1"/>
      <p:bldP spid="541739" grpId="0"/>
      <p:bldP spid="541740" grpId="0" animBg="1"/>
      <p:bldP spid="541741" grpId="0"/>
      <p:bldP spid="541742" grpId="0" animBg="1"/>
      <p:bldP spid="54174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CFA11-EF7F-4677-9EF9-FB584936715B}" type="slidenum">
              <a:rPr lang="en-US"/>
              <a:pPr/>
              <a:t>45</a:t>
            </a:fld>
            <a:endParaRPr lang="en-US"/>
          </a:p>
        </p:txBody>
      </p:sp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Logical-to-Physical Address Translation in segmentation</a:t>
            </a:r>
          </a:p>
        </p:txBody>
      </p:sp>
      <p:graphicFrame>
        <p:nvGraphicFramePr>
          <p:cNvPr id="730115" name="Object 3"/>
          <p:cNvGraphicFramePr>
            <a:graphicFrameLocks noChangeAspect="1"/>
          </p:cNvGraphicFramePr>
          <p:nvPr/>
        </p:nvGraphicFramePr>
        <p:xfrm>
          <a:off x="1066800" y="1676400"/>
          <a:ext cx="7910513" cy="471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73" name="Artwork" r:id="rId3" imgW="6676190" imgH="3982006" progId="">
                  <p:embed/>
                </p:oleObj>
              </mc:Choice>
              <mc:Fallback>
                <p:oleObj name="Artwork" r:id="rId3" imgW="6676190" imgH="3982006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76400"/>
                        <a:ext cx="7910513" cy="471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E55D-F71B-4F6E-B28E-873A66E6C871}" type="slidenum">
              <a:rPr lang="en-US"/>
              <a:pPr/>
              <a:t>46</a:t>
            </a:fld>
            <a:endParaRPr lang="en-US"/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Nhaän xeùt Moâ hình Segmentation</a:t>
            </a:r>
          </a:p>
        </p:txBody>
      </p:sp>
      <p:sp>
        <p:nvSpPr>
          <p:cNvPr id="542745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388938" y="1193800"/>
            <a:ext cx="8229600" cy="4837113"/>
          </a:xfrm>
        </p:spPr>
        <p:txBody>
          <a:bodyPr/>
          <a:lstStyle/>
          <a:p>
            <a:r>
              <a:rPr lang="en-US" sz="2400"/>
              <a:t>Caáp phaùt khoâng lieân tuïc =&gt; taän duïng boä nhôù hieäu quaû</a:t>
            </a:r>
          </a:p>
          <a:p>
            <a:r>
              <a:rPr lang="en-US" sz="2400"/>
              <a:t>Hoã trôï taùi ñònh vò </a:t>
            </a:r>
          </a:p>
          <a:p>
            <a:pPr lvl="1"/>
            <a:r>
              <a:rPr lang="en-US" sz="2000"/>
              <a:t>Töøng Segment</a:t>
            </a:r>
          </a:p>
          <a:p>
            <a:r>
              <a:rPr lang="en-US" sz="2400"/>
              <a:t>Hoã trôï Baûo veä vaø Chia seû ñöôïc ôû möùc module</a:t>
            </a:r>
          </a:p>
          <a:p>
            <a:pPr lvl="1"/>
            <a:r>
              <a:rPr lang="en-US" sz="2000"/>
              <a:t>YÙ nghóa cuûa “möùc module” ?</a:t>
            </a:r>
          </a:p>
          <a:p>
            <a:pPr>
              <a:buSzTx/>
              <a:buFont typeface="Wingdings" pitchFamily="2" charset="2"/>
              <a:buChar char="L"/>
            </a:pPr>
            <a:r>
              <a:rPr lang="en-US" sz="2400"/>
              <a:t> Chuyeån ñoåi ñòa chæ phöùc taïp</a:t>
            </a:r>
          </a:p>
          <a:p>
            <a:pPr lvl="1">
              <a:buSzTx/>
              <a:buFont typeface="Wingdings" pitchFamily="2" charset="2"/>
              <a:buChar char="J"/>
            </a:pPr>
            <a:r>
              <a:rPr lang="en-US" sz="2000"/>
              <a:t> Ñaõ coù MMU...</a:t>
            </a:r>
          </a:p>
          <a:p>
            <a:pPr>
              <a:buSzTx/>
              <a:buFont typeface="Wingdings" pitchFamily="2" charset="2"/>
              <a:buChar char="L"/>
            </a:pPr>
            <a:r>
              <a:rPr lang="en-US" sz="2400"/>
              <a:t> Söû duïng dynamic partition : chòu ñöïng</a:t>
            </a:r>
          </a:p>
          <a:p>
            <a:pPr lvl="1">
              <a:buSzTx/>
              <a:buFont typeface="Wingdings" pitchFamily="2" charset="2"/>
              <a:buChar char="L"/>
            </a:pPr>
            <a:r>
              <a:rPr lang="en-US" sz="2000">
                <a:solidFill>
                  <a:schemeClr val="hlink"/>
                </a:solidFill>
              </a:rPr>
              <a:t>Dynamic Allocation</a:t>
            </a:r>
            <a:r>
              <a:rPr lang="en-US" sz="2000"/>
              <a:t> : choïn vuøng nhôù ñeå caáp cho moät segment</a:t>
            </a:r>
          </a:p>
          <a:p>
            <a:pPr lvl="2">
              <a:buSzTx/>
              <a:buFont typeface="Wingdings" pitchFamily="2" charset="2"/>
              <a:buChar char="J"/>
            </a:pPr>
            <a:r>
              <a:rPr lang="en-US" sz="1800"/>
              <a:t> First fit, Best fit, Worst fit</a:t>
            </a:r>
          </a:p>
          <a:p>
            <a:pPr lvl="1">
              <a:buSzTx/>
              <a:buFont typeface="Wingdings" pitchFamily="2" charset="2"/>
              <a:buChar char="L"/>
            </a:pPr>
            <a:r>
              <a:rPr lang="en-US" sz="2000">
                <a:solidFill>
                  <a:schemeClr val="hlink"/>
                </a:solidFill>
              </a:rPr>
              <a:t>External Fragmentation</a:t>
            </a:r>
            <a:r>
              <a:rPr lang="en-US" sz="2000"/>
              <a:t> :</a:t>
            </a:r>
          </a:p>
          <a:p>
            <a:pPr lvl="2">
              <a:buSzTx/>
              <a:buFont typeface="Wingdings" pitchFamily="2" charset="2"/>
              <a:buChar char="L"/>
            </a:pPr>
            <a:r>
              <a:rPr lang="en-US" sz="1800"/>
              <a:t> Memory Compaction : chi phí cao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2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2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27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427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427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427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427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27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427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427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427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5" grpId="0" build="p" bldLvl="3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BE22-8392-432C-87D1-D15172481456}" type="slidenum">
              <a:rPr lang="en-US"/>
              <a:pPr/>
              <a:t>47</a:t>
            </a:fld>
            <a:endParaRPr lang="en-US"/>
          </a:p>
        </p:txBody>
      </p:sp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3" y="2135148"/>
            <a:ext cx="3238273" cy="1420812"/>
          </a:xfrm>
        </p:spPr>
        <p:txBody>
          <a:bodyPr/>
          <a:lstStyle/>
          <a:p>
            <a:r>
              <a:rPr lang="en-US" sz="2800" dirty="0"/>
              <a:t>Sharing of</a:t>
            </a:r>
            <a:br>
              <a:rPr lang="en-US" sz="2800" dirty="0"/>
            </a:br>
            <a:r>
              <a:rPr lang="en-US" sz="2800" dirty="0"/>
              <a:t> Segments: </a:t>
            </a:r>
            <a:br>
              <a:rPr lang="en-US" sz="2800" dirty="0"/>
            </a:br>
            <a:r>
              <a:rPr lang="en-US" sz="2800" dirty="0"/>
              <a:t>Text Editor</a:t>
            </a:r>
          </a:p>
        </p:txBody>
      </p:sp>
      <p:graphicFrame>
        <p:nvGraphicFramePr>
          <p:cNvPr id="741379" name="Object 3"/>
          <p:cNvGraphicFramePr>
            <a:graphicFrameLocks noChangeAspect="1"/>
          </p:cNvGraphicFramePr>
          <p:nvPr/>
        </p:nvGraphicFramePr>
        <p:xfrm>
          <a:off x="2120900" y="57150"/>
          <a:ext cx="6718300" cy="672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437" name="Artwork" r:id="rId3" imgW="5485714" imgH="5723810" progId="">
                  <p:embed/>
                </p:oleObj>
              </mc:Choice>
              <mc:Fallback>
                <p:oleObj name="Artwork" r:id="rId3" imgW="5485714" imgH="572381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57150"/>
                        <a:ext cx="6718300" cy="672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1380" name="Line 4"/>
          <p:cNvSpPr>
            <a:spLocks noChangeShapeType="1"/>
          </p:cNvSpPr>
          <p:nvPr/>
        </p:nvSpPr>
        <p:spPr bwMode="auto">
          <a:xfrm flipV="1">
            <a:off x="5921375" y="1741488"/>
            <a:ext cx="1392238" cy="4794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1381" name="Line 5"/>
          <p:cNvSpPr>
            <a:spLocks noChangeShapeType="1"/>
          </p:cNvSpPr>
          <p:nvPr/>
        </p:nvSpPr>
        <p:spPr bwMode="auto">
          <a:xfrm flipV="1">
            <a:off x="5907088" y="1785938"/>
            <a:ext cx="1320800" cy="39052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4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80" grpId="0" animBg="1"/>
      <p:bldP spid="74138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E182-F42D-4490-B0A2-C9606A7BAEF8}" type="slidenum">
              <a:rPr lang="en-US"/>
              <a:pPr/>
              <a:t>48</a:t>
            </a:fld>
            <a:endParaRPr lang="en-US"/>
          </a:p>
        </p:txBody>
      </p:sp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Paging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50938"/>
            <a:ext cx="8229600" cy="4981575"/>
          </a:xfrm>
        </p:spPr>
        <p:txBody>
          <a:bodyPr/>
          <a:lstStyle/>
          <a:p>
            <a:pPr marL="231775" indent="-231775"/>
            <a:r>
              <a:rPr lang="en-US" sz="2400"/>
              <a:t>Hoã trôï HÑH khaéc phuïc baøi toaùn caáp phaùt boä nhôù ñoäng, vaø loaïi boû external fragmentation</a:t>
            </a:r>
          </a:p>
          <a:p>
            <a:pPr marL="231775" indent="-231775"/>
            <a:r>
              <a:rPr lang="en-US" sz="2400"/>
              <a:t>Moâ hình Paging :</a:t>
            </a:r>
          </a:p>
          <a:p>
            <a:pPr marL="682625" lvl="1" indent="-225425"/>
            <a:r>
              <a:rPr lang="en-US" sz="2000">
                <a:solidFill>
                  <a:schemeClr val="hlink"/>
                </a:solidFill>
              </a:rPr>
              <a:t>KGÑC</a:t>
            </a:r>
            <a:r>
              <a:rPr lang="en-US" sz="2000"/>
              <a:t> : phaân chia chöông trình thaønh caùc </a:t>
            </a:r>
            <a:r>
              <a:rPr lang="en-US" sz="2000">
                <a:solidFill>
                  <a:schemeClr val="hlink"/>
                </a:solidFill>
              </a:rPr>
              <a:t>page</a:t>
            </a:r>
            <a:r>
              <a:rPr lang="en-US" sz="2000"/>
              <a:t> coù kích thöôùc baèng nhau</a:t>
            </a:r>
          </a:p>
          <a:p>
            <a:pPr marL="1146175" lvl="2" indent="-231775"/>
            <a:r>
              <a:rPr lang="en-US" sz="1800"/>
              <a:t>Khoâng quan taâm ñeán ngöõ nghóa cuûa caùc ñoái töôïng naèm trong page</a:t>
            </a:r>
          </a:p>
          <a:p>
            <a:pPr marL="682625" lvl="1" indent="-225425"/>
            <a:r>
              <a:rPr lang="en-US" sz="2000">
                <a:solidFill>
                  <a:schemeClr val="hlink"/>
                </a:solidFill>
              </a:rPr>
              <a:t>KGVL</a:t>
            </a:r>
            <a:r>
              <a:rPr lang="en-US" sz="2000"/>
              <a:t> :  toå chöùc thaønh caùc fixed partitions coù kích thöôùc baèng nhau goïi laø </a:t>
            </a:r>
            <a:r>
              <a:rPr lang="en-US" sz="2000">
                <a:solidFill>
                  <a:schemeClr val="hlink"/>
                </a:solidFill>
              </a:rPr>
              <a:t>frame</a:t>
            </a:r>
          </a:p>
          <a:p>
            <a:pPr marL="682625" lvl="1" indent="-225425"/>
            <a:r>
              <a:rPr lang="en-US" sz="2000"/>
              <a:t>page size = frame size</a:t>
            </a:r>
          </a:p>
          <a:p>
            <a:pPr marL="682625" lvl="1" indent="-225425"/>
            <a:r>
              <a:rPr lang="en-US" sz="2000"/>
              <a:t>Naïp tieán trình :</a:t>
            </a:r>
          </a:p>
          <a:p>
            <a:pPr marL="1146175" lvl="2" indent="-231775"/>
            <a:r>
              <a:rPr lang="en-US"/>
              <a:t>Moãi page caàn ñöôïc naïp vaøo moät frame töï do</a:t>
            </a:r>
          </a:p>
          <a:p>
            <a:pPr marL="1146175" lvl="2" indent="-231775"/>
            <a:r>
              <a:rPr lang="en-US"/>
              <a:t>Caùc pages cuûa cuøng 1 chöông trình coù theå ñöôïc naïp vaøo nhöõng frames khoâng keá caän nhau.</a:t>
            </a:r>
          </a:p>
          <a:p>
            <a:pPr marL="1146175" lvl="2" indent="-231775"/>
            <a:r>
              <a:rPr lang="en-US"/>
              <a:t>Tieán trình kích thöôùc N pages -&gt; caàn N frame töï do ñeå naïp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0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0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0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0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0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39" grpId="0" build="p" bldLvl="3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59-695C-429F-AE6E-6316CB442D76}" type="slidenum">
              <a:rPr lang="en-US"/>
              <a:pPr/>
              <a:t>49</a:t>
            </a:fld>
            <a:endParaRPr lang="en-US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Moâ hình Paging</a:t>
            </a:r>
          </a:p>
        </p:txBody>
      </p:sp>
      <p:sp>
        <p:nvSpPr>
          <p:cNvPr id="701443" name="Line 3"/>
          <p:cNvSpPr>
            <a:spLocks noChangeShapeType="1"/>
          </p:cNvSpPr>
          <p:nvPr/>
        </p:nvSpPr>
        <p:spPr bwMode="auto">
          <a:xfrm>
            <a:off x="3811588" y="1325563"/>
            <a:ext cx="2289175" cy="109537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44" name="Line 4"/>
          <p:cNvSpPr>
            <a:spLocks noChangeShapeType="1"/>
          </p:cNvSpPr>
          <p:nvPr/>
        </p:nvSpPr>
        <p:spPr bwMode="auto">
          <a:xfrm flipV="1">
            <a:off x="3822700" y="638175"/>
            <a:ext cx="2201863" cy="74453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45" name="Rectangle 5"/>
          <p:cNvSpPr>
            <a:spLocks noChangeArrowheads="1"/>
          </p:cNvSpPr>
          <p:nvPr/>
        </p:nvSpPr>
        <p:spPr bwMode="auto">
          <a:xfrm>
            <a:off x="6054725" y="647700"/>
            <a:ext cx="1828800" cy="46166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46" name="Text Box 6"/>
          <p:cNvSpPr txBox="1">
            <a:spLocks noChangeArrowheads="1"/>
          </p:cNvSpPr>
          <p:nvPr/>
        </p:nvSpPr>
        <p:spPr bwMode="auto">
          <a:xfrm>
            <a:off x="6645275" y="5956300"/>
            <a:ext cx="94456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KGVL</a:t>
            </a:r>
          </a:p>
        </p:txBody>
      </p:sp>
      <p:sp>
        <p:nvSpPr>
          <p:cNvPr id="701447" name="Rectangle 7"/>
          <p:cNvSpPr>
            <a:spLocks noChangeArrowheads="1"/>
          </p:cNvSpPr>
          <p:nvPr/>
        </p:nvSpPr>
        <p:spPr bwMode="auto">
          <a:xfrm>
            <a:off x="6054725" y="657225"/>
            <a:ext cx="1828800" cy="86042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endParaRPr lang="en-US">
              <a:solidFill>
                <a:schemeClr val="bg2"/>
              </a:solidFill>
              <a:latin typeface="Comic Sans MS" pitchFamily="66" charset="0"/>
            </a:endParaRPr>
          </a:p>
          <a:p>
            <a:pPr algn="ctr" eaLnBrk="1" hangingPunct="1"/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701448" name="Rectangle 8"/>
          <p:cNvSpPr>
            <a:spLocks noChangeArrowheads="1"/>
          </p:cNvSpPr>
          <p:nvPr/>
        </p:nvSpPr>
        <p:spPr bwMode="auto">
          <a:xfrm>
            <a:off x="6054725" y="2420938"/>
            <a:ext cx="1828800" cy="917575"/>
          </a:xfrm>
          <a:prstGeom prst="rect">
            <a:avLst/>
          </a:prstGeom>
          <a:solidFill>
            <a:schemeClr val="hlink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49" name="Line 9"/>
          <p:cNvSpPr>
            <a:spLocks noChangeShapeType="1"/>
          </p:cNvSpPr>
          <p:nvPr/>
        </p:nvSpPr>
        <p:spPr bwMode="auto">
          <a:xfrm flipV="1">
            <a:off x="3784600" y="1489075"/>
            <a:ext cx="2244725" cy="70008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50" name="Line 10"/>
          <p:cNvSpPr>
            <a:spLocks noChangeShapeType="1"/>
          </p:cNvSpPr>
          <p:nvPr/>
        </p:nvSpPr>
        <p:spPr bwMode="auto">
          <a:xfrm>
            <a:off x="3784600" y="2195513"/>
            <a:ext cx="2273300" cy="109537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51" name="Text Box 11"/>
          <p:cNvSpPr txBox="1">
            <a:spLocks noChangeArrowheads="1"/>
          </p:cNvSpPr>
          <p:nvPr/>
        </p:nvSpPr>
        <p:spPr bwMode="auto">
          <a:xfrm>
            <a:off x="219075" y="1293813"/>
            <a:ext cx="1479550" cy="363537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int m;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main ()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{     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    F1(m);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F1(int x)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{   x = 9;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}</a:t>
            </a:r>
          </a:p>
        </p:txBody>
      </p:sp>
      <p:sp>
        <p:nvSpPr>
          <p:cNvPr id="701461" name="Line 21"/>
          <p:cNvSpPr>
            <a:spLocks noChangeShapeType="1"/>
          </p:cNvSpPr>
          <p:nvPr/>
        </p:nvSpPr>
        <p:spPr bwMode="auto">
          <a:xfrm>
            <a:off x="3776663" y="4051300"/>
            <a:ext cx="2244725" cy="99377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62" name="Line 22"/>
          <p:cNvSpPr>
            <a:spLocks noChangeShapeType="1"/>
          </p:cNvSpPr>
          <p:nvPr/>
        </p:nvSpPr>
        <p:spPr bwMode="auto">
          <a:xfrm>
            <a:off x="3806825" y="4953000"/>
            <a:ext cx="2244725" cy="98107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63" name="Rectangle 23"/>
          <p:cNvSpPr>
            <a:spLocks noChangeArrowheads="1"/>
          </p:cNvSpPr>
          <p:nvPr/>
        </p:nvSpPr>
        <p:spPr bwMode="auto">
          <a:xfrm>
            <a:off x="6062663" y="5089525"/>
            <a:ext cx="1828800" cy="846138"/>
          </a:xfrm>
          <a:prstGeom prst="rect">
            <a:avLst/>
          </a:prstGeom>
          <a:solidFill>
            <a:srgbClr val="008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64" name="Rectangle 24"/>
          <p:cNvSpPr>
            <a:spLocks noChangeArrowheads="1"/>
          </p:cNvSpPr>
          <p:nvPr/>
        </p:nvSpPr>
        <p:spPr bwMode="auto">
          <a:xfrm>
            <a:off x="6062663" y="4192588"/>
            <a:ext cx="1828800" cy="860425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65" name="Line 25"/>
          <p:cNvSpPr>
            <a:spLocks noChangeShapeType="1"/>
          </p:cNvSpPr>
          <p:nvPr/>
        </p:nvSpPr>
        <p:spPr bwMode="auto">
          <a:xfrm>
            <a:off x="3803650" y="3133725"/>
            <a:ext cx="2265363" cy="10445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66" name="Line 26"/>
          <p:cNvSpPr>
            <a:spLocks noChangeShapeType="1"/>
          </p:cNvSpPr>
          <p:nvPr/>
        </p:nvSpPr>
        <p:spPr bwMode="auto">
          <a:xfrm>
            <a:off x="3771900" y="3976688"/>
            <a:ext cx="2276475" cy="10033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67" name="Text Box 27"/>
          <p:cNvSpPr txBox="1">
            <a:spLocks noChangeArrowheads="1"/>
          </p:cNvSpPr>
          <p:nvPr/>
        </p:nvSpPr>
        <p:spPr bwMode="auto">
          <a:xfrm>
            <a:off x="2547938" y="5078413"/>
            <a:ext cx="982662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KGDC</a:t>
            </a:r>
          </a:p>
        </p:txBody>
      </p:sp>
      <p:sp>
        <p:nvSpPr>
          <p:cNvPr id="701468" name="AutoShape 28"/>
          <p:cNvSpPr>
            <a:spLocks noChangeArrowheads="1"/>
          </p:cNvSpPr>
          <p:nvPr/>
        </p:nvSpPr>
        <p:spPr bwMode="auto">
          <a:xfrm>
            <a:off x="1857375" y="2917825"/>
            <a:ext cx="377825" cy="260350"/>
          </a:xfrm>
          <a:prstGeom prst="rightArrow">
            <a:avLst>
              <a:gd name="adj1" fmla="val 50000"/>
              <a:gd name="adj2" fmla="val 36280"/>
            </a:avLst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69" name="Oval 29"/>
          <p:cNvSpPr>
            <a:spLocks noChangeArrowheads="1"/>
          </p:cNvSpPr>
          <p:nvPr/>
        </p:nvSpPr>
        <p:spPr bwMode="auto">
          <a:xfrm>
            <a:off x="4195763" y="800100"/>
            <a:ext cx="1493837" cy="4932363"/>
          </a:xfrm>
          <a:prstGeom prst="ellips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70" name="AutoShape 30"/>
          <p:cNvSpPr>
            <a:spLocks noChangeArrowheads="1"/>
          </p:cNvSpPr>
          <p:nvPr/>
        </p:nvSpPr>
        <p:spPr bwMode="auto">
          <a:xfrm>
            <a:off x="1463675" y="5732463"/>
            <a:ext cx="2974975" cy="654050"/>
          </a:xfrm>
          <a:prstGeom prst="wedgeRoundRectCallout">
            <a:avLst>
              <a:gd name="adj1" fmla="val 58380"/>
              <a:gd name="adj2" fmla="val -81796"/>
              <a:gd name="adj3" fmla="val 16667"/>
            </a:avLst>
          </a:prstGeom>
          <a:solidFill>
            <a:schemeClr val="accent2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Quaûn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lyù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ñòa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chæ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?</a:t>
            </a:r>
          </a:p>
        </p:txBody>
      </p:sp>
      <p:sp>
        <p:nvSpPr>
          <p:cNvPr id="701471" name="Text Box 31"/>
          <p:cNvSpPr txBox="1">
            <a:spLocks noChangeArrowheads="1"/>
          </p:cNvSpPr>
          <p:nvPr/>
        </p:nvSpPr>
        <p:spPr bwMode="auto">
          <a:xfrm>
            <a:off x="2286000" y="1303338"/>
            <a:ext cx="1479550" cy="363537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int m;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main ()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F1(int x)</a:t>
            </a: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stack</a:t>
            </a: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heap</a:t>
            </a: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</p:txBody>
      </p:sp>
      <p:sp>
        <p:nvSpPr>
          <p:cNvPr id="701472" name="Line 32"/>
          <p:cNvSpPr>
            <a:spLocks noChangeShapeType="1"/>
          </p:cNvSpPr>
          <p:nvPr/>
        </p:nvSpPr>
        <p:spPr bwMode="auto">
          <a:xfrm>
            <a:off x="2308225" y="2206625"/>
            <a:ext cx="143668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73" name="Line 33"/>
          <p:cNvSpPr>
            <a:spLocks noChangeShapeType="1"/>
          </p:cNvSpPr>
          <p:nvPr/>
        </p:nvSpPr>
        <p:spPr bwMode="auto">
          <a:xfrm>
            <a:off x="2301875" y="4024313"/>
            <a:ext cx="143668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74" name="Line 34"/>
          <p:cNvSpPr>
            <a:spLocks noChangeShapeType="1"/>
          </p:cNvSpPr>
          <p:nvPr/>
        </p:nvSpPr>
        <p:spPr bwMode="auto">
          <a:xfrm>
            <a:off x="2308225" y="3119438"/>
            <a:ext cx="143668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0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0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0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0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0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0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0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0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0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0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0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0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0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0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0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0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0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0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01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01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70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70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3" grpId="0" animBg="1"/>
      <p:bldP spid="701444" grpId="0" animBg="1"/>
      <p:bldP spid="701445" grpId="0" animBg="1"/>
      <p:bldP spid="701446" grpId="0"/>
      <p:bldP spid="701447" grpId="0" animBg="1"/>
      <p:bldP spid="701448" grpId="0" animBg="1"/>
      <p:bldP spid="701449" grpId="0" animBg="1"/>
      <p:bldP spid="701450" grpId="0" animBg="1"/>
      <p:bldP spid="701451" grpId="0" animBg="1"/>
      <p:bldP spid="701461" grpId="0" animBg="1"/>
      <p:bldP spid="701462" grpId="0" animBg="1"/>
      <p:bldP spid="701463" grpId="0" animBg="1"/>
      <p:bldP spid="701464" grpId="0" animBg="1"/>
      <p:bldP spid="701465" grpId="0" animBg="1"/>
      <p:bldP spid="701466" grpId="0" animBg="1"/>
      <p:bldP spid="701467" grpId="0"/>
      <p:bldP spid="701468" grpId="0" animBg="1"/>
      <p:bldP spid="701469" grpId="0" animBg="1"/>
      <p:bldP spid="701470" grpId="0" animBg="1"/>
      <p:bldP spid="701471" grpId="1" animBg="1"/>
      <p:bldP spid="701472" grpId="0" animBg="1"/>
      <p:bldP spid="701473" grpId="0" animBg="1"/>
      <p:bldP spid="7014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EE08-C361-4494-A14A-FAB81AEF3A9F}" type="slidenum">
              <a:rPr lang="en-US"/>
              <a:pPr/>
              <a:t>5</a:t>
            </a:fld>
            <a:endParaRPr lang="en-US"/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duï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3976688"/>
            <a:ext cx="8567737" cy="2286000"/>
          </a:xfrm>
          <a:noFill/>
          <a:ln/>
        </p:spPr>
        <p:txBody>
          <a:bodyPr lIns="92075" tIns="46038" rIns="92075" bIns="46038"/>
          <a:lstStyle/>
          <a:p>
            <a:pPr lvl="1"/>
            <a:r>
              <a:rPr lang="en-US"/>
              <a:t>Neáu </a:t>
            </a:r>
            <a:r>
              <a:rPr lang="en-US">
                <a:solidFill>
                  <a:schemeClr val="hlink"/>
                </a:solidFill>
              </a:rPr>
              <a:t>nachos</a:t>
            </a:r>
            <a:r>
              <a:rPr lang="en-US"/>
              <a:t> caàn theâm khoâng gian ? </a:t>
            </a:r>
          </a:p>
          <a:p>
            <a:pPr lvl="1"/>
            <a:r>
              <a:rPr lang="en-US"/>
              <a:t>Neáu </a:t>
            </a:r>
            <a:r>
              <a:rPr lang="en-US">
                <a:solidFill>
                  <a:schemeClr val="hlink"/>
                </a:solidFill>
              </a:rPr>
              <a:t>nachos</a:t>
            </a:r>
            <a:r>
              <a:rPr lang="en-US"/>
              <a:t> coù loãi vaø thöïc hieän thao taùc ghi vaøo ñòa chæ 0x7100? </a:t>
            </a:r>
          </a:p>
          <a:p>
            <a:pPr lvl="1"/>
            <a:r>
              <a:rPr lang="en-US"/>
              <a:t>Khi naøo </a:t>
            </a:r>
            <a:r>
              <a:rPr lang="en-US">
                <a:solidFill>
                  <a:schemeClr val="hlink"/>
                </a:solidFill>
              </a:rPr>
              <a:t>gcc</a:t>
            </a:r>
            <a:r>
              <a:rPr lang="en-US"/>
              <a:t> bieát raèng noù thöôøng truù taïi 0x4000?</a:t>
            </a:r>
          </a:p>
          <a:p>
            <a:pPr lvl="1"/>
            <a:r>
              <a:rPr lang="en-US"/>
              <a:t>Neáu </a:t>
            </a:r>
            <a:r>
              <a:rPr lang="en-US">
                <a:solidFill>
                  <a:schemeClr val="hlink"/>
                </a:solidFill>
              </a:rPr>
              <a:t>emacs</a:t>
            </a:r>
            <a:r>
              <a:rPr lang="en-US"/>
              <a:t> caàn nhieàu boä nhôù hôn dung löôïng vaät lyù hieän coù?</a:t>
            </a:r>
          </a:p>
        </p:txBody>
      </p:sp>
      <p:sp>
        <p:nvSpPr>
          <p:cNvPr id="607236" name="Rectangle 4"/>
          <p:cNvSpPr>
            <a:spLocks noChangeArrowheads="1"/>
          </p:cNvSpPr>
          <p:nvPr/>
        </p:nvSpPr>
        <p:spPr bwMode="auto">
          <a:xfrm>
            <a:off x="3736975" y="1352550"/>
            <a:ext cx="3048000" cy="2209800"/>
          </a:xfrm>
          <a:prstGeom prst="rect">
            <a:avLst/>
          </a:prstGeom>
          <a:noFill/>
          <a:ln w="38100">
            <a:solidFill>
              <a:srgbClr val="0F0C19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07237" name="Line 5"/>
          <p:cNvSpPr>
            <a:spLocks noChangeShapeType="1"/>
          </p:cNvSpPr>
          <p:nvPr/>
        </p:nvSpPr>
        <p:spPr bwMode="auto">
          <a:xfrm>
            <a:off x="3736975" y="1962150"/>
            <a:ext cx="30480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07238" name="Line 6"/>
          <p:cNvSpPr>
            <a:spLocks noChangeShapeType="1"/>
          </p:cNvSpPr>
          <p:nvPr/>
        </p:nvSpPr>
        <p:spPr bwMode="auto">
          <a:xfrm>
            <a:off x="3733800" y="3028950"/>
            <a:ext cx="30480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07239" name="Line 7"/>
          <p:cNvSpPr>
            <a:spLocks noChangeShapeType="1"/>
          </p:cNvSpPr>
          <p:nvPr/>
        </p:nvSpPr>
        <p:spPr bwMode="auto">
          <a:xfrm>
            <a:off x="3733800" y="2495550"/>
            <a:ext cx="30480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07240" name="Text Box 8"/>
          <p:cNvSpPr txBox="1">
            <a:spLocks noChangeArrowheads="1"/>
          </p:cNvSpPr>
          <p:nvPr/>
        </p:nvSpPr>
        <p:spPr bwMode="auto">
          <a:xfrm>
            <a:off x="4787900" y="1474788"/>
            <a:ext cx="6381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rgbClr val="FF3399"/>
                </a:solidFill>
                <a:latin typeface="Comic Sans MS" pitchFamily="66" charset="0"/>
              </a:rPr>
              <a:t>OS</a:t>
            </a:r>
          </a:p>
        </p:txBody>
      </p:sp>
      <p:sp>
        <p:nvSpPr>
          <p:cNvPr id="607241" name="Text Box 9"/>
          <p:cNvSpPr txBox="1">
            <a:spLocks noChangeArrowheads="1"/>
          </p:cNvSpPr>
          <p:nvPr/>
        </p:nvSpPr>
        <p:spPr bwMode="auto">
          <a:xfrm>
            <a:off x="4803775" y="2571750"/>
            <a:ext cx="11557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rgbClr val="008000"/>
                </a:solidFill>
                <a:latin typeface="Comic Sans MS" pitchFamily="66" charset="0"/>
              </a:rPr>
              <a:t>nachos</a:t>
            </a:r>
          </a:p>
        </p:txBody>
      </p:sp>
      <p:sp>
        <p:nvSpPr>
          <p:cNvPr id="607242" name="Text Box 10"/>
          <p:cNvSpPr txBox="1">
            <a:spLocks noChangeArrowheads="1"/>
          </p:cNvSpPr>
          <p:nvPr/>
        </p:nvSpPr>
        <p:spPr bwMode="auto">
          <a:xfrm>
            <a:off x="4803775" y="1963738"/>
            <a:ext cx="660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chemeClr val="hlink"/>
                </a:solidFill>
                <a:latin typeface="Comic Sans MS" pitchFamily="66" charset="0"/>
              </a:rPr>
              <a:t>gcc</a:t>
            </a:r>
          </a:p>
        </p:txBody>
      </p:sp>
      <p:sp>
        <p:nvSpPr>
          <p:cNvPr id="607243" name="Text Box 11"/>
          <p:cNvSpPr txBox="1">
            <a:spLocks noChangeArrowheads="1"/>
          </p:cNvSpPr>
          <p:nvPr/>
        </p:nvSpPr>
        <p:spPr bwMode="auto">
          <a:xfrm>
            <a:off x="4879975" y="3105150"/>
            <a:ext cx="10652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chemeClr val="hlink"/>
                </a:solidFill>
                <a:latin typeface="Comic Sans MS" pitchFamily="66" charset="0"/>
              </a:rPr>
              <a:t>emacs</a:t>
            </a:r>
          </a:p>
        </p:txBody>
      </p:sp>
      <p:sp>
        <p:nvSpPr>
          <p:cNvPr id="607244" name="Text Box 12"/>
          <p:cNvSpPr txBox="1">
            <a:spLocks noChangeArrowheads="1"/>
          </p:cNvSpPr>
          <p:nvPr/>
        </p:nvSpPr>
        <p:spPr bwMode="auto">
          <a:xfrm>
            <a:off x="6937375" y="3257550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0x0000</a:t>
            </a:r>
            <a:endParaRPr lang="en-US" sz="2800">
              <a:solidFill>
                <a:schemeClr val="folHlink"/>
              </a:solidFill>
              <a:latin typeface="Comic Sans MS" pitchFamily="66" charset="0"/>
            </a:endParaRPr>
          </a:p>
        </p:txBody>
      </p:sp>
      <p:sp>
        <p:nvSpPr>
          <p:cNvPr id="607245" name="Text Box 13"/>
          <p:cNvSpPr txBox="1">
            <a:spLocks noChangeArrowheads="1"/>
          </p:cNvSpPr>
          <p:nvPr/>
        </p:nvSpPr>
        <p:spPr bwMode="auto">
          <a:xfrm>
            <a:off x="6937375" y="2341563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0x4000</a:t>
            </a:r>
            <a:endParaRPr lang="en-US" sz="2800">
              <a:solidFill>
                <a:schemeClr val="folHlink"/>
              </a:solidFill>
              <a:latin typeface="Comic Sans MS" pitchFamily="66" charset="0"/>
            </a:endParaRPr>
          </a:p>
        </p:txBody>
      </p:sp>
      <p:sp>
        <p:nvSpPr>
          <p:cNvPr id="607246" name="Text Box 14"/>
          <p:cNvSpPr txBox="1">
            <a:spLocks noChangeArrowheads="1"/>
          </p:cNvSpPr>
          <p:nvPr/>
        </p:nvSpPr>
        <p:spPr bwMode="auto">
          <a:xfrm>
            <a:off x="6937375" y="2800350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0x3000</a:t>
            </a:r>
            <a:endParaRPr lang="en-US" sz="2800">
              <a:solidFill>
                <a:schemeClr val="folHlink"/>
              </a:solidFill>
              <a:latin typeface="Comic Sans MS" pitchFamily="66" charset="0"/>
            </a:endParaRPr>
          </a:p>
        </p:txBody>
      </p:sp>
      <p:sp>
        <p:nvSpPr>
          <p:cNvPr id="607247" name="Text Box 15"/>
          <p:cNvSpPr txBox="1">
            <a:spLocks noChangeArrowheads="1"/>
          </p:cNvSpPr>
          <p:nvPr/>
        </p:nvSpPr>
        <p:spPr bwMode="auto">
          <a:xfrm>
            <a:off x="7013575" y="1735138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0x7000</a:t>
            </a:r>
            <a:endParaRPr lang="en-US" sz="2800">
              <a:solidFill>
                <a:schemeClr val="folHlink"/>
              </a:solidFill>
              <a:latin typeface="Comic Sans MS" pitchFamily="66" charset="0"/>
            </a:endParaRPr>
          </a:p>
        </p:txBody>
      </p:sp>
      <p:sp>
        <p:nvSpPr>
          <p:cNvPr id="607248" name="Text Box 16"/>
          <p:cNvSpPr txBox="1">
            <a:spLocks noChangeArrowheads="1"/>
          </p:cNvSpPr>
          <p:nvPr/>
        </p:nvSpPr>
        <p:spPr bwMode="auto">
          <a:xfrm>
            <a:off x="7013575" y="1200150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0x9000</a:t>
            </a:r>
            <a:endParaRPr lang="en-US" sz="280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607249" name="Text Box 17"/>
          <p:cNvSpPr txBox="1">
            <a:spLocks noChangeArrowheads="1"/>
          </p:cNvSpPr>
          <p:nvPr/>
        </p:nvSpPr>
        <p:spPr bwMode="auto">
          <a:xfrm>
            <a:off x="365125" y="1966913"/>
            <a:ext cx="4208203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Moâi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tröôøng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ña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nhieäm</a:t>
            </a:r>
            <a:endParaRPr lang="en-US" sz="2800" b="1" dirty="0">
              <a:solidFill>
                <a:schemeClr val="hlink"/>
              </a:solidFill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0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5" grpId="0" build="p" bldLvl="2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9AE3-C63B-44AD-99F9-C39B6E3F10B9}" type="slidenum">
              <a:rPr lang="en-US"/>
              <a:pPr/>
              <a:t>50</a:t>
            </a:fld>
            <a:endParaRPr lang="en-US"/>
          </a:p>
        </p:txBody>
      </p:sp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Toå chöùc Paging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350" y="1065213"/>
            <a:ext cx="8578850" cy="5461000"/>
          </a:xfrm>
        </p:spPr>
        <p:txBody>
          <a:bodyPr/>
          <a:lstStyle/>
          <a:p>
            <a:pPr marL="231775" indent="-231775">
              <a:lnSpc>
                <a:spcPct val="90000"/>
              </a:lnSpc>
            </a:pPr>
            <a:r>
              <a:rPr lang="en-US" sz="2400"/>
              <a:t>Ñiaï chæ logic :           </a:t>
            </a:r>
            <a:r>
              <a:rPr lang="en-US" sz="2400">
                <a:solidFill>
                  <a:schemeClr val="hlink"/>
                </a:solidFill>
              </a:rPr>
              <a:t>&lt;page-number, offset&gt;</a:t>
            </a:r>
          </a:p>
          <a:p>
            <a:pPr marL="231775" indent="-231775">
              <a:lnSpc>
                <a:spcPct val="90000"/>
              </a:lnSpc>
            </a:pPr>
            <a:r>
              <a:rPr lang="en-US" sz="2400"/>
              <a:t>Ñòa chæ physic :        </a:t>
            </a:r>
            <a:r>
              <a:rPr lang="en-US" sz="2400">
                <a:solidFill>
                  <a:schemeClr val="hlink"/>
                </a:solidFill>
              </a:rPr>
              <a:t>&lt;frame-number, offset&gt;</a:t>
            </a:r>
          </a:p>
          <a:p>
            <a:pPr marL="231775" indent="-231775">
              <a:lnSpc>
                <a:spcPct val="90000"/>
              </a:lnSpc>
            </a:pPr>
            <a:r>
              <a:rPr lang="en-US" sz="2400"/>
              <a:t>Chuyeån ñoåi ñòa chæ :  </a:t>
            </a:r>
            <a:r>
              <a:rPr lang="en-US" sz="2400">
                <a:solidFill>
                  <a:schemeClr val="hlink"/>
                </a:solidFill>
              </a:rPr>
              <a:t>&lt;p,d&gt;</a:t>
            </a:r>
            <a:r>
              <a:rPr lang="en-US" sz="2400"/>
              <a:t>  </a:t>
            </a:r>
            <a:r>
              <a:rPr lang="en-US" sz="3200" baseline="-2000">
                <a:solidFill>
                  <a:schemeClr val="hlink"/>
                </a:solidFill>
                <a:sym typeface="Wingdings" pitchFamily="2" charset="2"/>
              </a:rPr>
              <a:t></a:t>
            </a:r>
            <a:r>
              <a:rPr lang="en-US" sz="2400">
                <a:sym typeface="Wingdings" pitchFamily="2" charset="2"/>
              </a:rPr>
              <a:t>  </a:t>
            </a:r>
            <a:r>
              <a:rPr lang="en-US" sz="2400">
                <a:solidFill>
                  <a:schemeClr val="hlink"/>
                </a:solidFill>
                <a:sym typeface="Wingdings" pitchFamily="2" charset="2"/>
              </a:rPr>
              <a:t>&lt;f,d&gt;</a:t>
            </a:r>
            <a:endParaRPr lang="en-US" sz="2400">
              <a:solidFill>
                <a:schemeClr val="hlink"/>
              </a:solidFill>
            </a:endParaRPr>
          </a:p>
          <a:p>
            <a:pPr marL="231775" indent="-231775">
              <a:lnSpc>
                <a:spcPct val="90000"/>
              </a:lnSpc>
            </a:pPr>
            <a:r>
              <a:rPr lang="en-US" sz="2400"/>
              <a:t>Chuyeån ñoåi ñòa chæ vaøo thôøi ñieåm thi haønh</a:t>
            </a:r>
          </a:p>
          <a:p>
            <a:pPr marL="682625" lvl="1" indent="-225425">
              <a:lnSpc>
                <a:spcPct val="90000"/>
              </a:lnSpc>
            </a:pPr>
            <a:r>
              <a:rPr lang="en-US" sz="2000"/>
              <a:t>MMU thi haønh</a:t>
            </a:r>
          </a:p>
          <a:p>
            <a:pPr marL="682625" lvl="1" indent="-225425">
              <a:lnSpc>
                <a:spcPct val="90000"/>
              </a:lnSpc>
            </a:pPr>
            <a:r>
              <a:rPr lang="en-US" sz="2000"/>
              <a:t>Söû duïng </a:t>
            </a:r>
            <a:r>
              <a:rPr lang="en-US" sz="2000">
                <a:solidFill>
                  <a:schemeClr val="hlink"/>
                </a:solidFill>
              </a:rPr>
              <a:t>Page Table</a:t>
            </a:r>
            <a:r>
              <a:rPr lang="en-US" sz="2000"/>
              <a:t> ñeå löu thoâng tin caáp phaùt BNC, laøm cô sôû thöïc hieän aùnh xaï ñòa chæ</a:t>
            </a:r>
          </a:p>
          <a:p>
            <a:pPr marL="682625" lvl="1" indent="-225425">
              <a:lnSpc>
                <a:spcPct val="90000"/>
              </a:lnSpc>
            </a:pPr>
            <a:r>
              <a:rPr lang="en-US" sz="2000"/>
              <a:t>Moãi tieán trình coù moät Page Table</a:t>
            </a:r>
          </a:p>
          <a:p>
            <a:pPr marL="231775" indent="-231775">
              <a:lnSpc>
                <a:spcPct val="90000"/>
              </a:lnSpc>
            </a:pPr>
            <a:r>
              <a:rPr lang="en-US" sz="2400"/>
              <a:t>Page Table </a:t>
            </a:r>
          </a:p>
          <a:p>
            <a:pPr marL="682625" lvl="1" indent="-225425">
              <a:lnSpc>
                <a:spcPct val="90000"/>
              </a:lnSpc>
            </a:pPr>
            <a:r>
              <a:rPr lang="en-US" sz="2000"/>
              <a:t>Soá phaàn töû cuûa Page Table = Soá Page trong KGÑC cuûa chöông trình</a:t>
            </a:r>
          </a:p>
          <a:p>
            <a:pPr marL="682625" lvl="1" indent="-225425">
              <a:lnSpc>
                <a:spcPct val="90000"/>
              </a:lnSpc>
            </a:pPr>
            <a:r>
              <a:rPr lang="en-US" sz="2000"/>
              <a:t>Moãi phaàn töû cuûa baûng Page Table moâ taû cho 1 page, vaø coù caáu truùc :</a:t>
            </a:r>
          </a:p>
          <a:p>
            <a:pPr marL="1146175" lvl="2" indent="-231775">
              <a:lnSpc>
                <a:spcPct val="90000"/>
              </a:lnSpc>
            </a:pPr>
            <a:r>
              <a:rPr lang="en-US" sz="1800">
                <a:solidFill>
                  <a:schemeClr val="hlink"/>
                </a:solidFill>
              </a:rPr>
              <a:t>frame</a:t>
            </a:r>
            <a:r>
              <a:rPr lang="en-US" sz="1800"/>
              <a:t>: soá hieäu </a:t>
            </a:r>
            <a:r>
              <a:rPr lang="en-US" sz="1800">
                <a:solidFill>
                  <a:schemeClr val="hlink"/>
                </a:solidFill>
              </a:rPr>
              <a:t>frame</a:t>
            </a:r>
            <a:r>
              <a:rPr lang="en-US" sz="1800"/>
              <a:t> trong BNC chöùa page</a:t>
            </a:r>
          </a:p>
          <a:p>
            <a:pPr marL="682625" lvl="1" indent="-225425">
              <a:lnSpc>
                <a:spcPct val="90000"/>
              </a:lnSpc>
            </a:pPr>
            <a:r>
              <a:rPr lang="en-US" sz="2000"/>
              <a:t>Löu tröõ Page Table ?</a:t>
            </a:r>
          </a:p>
          <a:p>
            <a:pPr marL="1146175" lvl="2" indent="-231775">
              <a:lnSpc>
                <a:spcPct val="90000"/>
              </a:lnSpc>
            </a:pPr>
            <a:r>
              <a:rPr lang="en-US" sz="1800"/>
              <a:t>Cache : khoâng ñuû</a:t>
            </a:r>
          </a:p>
          <a:p>
            <a:pPr marL="1146175" lvl="2" indent="-231775">
              <a:lnSpc>
                <a:spcPct val="90000"/>
              </a:lnSpc>
            </a:pPr>
            <a:r>
              <a:rPr lang="en-US" sz="1800"/>
              <a:t>BNC : Page-table base register (PTBR), Page-table length register (PTLR)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0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0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0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0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0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0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0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0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02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67" grpId="0" build="p" bldLvl="4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6F30-F121-48B2-A062-AFDEC7C5B243}" type="slidenum">
              <a:rPr lang="en-US"/>
              <a:pPr/>
              <a:t>51</a:t>
            </a:fld>
            <a:endParaRPr lang="en-US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Chuyeån ñoåi ñòa chæ trong moâ hình Paging</a:t>
            </a:r>
          </a:p>
        </p:txBody>
      </p:sp>
      <p:sp>
        <p:nvSpPr>
          <p:cNvPr id="544771" name="Rectangle 3"/>
          <p:cNvSpPr>
            <a:spLocks noChangeArrowheads="1"/>
          </p:cNvSpPr>
          <p:nvPr/>
        </p:nvSpPr>
        <p:spPr bwMode="auto">
          <a:xfrm>
            <a:off x="690563" y="2409825"/>
            <a:ext cx="812800" cy="874713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ctr"/>
            <a:endParaRPr lang="en-US" b="1">
              <a:latin typeface="Comic Sans MS" pitchFamily="66" charset="0"/>
            </a:endParaRPr>
          </a:p>
          <a:p>
            <a:pPr algn="ctr"/>
            <a:r>
              <a:rPr lang="en-US" b="1">
                <a:latin typeface="Comic Sans MS" pitchFamily="66" charset="0"/>
              </a:rPr>
              <a:t>CPU</a:t>
            </a:r>
          </a:p>
        </p:txBody>
      </p:sp>
      <p:sp>
        <p:nvSpPr>
          <p:cNvPr id="544772" name="Rectangle 4"/>
          <p:cNvSpPr>
            <a:spLocks noChangeArrowheads="1"/>
          </p:cNvSpPr>
          <p:nvPr/>
        </p:nvSpPr>
        <p:spPr bwMode="auto">
          <a:xfrm>
            <a:off x="6872288" y="1630363"/>
            <a:ext cx="1514475" cy="3536950"/>
          </a:xfrm>
          <a:prstGeom prst="rect">
            <a:avLst/>
          </a:prstGeom>
          <a:solidFill>
            <a:srgbClr val="99FF6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ctr"/>
            <a:endParaRPr lang="en-US" b="1">
              <a:latin typeface="Comic Sans MS" pitchFamily="66" charset="0"/>
            </a:endParaRPr>
          </a:p>
          <a:p>
            <a:pPr algn="ctr"/>
            <a:endParaRPr lang="en-US" b="1">
              <a:latin typeface="Comic Sans MS" pitchFamily="66" charset="0"/>
            </a:endParaRPr>
          </a:p>
          <a:p>
            <a:pPr algn="ctr"/>
            <a:endParaRPr lang="en-US" b="1">
              <a:latin typeface="Comic Sans MS" pitchFamily="66" charset="0"/>
            </a:endParaRPr>
          </a:p>
          <a:p>
            <a:pPr algn="ctr"/>
            <a:endParaRPr lang="en-US" b="1">
              <a:latin typeface="Comic Sans MS" pitchFamily="66" charset="0"/>
            </a:endParaRPr>
          </a:p>
          <a:p>
            <a:pPr algn="ctr"/>
            <a:endParaRPr lang="en-US" b="1">
              <a:latin typeface="Comic Sans MS" pitchFamily="66" charset="0"/>
            </a:endParaRPr>
          </a:p>
          <a:p>
            <a:pPr algn="ctr"/>
            <a:r>
              <a:rPr lang="en-US" b="1">
                <a:latin typeface="Comic Sans MS" pitchFamily="66" charset="0"/>
              </a:rPr>
              <a:t>KGVL</a:t>
            </a:r>
          </a:p>
        </p:txBody>
      </p:sp>
      <p:sp>
        <p:nvSpPr>
          <p:cNvPr id="544773" name="Line 5"/>
          <p:cNvSpPr>
            <a:spLocks noChangeShapeType="1"/>
          </p:cNvSpPr>
          <p:nvPr/>
        </p:nvSpPr>
        <p:spPr bwMode="auto">
          <a:xfrm>
            <a:off x="6475413" y="2844800"/>
            <a:ext cx="4159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med"/>
            <a:tailEnd type="triangle" w="sm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4774" name="Rectangle 6"/>
          <p:cNvSpPr>
            <a:spLocks noChangeArrowheads="1"/>
          </p:cNvSpPr>
          <p:nvPr/>
        </p:nvSpPr>
        <p:spPr bwMode="auto">
          <a:xfrm>
            <a:off x="5186363" y="1585913"/>
            <a:ext cx="1254125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ctr"/>
            <a:r>
              <a:rPr lang="en-US" b="1">
                <a:solidFill>
                  <a:srgbClr val="006600"/>
                </a:solidFill>
                <a:latin typeface="Comic Sans MS" pitchFamily="66" charset="0"/>
              </a:rPr>
              <a:t>Physical addr</a:t>
            </a:r>
          </a:p>
        </p:txBody>
      </p:sp>
      <p:sp>
        <p:nvSpPr>
          <p:cNvPr id="544775" name="Rectangle 7"/>
          <p:cNvSpPr>
            <a:spLocks noChangeArrowheads="1"/>
          </p:cNvSpPr>
          <p:nvPr/>
        </p:nvSpPr>
        <p:spPr bwMode="auto">
          <a:xfrm>
            <a:off x="1916113" y="1585913"/>
            <a:ext cx="151765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ctr"/>
            <a:r>
              <a:rPr lang="en-US" b="1">
                <a:solidFill>
                  <a:schemeClr val="hlink"/>
                </a:solidFill>
                <a:latin typeface="Comic Sans MS" pitchFamily="66" charset="0"/>
              </a:rPr>
              <a:t>Logical addr</a:t>
            </a:r>
          </a:p>
        </p:txBody>
      </p:sp>
      <p:grpSp>
        <p:nvGrpSpPr>
          <p:cNvPr id="544791" name="Group 23"/>
          <p:cNvGrpSpPr>
            <a:grpSpLocks/>
          </p:cNvGrpSpPr>
          <p:nvPr/>
        </p:nvGrpSpPr>
        <p:grpSpPr bwMode="auto">
          <a:xfrm>
            <a:off x="2078038" y="2667000"/>
            <a:ext cx="884237" cy="357188"/>
            <a:chOff x="1309" y="1680"/>
            <a:chExt cx="557" cy="225"/>
          </a:xfrm>
        </p:grpSpPr>
        <p:sp>
          <p:nvSpPr>
            <p:cNvPr id="544776" name="Rectangle 8"/>
            <p:cNvSpPr>
              <a:spLocks noChangeArrowheads="1"/>
            </p:cNvSpPr>
            <p:nvPr/>
          </p:nvSpPr>
          <p:spPr bwMode="auto">
            <a:xfrm>
              <a:off x="1309" y="1681"/>
              <a:ext cx="557" cy="224"/>
            </a:xfrm>
            <a:prstGeom prst="rect">
              <a:avLst/>
            </a:prstGeom>
            <a:noFill/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r>
                <a:rPr lang="en-US" sz="2000" b="1">
                  <a:solidFill>
                    <a:schemeClr val="hlink"/>
                  </a:solidFill>
                  <a:latin typeface="Comic Sans MS" pitchFamily="66" charset="0"/>
                </a:rPr>
                <a:t> p   d</a:t>
              </a:r>
            </a:p>
          </p:txBody>
        </p:sp>
        <p:sp>
          <p:nvSpPr>
            <p:cNvPr id="544777" name="Line 9"/>
            <p:cNvSpPr>
              <a:spLocks noChangeShapeType="1"/>
            </p:cNvSpPr>
            <p:nvPr/>
          </p:nvSpPr>
          <p:spPr bwMode="auto">
            <a:xfrm>
              <a:off x="1581" y="1680"/>
              <a:ext cx="1" cy="225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grpSp>
        <p:nvGrpSpPr>
          <p:cNvPr id="544778" name="Group 10"/>
          <p:cNvGrpSpPr>
            <a:grpSpLocks/>
          </p:cNvGrpSpPr>
          <p:nvPr/>
        </p:nvGrpSpPr>
        <p:grpSpPr bwMode="auto">
          <a:xfrm>
            <a:off x="5556250" y="2667000"/>
            <a:ext cx="884238" cy="357188"/>
            <a:chOff x="0" y="0"/>
            <a:chExt cx="20000" cy="20000"/>
          </a:xfrm>
        </p:grpSpPr>
        <p:sp>
          <p:nvSpPr>
            <p:cNvPr id="544779" name="Rectangle 11"/>
            <p:cNvSpPr>
              <a:spLocks noChangeArrowheads="1"/>
            </p:cNvSpPr>
            <p:nvPr/>
          </p:nvSpPr>
          <p:spPr bwMode="auto">
            <a:xfrm>
              <a:off x="0" y="128"/>
              <a:ext cx="20000" cy="19872"/>
            </a:xfrm>
            <a:prstGeom prst="rect">
              <a:avLst/>
            </a:prstGeom>
            <a:noFill/>
            <a:ln w="12700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r>
                <a:rPr lang="en-US" b="1">
                  <a:solidFill>
                    <a:srgbClr val="006600"/>
                  </a:solidFill>
                  <a:latin typeface="Comic Sans MS" pitchFamily="66" charset="0"/>
                </a:rPr>
                <a:t> </a:t>
              </a:r>
              <a:r>
                <a:rPr lang="en-US" sz="2000" b="1">
                  <a:solidFill>
                    <a:srgbClr val="006600"/>
                  </a:solidFill>
                  <a:latin typeface="Comic Sans MS" pitchFamily="66" charset="0"/>
                </a:rPr>
                <a:t>f   d</a:t>
              </a:r>
            </a:p>
          </p:txBody>
        </p:sp>
        <p:sp>
          <p:nvSpPr>
            <p:cNvPr id="544780" name="Line 12"/>
            <p:cNvSpPr>
              <a:spLocks noChangeShapeType="1"/>
            </p:cNvSpPr>
            <p:nvPr/>
          </p:nvSpPr>
          <p:spPr bwMode="auto">
            <a:xfrm>
              <a:off x="9782" y="0"/>
              <a:ext cx="27" cy="20000"/>
            </a:xfrm>
            <a:prstGeom prst="line">
              <a:avLst/>
            </a:prstGeom>
            <a:noFill/>
            <a:ln w="12700">
              <a:solidFill>
                <a:srgbClr val="0066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grpSp>
        <p:nvGrpSpPr>
          <p:cNvPr id="544781" name="Group 13"/>
          <p:cNvGrpSpPr>
            <a:grpSpLocks/>
          </p:cNvGrpSpPr>
          <p:nvPr/>
        </p:nvGrpSpPr>
        <p:grpSpPr bwMode="auto">
          <a:xfrm>
            <a:off x="3052763" y="3643313"/>
            <a:ext cx="1447800" cy="1752600"/>
            <a:chOff x="0" y="0"/>
            <a:chExt cx="20000" cy="20000"/>
          </a:xfrm>
        </p:grpSpPr>
        <p:sp>
          <p:nvSpPr>
            <p:cNvPr id="544782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19636" cy="2000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/>
              <a:endParaRPr lang="en-US" b="1">
                <a:latin typeface="Comic Sans MS" pitchFamily="66" charset="0"/>
              </a:endParaRPr>
            </a:p>
            <a:p>
              <a:pPr algn="ctr"/>
              <a:endParaRPr lang="en-US" b="1">
                <a:latin typeface="Comic Sans MS" pitchFamily="66" charset="0"/>
              </a:endParaRPr>
            </a:p>
            <a:p>
              <a:pPr algn="ctr"/>
              <a:r>
                <a:rPr lang="en-US" b="1">
                  <a:latin typeface="Comic Sans MS" pitchFamily="66" charset="0"/>
                </a:rPr>
                <a:t>f</a:t>
              </a:r>
            </a:p>
          </p:txBody>
        </p:sp>
        <p:sp>
          <p:nvSpPr>
            <p:cNvPr id="544783" name="Line 15"/>
            <p:cNvSpPr>
              <a:spLocks noChangeShapeType="1"/>
            </p:cNvSpPr>
            <p:nvPr/>
          </p:nvSpPr>
          <p:spPr bwMode="auto">
            <a:xfrm>
              <a:off x="0" y="4257"/>
              <a:ext cx="19272" cy="1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4784" name="Line 16"/>
            <p:cNvSpPr>
              <a:spLocks noChangeShapeType="1"/>
            </p:cNvSpPr>
            <p:nvPr/>
          </p:nvSpPr>
          <p:spPr bwMode="auto">
            <a:xfrm>
              <a:off x="364" y="8309"/>
              <a:ext cx="19272" cy="1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4785" name="Line 17"/>
            <p:cNvSpPr>
              <a:spLocks noChangeShapeType="1"/>
            </p:cNvSpPr>
            <p:nvPr/>
          </p:nvSpPr>
          <p:spPr bwMode="auto">
            <a:xfrm>
              <a:off x="729" y="12597"/>
              <a:ext cx="19271" cy="1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4786" name="Line 18"/>
            <p:cNvSpPr>
              <a:spLocks noChangeShapeType="1"/>
            </p:cNvSpPr>
            <p:nvPr/>
          </p:nvSpPr>
          <p:spPr bwMode="auto">
            <a:xfrm>
              <a:off x="364" y="16410"/>
              <a:ext cx="19272" cy="1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544787" name="Freeform 19"/>
          <p:cNvSpPr>
            <a:spLocks/>
          </p:cNvSpPr>
          <p:nvPr/>
        </p:nvSpPr>
        <p:spPr bwMode="auto">
          <a:xfrm>
            <a:off x="2708275" y="2439988"/>
            <a:ext cx="3479800" cy="227012"/>
          </a:xfrm>
          <a:custGeom>
            <a:avLst/>
            <a:gdLst/>
            <a:ahLst/>
            <a:cxnLst>
              <a:cxn ang="0">
                <a:pos x="0" y="19905"/>
              </a:cxn>
              <a:cxn ang="0">
                <a:pos x="0" y="0"/>
              </a:cxn>
              <a:cxn ang="0">
                <a:pos x="19993" y="0"/>
              </a:cxn>
              <a:cxn ang="0">
                <a:pos x="19993" y="19905"/>
              </a:cxn>
            </a:cxnLst>
            <a:rect l="0" t="0" r="r" b="b"/>
            <a:pathLst>
              <a:path w="20000" h="20000">
                <a:moveTo>
                  <a:pt x="0" y="19905"/>
                </a:moveTo>
                <a:lnTo>
                  <a:pt x="0" y="0"/>
                </a:lnTo>
                <a:lnTo>
                  <a:pt x="19993" y="0"/>
                </a:lnTo>
                <a:lnTo>
                  <a:pt x="19993" y="19905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med"/>
            <a:tailEnd type="triangle" w="sm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4788" name="Freeform 20"/>
          <p:cNvSpPr>
            <a:spLocks/>
          </p:cNvSpPr>
          <p:nvPr/>
        </p:nvSpPr>
        <p:spPr bwMode="auto">
          <a:xfrm>
            <a:off x="2276475" y="3024188"/>
            <a:ext cx="757238" cy="1609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84"/>
              </a:cxn>
              <a:cxn ang="0">
                <a:pos x="19968" y="19984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0" y="19984"/>
                </a:lnTo>
                <a:lnTo>
                  <a:pt x="19968" y="19984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solid"/>
            <a:round/>
            <a:headEnd type="none" w="sm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4789" name="Freeform 21"/>
          <p:cNvSpPr>
            <a:spLocks/>
          </p:cNvSpPr>
          <p:nvPr/>
        </p:nvSpPr>
        <p:spPr bwMode="auto">
          <a:xfrm>
            <a:off x="4024313" y="3040063"/>
            <a:ext cx="1766887" cy="1517650"/>
          </a:xfrm>
          <a:custGeom>
            <a:avLst/>
            <a:gdLst/>
            <a:ahLst/>
            <a:cxnLst>
              <a:cxn ang="0">
                <a:pos x="0" y="19984"/>
              </a:cxn>
              <a:cxn ang="0">
                <a:pos x="19986" y="19984"/>
              </a:cxn>
              <a:cxn ang="0">
                <a:pos x="19986" y="0"/>
              </a:cxn>
            </a:cxnLst>
            <a:rect l="0" t="0" r="r" b="b"/>
            <a:pathLst>
              <a:path w="20000" h="20000">
                <a:moveTo>
                  <a:pt x="0" y="19984"/>
                </a:moveTo>
                <a:lnTo>
                  <a:pt x="19986" y="19984"/>
                </a:lnTo>
                <a:lnTo>
                  <a:pt x="19986" y="0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solid"/>
            <a:round/>
            <a:headEnd type="none" w="sm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4790" name="Line 22"/>
          <p:cNvSpPr>
            <a:spLocks noChangeShapeType="1"/>
          </p:cNvSpPr>
          <p:nvPr/>
        </p:nvSpPr>
        <p:spPr bwMode="auto">
          <a:xfrm>
            <a:off x="1501775" y="2828925"/>
            <a:ext cx="57785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med"/>
            <a:tailEnd type="triangle" w="sm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4792" name="Text Box 24"/>
          <p:cNvSpPr txBox="1">
            <a:spLocks noChangeArrowheads="1"/>
          </p:cNvSpPr>
          <p:nvPr/>
        </p:nvSpPr>
        <p:spPr bwMode="auto">
          <a:xfrm>
            <a:off x="3011488" y="5572125"/>
            <a:ext cx="16478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rgbClr val="CC0000"/>
                </a:solidFill>
                <a:latin typeface="Comic Sans MS" pitchFamily="66" charset="0"/>
              </a:rPr>
              <a:t>Page table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4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4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4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4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3" grpId="0" animBg="1"/>
      <p:bldP spid="544774" grpId="0"/>
      <p:bldP spid="544775" grpId="0"/>
      <p:bldP spid="544787" grpId="0" animBg="1"/>
      <p:bldP spid="544788" grpId="0" animBg="1"/>
      <p:bldP spid="544789" grpId="0" animBg="1"/>
      <p:bldP spid="54479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8868-B0AB-4467-9278-1207AC46978C}" type="slidenum">
              <a:rPr lang="en-US"/>
              <a:pPr/>
              <a:t>52</a:t>
            </a:fld>
            <a:endParaRPr lang="en-US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Logical-to-Physical Address Translation in Paging</a:t>
            </a:r>
          </a:p>
        </p:txBody>
      </p:sp>
      <p:graphicFrame>
        <p:nvGraphicFramePr>
          <p:cNvPr id="731139" name="Object 3"/>
          <p:cNvGraphicFramePr>
            <a:graphicFrameLocks noChangeAspect="1"/>
          </p:cNvGraphicFramePr>
          <p:nvPr/>
        </p:nvGraphicFramePr>
        <p:xfrm>
          <a:off x="1143000" y="1833563"/>
          <a:ext cx="7516813" cy="458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197" name="Artwork" r:id="rId3" imgW="6523810" imgH="3982006" progId="">
                  <p:embed/>
                </p:oleObj>
              </mc:Choice>
              <mc:Fallback>
                <p:oleObj name="Artwork" r:id="rId3" imgW="6523810" imgH="3982006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833563"/>
                        <a:ext cx="7516813" cy="458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03F6-5DDD-481F-8AEE-B46AB169A212}" type="slidenum">
              <a:rPr lang="en-US"/>
              <a:pPr/>
              <a:t>53</a:t>
            </a:fld>
            <a:endParaRPr lang="en-US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Nhaän xeùt Moâ hình Paging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93800"/>
            <a:ext cx="8229600" cy="4837113"/>
          </a:xfrm>
        </p:spPr>
        <p:txBody>
          <a:bodyPr/>
          <a:lstStyle/>
          <a:p>
            <a:r>
              <a:rPr lang="en-US"/>
              <a:t>Loaïi boû </a:t>
            </a:r>
          </a:p>
          <a:p>
            <a:pPr lvl="1"/>
            <a:r>
              <a:rPr lang="en-US"/>
              <a:t>Dynamic Allocation</a:t>
            </a:r>
          </a:p>
          <a:p>
            <a:pPr lvl="1"/>
            <a:r>
              <a:rPr lang="en-US"/>
              <a:t>External Fragmentation</a:t>
            </a:r>
          </a:p>
          <a:p>
            <a:r>
              <a:rPr lang="en-US"/>
              <a:t>“Trong suoát” vôùi LTV</a:t>
            </a:r>
          </a:p>
          <a:p>
            <a:r>
              <a:rPr lang="en-US"/>
              <a:t>Hoã trôï Baûo veä vaø Chia seû ôû möùc page</a:t>
            </a:r>
          </a:p>
          <a:p>
            <a:pPr>
              <a:buSzTx/>
              <a:buFont typeface="Wingdings" pitchFamily="2" charset="2"/>
              <a:buChar char="L"/>
            </a:pPr>
            <a:r>
              <a:rPr lang="en-US"/>
              <a:t> Internal Fragmentation</a:t>
            </a:r>
          </a:p>
          <a:p>
            <a:pPr>
              <a:buSzTx/>
              <a:buFont typeface="Wingdings" pitchFamily="2" charset="2"/>
              <a:buChar char="L"/>
            </a:pPr>
            <a:r>
              <a:rPr lang="en-US"/>
              <a:t>Löu tröõ Page Table trong boä nhôù</a:t>
            </a:r>
          </a:p>
          <a:p>
            <a:pPr lvl="1">
              <a:buSzTx/>
              <a:buFont typeface="Wingdings" pitchFamily="2" charset="2"/>
              <a:buChar char="L"/>
            </a:pPr>
            <a:r>
              <a:rPr lang="en-US"/>
              <a:t>Toán choã</a:t>
            </a:r>
          </a:p>
          <a:p>
            <a:pPr lvl="1">
              <a:buSzTx/>
              <a:buFont typeface="Wingdings" pitchFamily="2" charset="2"/>
              <a:buChar char="L"/>
            </a:pPr>
            <a:r>
              <a:rPr lang="en-US"/>
              <a:t>Taêng thôøi gian chuyeån ñoåi ñòa chæ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0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0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0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0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0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0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0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15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DCFD-AC57-479B-A406-9F5B63490DD6}" type="slidenum">
              <a:rPr lang="en-US"/>
              <a:pPr/>
              <a:t>54</a:t>
            </a:fld>
            <a:endParaRPr lang="en-US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Löu tröõ Page Table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962025"/>
            <a:ext cx="8229600" cy="5329238"/>
          </a:xfrm>
        </p:spPr>
        <p:txBody>
          <a:bodyPr/>
          <a:lstStyle/>
          <a:p>
            <a:r>
              <a:rPr lang="en-US" sz="2400" dirty="0" err="1"/>
              <a:t>Giaû</a:t>
            </a:r>
            <a:r>
              <a:rPr lang="en-US" sz="2400" dirty="0"/>
              <a:t> </a:t>
            </a:r>
            <a:r>
              <a:rPr lang="en-US" sz="2400" dirty="0" err="1"/>
              <a:t>söû</a:t>
            </a:r>
            <a:r>
              <a:rPr lang="en-US" sz="2400" dirty="0"/>
              <a:t> </a:t>
            </a:r>
            <a:r>
              <a:rPr lang="en-US" sz="2400" dirty="0" err="1"/>
              <a:t>heä</a:t>
            </a:r>
            <a:r>
              <a:rPr lang="en-US" sz="2400" dirty="0"/>
              <a:t> </a:t>
            </a:r>
            <a:r>
              <a:rPr lang="en-US" sz="2400" dirty="0" err="1"/>
              <a:t>thoáng</a:t>
            </a:r>
            <a:r>
              <a:rPr lang="en-US" sz="2400" dirty="0"/>
              <a:t> </a:t>
            </a:r>
            <a:r>
              <a:rPr lang="en-US" sz="2400" dirty="0" err="1"/>
              <a:t>söû</a:t>
            </a:r>
            <a:r>
              <a:rPr lang="en-US" sz="2400" dirty="0"/>
              <a:t> </a:t>
            </a:r>
            <a:r>
              <a:rPr lang="en-US" sz="2400" dirty="0" err="1"/>
              <a:t>duïng</a:t>
            </a:r>
            <a:r>
              <a:rPr lang="en-US" sz="2400" dirty="0"/>
              <a:t> m bit </a:t>
            </a:r>
            <a:r>
              <a:rPr lang="en-US" sz="2400" dirty="0" err="1"/>
              <a:t>ñòa</a:t>
            </a:r>
            <a:r>
              <a:rPr lang="en-US" sz="2400" dirty="0"/>
              <a:t> </a:t>
            </a:r>
            <a:r>
              <a:rPr lang="en-US" sz="2400" dirty="0" err="1"/>
              <a:t>chæ</a:t>
            </a:r>
            <a:endParaRPr lang="en-US" sz="2400" dirty="0"/>
          </a:p>
          <a:p>
            <a:pPr lvl="1"/>
            <a:r>
              <a:rPr lang="en-US" sz="2000" dirty="0">
                <a:solidFill>
                  <a:schemeClr val="hlink"/>
                </a:solidFill>
              </a:rPr>
              <a:t>Size of KGÑC = 2</a:t>
            </a:r>
            <a:r>
              <a:rPr lang="en-US" sz="2000" baseline="30000" dirty="0">
                <a:solidFill>
                  <a:schemeClr val="hlink"/>
                </a:solidFill>
              </a:rPr>
              <a:t>m</a:t>
            </a:r>
          </a:p>
          <a:p>
            <a:r>
              <a:rPr lang="en-US" sz="2400" dirty="0" err="1"/>
              <a:t>Kích</a:t>
            </a:r>
            <a:r>
              <a:rPr lang="en-US" sz="2400" dirty="0"/>
              <a:t> </a:t>
            </a:r>
            <a:r>
              <a:rPr lang="en-US" sz="2400" dirty="0" err="1"/>
              <a:t>thöôùc</a:t>
            </a:r>
            <a:r>
              <a:rPr lang="en-US" sz="2400" dirty="0"/>
              <a:t> page</a:t>
            </a:r>
          </a:p>
          <a:p>
            <a:pPr lvl="1"/>
            <a:r>
              <a:rPr lang="en-US" sz="2000" dirty="0" err="1"/>
              <a:t>Treân</a:t>
            </a:r>
            <a:r>
              <a:rPr lang="en-US" sz="2000" dirty="0"/>
              <a:t> </a:t>
            </a:r>
            <a:r>
              <a:rPr lang="en-US" sz="2000" dirty="0" err="1"/>
              <a:t>nguyeân</a:t>
            </a:r>
            <a:r>
              <a:rPr lang="en-US" sz="2000" dirty="0"/>
              <a:t> </a:t>
            </a:r>
            <a:r>
              <a:rPr lang="en-US" sz="2000" dirty="0" err="1"/>
              <a:t>taéc</a:t>
            </a:r>
            <a:r>
              <a:rPr lang="en-US" sz="2000" dirty="0"/>
              <a:t> </a:t>
            </a:r>
            <a:r>
              <a:rPr lang="en-US" sz="2000" dirty="0" err="1"/>
              <a:t>tuøy</a:t>
            </a:r>
            <a:r>
              <a:rPr lang="en-US" sz="2000" dirty="0"/>
              <a:t> </a:t>
            </a:r>
            <a:r>
              <a:rPr lang="en-US" sz="2000" dirty="0" err="1"/>
              <a:t>yù</a:t>
            </a:r>
            <a:r>
              <a:rPr lang="en-US" sz="2000" dirty="0"/>
              <a:t>, </a:t>
            </a:r>
            <a:r>
              <a:rPr lang="en-US" sz="2000" dirty="0" err="1"/>
              <a:t>thöïc</a:t>
            </a:r>
            <a:r>
              <a:rPr lang="en-US" sz="2000" dirty="0"/>
              <a:t> </a:t>
            </a:r>
            <a:r>
              <a:rPr lang="en-US" sz="2000" dirty="0" err="1"/>
              <a:t>teá</a:t>
            </a:r>
            <a:r>
              <a:rPr lang="en-US" sz="2000" dirty="0"/>
              <a:t> </a:t>
            </a:r>
            <a:r>
              <a:rPr lang="en-US" sz="2000" dirty="0" err="1"/>
              <a:t>choïn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hlink"/>
                </a:solidFill>
              </a:rPr>
              <a:t>pagesize</a:t>
            </a:r>
            <a:r>
              <a:rPr lang="en-US" sz="2000" dirty="0">
                <a:solidFill>
                  <a:schemeClr val="hlink"/>
                </a:solidFill>
              </a:rPr>
              <a:t> = 2</a:t>
            </a:r>
            <a:r>
              <a:rPr lang="en-US" sz="2000" baseline="30000" dirty="0">
                <a:solidFill>
                  <a:schemeClr val="hlink"/>
                </a:solidFill>
              </a:rPr>
              <a:t>n</a:t>
            </a:r>
          </a:p>
          <a:p>
            <a:pPr lvl="2"/>
            <a:r>
              <a:rPr lang="en-US" sz="1800" dirty="0" err="1"/>
              <a:t>Taïi</a:t>
            </a:r>
            <a:r>
              <a:rPr lang="en-US" sz="1800" dirty="0"/>
              <a:t> </a:t>
            </a:r>
            <a:r>
              <a:rPr lang="en-US" sz="1800" dirty="0" err="1"/>
              <a:t>sao</a:t>
            </a:r>
            <a:r>
              <a:rPr lang="en-US" sz="1800" dirty="0"/>
              <a:t> ?</a:t>
            </a:r>
          </a:p>
          <a:p>
            <a:r>
              <a:rPr lang="en-US" sz="2400" dirty="0" err="1"/>
              <a:t>Soá</a:t>
            </a:r>
            <a:r>
              <a:rPr lang="en-US" sz="2400" dirty="0"/>
              <a:t> </a:t>
            </a:r>
            <a:r>
              <a:rPr lang="en-US" sz="2400" dirty="0" err="1"/>
              <a:t>trang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KGÑC: </a:t>
            </a:r>
            <a:r>
              <a:rPr lang="en-US" sz="2400" dirty="0">
                <a:solidFill>
                  <a:schemeClr val="hlink"/>
                </a:solidFill>
              </a:rPr>
              <a:t>#pages = 2</a:t>
            </a:r>
            <a:r>
              <a:rPr lang="en-US" sz="2400" baseline="30000" dirty="0">
                <a:solidFill>
                  <a:schemeClr val="hlink"/>
                </a:solidFill>
              </a:rPr>
              <a:t>m</a:t>
            </a:r>
            <a:r>
              <a:rPr lang="en-US" sz="2400" dirty="0">
                <a:solidFill>
                  <a:schemeClr val="hlink"/>
                </a:solidFill>
              </a:rPr>
              <a:t> / 2</a:t>
            </a:r>
            <a:r>
              <a:rPr lang="en-US" sz="2400" baseline="30000" dirty="0">
                <a:solidFill>
                  <a:schemeClr val="hlink"/>
                </a:solidFill>
              </a:rPr>
              <a:t>n</a:t>
            </a:r>
            <a:r>
              <a:rPr lang="en-US" sz="2400" dirty="0">
                <a:solidFill>
                  <a:schemeClr val="hlink"/>
                </a:solidFill>
              </a:rPr>
              <a:t> = 2</a:t>
            </a:r>
            <a:r>
              <a:rPr lang="en-US" sz="2400" baseline="30000" dirty="0">
                <a:solidFill>
                  <a:schemeClr val="hlink"/>
                </a:solidFill>
              </a:rPr>
              <a:t>m-n</a:t>
            </a:r>
          </a:p>
          <a:p>
            <a:pPr lvl="1"/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duï</a:t>
            </a:r>
            <a:r>
              <a:rPr lang="en-US" sz="2000" dirty="0"/>
              <a:t> : 32-bits </a:t>
            </a:r>
            <a:r>
              <a:rPr lang="en-US" sz="2000" dirty="0" err="1"/>
              <a:t>ñòa</a:t>
            </a:r>
            <a:r>
              <a:rPr lang="en-US" sz="2000" dirty="0"/>
              <a:t> </a:t>
            </a:r>
            <a:r>
              <a:rPr lang="en-US" sz="2000" dirty="0" err="1"/>
              <a:t>chæ</a:t>
            </a:r>
            <a:r>
              <a:rPr lang="en-US" sz="2000" dirty="0"/>
              <a:t>, </a:t>
            </a:r>
            <a:r>
              <a:rPr lang="en-US" sz="2000" dirty="0" err="1"/>
              <a:t>pagesize</a:t>
            </a:r>
            <a:r>
              <a:rPr lang="en-US" sz="2000" dirty="0"/>
              <a:t> = 4K</a:t>
            </a:r>
          </a:p>
          <a:p>
            <a:pPr lvl="1"/>
            <a:r>
              <a:rPr lang="en-US" sz="2000" dirty="0"/>
              <a:t>KGÑC = 2</a:t>
            </a:r>
            <a:r>
              <a:rPr lang="en-US" sz="2000" baseline="30000" dirty="0"/>
              <a:t>32</a:t>
            </a:r>
            <a:r>
              <a:rPr lang="en-US" sz="2000" dirty="0"/>
              <a:t> -&gt; #pages= 2</a:t>
            </a:r>
            <a:r>
              <a:rPr lang="en-US" sz="2000" baseline="30000" dirty="0"/>
              <a:t>32</a:t>
            </a:r>
            <a:r>
              <a:rPr lang="en-US" sz="2000" dirty="0"/>
              <a:t>-2</a:t>
            </a:r>
            <a:r>
              <a:rPr lang="en-US" sz="2000" baseline="30000" dirty="0"/>
              <a:t>12</a:t>
            </a:r>
            <a:r>
              <a:rPr lang="en-US" sz="2000" dirty="0"/>
              <a:t> = 2</a:t>
            </a:r>
            <a:r>
              <a:rPr lang="en-US" sz="2000" baseline="30000" dirty="0"/>
              <a:t>20</a:t>
            </a:r>
            <a:r>
              <a:rPr lang="en-US" sz="2000" dirty="0"/>
              <a:t> = 1.000.000 pages !</a:t>
            </a:r>
          </a:p>
          <a:p>
            <a:pPr lvl="1"/>
            <a:r>
              <a:rPr lang="en-US" sz="2000" dirty="0"/>
              <a:t>#pages = #entry </a:t>
            </a:r>
            <a:r>
              <a:rPr lang="en-US" sz="2000" dirty="0" err="1"/>
              <a:t>trong</a:t>
            </a:r>
            <a:r>
              <a:rPr lang="en-US" sz="2000" dirty="0"/>
              <a:t> PT</a:t>
            </a:r>
          </a:p>
          <a:p>
            <a:r>
              <a:rPr lang="en-US" sz="2400" dirty="0" err="1"/>
              <a:t>Ñiaï</a:t>
            </a:r>
            <a:r>
              <a:rPr lang="en-US" sz="2400" dirty="0"/>
              <a:t> </a:t>
            </a:r>
            <a:r>
              <a:rPr lang="en-US" sz="2400" dirty="0" err="1"/>
              <a:t>chæ</a:t>
            </a:r>
            <a:r>
              <a:rPr lang="en-US" sz="2400" dirty="0"/>
              <a:t> logic : </a:t>
            </a:r>
          </a:p>
          <a:p>
            <a:r>
              <a:rPr lang="en-US" sz="2400" dirty="0"/>
              <a:t>Page Table</a:t>
            </a:r>
          </a:p>
          <a:p>
            <a:pPr lvl="1">
              <a:buSzTx/>
              <a:buFont typeface="Wingdings" pitchFamily="2" charset="2"/>
              <a:buChar char="L"/>
            </a:pPr>
            <a:r>
              <a:rPr lang="en-US" sz="2000" dirty="0"/>
              <a:t> </a:t>
            </a:r>
            <a:r>
              <a:rPr lang="en-US" sz="2000" dirty="0" err="1"/>
              <a:t>Moãi</a:t>
            </a:r>
            <a:r>
              <a:rPr lang="en-US" sz="2000" dirty="0"/>
              <a:t> </a:t>
            </a:r>
            <a:r>
              <a:rPr lang="en-US" sz="2000" dirty="0" err="1"/>
              <a:t>tieán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löu</a:t>
            </a:r>
            <a:r>
              <a:rPr lang="en-US" sz="2000" dirty="0"/>
              <a:t> 1 Page Table </a:t>
            </a:r>
          </a:p>
          <a:p>
            <a:pPr lvl="1">
              <a:buSzTx/>
              <a:buFont typeface="Wingdings" pitchFamily="2" charset="2"/>
              <a:buChar char="L"/>
            </a:pPr>
            <a:r>
              <a:rPr lang="en-US" sz="2000" dirty="0" err="1"/>
              <a:t>Soá</a:t>
            </a:r>
            <a:r>
              <a:rPr lang="en-US" sz="2000" dirty="0"/>
              <a:t> </a:t>
            </a:r>
            <a:r>
              <a:rPr lang="en-US" sz="2000" dirty="0" err="1"/>
              <a:t>löôïng</a:t>
            </a:r>
            <a:r>
              <a:rPr lang="en-US" sz="2000" dirty="0"/>
              <a:t> </a:t>
            </a:r>
            <a:r>
              <a:rPr lang="en-US" sz="2000" dirty="0" err="1"/>
              <a:t>phaàn</a:t>
            </a:r>
            <a:r>
              <a:rPr lang="en-US" sz="2000" dirty="0"/>
              <a:t> </a:t>
            </a:r>
            <a:r>
              <a:rPr lang="en-US" sz="2000" dirty="0" err="1"/>
              <a:t>töû</a:t>
            </a:r>
            <a:r>
              <a:rPr lang="en-US" sz="2000" dirty="0"/>
              <a:t> </a:t>
            </a:r>
            <a:r>
              <a:rPr lang="en-US" sz="2000" dirty="0" err="1"/>
              <a:t>quaù</a:t>
            </a:r>
            <a:r>
              <a:rPr lang="en-US" sz="2000" dirty="0"/>
              <a:t> </a:t>
            </a:r>
            <a:r>
              <a:rPr lang="en-US" sz="2000" dirty="0" err="1"/>
              <a:t>lôùn</a:t>
            </a:r>
            <a:r>
              <a:rPr lang="en-US" sz="2000" dirty="0"/>
              <a:t> -&gt; </a:t>
            </a:r>
            <a:r>
              <a:rPr lang="en-US" sz="2000" dirty="0" err="1"/>
              <a:t>Löu</a:t>
            </a:r>
            <a:r>
              <a:rPr lang="en-US" sz="2000" dirty="0"/>
              <a:t> BNC</a:t>
            </a:r>
          </a:p>
          <a:p>
            <a:pPr lvl="1">
              <a:buSzTx/>
              <a:buFont typeface="Wingdings" pitchFamily="2" charset="2"/>
              <a:buChar char="L"/>
            </a:pPr>
            <a:r>
              <a:rPr lang="en-US" sz="2000" dirty="0" err="1"/>
              <a:t>Moãi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xuaát</a:t>
            </a:r>
            <a:r>
              <a:rPr lang="en-US" sz="2000" dirty="0"/>
              <a:t> </a:t>
            </a:r>
            <a:r>
              <a:rPr lang="en-US" sz="2000" dirty="0" err="1"/>
              <a:t>ñòa</a:t>
            </a:r>
            <a:r>
              <a:rPr lang="en-US" sz="2000" dirty="0"/>
              <a:t> </a:t>
            </a:r>
            <a:r>
              <a:rPr lang="en-US" sz="2000" dirty="0" err="1"/>
              <a:t>chæ</a:t>
            </a:r>
            <a:r>
              <a:rPr lang="en-US" sz="2000" dirty="0"/>
              <a:t> </a:t>
            </a:r>
            <a:r>
              <a:rPr lang="en-US" sz="2000" dirty="0" err="1"/>
              <a:t>seõ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2 </a:t>
            </a:r>
            <a:r>
              <a:rPr lang="en-US" sz="2000" dirty="0" err="1"/>
              <a:t>laàn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xuaát</a:t>
            </a:r>
            <a:r>
              <a:rPr lang="en-US" sz="2000" dirty="0"/>
              <a:t> BNC</a:t>
            </a:r>
          </a:p>
        </p:txBody>
      </p:sp>
      <p:grpSp>
        <p:nvGrpSpPr>
          <p:cNvPr id="706566" name="Group 6"/>
          <p:cNvGrpSpPr>
            <a:grpSpLocks/>
          </p:cNvGrpSpPr>
          <p:nvPr/>
        </p:nvGrpSpPr>
        <p:grpSpPr bwMode="auto">
          <a:xfrm>
            <a:off x="4906963" y="4549349"/>
            <a:ext cx="1784350" cy="434975"/>
            <a:chOff x="2405" y="3721"/>
            <a:chExt cx="1124" cy="321"/>
          </a:xfrm>
        </p:grpSpPr>
        <p:sp>
          <p:nvSpPr>
            <p:cNvPr id="706564" name="Text Box 4"/>
            <p:cNvSpPr txBox="1">
              <a:spLocks noChangeArrowheads="1"/>
            </p:cNvSpPr>
            <p:nvPr/>
          </p:nvSpPr>
          <p:spPr bwMode="auto">
            <a:xfrm>
              <a:off x="2405" y="3721"/>
              <a:ext cx="1124" cy="32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omic Sans MS" pitchFamily="66" charset="0"/>
                </a:rPr>
                <a:t>  p          d</a:t>
              </a:r>
            </a:p>
          </p:txBody>
        </p:sp>
        <p:sp>
          <p:nvSpPr>
            <p:cNvPr id="706565" name="Line 5"/>
            <p:cNvSpPr>
              <a:spLocks noChangeShapeType="1"/>
            </p:cNvSpPr>
            <p:nvPr/>
          </p:nvSpPr>
          <p:spPr bwMode="auto">
            <a:xfrm>
              <a:off x="2944" y="3730"/>
              <a:ext cx="0" cy="29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706567" name="Text Box 7"/>
          <p:cNvSpPr txBox="1">
            <a:spLocks noChangeArrowheads="1"/>
          </p:cNvSpPr>
          <p:nvPr/>
        </p:nvSpPr>
        <p:spPr bwMode="auto">
          <a:xfrm>
            <a:off x="3165475" y="4948238"/>
            <a:ext cx="174148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(m-n)      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0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0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0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0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0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0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0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0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06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065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065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D28B-2E58-461D-8B24-7C748C94E1E7}" type="slidenum">
              <a:rPr lang="en-US"/>
              <a:pPr/>
              <a:t>55</a:t>
            </a:fld>
            <a:endParaRPr lang="en-US"/>
          </a:p>
        </p:txBody>
      </p:sp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Löu tröõ Page Table :  Tieát kieäm khoâng gian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3" y="1325563"/>
            <a:ext cx="7983537" cy="4857750"/>
          </a:xfrm>
        </p:spPr>
        <p:txBody>
          <a:bodyPr/>
          <a:lstStyle/>
          <a:p>
            <a:pPr marL="533400" indent="-533400"/>
            <a:r>
              <a:rPr lang="en-US" sz="2400"/>
              <a:t>Söû duïng baûng trang ña caáp</a:t>
            </a:r>
          </a:p>
          <a:p>
            <a:pPr marL="914400" lvl="1" indent="-457200"/>
            <a:r>
              <a:rPr lang="fr-FR"/>
              <a:t>Chia baûng trang thaønh caùc phaàn nhoû, baûn thaân baûng trang cuõng seõ ñöôïc phaân trang</a:t>
            </a:r>
          </a:p>
          <a:p>
            <a:pPr marL="914400" lvl="1" indent="-457200"/>
            <a:r>
              <a:rPr lang="fr-FR"/>
              <a:t>Chæ löu thöôøng tröïc baûng trang caáp 1, sau ñoù khi caàn seõ naïp baûng trang caáp nhoû hôn thích hôïp...</a:t>
            </a:r>
          </a:p>
          <a:p>
            <a:pPr marL="914400" lvl="1" indent="-457200"/>
            <a:r>
              <a:rPr lang="fr-FR"/>
              <a:t>Coù theå loaïi boû nhöõng baûng trang chöùa thoâng tin veà mieàn ñòa chæ khoâng söû duïng</a:t>
            </a:r>
            <a:endParaRPr lang="en-US" sz="2000"/>
          </a:p>
          <a:p>
            <a:pPr marL="533400" indent="-533400"/>
            <a:r>
              <a:rPr lang="en-US" sz="2400"/>
              <a:t>Söû duïng Baûng trang nghòch ñaûo</a:t>
            </a:r>
          </a:p>
          <a:p>
            <a:pPr marL="914400" lvl="1" indent="-457200"/>
            <a:r>
              <a:rPr lang="en-US" sz="2000"/>
              <a:t>Moâ taû KGVL thay vì moâ taû KGÑC -&gt; 1 IPT cho toaøn boä heä thoáng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0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DBA26-1200-431A-91E7-990D434DC39F}" type="slidenum">
              <a:rPr lang="en-US"/>
              <a:pPr/>
              <a:t>56</a:t>
            </a:fld>
            <a:endParaRPr lang="en-US"/>
          </a:p>
        </p:txBody>
      </p:sp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Baûng trang ña caáp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3" y="1325563"/>
            <a:ext cx="4354512" cy="4857750"/>
          </a:xfrm>
        </p:spPr>
        <p:txBody>
          <a:bodyPr/>
          <a:lstStyle/>
          <a:p>
            <a:pPr marL="533400" indent="-533400"/>
            <a:r>
              <a:rPr lang="en-US" sz="2400"/>
              <a:t>Baûng trang tuyeán tính </a:t>
            </a:r>
          </a:p>
          <a:p>
            <a:pPr marL="914400" lvl="1" indent="-457200"/>
            <a:r>
              <a:rPr lang="fr-FR"/>
              <a:t>Söû duïng page-number laøm chæ muïc ñeán Page Table</a:t>
            </a:r>
          </a:p>
          <a:p>
            <a:pPr marL="914400" lvl="1" indent="-457200"/>
            <a:r>
              <a:rPr lang="fr-FR"/>
              <a:t>Phaûi löu taát caû caùc phaàn töû moâ taû taát caû caùc trang trong KGÑC</a:t>
            </a:r>
          </a:p>
          <a:p>
            <a:pPr marL="1295400" lvl="2" indent="-381000"/>
            <a:r>
              <a:rPr lang="fr-FR"/>
              <a:t>Nhöõng page khoâng söû duïng : laõng phí</a:t>
            </a:r>
          </a:p>
          <a:p>
            <a:pPr marL="1295400" lvl="2" indent="-381000"/>
            <a:r>
              <a:rPr lang="fr-FR"/>
              <a:t>Naïp toaøn boä PT vaøo BNC : toán choã</a:t>
            </a:r>
            <a:endParaRPr lang="en-US" sz="1800"/>
          </a:p>
        </p:txBody>
      </p:sp>
      <p:grpSp>
        <p:nvGrpSpPr>
          <p:cNvPr id="725032" name="Group 40"/>
          <p:cNvGrpSpPr>
            <a:grpSpLocks/>
          </p:cNvGrpSpPr>
          <p:nvPr/>
        </p:nvGrpSpPr>
        <p:grpSpPr bwMode="auto">
          <a:xfrm>
            <a:off x="5040313" y="361950"/>
            <a:ext cx="1784350" cy="434975"/>
            <a:chOff x="2405" y="3721"/>
            <a:chExt cx="1124" cy="321"/>
          </a:xfrm>
        </p:grpSpPr>
        <p:sp>
          <p:nvSpPr>
            <p:cNvPr id="725033" name="Text Box 41"/>
            <p:cNvSpPr txBox="1">
              <a:spLocks noChangeArrowheads="1"/>
            </p:cNvSpPr>
            <p:nvPr/>
          </p:nvSpPr>
          <p:spPr bwMode="auto">
            <a:xfrm>
              <a:off x="2405" y="3721"/>
              <a:ext cx="1124" cy="32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omic Sans MS" pitchFamily="66" charset="0"/>
                </a:rPr>
                <a:t>  p          d</a:t>
              </a:r>
            </a:p>
          </p:txBody>
        </p:sp>
        <p:sp>
          <p:nvSpPr>
            <p:cNvPr id="725034" name="Line 42"/>
            <p:cNvSpPr>
              <a:spLocks noChangeShapeType="1"/>
            </p:cNvSpPr>
            <p:nvPr/>
          </p:nvSpPr>
          <p:spPr bwMode="auto">
            <a:xfrm>
              <a:off x="2944" y="3730"/>
              <a:ext cx="0" cy="29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725036" name="Freeform 44"/>
          <p:cNvSpPr>
            <a:spLocks/>
          </p:cNvSpPr>
          <p:nvPr/>
        </p:nvSpPr>
        <p:spPr bwMode="auto">
          <a:xfrm>
            <a:off x="5399088" y="682625"/>
            <a:ext cx="1538287" cy="1828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80"/>
              </a:cxn>
              <a:cxn ang="0">
                <a:pos x="1061" y="1280"/>
              </a:cxn>
            </a:cxnLst>
            <a:rect l="0" t="0" r="r" b="b"/>
            <a:pathLst>
              <a:path w="1061" h="1280">
                <a:moveTo>
                  <a:pt x="0" y="0"/>
                </a:moveTo>
                <a:lnTo>
                  <a:pt x="0" y="1280"/>
                </a:lnTo>
                <a:lnTo>
                  <a:pt x="1061" y="1280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725044" name="Group 52"/>
          <p:cNvGrpSpPr>
            <a:grpSpLocks/>
          </p:cNvGrpSpPr>
          <p:nvPr/>
        </p:nvGrpSpPr>
        <p:grpSpPr bwMode="auto">
          <a:xfrm>
            <a:off x="6896100" y="508000"/>
            <a:ext cx="1566863" cy="5810250"/>
            <a:chOff x="4344" y="320"/>
            <a:chExt cx="987" cy="3660"/>
          </a:xfrm>
        </p:grpSpPr>
        <p:grpSp>
          <p:nvGrpSpPr>
            <p:cNvPr id="724996" name="Group 4"/>
            <p:cNvGrpSpPr>
              <a:grpSpLocks/>
            </p:cNvGrpSpPr>
            <p:nvPr/>
          </p:nvGrpSpPr>
          <p:grpSpPr bwMode="auto">
            <a:xfrm>
              <a:off x="4348" y="321"/>
              <a:ext cx="983" cy="930"/>
              <a:chOff x="4582" y="447"/>
              <a:chExt cx="983" cy="930"/>
            </a:xfrm>
          </p:grpSpPr>
          <p:sp>
            <p:nvSpPr>
              <p:cNvPr id="724997" name="Text Box 5"/>
              <p:cNvSpPr txBox="1">
                <a:spLocks noChangeArrowheads="1"/>
              </p:cNvSpPr>
              <p:nvPr/>
            </p:nvSpPr>
            <p:spPr bwMode="auto">
              <a:xfrm>
                <a:off x="4834" y="458"/>
                <a:ext cx="731" cy="91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998" name="Line 6"/>
              <p:cNvSpPr>
                <a:spLocks noChangeShapeType="1"/>
              </p:cNvSpPr>
              <p:nvPr/>
            </p:nvSpPr>
            <p:spPr bwMode="auto">
              <a:xfrm>
                <a:off x="4843" y="915"/>
                <a:ext cx="713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999" name="Line 7"/>
              <p:cNvSpPr>
                <a:spLocks noChangeShapeType="1"/>
              </p:cNvSpPr>
              <p:nvPr/>
            </p:nvSpPr>
            <p:spPr bwMode="auto">
              <a:xfrm>
                <a:off x="4834" y="678"/>
                <a:ext cx="731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00" name="Line 8"/>
              <p:cNvSpPr>
                <a:spLocks noChangeShapeType="1"/>
              </p:cNvSpPr>
              <p:nvPr/>
            </p:nvSpPr>
            <p:spPr bwMode="auto">
              <a:xfrm>
                <a:off x="4825" y="1135"/>
                <a:ext cx="74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01" name="Text Box 9"/>
              <p:cNvSpPr txBox="1">
                <a:spLocks noChangeArrowheads="1"/>
              </p:cNvSpPr>
              <p:nvPr/>
            </p:nvSpPr>
            <p:spPr bwMode="auto">
              <a:xfrm>
                <a:off x="4582" y="447"/>
                <a:ext cx="204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0</a:t>
                </a:r>
              </a:p>
            </p:txBody>
          </p:sp>
          <p:sp>
            <p:nvSpPr>
              <p:cNvPr id="725002" name="Text Box 10"/>
              <p:cNvSpPr txBox="1">
                <a:spLocks noChangeArrowheads="1"/>
              </p:cNvSpPr>
              <p:nvPr/>
            </p:nvSpPr>
            <p:spPr bwMode="auto">
              <a:xfrm>
                <a:off x="4582" y="671"/>
                <a:ext cx="181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725003" name="Text Box 11"/>
              <p:cNvSpPr txBox="1">
                <a:spLocks noChangeArrowheads="1"/>
              </p:cNvSpPr>
              <p:nvPr/>
            </p:nvSpPr>
            <p:spPr bwMode="auto">
              <a:xfrm>
                <a:off x="4582" y="904"/>
                <a:ext cx="204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725004" name="Text Box 12"/>
              <p:cNvSpPr txBox="1">
                <a:spLocks noChangeArrowheads="1"/>
              </p:cNvSpPr>
              <p:nvPr/>
            </p:nvSpPr>
            <p:spPr bwMode="auto">
              <a:xfrm>
                <a:off x="4582" y="1146"/>
                <a:ext cx="204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3</a:t>
                </a:r>
              </a:p>
            </p:txBody>
          </p:sp>
        </p:grpSp>
        <p:grpSp>
          <p:nvGrpSpPr>
            <p:cNvPr id="725005" name="Group 13"/>
            <p:cNvGrpSpPr>
              <a:grpSpLocks/>
            </p:cNvGrpSpPr>
            <p:nvPr/>
          </p:nvGrpSpPr>
          <p:grpSpPr bwMode="auto">
            <a:xfrm>
              <a:off x="4344" y="1231"/>
              <a:ext cx="983" cy="930"/>
              <a:chOff x="4578" y="1357"/>
              <a:chExt cx="983" cy="930"/>
            </a:xfrm>
          </p:grpSpPr>
          <p:sp>
            <p:nvSpPr>
              <p:cNvPr id="725006" name="Text Box 14"/>
              <p:cNvSpPr txBox="1">
                <a:spLocks noChangeArrowheads="1"/>
              </p:cNvSpPr>
              <p:nvPr/>
            </p:nvSpPr>
            <p:spPr bwMode="auto">
              <a:xfrm>
                <a:off x="4830" y="1368"/>
                <a:ext cx="731" cy="91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07" name="Line 15"/>
              <p:cNvSpPr>
                <a:spLocks noChangeShapeType="1"/>
              </p:cNvSpPr>
              <p:nvPr/>
            </p:nvSpPr>
            <p:spPr bwMode="auto">
              <a:xfrm>
                <a:off x="4839" y="1825"/>
                <a:ext cx="713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08" name="Line 16"/>
              <p:cNvSpPr>
                <a:spLocks noChangeShapeType="1"/>
              </p:cNvSpPr>
              <p:nvPr/>
            </p:nvSpPr>
            <p:spPr bwMode="auto">
              <a:xfrm>
                <a:off x="4830" y="1588"/>
                <a:ext cx="731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09" name="Line 17"/>
              <p:cNvSpPr>
                <a:spLocks noChangeShapeType="1"/>
              </p:cNvSpPr>
              <p:nvPr/>
            </p:nvSpPr>
            <p:spPr bwMode="auto">
              <a:xfrm>
                <a:off x="4821" y="2045"/>
                <a:ext cx="74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10" name="Text Box 18"/>
              <p:cNvSpPr txBox="1">
                <a:spLocks noChangeArrowheads="1"/>
              </p:cNvSpPr>
              <p:nvPr/>
            </p:nvSpPr>
            <p:spPr bwMode="auto">
              <a:xfrm>
                <a:off x="4578" y="1357"/>
                <a:ext cx="224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...</a:t>
                </a:r>
              </a:p>
            </p:txBody>
          </p:sp>
          <p:sp>
            <p:nvSpPr>
              <p:cNvPr id="725011" name="Text Box 19"/>
              <p:cNvSpPr txBox="1">
                <a:spLocks noChangeArrowheads="1"/>
              </p:cNvSpPr>
              <p:nvPr/>
            </p:nvSpPr>
            <p:spPr bwMode="auto">
              <a:xfrm>
                <a:off x="4578" y="1581"/>
                <a:ext cx="193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hlink"/>
                    </a:solidFill>
                    <a:latin typeface="Comic Sans MS" pitchFamily="66" charset="0"/>
                  </a:rPr>
                  <a:t>p</a:t>
                </a:r>
              </a:p>
            </p:txBody>
          </p:sp>
          <p:sp>
            <p:nvSpPr>
              <p:cNvPr id="725012" name="Text Box 20"/>
              <p:cNvSpPr txBox="1">
                <a:spLocks noChangeArrowheads="1"/>
              </p:cNvSpPr>
              <p:nvPr/>
            </p:nvSpPr>
            <p:spPr bwMode="auto">
              <a:xfrm>
                <a:off x="4578" y="1814"/>
                <a:ext cx="224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...</a:t>
                </a:r>
              </a:p>
            </p:txBody>
          </p:sp>
          <p:sp>
            <p:nvSpPr>
              <p:cNvPr id="725013" name="Text Box 21"/>
              <p:cNvSpPr txBox="1">
                <a:spLocks noChangeArrowheads="1"/>
              </p:cNvSpPr>
              <p:nvPr/>
            </p:nvSpPr>
            <p:spPr bwMode="auto">
              <a:xfrm>
                <a:off x="4578" y="2056"/>
                <a:ext cx="204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7</a:t>
                </a:r>
              </a:p>
            </p:txBody>
          </p:sp>
        </p:grpSp>
        <p:grpSp>
          <p:nvGrpSpPr>
            <p:cNvPr id="725014" name="Group 22"/>
            <p:cNvGrpSpPr>
              <a:grpSpLocks/>
            </p:cNvGrpSpPr>
            <p:nvPr/>
          </p:nvGrpSpPr>
          <p:grpSpPr bwMode="auto">
            <a:xfrm>
              <a:off x="4348" y="2141"/>
              <a:ext cx="983" cy="930"/>
              <a:chOff x="4582" y="2267"/>
              <a:chExt cx="983" cy="930"/>
            </a:xfrm>
          </p:grpSpPr>
          <p:sp>
            <p:nvSpPr>
              <p:cNvPr id="725015" name="Text Box 23"/>
              <p:cNvSpPr txBox="1">
                <a:spLocks noChangeArrowheads="1"/>
              </p:cNvSpPr>
              <p:nvPr/>
            </p:nvSpPr>
            <p:spPr bwMode="auto">
              <a:xfrm>
                <a:off x="4834" y="2278"/>
                <a:ext cx="731" cy="91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16" name="Line 24"/>
              <p:cNvSpPr>
                <a:spLocks noChangeShapeType="1"/>
              </p:cNvSpPr>
              <p:nvPr/>
            </p:nvSpPr>
            <p:spPr bwMode="auto">
              <a:xfrm>
                <a:off x="4843" y="2735"/>
                <a:ext cx="713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17" name="Line 25"/>
              <p:cNvSpPr>
                <a:spLocks noChangeShapeType="1"/>
              </p:cNvSpPr>
              <p:nvPr/>
            </p:nvSpPr>
            <p:spPr bwMode="auto">
              <a:xfrm>
                <a:off x="4834" y="2498"/>
                <a:ext cx="731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18" name="Line 26"/>
              <p:cNvSpPr>
                <a:spLocks noChangeShapeType="1"/>
              </p:cNvSpPr>
              <p:nvPr/>
            </p:nvSpPr>
            <p:spPr bwMode="auto">
              <a:xfrm>
                <a:off x="4825" y="2955"/>
                <a:ext cx="74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19" name="Text Box 27"/>
              <p:cNvSpPr txBox="1">
                <a:spLocks noChangeArrowheads="1"/>
              </p:cNvSpPr>
              <p:nvPr/>
            </p:nvSpPr>
            <p:spPr bwMode="auto">
              <a:xfrm>
                <a:off x="4582" y="2267"/>
                <a:ext cx="204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8</a:t>
                </a:r>
              </a:p>
            </p:txBody>
          </p:sp>
          <p:sp>
            <p:nvSpPr>
              <p:cNvPr id="725020" name="Text Box 28"/>
              <p:cNvSpPr txBox="1">
                <a:spLocks noChangeArrowheads="1"/>
              </p:cNvSpPr>
              <p:nvPr/>
            </p:nvSpPr>
            <p:spPr bwMode="auto">
              <a:xfrm>
                <a:off x="4582" y="2491"/>
                <a:ext cx="204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9</a:t>
                </a:r>
              </a:p>
            </p:txBody>
          </p:sp>
          <p:sp>
            <p:nvSpPr>
              <p:cNvPr id="725021" name="Text Box 29"/>
              <p:cNvSpPr txBox="1">
                <a:spLocks noChangeArrowheads="1"/>
              </p:cNvSpPr>
              <p:nvPr/>
            </p:nvSpPr>
            <p:spPr bwMode="auto">
              <a:xfrm>
                <a:off x="4582" y="2724"/>
                <a:ext cx="269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10</a:t>
                </a:r>
              </a:p>
            </p:txBody>
          </p:sp>
          <p:sp>
            <p:nvSpPr>
              <p:cNvPr id="725022" name="Text Box 30"/>
              <p:cNvSpPr txBox="1">
                <a:spLocks noChangeArrowheads="1"/>
              </p:cNvSpPr>
              <p:nvPr/>
            </p:nvSpPr>
            <p:spPr bwMode="auto">
              <a:xfrm>
                <a:off x="4582" y="2966"/>
                <a:ext cx="246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11</a:t>
                </a:r>
              </a:p>
            </p:txBody>
          </p:sp>
        </p:grpSp>
        <p:grpSp>
          <p:nvGrpSpPr>
            <p:cNvPr id="725023" name="Group 31"/>
            <p:cNvGrpSpPr>
              <a:grpSpLocks/>
            </p:cNvGrpSpPr>
            <p:nvPr/>
          </p:nvGrpSpPr>
          <p:grpSpPr bwMode="auto">
            <a:xfrm>
              <a:off x="4344" y="3050"/>
              <a:ext cx="983" cy="930"/>
              <a:chOff x="4578" y="3176"/>
              <a:chExt cx="983" cy="930"/>
            </a:xfrm>
          </p:grpSpPr>
          <p:sp>
            <p:nvSpPr>
              <p:cNvPr id="725024" name="Text Box 32"/>
              <p:cNvSpPr txBox="1">
                <a:spLocks noChangeArrowheads="1"/>
              </p:cNvSpPr>
              <p:nvPr/>
            </p:nvSpPr>
            <p:spPr bwMode="auto">
              <a:xfrm>
                <a:off x="4830" y="3187"/>
                <a:ext cx="731" cy="91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25" name="Line 33"/>
              <p:cNvSpPr>
                <a:spLocks noChangeShapeType="1"/>
              </p:cNvSpPr>
              <p:nvPr/>
            </p:nvSpPr>
            <p:spPr bwMode="auto">
              <a:xfrm>
                <a:off x="4839" y="3644"/>
                <a:ext cx="713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26" name="Line 34"/>
              <p:cNvSpPr>
                <a:spLocks noChangeShapeType="1"/>
              </p:cNvSpPr>
              <p:nvPr/>
            </p:nvSpPr>
            <p:spPr bwMode="auto">
              <a:xfrm>
                <a:off x="4830" y="3407"/>
                <a:ext cx="731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27" name="Line 35"/>
              <p:cNvSpPr>
                <a:spLocks noChangeShapeType="1"/>
              </p:cNvSpPr>
              <p:nvPr/>
            </p:nvSpPr>
            <p:spPr bwMode="auto">
              <a:xfrm>
                <a:off x="4821" y="3864"/>
                <a:ext cx="74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28" name="Text Box 36"/>
              <p:cNvSpPr txBox="1">
                <a:spLocks noChangeArrowheads="1"/>
              </p:cNvSpPr>
              <p:nvPr/>
            </p:nvSpPr>
            <p:spPr bwMode="auto">
              <a:xfrm>
                <a:off x="4578" y="3176"/>
                <a:ext cx="269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12</a:t>
                </a:r>
              </a:p>
            </p:txBody>
          </p:sp>
          <p:sp>
            <p:nvSpPr>
              <p:cNvPr id="725029" name="Text Box 37"/>
              <p:cNvSpPr txBox="1">
                <a:spLocks noChangeArrowheads="1"/>
              </p:cNvSpPr>
              <p:nvPr/>
            </p:nvSpPr>
            <p:spPr bwMode="auto">
              <a:xfrm>
                <a:off x="4578" y="3400"/>
                <a:ext cx="269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13</a:t>
                </a:r>
              </a:p>
            </p:txBody>
          </p:sp>
          <p:sp>
            <p:nvSpPr>
              <p:cNvPr id="725030" name="Text Box 38"/>
              <p:cNvSpPr txBox="1">
                <a:spLocks noChangeArrowheads="1"/>
              </p:cNvSpPr>
              <p:nvPr/>
            </p:nvSpPr>
            <p:spPr bwMode="auto">
              <a:xfrm>
                <a:off x="4578" y="3633"/>
                <a:ext cx="269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14</a:t>
                </a:r>
              </a:p>
            </p:txBody>
          </p:sp>
          <p:sp>
            <p:nvSpPr>
              <p:cNvPr id="725031" name="Text Box 39"/>
              <p:cNvSpPr txBox="1">
                <a:spLocks noChangeArrowheads="1"/>
              </p:cNvSpPr>
              <p:nvPr/>
            </p:nvSpPr>
            <p:spPr bwMode="auto">
              <a:xfrm>
                <a:off x="4578" y="3875"/>
                <a:ext cx="269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15</a:t>
                </a:r>
              </a:p>
            </p:txBody>
          </p:sp>
        </p:grpSp>
        <p:sp>
          <p:nvSpPr>
            <p:cNvPr id="725037" name="Text Box 45"/>
            <p:cNvSpPr txBox="1">
              <a:spLocks noChangeArrowheads="1"/>
            </p:cNvSpPr>
            <p:nvPr/>
          </p:nvSpPr>
          <p:spPr bwMode="auto">
            <a:xfrm>
              <a:off x="4835" y="1450"/>
              <a:ext cx="178" cy="2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hlink"/>
                  </a:solidFill>
                  <a:latin typeface="VNI-Book" pitchFamily="2" charset="0"/>
                </a:rPr>
                <a:t>f</a:t>
              </a:r>
            </a:p>
          </p:txBody>
        </p:sp>
        <p:sp>
          <p:nvSpPr>
            <p:cNvPr id="725039" name="Text Box 47"/>
            <p:cNvSpPr txBox="1">
              <a:spLocks noChangeArrowheads="1"/>
            </p:cNvSpPr>
            <p:nvPr/>
          </p:nvSpPr>
          <p:spPr bwMode="auto">
            <a:xfrm>
              <a:off x="4849" y="320"/>
              <a:ext cx="223" cy="2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hlink"/>
                  </a:solidFill>
                  <a:latin typeface="VNI-Book" pitchFamily="2" charset="0"/>
                </a:rPr>
                <a:t>5</a:t>
              </a:r>
            </a:p>
          </p:txBody>
        </p:sp>
        <p:sp>
          <p:nvSpPr>
            <p:cNvPr id="725040" name="Text Box 48"/>
            <p:cNvSpPr txBox="1">
              <a:spLocks noChangeArrowheads="1"/>
            </p:cNvSpPr>
            <p:nvPr/>
          </p:nvSpPr>
          <p:spPr bwMode="auto">
            <a:xfrm>
              <a:off x="4840" y="558"/>
              <a:ext cx="330" cy="2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hlink"/>
                  </a:solidFill>
                  <a:latin typeface="VNI-Book" pitchFamily="2" charset="0"/>
                </a:rPr>
                <a:t>16</a:t>
              </a:r>
            </a:p>
          </p:txBody>
        </p:sp>
        <p:sp>
          <p:nvSpPr>
            <p:cNvPr id="725041" name="Text Box 49"/>
            <p:cNvSpPr txBox="1">
              <a:spLocks noChangeArrowheads="1"/>
            </p:cNvSpPr>
            <p:nvPr/>
          </p:nvSpPr>
          <p:spPr bwMode="auto">
            <a:xfrm>
              <a:off x="4886" y="2131"/>
              <a:ext cx="223" cy="2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hlink"/>
                  </a:solidFill>
                  <a:latin typeface="VNI-Book" pitchFamily="2" charset="0"/>
                </a:rPr>
                <a:t>2</a:t>
              </a:r>
            </a:p>
          </p:txBody>
        </p:sp>
        <p:sp>
          <p:nvSpPr>
            <p:cNvPr id="725042" name="Text Box 50"/>
            <p:cNvSpPr txBox="1">
              <a:spLocks noChangeArrowheads="1"/>
            </p:cNvSpPr>
            <p:nvPr/>
          </p:nvSpPr>
          <p:spPr bwMode="auto">
            <a:xfrm>
              <a:off x="4867" y="3722"/>
              <a:ext cx="223" cy="2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hlink"/>
                  </a:solidFill>
                  <a:latin typeface="VNI-Book" pitchFamily="2" charset="0"/>
                </a:rPr>
                <a:t>9</a:t>
              </a:r>
            </a:p>
          </p:txBody>
        </p:sp>
      </p:grpSp>
      <p:sp>
        <p:nvSpPr>
          <p:cNvPr id="725043" name="Oval 51"/>
          <p:cNvSpPr>
            <a:spLocks noChangeArrowheads="1"/>
          </p:cNvSpPr>
          <p:nvPr/>
        </p:nvSpPr>
        <p:spPr bwMode="auto">
          <a:xfrm>
            <a:off x="6707188" y="0"/>
            <a:ext cx="2247900" cy="6618288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2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25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25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2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5" grpId="0" build="p" bldLvl="2"/>
      <p:bldP spid="725036" grpId="0" animBg="1"/>
      <p:bldP spid="72504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217488"/>
            <a:ext cx="3570288" cy="565150"/>
          </a:xfrm>
        </p:spPr>
        <p:txBody>
          <a:bodyPr/>
          <a:lstStyle/>
          <a:p>
            <a:pPr algn="ctr"/>
            <a:r>
              <a:rPr lang="en-US" sz="2800"/>
              <a:t>B</a:t>
            </a:r>
            <a:r>
              <a:rPr lang="en-US"/>
              <a:t>aûng trang ña caáp</a:t>
            </a:r>
          </a:p>
        </p:txBody>
      </p:sp>
      <p:grpSp>
        <p:nvGrpSpPr>
          <p:cNvPr id="726019" name="Group 3"/>
          <p:cNvGrpSpPr>
            <a:grpSpLocks/>
          </p:cNvGrpSpPr>
          <p:nvPr/>
        </p:nvGrpSpPr>
        <p:grpSpPr bwMode="auto">
          <a:xfrm>
            <a:off x="7273925" y="709613"/>
            <a:ext cx="1560513" cy="1476375"/>
            <a:chOff x="4582" y="447"/>
            <a:chExt cx="983" cy="930"/>
          </a:xfrm>
        </p:grpSpPr>
        <p:sp>
          <p:nvSpPr>
            <p:cNvPr id="726020" name="Text Box 4"/>
            <p:cNvSpPr txBox="1">
              <a:spLocks noChangeArrowheads="1"/>
            </p:cNvSpPr>
            <p:nvPr/>
          </p:nvSpPr>
          <p:spPr bwMode="auto">
            <a:xfrm>
              <a:off x="4834" y="458"/>
              <a:ext cx="731" cy="9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21" name="Line 5"/>
            <p:cNvSpPr>
              <a:spLocks noChangeShapeType="1"/>
            </p:cNvSpPr>
            <p:nvPr/>
          </p:nvSpPr>
          <p:spPr bwMode="auto">
            <a:xfrm>
              <a:off x="4843" y="915"/>
              <a:ext cx="713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22" name="Line 6"/>
            <p:cNvSpPr>
              <a:spLocks noChangeShapeType="1"/>
            </p:cNvSpPr>
            <p:nvPr/>
          </p:nvSpPr>
          <p:spPr bwMode="auto">
            <a:xfrm>
              <a:off x="4834" y="678"/>
              <a:ext cx="73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23" name="Line 7"/>
            <p:cNvSpPr>
              <a:spLocks noChangeShapeType="1"/>
            </p:cNvSpPr>
            <p:nvPr/>
          </p:nvSpPr>
          <p:spPr bwMode="auto">
            <a:xfrm>
              <a:off x="4825" y="1135"/>
              <a:ext cx="7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24" name="Text Box 8"/>
            <p:cNvSpPr txBox="1">
              <a:spLocks noChangeArrowheads="1"/>
            </p:cNvSpPr>
            <p:nvPr/>
          </p:nvSpPr>
          <p:spPr bwMode="auto">
            <a:xfrm>
              <a:off x="4582" y="447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26025" name="Text Box 9"/>
            <p:cNvSpPr txBox="1">
              <a:spLocks noChangeArrowheads="1"/>
            </p:cNvSpPr>
            <p:nvPr/>
          </p:nvSpPr>
          <p:spPr bwMode="auto">
            <a:xfrm>
              <a:off x="4582" y="671"/>
              <a:ext cx="181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26026" name="Text Box 10"/>
            <p:cNvSpPr txBox="1">
              <a:spLocks noChangeArrowheads="1"/>
            </p:cNvSpPr>
            <p:nvPr/>
          </p:nvSpPr>
          <p:spPr bwMode="auto">
            <a:xfrm>
              <a:off x="4582" y="904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26027" name="Text Box 11"/>
            <p:cNvSpPr txBox="1">
              <a:spLocks noChangeArrowheads="1"/>
            </p:cNvSpPr>
            <p:nvPr/>
          </p:nvSpPr>
          <p:spPr bwMode="auto">
            <a:xfrm>
              <a:off x="4582" y="1146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726028" name="Group 12"/>
          <p:cNvGrpSpPr>
            <a:grpSpLocks/>
          </p:cNvGrpSpPr>
          <p:nvPr/>
        </p:nvGrpSpPr>
        <p:grpSpPr bwMode="auto">
          <a:xfrm>
            <a:off x="7267575" y="2154238"/>
            <a:ext cx="1560513" cy="1476375"/>
            <a:chOff x="4578" y="1357"/>
            <a:chExt cx="983" cy="930"/>
          </a:xfrm>
        </p:grpSpPr>
        <p:sp>
          <p:nvSpPr>
            <p:cNvPr id="726029" name="Text Box 13"/>
            <p:cNvSpPr txBox="1">
              <a:spLocks noChangeArrowheads="1"/>
            </p:cNvSpPr>
            <p:nvPr/>
          </p:nvSpPr>
          <p:spPr bwMode="auto">
            <a:xfrm>
              <a:off x="4830" y="1368"/>
              <a:ext cx="731" cy="9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30" name="Line 14"/>
            <p:cNvSpPr>
              <a:spLocks noChangeShapeType="1"/>
            </p:cNvSpPr>
            <p:nvPr/>
          </p:nvSpPr>
          <p:spPr bwMode="auto">
            <a:xfrm>
              <a:off x="4839" y="1825"/>
              <a:ext cx="713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31" name="Line 15"/>
            <p:cNvSpPr>
              <a:spLocks noChangeShapeType="1"/>
            </p:cNvSpPr>
            <p:nvPr/>
          </p:nvSpPr>
          <p:spPr bwMode="auto">
            <a:xfrm>
              <a:off x="4830" y="1588"/>
              <a:ext cx="73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32" name="Line 16"/>
            <p:cNvSpPr>
              <a:spLocks noChangeShapeType="1"/>
            </p:cNvSpPr>
            <p:nvPr/>
          </p:nvSpPr>
          <p:spPr bwMode="auto">
            <a:xfrm>
              <a:off x="4821" y="2045"/>
              <a:ext cx="7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33" name="Text Box 17"/>
            <p:cNvSpPr txBox="1">
              <a:spLocks noChangeArrowheads="1"/>
            </p:cNvSpPr>
            <p:nvPr/>
          </p:nvSpPr>
          <p:spPr bwMode="auto">
            <a:xfrm>
              <a:off x="4578" y="1357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726034" name="Text Box 18"/>
            <p:cNvSpPr txBox="1">
              <a:spLocks noChangeArrowheads="1"/>
            </p:cNvSpPr>
            <p:nvPr/>
          </p:nvSpPr>
          <p:spPr bwMode="auto">
            <a:xfrm>
              <a:off x="4578" y="1581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726035" name="Text Box 19"/>
            <p:cNvSpPr txBox="1">
              <a:spLocks noChangeArrowheads="1"/>
            </p:cNvSpPr>
            <p:nvPr/>
          </p:nvSpPr>
          <p:spPr bwMode="auto">
            <a:xfrm>
              <a:off x="4578" y="1814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6</a:t>
              </a:r>
            </a:p>
          </p:txBody>
        </p:sp>
        <p:sp>
          <p:nvSpPr>
            <p:cNvPr id="726036" name="Text Box 20"/>
            <p:cNvSpPr txBox="1">
              <a:spLocks noChangeArrowheads="1"/>
            </p:cNvSpPr>
            <p:nvPr/>
          </p:nvSpPr>
          <p:spPr bwMode="auto">
            <a:xfrm>
              <a:off x="4578" y="2056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7</a:t>
              </a:r>
            </a:p>
          </p:txBody>
        </p:sp>
      </p:grpSp>
      <p:grpSp>
        <p:nvGrpSpPr>
          <p:cNvPr id="726037" name="Group 21"/>
          <p:cNvGrpSpPr>
            <a:grpSpLocks/>
          </p:cNvGrpSpPr>
          <p:nvPr/>
        </p:nvGrpSpPr>
        <p:grpSpPr bwMode="auto">
          <a:xfrm>
            <a:off x="7273925" y="3598863"/>
            <a:ext cx="1560513" cy="1476375"/>
            <a:chOff x="4582" y="2267"/>
            <a:chExt cx="983" cy="930"/>
          </a:xfrm>
        </p:grpSpPr>
        <p:sp>
          <p:nvSpPr>
            <p:cNvPr id="726038" name="Text Box 22"/>
            <p:cNvSpPr txBox="1">
              <a:spLocks noChangeArrowheads="1"/>
            </p:cNvSpPr>
            <p:nvPr/>
          </p:nvSpPr>
          <p:spPr bwMode="auto">
            <a:xfrm>
              <a:off x="4834" y="2278"/>
              <a:ext cx="731" cy="9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39" name="Line 23"/>
            <p:cNvSpPr>
              <a:spLocks noChangeShapeType="1"/>
            </p:cNvSpPr>
            <p:nvPr/>
          </p:nvSpPr>
          <p:spPr bwMode="auto">
            <a:xfrm>
              <a:off x="4843" y="2735"/>
              <a:ext cx="713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40" name="Line 24"/>
            <p:cNvSpPr>
              <a:spLocks noChangeShapeType="1"/>
            </p:cNvSpPr>
            <p:nvPr/>
          </p:nvSpPr>
          <p:spPr bwMode="auto">
            <a:xfrm>
              <a:off x="4834" y="2498"/>
              <a:ext cx="73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41" name="Line 25"/>
            <p:cNvSpPr>
              <a:spLocks noChangeShapeType="1"/>
            </p:cNvSpPr>
            <p:nvPr/>
          </p:nvSpPr>
          <p:spPr bwMode="auto">
            <a:xfrm>
              <a:off x="4825" y="2955"/>
              <a:ext cx="7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42" name="Text Box 26"/>
            <p:cNvSpPr txBox="1">
              <a:spLocks noChangeArrowheads="1"/>
            </p:cNvSpPr>
            <p:nvPr/>
          </p:nvSpPr>
          <p:spPr bwMode="auto">
            <a:xfrm>
              <a:off x="4582" y="2267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8</a:t>
              </a:r>
            </a:p>
          </p:txBody>
        </p:sp>
        <p:sp>
          <p:nvSpPr>
            <p:cNvPr id="726043" name="Text Box 27"/>
            <p:cNvSpPr txBox="1">
              <a:spLocks noChangeArrowheads="1"/>
            </p:cNvSpPr>
            <p:nvPr/>
          </p:nvSpPr>
          <p:spPr bwMode="auto">
            <a:xfrm>
              <a:off x="4582" y="2491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9</a:t>
              </a:r>
            </a:p>
          </p:txBody>
        </p:sp>
        <p:sp>
          <p:nvSpPr>
            <p:cNvPr id="726044" name="Text Box 28"/>
            <p:cNvSpPr txBox="1">
              <a:spLocks noChangeArrowheads="1"/>
            </p:cNvSpPr>
            <p:nvPr/>
          </p:nvSpPr>
          <p:spPr bwMode="auto">
            <a:xfrm>
              <a:off x="4582" y="2724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726045" name="Text Box 29"/>
            <p:cNvSpPr txBox="1">
              <a:spLocks noChangeArrowheads="1"/>
            </p:cNvSpPr>
            <p:nvPr/>
          </p:nvSpPr>
          <p:spPr bwMode="auto">
            <a:xfrm>
              <a:off x="4582" y="2966"/>
              <a:ext cx="24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11</a:t>
              </a:r>
            </a:p>
          </p:txBody>
        </p:sp>
      </p:grpSp>
      <p:grpSp>
        <p:nvGrpSpPr>
          <p:cNvPr id="726046" name="Group 30"/>
          <p:cNvGrpSpPr>
            <a:grpSpLocks/>
          </p:cNvGrpSpPr>
          <p:nvPr/>
        </p:nvGrpSpPr>
        <p:grpSpPr bwMode="auto">
          <a:xfrm>
            <a:off x="7267575" y="5041900"/>
            <a:ext cx="1560513" cy="1476375"/>
            <a:chOff x="4578" y="3176"/>
            <a:chExt cx="983" cy="930"/>
          </a:xfrm>
        </p:grpSpPr>
        <p:sp>
          <p:nvSpPr>
            <p:cNvPr id="726047" name="Text Box 31"/>
            <p:cNvSpPr txBox="1">
              <a:spLocks noChangeArrowheads="1"/>
            </p:cNvSpPr>
            <p:nvPr/>
          </p:nvSpPr>
          <p:spPr bwMode="auto">
            <a:xfrm>
              <a:off x="4830" y="3187"/>
              <a:ext cx="731" cy="9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48" name="Line 32"/>
            <p:cNvSpPr>
              <a:spLocks noChangeShapeType="1"/>
            </p:cNvSpPr>
            <p:nvPr/>
          </p:nvSpPr>
          <p:spPr bwMode="auto">
            <a:xfrm>
              <a:off x="4839" y="3644"/>
              <a:ext cx="713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49" name="Line 33"/>
            <p:cNvSpPr>
              <a:spLocks noChangeShapeType="1"/>
            </p:cNvSpPr>
            <p:nvPr/>
          </p:nvSpPr>
          <p:spPr bwMode="auto">
            <a:xfrm>
              <a:off x="4830" y="3407"/>
              <a:ext cx="73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50" name="Line 34"/>
            <p:cNvSpPr>
              <a:spLocks noChangeShapeType="1"/>
            </p:cNvSpPr>
            <p:nvPr/>
          </p:nvSpPr>
          <p:spPr bwMode="auto">
            <a:xfrm>
              <a:off x="4821" y="3864"/>
              <a:ext cx="7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51" name="Text Box 35"/>
            <p:cNvSpPr txBox="1">
              <a:spLocks noChangeArrowheads="1"/>
            </p:cNvSpPr>
            <p:nvPr/>
          </p:nvSpPr>
          <p:spPr bwMode="auto">
            <a:xfrm>
              <a:off x="4578" y="3176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12</a:t>
              </a:r>
            </a:p>
          </p:txBody>
        </p:sp>
        <p:sp>
          <p:nvSpPr>
            <p:cNvPr id="726052" name="Text Box 36"/>
            <p:cNvSpPr txBox="1">
              <a:spLocks noChangeArrowheads="1"/>
            </p:cNvSpPr>
            <p:nvPr/>
          </p:nvSpPr>
          <p:spPr bwMode="auto">
            <a:xfrm>
              <a:off x="4578" y="3400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13</a:t>
              </a:r>
            </a:p>
          </p:txBody>
        </p:sp>
        <p:sp>
          <p:nvSpPr>
            <p:cNvPr id="726053" name="Text Box 37"/>
            <p:cNvSpPr txBox="1">
              <a:spLocks noChangeArrowheads="1"/>
            </p:cNvSpPr>
            <p:nvPr/>
          </p:nvSpPr>
          <p:spPr bwMode="auto">
            <a:xfrm>
              <a:off x="4578" y="3633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14</a:t>
              </a:r>
            </a:p>
          </p:txBody>
        </p:sp>
        <p:sp>
          <p:nvSpPr>
            <p:cNvPr id="726054" name="Text Box 38"/>
            <p:cNvSpPr txBox="1">
              <a:spLocks noChangeArrowheads="1"/>
            </p:cNvSpPr>
            <p:nvPr/>
          </p:nvSpPr>
          <p:spPr bwMode="auto">
            <a:xfrm>
              <a:off x="4578" y="3875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15</a:t>
              </a:r>
            </a:p>
          </p:txBody>
        </p:sp>
      </p:grpSp>
      <p:grpSp>
        <p:nvGrpSpPr>
          <p:cNvPr id="726055" name="Group 39"/>
          <p:cNvGrpSpPr>
            <a:grpSpLocks/>
          </p:cNvGrpSpPr>
          <p:nvPr/>
        </p:nvGrpSpPr>
        <p:grpSpPr bwMode="auto">
          <a:xfrm>
            <a:off x="3421063" y="220663"/>
            <a:ext cx="1560512" cy="1476375"/>
            <a:chOff x="3334" y="128"/>
            <a:chExt cx="983" cy="930"/>
          </a:xfrm>
        </p:grpSpPr>
        <p:sp>
          <p:nvSpPr>
            <p:cNvPr id="726056" name="Text Box 40"/>
            <p:cNvSpPr txBox="1">
              <a:spLocks noChangeArrowheads="1"/>
            </p:cNvSpPr>
            <p:nvPr/>
          </p:nvSpPr>
          <p:spPr bwMode="auto">
            <a:xfrm>
              <a:off x="3586" y="139"/>
              <a:ext cx="731" cy="910"/>
            </a:xfrm>
            <a:prstGeom prst="rect">
              <a:avLst/>
            </a:prstGeom>
            <a:noFill/>
            <a:ln w="38100">
              <a:solidFill>
                <a:srgbClr val="FD6035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57" name="Line 41"/>
            <p:cNvSpPr>
              <a:spLocks noChangeShapeType="1"/>
            </p:cNvSpPr>
            <p:nvPr/>
          </p:nvSpPr>
          <p:spPr bwMode="auto">
            <a:xfrm>
              <a:off x="3595" y="596"/>
              <a:ext cx="713" cy="0"/>
            </a:xfrm>
            <a:prstGeom prst="line">
              <a:avLst/>
            </a:prstGeom>
            <a:noFill/>
            <a:ln w="38100">
              <a:solidFill>
                <a:srgbClr val="FD603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58" name="Line 42"/>
            <p:cNvSpPr>
              <a:spLocks noChangeShapeType="1"/>
            </p:cNvSpPr>
            <p:nvPr/>
          </p:nvSpPr>
          <p:spPr bwMode="auto">
            <a:xfrm>
              <a:off x="3586" y="359"/>
              <a:ext cx="731" cy="0"/>
            </a:xfrm>
            <a:prstGeom prst="line">
              <a:avLst/>
            </a:prstGeom>
            <a:noFill/>
            <a:ln w="38100">
              <a:solidFill>
                <a:srgbClr val="FD603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59" name="Line 43"/>
            <p:cNvSpPr>
              <a:spLocks noChangeShapeType="1"/>
            </p:cNvSpPr>
            <p:nvPr/>
          </p:nvSpPr>
          <p:spPr bwMode="auto">
            <a:xfrm>
              <a:off x="3577" y="816"/>
              <a:ext cx="740" cy="0"/>
            </a:xfrm>
            <a:prstGeom prst="line">
              <a:avLst/>
            </a:prstGeom>
            <a:noFill/>
            <a:ln w="38100">
              <a:solidFill>
                <a:srgbClr val="FD603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60" name="Text Box 44"/>
            <p:cNvSpPr txBox="1">
              <a:spLocks noChangeArrowheads="1"/>
            </p:cNvSpPr>
            <p:nvPr/>
          </p:nvSpPr>
          <p:spPr bwMode="auto">
            <a:xfrm>
              <a:off x="3334" y="128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26061" name="Text Box 45"/>
            <p:cNvSpPr txBox="1">
              <a:spLocks noChangeArrowheads="1"/>
            </p:cNvSpPr>
            <p:nvPr/>
          </p:nvSpPr>
          <p:spPr bwMode="auto">
            <a:xfrm>
              <a:off x="3334" y="352"/>
              <a:ext cx="181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26062" name="Text Box 46"/>
            <p:cNvSpPr txBox="1">
              <a:spLocks noChangeArrowheads="1"/>
            </p:cNvSpPr>
            <p:nvPr/>
          </p:nvSpPr>
          <p:spPr bwMode="auto">
            <a:xfrm>
              <a:off x="3334" y="585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26063" name="Text Box 47"/>
            <p:cNvSpPr txBox="1">
              <a:spLocks noChangeArrowheads="1"/>
            </p:cNvSpPr>
            <p:nvPr/>
          </p:nvSpPr>
          <p:spPr bwMode="auto">
            <a:xfrm>
              <a:off x="3334" y="827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726064" name="Group 48"/>
          <p:cNvGrpSpPr>
            <a:grpSpLocks/>
          </p:cNvGrpSpPr>
          <p:nvPr/>
        </p:nvGrpSpPr>
        <p:grpSpPr bwMode="auto">
          <a:xfrm>
            <a:off x="3414713" y="1908175"/>
            <a:ext cx="1560512" cy="1476375"/>
            <a:chOff x="3330" y="1191"/>
            <a:chExt cx="983" cy="930"/>
          </a:xfrm>
        </p:grpSpPr>
        <p:sp>
          <p:nvSpPr>
            <p:cNvPr id="726065" name="Text Box 49"/>
            <p:cNvSpPr txBox="1">
              <a:spLocks noChangeArrowheads="1"/>
            </p:cNvSpPr>
            <p:nvPr/>
          </p:nvSpPr>
          <p:spPr bwMode="auto">
            <a:xfrm>
              <a:off x="3582" y="1202"/>
              <a:ext cx="731" cy="910"/>
            </a:xfrm>
            <a:prstGeom prst="rect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66" name="Line 50"/>
            <p:cNvSpPr>
              <a:spLocks noChangeShapeType="1"/>
            </p:cNvSpPr>
            <p:nvPr/>
          </p:nvSpPr>
          <p:spPr bwMode="auto">
            <a:xfrm>
              <a:off x="3591" y="1659"/>
              <a:ext cx="713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67" name="Line 51"/>
            <p:cNvSpPr>
              <a:spLocks noChangeShapeType="1"/>
            </p:cNvSpPr>
            <p:nvPr/>
          </p:nvSpPr>
          <p:spPr bwMode="auto">
            <a:xfrm>
              <a:off x="3582" y="1422"/>
              <a:ext cx="731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68" name="Line 52"/>
            <p:cNvSpPr>
              <a:spLocks noChangeShapeType="1"/>
            </p:cNvSpPr>
            <p:nvPr/>
          </p:nvSpPr>
          <p:spPr bwMode="auto">
            <a:xfrm>
              <a:off x="3573" y="1879"/>
              <a:ext cx="74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69" name="Text Box 53"/>
            <p:cNvSpPr txBox="1">
              <a:spLocks noChangeArrowheads="1"/>
            </p:cNvSpPr>
            <p:nvPr/>
          </p:nvSpPr>
          <p:spPr bwMode="auto">
            <a:xfrm>
              <a:off x="3330" y="1191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726070" name="Text Box 54"/>
            <p:cNvSpPr txBox="1">
              <a:spLocks noChangeArrowheads="1"/>
            </p:cNvSpPr>
            <p:nvPr/>
          </p:nvSpPr>
          <p:spPr bwMode="auto">
            <a:xfrm>
              <a:off x="3330" y="1415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726071" name="Text Box 55"/>
            <p:cNvSpPr txBox="1">
              <a:spLocks noChangeArrowheads="1"/>
            </p:cNvSpPr>
            <p:nvPr/>
          </p:nvSpPr>
          <p:spPr bwMode="auto">
            <a:xfrm>
              <a:off x="3330" y="1648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6</a:t>
              </a:r>
            </a:p>
          </p:txBody>
        </p:sp>
        <p:sp>
          <p:nvSpPr>
            <p:cNvPr id="726072" name="Text Box 56"/>
            <p:cNvSpPr txBox="1">
              <a:spLocks noChangeArrowheads="1"/>
            </p:cNvSpPr>
            <p:nvPr/>
          </p:nvSpPr>
          <p:spPr bwMode="auto">
            <a:xfrm>
              <a:off x="3330" y="1890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7</a:t>
              </a:r>
            </a:p>
          </p:txBody>
        </p:sp>
      </p:grpSp>
      <p:grpSp>
        <p:nvGrpSpPr>
          <p:cNvPr id="726073" name="Group 57"/>
          <p:cNvGrpSpPr>
            <a:grpSpLocks/>
          </p:cNvGrpSpPr>
          <p:nvPr/>
        </p:nvGrpSpPr>
        <p:grpSpPr bwMode="auto">
          <a:xfrm>
            <a:off x="3421063" y="3581400"/>
            <a:ext cx="1560512" cy="1476375"/>
            <a:chOff x="3334" y="2245"/>
            <a:chExt cx="983" cy="930"/>
          </a:xfrm>
        </p:grpSpPr>
        <p:sp>
          <p:nvSpPr>
            <p:cNvPr id="726074" name="Text Box 58"/>
            <p:cNvSpPr txBox="1">
              <a:spLocks noChangeArrowheads="1"/>
            </p:cNvSpPr>
            <p:nvPr/>
          </p:nvSpPr>
          <p:spPr bwMode="auto">
            <a:xfrm>
              <a:off x="3586" y="2256"/>
              <a:ext cx="731" cy="9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75" name="Line 59"/>
            <p:cNvSpPr>
              <a:spLocks noChangeShapeType="1"/>
            </p:cNvSpPr>
            <p:nvPr/>
          </p:nvSpPr>
          <p:spPr bwMode="auto">
            <a:xfrm>
              <a:off x="3595" y="2713"/>
              <a:ext cx="713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76" name="Line 60"/>
            <p:cNvSpPr>
              <a:spLocks noChangeShapeType="1"/>
            </p:cNvSpPr>
            <p:nvPr/>
          </p:nvSpPr>
          <p:spPr bwMode="auto">
            <a:xfrm>
              <a:off x="3586" y="2476"/>
              <a:ext cx="73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77" name="Line 61"/>
            <p:cNvSpPr>
              <a:spLocks noChangeShapeType="1"/>
            </p:cNvSpPr>
            <p:nvPr/>
          </p:nvSpPr>
          <p:spPr bwMode="auto">
            <a:xfrm>
              <a:off x="3577" y="2933"/>
              <a:ext cx="7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78" name="Text Box 62"/>
            <p:cNvSpPr txBox="1">
              <a:spLocks noChangeArrowheads="1"/>
            </p:cNvSpPr>
            <p:nvPr/>
          </p:nvSpPr>
          <p:spPr bwMode="auto">
            <a:xfrm>
              <a:off x="3334" y="2245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8</a:t>
              </a:r>
            </a:p>
          </p:txBody>
        </p:sp>
        <p:sp>
          <p:nvSpPr>
            <p:cNvPr id="726079" name="Text Box 63"/>
            <p:cNvSpPr txBox="1">
              <a:spLocks noChangeArrowheads="1"/>
            </p:cNvSpPr>
            <p:nvPr/>
          </p:nvSpPr>
          <p:spPr bwMode="auto">
            <a:xfrm>
              <a:off x="3334" y="2469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9</a:t>
              </a:r>
            </a:p>
          </p:txBody>
        </p:sp>
        <p:sp>
          <p:nvSpPr>
            <p:cNvPr id="726080" name="Text Box 64"/>
            <p:cNvSpPr txBox="1">
              <a:spLocks noChangeArrowheads="1"/>
            </p:cNvSpPr>
            <p:nvPr/>
          </p:nvSpPr>
          <p:spPr bwMode="auto">
            <a:xfrm>
              <a:off x="3334" y="2702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726081" name="Text Box 65"/>
            <p:cNvSpPr txBox="1">
              <a:spLocks noChangeArrowheads="1"/>
            </p:cNvSpPr>
            <p:nvPr/>
          </p:nvSpPr>
          <p:spPr bwMode="auto">
            <a:xfrm>
              <a:off x="3334" y="2944"/>
              <a:ext cx="24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11</a:t>
              </a:r>
            </a:p>
          </p:txBody>
        </p:sp>
      </p:grpSp>
      <p:grpSp>
        <p:nvGrpSpPr>
          <p:cNvPr id="726082" name="Group 66"/>
          <p:cNvGrpSpPr>
            <a:grpSpLocks/>
          </p:cNvGrpSpPr>
          <p:nvPr/>
        </p:nvGrpSpPr>
        <p:grpSpPr bwMode="auto">
          <a:xfrm>
            <a:off x="3414713" y="5253038"/>
            <a:ext cx="1560512" cy="1476375"/>
            <a:chOff x="3330" y="3298"/>
            <a:chExt cx="983" cy="930"/>
          </a:xfrm>
        </p:grpSpPr>
        <p:sp>
          <p:nvSpPr>
            <p:cNvPr id="726083" name="Text Box 67"/>
            <p:cNvSpPr txBox="1">
              <a:spLocks noChangeArrowheads="1"/>
            </p:cNvSpPr>
            <p:nvPr/>
          </p:nvSpPr>
          <p:spPr bwMode="auto">
            <a:xfrm>
              <a:off x="3582" y="3309"/>
              <a:ext cx="731" cy="91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84" name="Line 68"/>
            <p:cNvSpPr>
              <a:spLocks noChangeShapeType="1"/>
            </p:cNvSpPr>
            <p:nvPr/>
          </p:nvSpPr>
          <p:spPr bwMode="auto">
            <a:xfrm>
              <a:off x="3591" y="3766"/>
              <a:ext cx="71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85" name="Line 69"/>
            <p:cNvSpPr>
              <a:spLocks noChangeShapeType="1"/>
            </p:cNvSpPr>
            <p:nvPr/>
          </p:nvSpPr>
          <p:spPr bwMode="auto">
            <a:xfrm>
              <a:off x="3582" y="3529"/>
              <a:ext cx="73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86" name="Line 70"/>
            <p:cNvSpPr>
              <a:spLocks noChangeShapeType="1"/>
            </p:cNvSpPr>
            <p:nvPr/>
          </p:nvSpPr>
          <p:spPr bwMode="auto">
            <a:xfrm>
              <a:off x="3573" y="3986"/>
              <a:ext cx="7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87" name="Text Box 71"/>
            <p:cNvSpPr txBox="1">
              <a:spLocks noChangeArrowheads="1"/>
            </p:cNvSpPr>
            <p:nvPr/>
          </p:nvSpPr>
          <p:spPr bwMode="auto">
            <a:xfrm>
              <a:off x="3330" y="3298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12</a:t>
              </a:r>
            </a:p>
          </p:txBody>
        </p:sp>
        <p:sp>
          <p:nvSpPr>
            <p:cNvPr id="726088" name="Text Box 72"/>
            <p:cNvSpPr txBox="1">
              <a:spLocks noChangeArrowheads="1"/>
            </p:cNvSpPr>
            <p:nvPr/>
          </p:nvSpPr>
          <p:spPr bwMode="auto">
            <a:xfrm>
              <a:off x="3330" y="3522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13</a:t>
              </a:r>
            </a:p>
          </p:txBody>
        </p:sp>
        <p:sp>
          <p:nvSpPr>
            <p:cNvPr id="726089" name="Text Box 73"/>
            <p:cNvSpPr txBox="1">
              <a:spLocks noChangeArrowheads="1"/>
            </p:cNvSpPr>
            <p:nvPr/>
          </p:nvSpPr>
          <p:spPr bwMode="auto">
            <a:xfrm>
              <a:off x="3330" y="3755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14</a:t>
              </a:r>
            </a:p>
          </p:txBody>
        </p:sp>
        <p:sp>
          <p:nvSpPr>
            <p:cNvPr id="726090" name="Text Box 74"/>
            <p:cNvSpPr txBox="1">
              <a:spLocks noChangeArrowheads="1"/>
            </p:cNvSpPr>
            <p:nvPr/>
          </p:nvSpPr>
          <p:spPr bwMode="auto">
            <a:xfrm>
              <a:off x="3330" y="3997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15</a:t>
              </a:r>
            </a:p>
          </p:txBody>
        </p:sp>
      </p:grpSp>
      <p:grpSp>
        <p:nvGrpSpPr>
          <p:cNvPr id="726091" name="Group 75"/>
          <p:cNvGrpSpPr>
            <a:grpSpLocks/>
          </p:cNvGrpSpPr>
          <p:nvPr/>
        </p:nvGrpSpPr>
        <p:grpSpPr bwMode="auto">
          <a:xfrm>
            <a:off x="982663" y="2843213"/>
            <a:ext cx="1174750" cy="1444625"/>
            <a:chOff x="1384" y="1780"/>
            <a:chExt cx="740" cy="910"/>
          </a:xfrm>
        </p:grpSpPr>
        <p:sp>
          <p:nvSpPr>
            <p:cNvPr id="726092" name="Text Box 76"/>
            <p:cNvSpPr txBox="1">
              <a:spLocks noChangeArrowheads="1"/>
            </p:cNvSpPr>
            <p:nvPr/>
          </p:nvSpPr>
          <p:spPr bwMode="auto">
            <a:xfrm>
              <a:off x="1393" y="1780"/>
              <a:ext cx="731" cy="910"/>
            </a:xfrm>
            <a:prstGeom prst="rect">
              <a:avLst/>
            </a:prstGeom>
            <a:noFill/>
            <a:ln w="38100">
              <a:solidFill>
                <a:srgbClr val="B84087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solidFill>
                  <a:schemeClr val="hlink"/>
                </a:solidFill>
                <a:latin typeface="VNI-Book" pitchFamily="2" charset="0"/>
              </a:endParaRPr>
            </a:p>
          </p:txBody>
        </p:sp>
        <p:sp>
          <p:nvSpPr>
            <p:cNvPr id="726093" name="Line 77"/>
            <p:cNvSpPr>
              <a:spLocks noChangeShapeType="1"/>
            </p:cNvSpPr>
            <p:nvPr/>
          </p:nvSpPr>
          <p:spPr bwMode="auto">
            <a:xfrm>
              <a:off x="1402" y="2237"/>
              <a:ext cx="713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94" name="Line 78"/>
            <p:cNvSpPr>
              <a:spLocks noChangeShapeType="1"/>
            </p:cNvSpPr>
            <p:nvPr/>
          </p:nvSpPr>
          <p:spPr bwMode="auto">
            <a:xfrm>
              <a:off x="1393" y="2000"/>
              <a:ext cx="731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95" name="Line 79"/>
            <p:cNvSpPr>
              <a:spLocks noChangeShapeType="1"/>
            </p:cNvSpPr>
            <p:nvPr/>
          </p:nvSpPr>
          <p:spPr bwMode="auto">
            <a:xfrm>
              <a:off x="1384" y="2457"/>
              <a:ext cx="740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grpSp>
        <p:nvGrpSpPr>
          <p:cNvPr id="726096" name="Group 80"/>
          <p:cNvGrpSpPr>
            <a:grpSpLocks/>
          </p:cNvGrpSpPr>
          <p:nvPr/>
        </p:nvGrpSpPr>
        <p:grpSpPr bwMode="auto">
          <a:xfrm>
            <a:off x="596900" y="2825750"/>
            <a:ext cx="323850" cy="1476375"/>
            <a:chOff x="1141" y="1769"/>
            <a:chExt cx="204" cy="930"/>
          </a:xfrm>
        </p:grpSpPr>
        <p:sp>
          <p:nvSpPr>
            <p:cNvPr id="726097" name="Text Box 81"/>
            <p:cNvSpPr txBox="1">
              <a:spLocks noChangeArrowheads="1"/>
            </p:cNvSpPr>
            <p:nvPr/>
          </p:nvSpPr>
          <p:spPr bwMode="auto">
            <a:xfrm>
              <a:off x="1141" y="1769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26098" name="Text Box 82"/>
            <p:cNvSpPr txBox="1">
              <a:spLocks noChangeArrowheads="1"/>
            </p:cNvSpPr>
            <p:nvPr/>
          </p:nvSpPr>
          <p:spPr bwMode="auto">
            <a:xfrm>
              <a:off x="1141" y="1993"/>
              <a:ext cx="181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26099" name="Text Box 83"/>
            <p:cNvSpPr txBox="1">
              <a:spLocks noChangeArrowheads="1"/>
            </p:cNvSpPr>
            <p:nvPr/>
          </p:nvSpPr>
          <p:spPr bwMode="auto">
            <a:xfrm>
              <a:off x="1141" y="2226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26100" name="Text Box 84"/>
            <p:cNvSpPr txBox="1">
              <a:spLocks noChangeArrowheads="1"/>
            </p:cNvSpPr>
            <p:nvPr/>
          </p:nvSpPr>
          <p:spPr bwMode="auto">
            <a:xfrm>
              <a:off x="1141" y="2468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3</a:t>
              </a:r>
            </a:p>
          </p:txBody>
        </p:sp>
      </p:grpSp>
      <p:sp>
        <p:nvSpPr>
          <p:cNvPr id="726101" name="Line 85"/>
          <p:cNvSpPr>
            <a:spLocks noChangeShapeType="1"/>
          </p:cNvSpPr>
          <p:nvPr/>
        </p:nvSpPr>
        <p:spPr bwMode="auto">
          <a:xfrm flipV="1">
            <a:off x="1731963" y="249238"/>
            <a:ext cx="2074862" cy="27289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02" name="Line 86"/>
          <p:cNvSpPr>
            <a:spLocks noChangeShapeType="1"/>
          </p:cNvSpPr>
          <p:nvPr/>
        </p:nvSpPr>
        <p:spPr bwMode="auto">
          <a:xfrm flipV="1">
            <a:off x="1760538" y="1933575"/>
            <a:ext cx="2046287" cy="13938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03" name="Line 87"/>
          <p:cNvSpPr>
            <a:spLocks noChangeShapeType="1"/>
          </p:cNvSpPr>
          <p:nvPr/>
        </p:nvSpPr>
        <p:spPr bwMode="auto">
          <a:xfrm flipV="1">
            <a:off x="1760538" y="3602038"/>
            <a:ext cx="2062162" cy="873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04" name="Line 88"/>
          <p:cNvSpPr>
            <a:spLocks noChangeShapeType="1"/>
          </p:cNvSpPr>
          <p:nvPr/>
        </p:nvSpPr>
        <p:spPr bwMode="auto">
          <a:xfrm>
            <a:off x="1746250" y="4067175"/>
            <a:ext cx="2046288" cy="12049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726105" name="Group 89"/>
          <p:cNvGrpSpPr>
            <a:grpSpLocks/>
          </p:cNvGrpSpPr>
          <p:nvPr/>
        </p:nvGrpSpPr>
        <p:grpSpPr bwMode="auto">
          <a:xfrm>
            <a:off x="7245350" y="171450"/>
            <a:ext cx="1576388" cy="6538913"/>
            <a:chOff x="3687" y="113"/>
            <a:chExt cx="993" cy="4119"/>
          </a:xfrm>
        </p:grpSpPr>
        <p:sp>
          <p:nvSpPr>
            <p:cNvPr id="726106" name="Text Box 90"/>
            <p:cNvSpPr txBox="1">
              <a:spLocks noChangeArrowheads="1"/>
            </p:cNvSpPr>
            <p:nvPr/>
          </p:nvSpPr>
          <p:spPr bwMode="auto">
            <a:xfrm>
              <a:off x="3687" y="3066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13</a:t>
              </a:r>
            </a:p>
          </p:txBody>
        </p:sp>
        <p:grpSp>
          <p:nvGrpSpPr>
            <p:cNvPr id="726107" name="Group 91"/>
            <p:cNvGrpSpPr>
              <a:grpSpLocks/>
            </p:cNvGrpSpPr>
            <p:nvPr/>
          </p:nvGrpSpPr>
          <p:grpSpPr bwMode="auto">
            <a:xfrm>
              <a:off x="3693" y="113"/>
              <a:ext cx="987" cy="4119"/>
              <a:chOff x="3693" y="113"/>
              <a:chExt cx="987" cy="4119"/>
            </a:xfrm>
          </p:grpSpPr>
          <p:sp>
            <p:nvSpPr>
              <p:cNvPr id="726108" name="Line 92"/>
              <p:cNvSpPr>
                <a:spLocks noChangeShapeType="1"/>
              </p:cNvSpPr>
              <p:nvPr/>
            </p:nvSpPr>
            <p:spPr bwMode="auto">
              <a:xfrm>
                <a:off x="3949" y="581"/>
                <a:ext cx="71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09" name="Line 93"/>
              <p:cNvSpPr>
                <a:spLocks noChangeShapeType="1"/>
              </p:cNvSpPr>
              <p:nvPr/>
            </p:nvSpPr>
            <p:spPr bwMode="auto">
              <a:xfrm>
                <a:off x="3940" y="344"/>
                <a:ext cx="731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0" name="Line 94"/>
              <p:cNvSpPr>
                <a:spLocks noChangeShapeType="1"/>
              </p:cNvSpPr>
              <p:nvPr/>
            </p:nvSpPr>
            <p:spPr bwMode="auto">
              <a:xfrm>
                <a:off x="3931" y="801"/>
                <a:ext cx="74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1" name="Line 95"/>
              <p:cNvSpPr>
                <a:spLocks noChangeShapeType="1"/>
              </p:cNvSpPr>
              <p:nvPr/>
            </p:nvSpPr>
            <p:spPr bwMode="auto">
              <a:xfrm>
                <a:off x="3945" y="1491"/>
                <a:ext cx="71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2" name="Line 96"/>
              <p:cNvSpPr>
                <a:spLocks noChangeShapeType="1"/>
              </p:cNvSpPr>
              <p:nvPr/>
            </p:nvSpPr>
            <p:spPr bwMode="auto">
              <a:xfrm>
                <a:off x="3927" y="1711"/>
                <a:ext cx="74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3" name="Line 97"/>
              <p:cNvSpPr>
                <a:spLocks noChangeShapeType="1"/>
              </p:cNvSpPr>
              <p:nvPr/>
            </p:nvSpPr>
            <p:spPr bwMode="auto">
              <a:xfrm>
                <a:off x="3949" y="2401"/>
                <a:ext cx="71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4" name="Line 98"/>
              <p:cNvSpPr>
                <a:spLocks noChangeShapeType="1"/>
              </p:cNvSpPr>
              <p:nvPr/>
            </p:nvSpPr>
            <p:spPr bwMode="auto">
              <a:xfrm>
                <a:off x="3940" y="2164"/>
                <a:ext cx="731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5" name="Line 99"/>
              <p:cNvSpPr>
                <a:spLocks noChangeShapeType="1"/>
              </p:cNvSpPr>
              <p:nvPr/>
            </p:nvSpPr>
            <p:spPr bwMode="auto">
              <a:xfrm>
                <a:off x="3931" y="2621"/>
                <a:ext cx="74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6" name="Line 100"/>
              <p:cNvSpPr>
                <a:spLocks noChangeShapeType="1"/>
              </p:cNvSpPr>
              <p:nvPr/>
            </p:nvSpPr>
            <p:spPr bwMode="auto">
              <a:xfrm>
                <a:off x="3945" y="3310"/>
                <a:ext cx="71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7" name="Line 101"/>
              <p:cNvSpPr>
                <a:spLocks noChangeShapeType="1"/>
              </p:cNvSpPr>
              <p:nvPr/>
            </p:nvSpPr>
            <p:spPr bwMode="auto">
              <a:xfrm>
                <a:off x="3936" y="3073"/>
                <a:ext cx="731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8" name="Line 102"/>
              <p:cNvSpPr>
                <a:spLocks noChangeShapeType="1"/>
              </p:cNvSpPr>
              <p:nvPr/>
            </p:nvSpPr>
            <p:spPr bwMode="auto">
              <a:xfrm>
                <a:off x="3927" y="3530"/>
                <a:ext cx="74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grpSp>
            <p:nvGrpSpPr>
              <p:cNvPr id="726119" name="Group 103"/>
              <p:cNvGrpSpPr>
                <a:grpSpLocks/>
              </p:cNvGrpSpPr>
              <p:nvPr/>
            </p:nvGrpSpPr>
            <p:grpSpPr bwMode="auto">
              <a:xfrm>
                <a:off x="3693" y="113"/>
                <a:ext cx="987" cy="4119"/>
                <a:chOff x="3693" y="113"/>
                <a:chExt cx="987" cy="4119"/>
              </a:xfrm>
            </p:grpSpPr>
            <p:sp>
              <p:nvSpPr>
                <p:cNvPr id="726120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3949" y="124"/>
                  <a:ext cx="731" cy="910"/>
                </a:xfrm>
                <a:prstGeom prst="rect">
                  <a:avLst/>
                </a:prstGeom>
                <a:noFill/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6121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3697" y="113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0</a:t>
                  </a:r>
                </a:p>
              </p:txBody>
            </p:sp>
            <p:sp>
              <p:nvSpPr>
                <p:cNvPr id="726122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3697" y="337"/>
                  <a:ext cx="181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726123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3697" y="570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726124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3697" y="812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726125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3945" y="1034"/>
                  <a:ext cx="731" cy="910"/>
                </a:xfrm>
                <a:prstGeom prst="rect">
                  <a:avLst/>
                </a:prstGeom>
                <a:noFill/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6126" name="Line 110"/>
                <p:cNvSpPr>
                  <a:spLocks noChangeShapeType="1"/>
                </p:cNvSpPr>
                <p:nvPr/>
              </p:nvSpPr>
              <p:spPr bwMode="auto">
                <a:xfrm>
                  <a:off x="3945" y="1254"/>
                  <a:ext cx="731" cy="0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6127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3693" y="1023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726128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3693" y="1247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726129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3693" y="1480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6</a:t>
                  </a:r>
                </a:p>
              </p:txBody>
            </p:sp>
            <p:sp>
              <p:nvSpPr>
                <p:cNvPr id="726130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3693" y="1722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7</a:t>
                  </a:r>
                </a:p>
              </p:txBody>
            </p:sp>
            <p:sp>
              <p:nvSpPr>
                <p:cNvPr id="726131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3949" y="1944"/>
                  <a:ext cx="731" cy="910"/>
                </a:xfrm>
                <a:prstGeom prst="rect">
                  <a:avLst/>
                </a:prstGeom>
                <a:noFill/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6132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3697" y="1933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8</a:t>
                  </a:r>
                </a:p>
              </p:txBody>
            </p:sp>
            <p:sp>
              <p:nvSpPr>
                <p:cNvPr id="726133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3697" y="2157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9</a:t>
                  </a:r>
                </a:p>
              </p:txBody>
            </p:sp>
            <p:sp>
              <p:nvSpPr>
                <p:cNvPr id="726134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3697" y="2390"/>
                  <a:ext cx="269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10</a:t>
                  </a:r>
                </a:p>
              </p:txBody>
            </p:sp>
            <p:sp>
              <p:nvSpPr>
                <p:cNvPr id="726135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3697" y="2632"/>
                  <a:ext cx="246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11</a:t>
                  </a:r>
                </a:p>
              </p:txBody>
            </p:sp>
            <p:sp>
              <p:nvSpPr>
                <p:cNvPr id="726136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3945" y="2853"/>
                  <a:ext cx="731" cy="910"/>
                </a:xfrm>
                <a:prstGeom prst="rect">
                  <a:avLst/>
                </a:prstGeom>
                <a:noFill/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6137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3693" y="2842"/>
                  <a:ext cx="269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12</a:t>
                  </a:r>
                </a:p>
              </p:txBody>
            </p:sp>
            <p:grpSp>
              <p:nvGrpSpPr>
                <p:cNvPr id="726138" name="Group 122"/>
                <p:cNvGrpSpPr>
                  <a:grpSpLocks/>
                </p:cNvGrpSpPr>
                <p:nvPr/>
              </p:nvGrpSpPr>
              <p:grpSpPr bwMode="auto">
                <a:xfrm>
                  <a:off x="3697" y="3302"/>
                  <a:ext cx="983" cy="930"/>
                  <a:chOff x="4651" y="3176"/>
                  <a:chExt cx="983" cy="930"/>
                </a:xfrm>
              </p:grpSpPr>
              <p:sp>
                <p:nvSpPr>
                  <p:cNvPr id="726139" name="Text Box 1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03" y="3187"/>
                    <a:ext cx="731" cy="910"/>
                  </a:xfrm>
                  <a:prstGeom prst="rect">
                    <a:avLst/>
                  </a:prstGeom>
                  <a:noFill/>
                  <a:ln w="38100">
                    <a:solidFill>
                      <a:srgbClr val="008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dirty="0">
                      <a:latin typeface="VNI-Book" pitchFamily="2" charset="0"/>
                    </a:endParaRPr>
                  </a:p>
                </p:txBody>
              </p:sp>
              <p:sp>
                <p:nvSpPr>
                  <p:cNvPr id="726140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4912" y="3644"/>
                    <a:ext cx="713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dirty="0">
                      <a:latin typeface="VNI-Book" pitchFamily="2" charset="0"/>
                    </a:endParaRPr>
                  </a:p>
                </p:txBody>
              </p:sp>
              <p:sp>
                <p:nvSpPr>
                  <p:cNvPr id="726141" name="Line 125"/>
                  <p:cNvSpPr>
                    <a:spLocks noChangeShapeType="1"/>
                  </p:cNvSpPr>
                  <p:nvPr/>
                </p:nvSpPr>
                <p:spPr bwMode="auto">
                  <a:xfrm>
                    <a:off x="4903" y="3407"/>
                    <a:ext cx="731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dirty="0">
                      <a:latin typeface="VNI-Book" pitchFamily="2" charset="0"/>
                    </a:endParaRPr>
                  </a:p>
                </p:txBody>
              </p:sp>
              <p:sp>
                <p:nvSpPr>
                  <p:cNvPr id="726142" name="Line 126"/>
                  <p:cNvSpPr>
                    <a:spLocks noChangeShapeType="1"/>
                  </p:cNvSpPr>
                  <p:nvPr/>
                </p:nvSpPr>
                <p:spPr bwMode="auto">
                  <a:xfrm>
                    <a:off x="4894" y="3864"/>
                    <a:ext cx="74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dirty="0">
                      <a:latin typeface="VNI-Book" pitchFamily="2" charset="0"/>
                    </a:endParaRPr>
                  </a:p>
                </p:txBody>
              </p:sp>
              <p:sp>
                <p:nvSpPr>
                  <p:cNvPr id="726143" name="Text Box 1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1" y="3176"/>
                    <a:ext cx="269" cy="231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Comic Sans MS" pitchFamily="66" charset="0"/>
                      </a:rPr>
                      <a:t>12</a:t>
                    </a:r>
                  </a:p>
                </p:txBody>
              </p:sp>
              <p:sp>
                <p:nvSpPr>
                  <p:cNvPr id="726144" name="Text Box 1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1" y="3400"/>
                    <a:ext cx="269" cy="231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Comic Sans MS" pitchFamily="66" charset="0"/>
                      </a:rPr>
                      <a:t>13</a:t>
                    </a:r>
                  </a:p>
                </p:txBody>
              </p:sp>
              <p:sp>
                <p:nvSpPr>
                  <p:cNvPr id="726145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1" y="3633"/>
                    <a:ext cx="269" cy="231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Comic Sans MS" pitchFamily="66" charset="0"/>
                      </a:rPr>
                      <a:t>14</a:t>
                    </a:r>
                  </a:p>
                </p:txBody>
              </p:sp>
              <p:sp>
                <p:nvSpPr>
                  <p:cNvPr id="726146" name="Text Box 1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1" y="3875"/>
                    <a:ext cx="269" cy="231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Comic Sans MS" pitchFamily="66" charset="0"/>
                      </a:rPr>
                      <a:t>15</a:t>
                    </a:r>
                  </a:p>
                </p:txBody>
              </p:sp>
            </p:grpSp>
          </p:grpSp>
        </p:grpSp>
      </p:grpSp>
      <p:sp>
        <p:nvSpPr>
          <p:cNvPr id="726147" name="Line 131"/>
          <p:cNvSpPr>
            <a:spLocks noChangeShapeType="1"/>
          </p:cNvSpPr>
          <p:nvPr/>
        </p:nvSpPr>
        <p:spPr bwMode="auto">
          <a:xfrm>
            <a:off x="4687888" y="363538"/>
            <a:ext cx="2960687" cy="14287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48" name="Line 132"/>
          <p:cNvSpPr>
            <a:spLocks noChangeShapeType="1"/>
          </p:cNvSpPr>
          <p:nvPr/>
        </p:nvSpPr>
        <p:spPr bwMode="auto">
          <a:xfrm>
            <a:off x="4802188" y="768350"/>
            <a:ext cx="2846387" cy="450850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49" name="Line 133"/>
          <p:cNvSpPr>
            <a:spLocks noChangeShapeType="1"/>
          </p:cNvSpPr>
          <p:nvPr/>
        </p:nvSpPr>
        <p:spPr bwMode="auto">
          <a:xfrm flipV="1">
            <a:off x="4905375" y="1887538"/>
            <a:ext cx="2757488" cy="536575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50" name="Line 134"/>
          <p:cNvSpPr>
            <a:spLocks noChangeShapeType="1"/>
          </p:cNvSpPr>
          <p:nvPr/>
        </p:nvSpPr>
        <p:spPr bwMode="auto">
          <a:xfrm>
            <a:off x="4862513" y="2787650"/>
            <a:ext cx="2800350" cy="201613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51" name="Line 135"/>
          <p:cNvSpPr>
            <a:spLocks noChangeShapeType="1"/>
          </p:cNvSpPr>
          <p:nvPr/>
        </p:nvSpPr>
        <p:spPr bwMode="auto">
          <a:xfrm>
            <a:off x="4803775" y="5443538"/>
            <a:ext cx="2859088" cy="85725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52" name="Line 136"/>
          <p:cNvSpPr>
            <a:spLocks noChangeShapeType="1"/>
          </p:cNvSpPr>
          <p:nvPr/>
        </p:nvSpPr>
        <p:spPr bwMode="auto">
          <a:xfrm>
            <a:off x="4832350" y="5776913"/>
            <a:ext cx="2816225" cy="130175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53" name="Line 137"/>
          <p:cNvSpPr>
            <a:spLocks noChangeShapeType="1"/>
          </p:cNvSpPr>
          <p:nvPr/>
        </p:nvSpPr>
        <p:spPr bwMode="auto">
          <a:xfrm>
            <a:off x="4791075" y="6473825"/>
            <a:ext cx="2871788" cy="130175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54" name="Text Box 138"/>
          <p:cNvSpPr txBox="1">
            <a:spLocks noChangeArrowheads="1"/>
          </p:cNvSpPr>
          <p:nvPr/>
        </p:nvSpPr>
        <p:spPr bwMode="auto">
          <a:xfrm>
            <a:off x="550863" y="4548188"/>
            <a:ext cx="2935419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1</a:t>
            </a:r>
          </a:p>
        </p:txBody>
      </p:sp>
      <p:sp>
        <p:nvSpPr>
          <p:cNvPr id="726155" name="Text Box 139"/>
          <p:cNvSpPr txBox="1">
            <a:spLocks noChangeArrowheads="1"/>
          </p:cNvSpPr>
          <p:nvPr/>
        </p:nvSpPr>
        <p:spPr bwMode="auto">
          <a:xfrm>
            <a:off x="5072063" y="1277938"/>
            <a:ext cx="2472152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sz="2000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 2</a:t>
            </a:r>
          </a:p>
        </p:txBody>
      </p:sp>
      <p:sp>
        <p:nvSpPr>
          <p:cNvPr id="726156" name="Text Box 140"/>
          <p:cNvSpPr txBox="1">
            <a:spLocks noChangeArrowheads="1"/>
          </p:cNvSpPr>
          <p:nvPr/>
        </p:nvSpPr>
        <p:spPr bwMode="auto">
          <a:xfrm>
            <a:off x="5108575" y="2954338"/>
            <a:ext cx="2472152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sz="2000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 2</a:t>
            </a:r>
          </a:p>
        </p:txBody>
      </p:sp>
      <p:sp>
        <p:nvSpPr>
          <p:cNvPr id="726157" name="Text Box 141"/>
          <p:cNvSpPr txBox="1">
            <a:spLocks noChangeArrowheads="1"/>
          </p:cNvSpPr>
          <p:nvPr/>
        </p:nvSpPr>
        <p:spPr bwMode="auto">
          <a:xfrm>
            <a:off x="5065713" y="4651375"/>
            <a:ext cx="2472152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sz="2000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 2</a:t>
            </a:r>
          </a:p>
        </p:txBody>
      </p:sp>
      <p:sp>
        <p:nvSpPr>
          <p:cNvPr id="726158" name="Text Box 142"/>
          <p:cNvSpPr txBox="1">
            <a:spLocks noChangeArrowheads="1"/>
          </p:cNvSpPr>
          <p:nvPr/>
        </p:nvSpPr>
        <p:spPr bwMode="auto">
          <a:xfrm>
            <a:off x="5094288" y="6002338"/>
            <a:ext cx="2472152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sz="2000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 2</a:t>
            </a:r>
          </a:p>
        </p:txBody>
      </p:sp>
      <p:sp>
        <p:nvSpPr>
          <p:cNvPr id="726159" name="Oval 143"/>
          <p:cNvSpPr>
            <a:spLocks noChangeArrowheads="1"/>
          </p:cNvSpPr>
          <p:nvPr/>
        </p:nvSpPr>
        <p:spPr bwMode="auto">
          <a:xfrm>
            <a:off x="581025" y="2205038"/>
            <a:ext cx="2293938" cy="309245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E9E3-E061-48C7-9855-F490E4765A19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84 -0.09711 L 0.04028 0.02636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726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00" y="6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531 -0.06335 L 0.03889 0.00116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726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0" y="3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712 0.00948 L 8.33333E-7 3.69942E-6 " pathEditMode="relative" rAng="0" ptsTypes="AA">
                                      <p:cBhvr>
                                        <p:cTn id="24" dur="2000" spd="-100000" fill="hold"/>
                                        <p:tgtEl>
                                          <p:spTgt spid="726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00" y="-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531 0.00948 L 0.04046 0.0148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726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0" y="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2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2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2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2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2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2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2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2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2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2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72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2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2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2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2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2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2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2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726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26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72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101" grpId="0" animBg="1"/>
      <p:bldP spid="726102" grpId="0" animBg="1"/>
      <p:bldP spid="726103" grpId="0" animBg="1"/>
      <p:bldP spid="726104" grpId="0" animBg="1"/>
      <p:bldP spid="726147" grpId="0" animBg="1"/>
      <p:bldP spid="726148" grpId="0" animBg="1"/>
      <p:bldP spid="726149" grpId="0" animBg="1"/>
      <p:bldP spid="726150" grpId="0" animBg="1"/>
      <p:bldP spid="726151" grpId="0" animBg="1"/>
      <p:bldP spid="726152" grpId="0" animBg="1"/>
      <p:bldP spid="726153" grpId="0" animBg="1"/>
      <p:bldP spid="726155" grpId="0"/>
      <p:bldP spid="726156" grpId="0"/>
      <p:bldP spid="726157" grpId="0"/>
      <p:bldP spid="726158" grpId="0"/>
      <p:bldP spid="72615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8656-8AEB-4B1D-BE59-5685A0BCF355}" type="slidenum">
              <a:rPr lang="en-US"/>
              <a:pPr/>
              <a:t>58</a:t>
            </a:fld>
            <a:endParaRPr lang="en-US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Moâ hình baûng trang 2 caáp</a:t>
            </a:r>
          </a:p>
        </p:txBody>
      </p:sp>
      <p:pic>
        <p:nvPicPr>
          <p:cNvPr id="708611" name="Picture 3"/>
          <p:cNvPicPr>
            <a:picLocks noChangeAspect="1" noChangeArrowheads="1"/>
          </p:cNvPicPr>
          <p:nvPr/>
        </p:nvPicPr>
        <p:blipFill>
          <a:blip r:embed="rId2"/>
          <a:srcRect l="12540" t="900" r="12395" b="1082"/>
          <a:stretch>
            <a:fillRect/>
          </a:stretch>
        </p:blipFill>
        <p:spPr bwMode="auto">
          <a:xfrm>
            <a:off x="1981200" y="1295400"/>
            <a:ext cx="4960938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B213-4C47-4A42-98F3-C93AEE4125F2}" type="slidenum">
              <a:rPr lang="en-US"/>
              <a:pPr/>
              <a:t>59</a:t>
            </a:fld>
            <a:endParaRPr lang="en-US"/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duï moâ hình baûng trang 2 caáp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/>
              <a:t>Moät maùy tính söû duïng ñòa chæ 32bít vôùi kích thöôùc trang 4Kb.</a:t>
            </a:r>
          </a:p>
          <a:p>
            <a:pPr marL="0" indent="0"/>
            <a:r>
              <a:rPr lang="en-US"/>
              <a:t>Ñòa chæ logic ñöôïc chia thaønh 2 phaàn:</a:t>
            </a:r>
          </a:p>
          <a:p>
            <a:pPr marL="460375" lvl="1" indent="-3175"/>
            <a:r>
              <a:rPr lang="en-US"/>
              <a:t>Soá hieäu trang : 20 bits.</a:t>
            </a:r>
          </a:p>
          <a:p>
            <a:pPr marL="460375" lvl="1" indent="-3175"/>
            <a:r>
              <a:rPr lang="en-US"/>
              <a:t>Offset tính töø ñaàu moãi trang :12 bits.</a:t>
            </a:r>
          </a:p>
          <a:p>
            <a:pPr marL="0" indent="0"/>
            <a:r>
              <a:rPr lang="en-US"/>
              <a:t>Vì baûng trang laïi ñöôïc phaân trang neân soá hieäu trang laïi ñöôïc chia laøm 2 phaàn:</a:t>
            </a:r>
          </a:p>
          <a:p>
            <a:pPr marL="460375" lvl="1" indent="-3175"/>
            <a:r>
              <a:rPr lang="en-US"/>
              <a:t>Soá hieäu trang caáp 1. </a:t>
            </a:r>
          </a:p>
          <a:p>
            <a:pPr marL="460375" lvl="1" indent="-3175"/>
            <a:r>
              <a:rPr lang="en-US"/>
              <a:t>Soá hieäu trang caáp 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D93-AEF7-4CC8-A449-A1F2CC52CF59}" type="slidenum">
              <a:rPr lang="en-US"/>
              <a:pPr/>
              <a:t>6</a:t>
            </a:fld>
            <a:endParaRPr lang="en-US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0" y="1123950"/>
            <a:ext cx="3733800" cy="454025"/>
          </a:xfrm>
          <a:ln w="38100">
            <a:solidFill>
              <a:schemeClr val="tx1"/>
            </a:solidFill>
          </a:ln>
        </p:spPr>
        <p:txBody>
          <a:bodyPr/>
          <a:lstStyle/>
          <a:p>
            <a:pPr marL="203200" indent="-203200">
              <a:buFont typeface="Wingdings" pitchFamily="2" charset="2"/>
              <a:buNone/>
            </a:pPr>
            <a:r>
              <a:rPr lang="en-US" sz="2400">
                <a:latin typeface="Comic Sans MS" pitchFamily="66" charset="0"/>
              </a:rPr>
              <a:t>C program: test.c</a:t>
            </a:r>
          </a:p>
        </p:txBody>
      </p:sp>
      <p:sp>
        <p:nvSpPr>
          <p:cNvPr id="610309" name="Rectangle 5"/>
          <p:cNvSpPr>
            <a:spLocks noChangeArrowheads="1"/>
          </p:cNvSpPr>
          <p:nvPr/>
        </p:nvSpPr>
        <p:spPr bwMode="auto">
          <a:xfrm>
            <a:off x="2652713" y="4205288"/>
            <a:ext cx="3810000" cy="4540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03200" indent="-2032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b="1">
                <a:latin typeface="Comic Sans MS" pitchFamily="66" charset="0"/>
              </a:rPr>
              <a:t>Executable: test.exe</a:t>
            </a:r>
          </a:p>
        </p:txBody>
      </p:sp>
      <p:sp>
        <p:nvSpPr>
          <p:cNvPr id="610310" name="Rectangle 6"/>
          <p:cNvSpPr>
            <a:spLocks noChangeArrowheads="1"/>
          </p:cNvSpPr>
          <p:nvPr/>
        </p:nvSpPr>
        <p:spPr bwMode="auto">
          <a:xfrm>
            <a:off x="3276600" y="1733550"/>
            <a:ext cx="2286000" cy="454025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03200" indent="-2032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Compiler</a:t>
            </a:r>
          </a:p>
        </p:txBody>
      </p:sp>
      <p:cxnSp>
        <p:nvCxnSpPr>
          <p:cNvPr id="610312" name="AutoShape 8"/>
          <p:cNvCxnSpPr>
            <a:cxnSpLocks noChangeShapeType="1"/>
            <a:stCxn id="610307" idx="3"/>
            <a:endCxn id="610310" idx="3"/>
          </p:cNvCxnSpPr>
          <p:nvPr/>
        </p:nvCxnSpPr>
        <p:spPr bwMode="auto">
          <a:xfrm flipH="1">
            <a:off x="5581650" y="1350963"/>
            <a:ext cx="990600" cy="609600"/>
          </a:xfrm>
          <a:prstGeom prst="curvedConnector3">
            <a:avLst>
              <a:gd name="adj1" fmla="val -21153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</p:cxnSp>
      <p:cxnSp>
        <p:nvCxnSpPr>
          <p:cNvPr id="610313" name="AutoShape 9"/>
          <p:cNvCxnSpPr>
            <a:cxnSpLocks noChangeShapeType="1"/>
            <a:stCxn id="610310" idx="2"/>
            <a:endCxn id="610323" idx="1"/>
          </p:cNvCxnSpPr>
          <p:nvPr/>
        </p:nvCxnSpPr>
        <p:spPr bwMode="auto">
          <a:xfrm rot="5400000">
            <a:off x="3097212" y="1662113"/>
            <a:ext cx="777875" cy="1866900"/>
          </a:xfrm>
          <a:prstGeom prst="curvedConnector4">
            <a:avLst>
              <a:gd name="adj1" fmla="val 34083"/>
              <a:gd name="adj2" fmla="val 111222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</p:cxnSp>
      <p:sp>
        <p:nvSpPr>
          <p:cNvPr id="610316" name="Rectangle 12"/>
          <p:cNvSpPr>
            <a:spLocks noChangeArrowheads="1"/>
          </p:cNvSpPr>
          <p:nvPr/>
        </p:nvSpPr>
        <p:spPr bwMode="auto">
          <a:xfrm>
            <a:off x="3429000" y="3446463"/>
            <a:ext cx="2286000" cy="454025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03200" indent="-2032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Linker</a:t>
            </a:r>
          </a:p>
        </p:txBody>
      </p:sp>
      <p:cxnSp>
        <p:nvCxnSpPr>
          <p:cNvPr id="610317" name="AutoShape 13"/>
          <p:cNvCxnSpPr>
            <a:cxnSpLocks noChangeShapeType="1"/>
            <a:stCxn id="610323" idx="3"/>
            <a:endCxn id="610316" idx="3"/>
          </p:cNvCxnSpPr>
          <p:nvPr/>
        </p:nvCxnSpPr>
        <p:spPr bwMode="auto">
          <a:xfrm flipH="1">
            <a:off x="5734050" y="2984500"/>
            <a:ext cx="782638" cy="688975"/>
          </a:xfrm>
          <a:prstGeom prst="curvedConnector3">
            <a:avLst>
              <a:gd name="adj1" fmla="val -26773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</p:cxnSp>
      <p:cxnSp>
        <p:nvCxnSpPr>
          <p:cNvPr id="610318" name="AutoShape 14"/>
          <p:cNvCxnSpPr>
            <a:cxnSpLocks noChangeShapeType="1"/>
            <a:stCxn id="610316" idx="1"/>
            <a:endCxn id="610309" idx="1"/>
          </p:cNvCxnSpPr>
          <p:nvPr/>
        </p:nvCxnSpPr>
        <p:spPr bwMode="auto">
          <a:xfrm rot="10800000" flipV="1">
            <a:off x="2633663" y="3673475"/>
            <a:ext cx="776287" cy="758825"/>
          </a:xfrm>
          <a:prstGeom prst="curvedConnector3">
            <a:avLst>
              <a:gd name="adj1" fmla="val 126995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</p:cxnSp>
      <p:sp>
        <p:nvSpPr>
          <p:cNvPr id="610319" name="Rectangle 15"/>
          <p:cNvSpPr>
            <a:spLocks noChangeArrowheads="1"/>
          </p:cNvSpPr>
          <p:nvPr/>
        </p:nvSpPr>
        <p:spPr bwMode="auto">
          <a:xfrm>
            <a:off x="3429000" y="4891088"/>
            <a:ext cx="2286000" cy="454025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03200" indent="-2032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Loader</a:t>
            </a:r>
          </a:p>
        </p:txBody>
      </p:sp>
      <p:cxnSp>
        <p:nvCxnSpPr>
          <p:cNvPr id="610320" name="AutoShape 16"/>
          <p:cNvCxnSpPr>
            <a:cxnSpLocks noChangeShapeType="1"/>
            <a:stCxn id="610309" idx="3"/>
            <a:endCxn id="610319" idx="3"/>
          </p:cNvCxnSpPr>
          <p:nvPr/>
        </p:nvCxnSpPr>
        <p:spPr bwMode="auto">
          <a:xfrm flipH="1">
            <a:off x="5734050" y="4432300"/>
            <a:ext cx="747713" cy="685800"/>
          </a:xfrm>
          <a:prstGeom prst="curvedConnector3">
            <a:avLst>
              <a:gd name="adj1" fmla="val -28028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</p:cxnSp>
      <p:cxnSp>
        <p:nvCxnSpPr>
          <p:cNvPr id="610321" name="AutoShape 17"/>
          <p:cNvCxnSpPr>
            <a:cxnSpLocks noChangeShapeType="1"/>
            <a:stCxn id="610319" idx="1"/>
            <a:endCxn id="610322" idx="1"/>
          </p:cNvCxnSpPr>
          <p:nvPr/>
        </p:nvCxnSpPr>
        <p:spPr bwMode="auto">
          <a:xfrm rot="10800000" flipH="1" flipV="1">
            <a:off x="3409950" y="5118100"/>
            <a:ext cx="152400" cy="688975"/>
          </a:xfrm>
          <a:prstGeom prst="curvedConnector3">
            <a:avLst>
              <a:gd name="adj1" fmla="val -137500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</p:cxnSp>
      <p:sp>
        <p:nvSpPr>
          <p:cNvPr id="610322" name="Rectangle 18"/>
          <p:cNvSpPr>
            <a:spLocks noChangeArrowheads="1"/>
          </p:cNvSpPr>
          <p:nvPr/>
        </p:nvSpPr>
        <p:spPr bwMode="auto">
          <a:xfrm>
            <a:off x="3581400" y="5580063"/>
            <a:ext cx="1905000" cy="4540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03200" indent="-2032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b="1">
                <a:latin typeface="Comic Sans MS" pitchFamily="66" charset="0"/>
              </a:rPr>
              <a:t>Memory</a:t>
            </a:r>
          </a:p>
        </p:txBody>
      </p:sp>
      <p:sp>
        <p:nvSpPr>
          <p:cNvPr id="610323" name="Rectangle 19"/>
          <p:cNvSpPr>
            <a:spLocks noChangeArrowheads="1"/>
          </p:cNvSpPr>
          <p:nvPr/>
        </p:nvSpPr>
        <p:spPr bwMode="auto">
          <a:xfrm>
            <a:off x="2571750" y="2757488"/>
            <a:ext cx="3925888" cy="454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03200" indent="-2032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b="1">
                <a:latin typeface="Comic Sans MS" pitchFamily="66" charset="0"/>
              </a:rPr>
              <a:t>Object:test.o</a:t>
            </a:r>
          </a:p>
        </p:txBody>
      </p:sp>
      <p:grpSp>
        <p:nvGrpSpPr>
          <p:cNvPr id="610324" name="Group 20"/>
          <p:cNvGrpSpPr>
            <a:grpSpLocks/>
          </p:cNvGrpSpPr>
          <p:nvPr/>
        </p:nvGrpSpPr>
        <p:grpSpPr bwMode="auto">
          <a:xfrm>
            <a:off x="5715000" y="3595688"/>
            <a:ext cx="2819400" cy="454025"/>
            <a:chOff x="3648" y="2688"/>
            <a:chExt cx="1296" cy="286"/>
          </a:xfrm>
        </p:grpSpPr>
        <p:sp>
          <p:nvSpPr>
            <p:cNvPr id="610325" name="Rectangle 21"/>
            <p:cNvSpPr>
              <a:spLocks noChangeArrowheads="1"/>
            </p:cNvSpPr>
            <p:nvPr/>
          </p:nvSpPr>
          <p:spPr bwMode="auto">
            <a:xfrm>
              <a:off x="4296" y="2688"/>
              <a:ext cx="648" cy="286"/>
            </a:xfrm>
            <a:prstGeom prst="rect">
              <a:avLst/>
            </a:prstGeom>
            <a:noFill/>
            <a:ln w="38100">
              <a:solidFill>
                <a:srgbClr val="666699"/>
              </a:solidFill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203200" indent="-203200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b="1">
                  <a:solidFill>
                    <a:srgbClr val="3333CC"/>
                  </a:solidFill>
                  <a:latin typeface="Comic Sans MS" pitchFamily="66" charset="0"/>
                </a:rPr>
                <a:t>lib.o</a:t>
              </a:r>
            </a:p>
          </p:txBody>
        </p:sp>
        <p:sp>
          <p:nvSpPr>
            <p:cNvPr id="610326" name="Line 22"/>
            <p:cNvSpPr>
              <a:spLocks noChangeShapeType="1"/>
            </p:cNvSpPr>
            <p:nvPr/>
          </p:nvSpPr>
          <p:spPr bwMode="auto">
            <a:xfrm flipH="1">
              <a:off x="3648" y="2832"/>
              <a:ext cx="624" cy="0"/>
            </a:xfrm>
            <a:prstGeom prst="line">
              <a:avLst/>
            </a:prstGeom>
            <a:noFill/>
            <a:ln w="38100">
              <a:solidFill>
                <a:srgbClr val="6666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610327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Caùc böôùc chuyeån ñoåi chöông trình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1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1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10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10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10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1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10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1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610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10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10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10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07" grpId="0" animBg="1" autoUpdateAnimBg="0"/>
      <p:bldP spid="610309" grpId="0" animBg="1" autoUpdateAnimBg="0"/>
      <p:bldP spid="610310" grpId="0" animBg="1" autoUpdateAnimBg="0"/>
      <p:bldP spid="610316" grpId="0" animBg="1" autoUpdateAnimBg="0"/>
      <p:bldP spid="610319" grpId="0" animBg="1" autoUpdateAnimBg="0"/>
      <p:bldP spid="610322" grpId="0" animBg="1" autoUpdateAnimBg="0"/>
      <p:bldP spid="610323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6048-0824-4AE6-A481-D126B090145F}" type="slidenum">
              <a:rPr lang="en-US"/>
              <a:pPr/>
              <a:t>60</a:t>
            </a:fld>
            <a:endParaRPr lang="en-US"/>
          </a:p>
        </p:txBody>
      </p:sp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duï moâ hình baûng trang 2 caáp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/>
              <a:t>Vì theá, ñòa chæ logic seõ coù daïng nhö sau: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pPr marL="0" indent="0"/>
            <a:endParaRPr lang="en-US"/>
          </a:p>
        </p:txBody>
      </p:sp>
      <p:grpSp>
        <p:nvGrpSpPr>
          <p:cNvPr id="710660" name="Group 4"/>
          <p:cNvGrpSpPr>
            <a:grpSpLocks/>
          </p:cNvGrpSpPr>
          <p:nvPr/>
        </p:nvGrpSpPr>
        <p:grpSpPr bwMode="auto">
          <a:xfrm>
            <a:off x="2500313" y="1854200"/>
            <a:ext cx="4105275" cy="1506538"/>
            <a:chOff x="1776" y="1402"/>
            <a:chExt cx="1824" cy="757"/>
          </a:xfrm>
        </p:grpSpPr>
        <p:sp>
          <p:nvSpPr>
            <p:cNvPr id="710661" name="Rectangle 5"/>
            <p:cNvSpPr>
              <a:spLocks noChangeArrowheads="1"/>
            </p:cNvSpPr>
            <p:nvPr/>
          </p:nvSpPr>
          <p:spPr bwMode="auto">
            <a:xfrm>
              <a:off x="1776" y="1641"/>
              <a:ext cx="182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10662" name="Line 6"/>
            <p:cNvSpPr>
              <a:spLocks noChangeShapeType="1"/>
            </p:cNvSpPr>
            <p:nvPr/>
          </p:nvSpPr>
          <p:spPr bwMode="auto">
            <a:xfrm>
              <a:off x="2256" y="164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10663" name="Line 7"/>
            <p:cNvSpPr>
              <a:spLocks noChangeShapeType="1"/>
            </p:cNvSpPr>
            <p:nvPr/>
          </p:nvSpPr>
          <p:spPr bwMode="auto">
            <a:xfrm>
              <a:off x="2721" y="144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10664" name="Text Box 8"/>
            <p:cNvSpPr txBox="1">
              <a:spLocks noChangeArrowheads="1"/>
            </p:cNvSpPr>
            <p:nvPr/>
          </p:nvSpPr>
          <p:spPr bwMode="auto">
            <a:xfrm>
              <a:off x="1814" y="1406"/>
              <a:ext cx="88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page number</a:t>
              </a:r>
            </a:p>
          </p:txBody>
        </p:sp>
        <p:sp>
          <p:nvSpPr>
            <p:cNvPr id="710665" name="Text Box 9"/>
            <p:cNvSpPr txBox="1">
              <a:spLocks noChangeArrowheads="1"/>
            </p:cNvSpPr>
            <p:nvPr/>
          </p:nvSpPr>
          <p:spPr bwMode="auto">
            <a:xfrm>
              <a:off x="2744" y="1402"/>
              <a:ext cx="75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page offset</a:t>
              </a:r>
            </a:p>
          </p:txBody>
        </p:sp>
        <p:sp>
          <p:nvSpPr>
            <p:cNvPr id="710666" name="Text Box 10"/>
            <p:cNvSpPr txBox="1">
              <a:spLocks noChangeArrowheads="1"/>
            </p:cNvSpPr>
            <p:nvPr/>
          </p:nvSpPr>
          <p:spPr bwMode="auto">
            <a:xfrm>
              <a:off x="1952" y="1683"/>
              <a:ext cx="17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latin typeface="Helvetica" pitchFamily="34" charset="0"/>
                </a:rPr>
                <a:t>p</a:t>
              </a:r>
              <a:r>
                <a:rPr lang="en-US" baseline="-25000">
                  <a:latin typeface="Helvetica" pitchFamily="34" charset="0"/>
                </a:rPr>
                <a:t>i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710667" name="Text Box 11"/>
            <p:cNvSpPr txBox="1">
              <a:spLocks noChangeArrowheads="1"/>
            </p:cNvSpPr>
            <p:nvPr/>
          </p:nvSpPr>
          <p:spPr bwMode="auto">
            <a:xfrm>
              <a:off x="2357" y="1690"/>
              <a:ext cx="20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latin typeface="Helvetica" pitchFamily="34" charset="0"/>
                </a:rPr>
                <a:t>p</a:t>
              </a:r>
              <a:r>
                <a:rPr lang="en-US" baseline="-25000">
                  <a:latin typeface="Helvetica" pitchFamily="34" charset="0"/>
                </a:rPr>
                <a:t>2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710668" name="Text Box 12"/>
            <p:cNvSpPr txBox="1">
              <a:spLocks noChangeArrowheads="1"/>
            </p:cNvSpPr>
            <p:nvPr/>
          </p:nvSpPr>
          <p:spPr bwMode="auto">
            <a:xfrm>
              <a:off x="3022" y="1690"/>
              <a:ext cx="15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latin typeface="Helvetica" pitchFamily="34" charset="0"/>
                </a:rPr>
                <a:t>d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710669" name="Text Box 13"/>
            <p:cNvSpPr txBox="1">
              <a:spLocks noChangeArrowheads="1"/>
            </p:cNvSpPr>
            <p:nvPr/>
          </p:nvSpPr>
          <p:spPr bwMode="auto">
            <a:xfrm>
              <a:off x="1893" y="1930"/>
              <a:ext cx="233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10</a:t>
              </a:r>
            </a:p>
          </p:txBody>
        </p:sp>
        <p:sp>
          <p:nvSpPr>
            <p:cNvPr id="710670" name="Text Box 14"/>
            <p:cNvSpPr txBox="1">
              <a:spLocks noChangeArrowheads="1"/>
            </p:cNvSpPr>
            <p:nvPr/>
          </p:nvSpPr>
          <p:spPr bwMode="auto">
            <a:xfrm>
              <a:off x="2326" y="1929"/>
              <a:ext cx="23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10</a:t>
              </a:r>
            </a:p>
          </p:txBody>
        </p:sp>
        <p:sp>
          <p:nvSpPr>
            <p:cNvPr id="710671" name="Text Box 15"/>
            <p:cNvSpPr txBox="1">
              <a:spLocks noChangeArrowheads="1"/>
            </p:cNvSpPr>
            <p:nvPr/>
          </p:nvSpPr>
          <p:spPr bwMode="auto">
            <a:xfrm>
              <a:off x="2962" y="1929"/>
              <a:ext cx="23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12</a:t>
              </a:r>
            </a:p>
          </p:txBody>
        </p:sp>
      </p:grpSp>
      <p:pic>
        <p:nvPicPr>
          <p:cNvPr id="710672" name="Picture 16"/>
          <p:cNvPicPr>
            <a:picLocks noChangeAspect="1" noChangeArrowheads="1"/>
          </p:cNvPicPr>
          <p:nvPr/>
        </p:nvPicPr>
        <p:blipFill>
          <a:blip r:embed="rId2"/>
          <a:srcRect l="3391" t="23775" r="2260" b="25186"/>
          <a:stretch>
            <a:fillRect/>
          </a:stretch>
        </p:blipFill>
        <p:spPr bwMode="auto">
          <a:xfrm>
            <a:off x="1084263" y="3402013"/>
            <a:ext cx="6929437" cy="299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217488"/>
            <a:ext cx="3570288" cy="565150"/>
          </a:xfrm>
        </p:spPr>
        <p:txBody>
          <a:bodyPr/>
          <a:lstStyle/>
          <a:p>
            <a:pPr algn="ctr"/>
            <a:r>
              <a:rPr lang="en-US" sz="2800"/>
              <a:t>B</a:t>
            </a:r>
            <a:r>
              <a:rPr lang="en-US"/>
              <a:t>aûng trang ña caáp</a:t>
            </a:r>
          </a:p>
        </p:txBody>
      </p:sp>
      <p:grpSp>
        <p:nvGrpSpPr>
          <p:cNvPr id="724069" name="Group 101"/>
          <p:cNvGrpSpPr>
            <a:grpSpLocks/>
          </p:cNvGrpSpPr>
          <p:nvPr/>
        </p:nvGrpSpPr>
        <p:grpSpPr bwMode="auto">
          <a:xfrm>
            <a:off x="3421063" y="220663"/>
            <a:ext cx="1560512" cy="1476375"/>
            <a:chOff x="3334" y="128"/>
            <a:chExt cx="983" cy="930"/>
          </a:xfrm>
        </p:grpSpPr>
        <p:sp>
          <p:nvSpPr>
            <p:cNvPr id="724034" name="Text Box 66"/>
            <p:cNvSpPr txBox="1">
              <a:spLocks noChangeArrowheads="1"/>
            </p:cNvSpPr>
            <p:nvPr/>
          </p:nvSpPr>
          <p:spPr bwMode="auto">
            <a:xfrm>
              <a:off x="3586" y="139"/>
              <a:ext cx="731" cy="910"/>
            </a:xfrm>
            <a:prstGeom prst="rect">
              <a:avLst/>
            </a:prstGeom>
            <a:noFill/>
            <a:ln w="38100">
              <a:solidFill>
                <a:srgbClr val="FD6035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35" name="Line 67"/>
            <p:cNvSpPr>
              <a:spLocks noChangeShapeType="1"/>
            </p:cNvSpPr>
            <p:nvPr/>
          </p:nvSpPr>
          <p:spPr bwMode="auto">
            <a:xfrm>
              <a:off x="3595" y="596"/>
              <a:ext cx="713" cy="0"/>
            </a:xfrm>
            <a:prstGeom prst="line">
              <a:avLst/>
            </a:prstGeom>
            <a:noFill/>
            <a:ln w="38100">
              <a:solidFill>
                <a:srgbClr val="FD603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36" name="Line 68"/>
            <p:cNvSpPr>
              <a:spLocks noChangeShapeType="1"/>
            </p:cNvSpPr>
            <p:nvPr/>
          </p:nvSpPr>
          <p:spPr bwMode="auto">
            <a:xfrm>
              <a:off x="3586" y="359"/>
              <a:ext cx="731" cy="0"/>
            </a:xfrm>
            <a:prstGeom prst="line">
              <a:avLst/>
            </a:prstGeom>
            <a:noFill/>
            <a:ln w="38100">
              <a:solidFill>
                <a:srgbClr val="FD603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37" name="Line 69"/>
            <p:cNvSpPr>
              <a:spLocks noChangeShapeType="1"/>
            </p:cNvSpPr>
            <p:nvPr/>
          </p:nvSpPr>
          <p:spPr bwMode="auto">
            <a:xfrm>
              <a:off x="3577" y="816"/>
              <a:ext cx="740" cy="0"/>
            </a:xfrm>
            <a:prstGeom prst="line">
              <a:avLst/>
            </a:prstGeom>
            <a:noFill/>
            <a:ln w="38100">
              <a:solidFill>
                <a:srgbClr val="FD603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38" name="Text Box 70"/>
            <p:cNvSpPr txBox="1">
              <a:spLocks noChangeArrowheads="1"/>
            </p:cNvSpPr>
            <p:nvPr/>
          </p:nvSpPr>
          <p:spPr bwMode="auto">
            <a:xfrm>
              <a:off x="3334" y="128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24039" name="Text Box 71"/>
            <p:cNvSpPr txBox="1">
              <a:spLocks noChangeArrowheads="1"/>
            </p:cNvSpPr>
            <p:nvPr/>
          </p:nvSpPr>
          <p:spPr bwMode="auto">
            <a:xfrm>
              <a:off x="3334" y="352"/>
              <a:ext cx="181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24040" name="Text Box 72"/>
            <p:cNvSpPr txBox="1">
              <a:spLocks noChangeArrowheads="1"/>
            </p:cNvSpPr>
            <p:nvPr/>
          </p:nvSpPr>
          <p:spPr bwMode="auto">
            <a:xfrm>
              <a:off x="3334" y="585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24041" name="Text Box 73"/>
            <p:cNvSpPr txBox="1">
              <a:spLocks noChangeArrowheads="1"/>
            </p:cNvSpPr>
            <p:nvPr/>
          </p:nvSpPr>
          <p:spPr bwMode="auto">
            <a:xfrm>
              <a:off x="3334" y="827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724182" name="Group 214"/>
          <p:cNvGrpSpPr>
            <a:grpSpLocks/>
          </p:cNvGrpSpPr>
          <p:nvPr/>
        </p:nvGrpSpPr>
        <p:grpSpPr bwMode="auto">
          <a:xfrm>
            <a:off x="3800475" y="1925638"/>
            <a:ext cx="1174750" cy="1444625"/>
            <a:chOff x="2394" y="1213"/>
            <a:chExt cx="740" cy="910"/>
          </a:xfrm>
        </p:grpSpPr>
        <p:sp>
          <p:nvSpPr>
            <p:cNvPr id="724043" name="Text Box 75"/>
            <p:cNvSpPr txBox="1">
              <a:spLocks noChangeArrowheads="1"/>
            </p:cNvSpPr>
            <p:nvPr/>
          </p:nvSpPr>
          <p:spPr bwMode="auto">
            <a:xfrm>
              <a:off x="2403" y="1213"/>
              <a:ext cx="731" cy="910"/>
            </a:xfrm>
            <a:prstGeom prst="rect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44" name="Line 76"/>
            <p:cNvSpPr>
              <a:spLocks noChangeShapeType="1"/>
            </p:cNvSpPr>
            <p:nvPr/>
          </p:nvSpPr>
          <p:spPr bwMode="auto">
            <a:xfrm>
              <a:off x="2412" y="1670"/>
              <a:ext cx="713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45" name="Line 77"/>
            <p:cNvSpPr>
              <a:spLocks noChangeShapeType="1"/>
            </p:cNvSpPr>
            <p:nvPr/>
          </p:nvSpPr>
          <p:spPr bwMode="auto">
            <a:xfrm>
              <a:off x="2403" y="1433"/>
              <a:ext cx="731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46" name="Line 78"/>
            <p:cNvSpPr>
              <a:spLocks noChangeShapeType="1"/>
            </p:cNvSpPr>
            <p:nvPr/>
          </p:nvSpPr>
          <p:spPr bwMode="auto">
            <a:xfrm>
              <a:off x="2394" y="1890"/>
              <a:ext cx="74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724047" name="Text Box 79"/>
          <p:cNvSpPr txBox="1">
            <a:spLocks noChangeArrowheads="1"/>
          </p:cNvSpPr>
          <p:nvPr/>
        </p:nvSpPr>
        <p:spPr bwMode="auto">
          <a:xfrm>
            <a:off x="3414713" y="1908175"/>
            <a:ext cx="323850" cy="3667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0</a:t>
            </a:r>
          </a:p>
        </p:txBody>
      </p:sp>
      <p:sp>
        <p:nvSpPr>
          <p:cNvPr id="724048" name="Text Box 80"/>
          <p:cNvSpPr txBox="1">
            <a:spLocks noChangeArrowheads="1"/>
          </p:cNvSpPr>
          <p:nvPr/>
        </p:nvSpPr>
        <p:spPr bwMode="auto">
          <a:xfrm>
            <a:off x="3414713" y="2263775"/>
            <a:ext cx="287337" cy="3667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1</a:t>
            </a:r>
          </a:p>
        </p:txBody>
      </p:sp>
      <p:sp>
        <p:nvSpPr>
          <p:cNvPr id="724049" name="Text Box 81"/>
          <p:cNvSpPr txBox="1">
            <a:spLocks noChangeArrowheads="1"/>
          </p:cNvSpPr>
          <p:nvPr/>
        </p:nvSpPr>
        <p:spPr bwMode="auto">
          <a:xfrm>
            <a:off x="3414713" y="2633663"/>
            <a:ext cx="323850" cy="3667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2</a:t>
            </a:r>
          </a:p>
        </p:txBody>
      </p:sp>
      <p:sp>
        <p:nvSpPr>
          <p:cNvPr id="724050" name="Text Box 82"/>
          <p:cNvSpPr txBox="1">
            <a:spLocks noChangeArrowheads="1"/>
          </p:cNvSpPr>
          <p:nvPr/>
        </p:nvSpPr>
        <p:spPr bwMode="auto">
          <a:xfrm>
            <a:off x="3414713" y="3017838"/>
            <a:ext cx="323850" cy="3667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3</a:t>
            </a:r>
          </a:p>
        </p:txBody>
      </p:sp>
      <p:grpSp>
        <p:nvGrpSpPr>
          <p:cNvPr id="724071" name="Group 103"/>
          <p:cNvGrpSpPr>
            <a:grpSpLocks/>
          </p:cNvGrpSpPr>
          <p:nvPr/>
        </p:nvGrpSpPr>
        <p:grpSpPr bwMode="auto">
          <a:xfrm>
            <a:off x="3421063" y="3581400"/>
            <a:ext cx="1560512" cy="1476375"/>
            <a:chOff x="3334" y="2245"/>
            <a:chExt cx="983" cy="930"/>
          </a:xfrm>
        </p:grpSpPr>
        <p:sp>
          <p:nvSpPr>
            <p:cNvPr id="724052" name="Text Box 84"/>
            <p:cNvSpPr txBox="1">
              <a:spLocks noChangeArrowheads="1"/>
            </p:cNvSpPr>
            <p:nvPr/>
          </p:nvSpPr>
          <p:spPr bwMode="auto">
            <a:xfrm>
              <a:off x="3586" y="2256"/>
              <a:ext cx="731" cy="9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53" name="Line 85"/>
            <p:cNvSpPr>
              <a:spLocks noChangeShapeType="1"/>
            </p:cNvSpPr>
            <p:nvPr/>
          </p:nvSpPr>
          <p:spPr bwMode="auto">
            <a:xfrm>
              <a:off x="3595" y="2713"/>
              <a:ext cx="713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54" name="Line 86"/>
            <p:cNvSpPr>
              <a:spLocks noChangeShapeType="1"/>
            </p:cNvSpPr>
            <p:nvPr/>
          </p:nvSpPr>
          <p:spPr bwMode="auto">
            <a:xfrm>
              <a:off x="3586" y="2476"/>
              <a:ext cx="73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55" name="Line 87"/>
            <p:cNvSpPr>
              <a:spLocks noChangeShapeType="1"/>
            </p:cNvSpPr>
            <p:nvPr/>
          </p:nvSpPr>
          <p:spPr bwMode="auto">
            <a:xfrm>
              <a:off x="3577" y="2933"/>
              <a:ext cx="7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56" name="Text Box 88"/>
            <p:cNvSpPr txBox="1">
              <a:spLocks noChangeArrowheads="1"/>
            </p:cNvSpPr>
            <p:nvPr/>
          </p:nvSpPr>
          <p:spPr bwMode="auto">
            <a:xfrm>
              <a:off x="3334" y="2245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24057" name="Text Box 89"/>
            <p:cNvSpPr txBox="1">
              <a:spLocks noChangeArrowheads="1"/>
            </p:cNvSpPr>
            <p:nvPr/>
          </p:nvSpPr>
          <p:spPr bwMode="auto">
            <a:xfrm>
              <a:off x="3334" y="2469"/>
              <a:ext cx="181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24058" name="Text Box 90"/>
            <p:cNvSpPr txBox="1">
              <a:spLocks noChangeArrowheads="1"/>
            </p:cNvSpPr>
            <p:nvPr/>
          </p:nvSpPr>
          <p:spPr bwMode="auto">
            <a:xfrm>
              <a:off x="3334" y="2702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24059" name="Text Box 91"/>
            <p:cNvSpPr txBox="1">
              <a:spLocks noChangeArrowheads="1"/>
            </p:cNvSpPr>
            <p:nvPr/>
          </p:nvSpPr>
          <p:spPr bwMode="auto">
            <a:xfrm>
              <a:off x="3334" y="2944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724072" name="Group 104"/>
          <p:cNvGrpSpPr>
            <a:grpSpLocks/>
          </p:cNvGrpSpPr>
          <p:nvPr/>
        </p:nvGrpSpPr>
        <p:grpSpPr bwMode="auto">
          <a:xfrm>
            <a:off x="3414713" y="5253038"/>
            <a:ext cx="1560512" cy="1476375"/>
            <a:chOff x="3330" y="3298"/>
            <a:chExt cx="983" cy="930"/>
          </a:xfrm>
        </p:grpSpPr>
        <p:sp>
          <p:nvSpPr>
            <p:cNvPr id="724061" name="Text Box 93"/>
            <p:cNvSpPr txBox="1">
              <a:spLocks noChangeArrowheads="1"/>
            </p:cNvSpPr>
            <p:nvPr/>
          </p:nvSpPr>
          <p:spPr bwMode="auto">
            <a:xfrm>
              <a:off x="3582" y="3309"/>
              <a:ext cx="731" cy="91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62" name="Line 94"/>
            <p:cNvSpPr>
              <a:spLocks noChangeShapeType="1"/>
            </p:cNvSpPr>
            <p:nvPr/>
          </p:nvSpPr>
          <p:spPr bwMode="auto">
            <a:xfrm>
              <a:off x="3591" y="3766"/>
              <a:ext cx="71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63" name="Line 95"/>
            <p:cNvSpPr>
              <a:spLocks noChangeShapeType="1"/>
            </p:cNvSpPr>
            <p:nvPr/>
          </p:nvSpPr>
          <p:spPr bwMode="auto">
            <a:xfrm>
              <a:off x="3582" y="3529"/>
              <a:ext cx="73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64" name="Line 96"/>
            <p:cNvSpPr>
              <a:spLocks noChangeShapeType="1"/>
            </p:cNvSpPr>
            <p:nvPr/>
          </p:nvSpPr>
          <p:spPr bwMode="auto">
            <a:xfrm>
              <a:off x="3573" y="3986"/>
              <a:ext cx="7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65" name="Text Box 97"/>
            <p:cNvSpPr txBox="1">
              <a:spLocks noChangeArrowheads="1"/>
            </p:cNvSpPr>
            <p:nvPr/>
          </p:nvSpPr>
          <p:spPr bwMode="auto">
            <a:xfrm>
              <a:off x="3330" y="3298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24066" name="Text Box 98"/>
            <p:cNvSpPr txBox="1">
              <a:spLocks noChangeArrowheads="1"/>
            </p:cNvSpPr>
            <p:nvPr/>
          </p:nvSpPr>
          <p:spPr bwMode="auto">
            <a:xfrm>
              <a:off x="3330" y="3522"/>
              <a:ext cx="181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24067" name="Text Box 99"/>
            <p:cNvSpPr txBox="1">
              <a:spLocks noChangeArrowheads="1"/>
            </p:cNvSpPr>
            <p:nvPr/>
          </p:nvSpPr>
          <p:spPr bwMode="auto">
            <a:xfrm>
              <a:off x="3330" y="3755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24068" name="Text Box 100"/>
            <p:cNvSpPr txBox="1">
              <a:spLocks noChangeArrowheads="1"/>
            </p:cNvSpPr>
            <p:nvPr/>
          </p:nvSpPr>
          <p:spPr bwMode="auto">
            <a:xfrm>
              <a:off x="3330" y="3997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724158" name="Group 190"/>
          <p:cNvGrpSpPr>
            <a:grpSpLocks/>
          </p:cNvGrpSpPr>
          <p:nvPr/>
        </p:nvGrpSpPr>
        <p:grpSpPr bwMode="auto">
          <a:xfrm>
            <a:off x="982663" y="2843213"/>
            <a:ext cx="1174750" cy="1444625"/>
            <a:chOff x="1384" y="1780"/>
            <a:chExt cx="740" cy="910"/>
          </a:xfrm>
        </p:grpSpPr>
        <p:sp>
          <p:nvSpPr>
            <p:cNvPr id="724074" name="Text Box 106"/>
            <p:cNvSpPr txBox="1">
              <a:spLocks noChangeArrowheads="1"/>
            </p:cNvSpPr>
            <p:nvPr/>
          </p:nvSpPr>
          <p:spPr bwMode="auto">
            <a:xfrm>
              <a:off x="1393" y="1780"/>
              <a:ext cx="731" cy="910"/>
            </a:xfrm>
            <a:prstGeom prst="rect">
              <a:avLst/>
            </a:prstGeom>
            <a:noFill/>
            <a:ln w="38100">
              <a:solidFill>
                <a:srgbClr val="B84087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solidFill>
                  <a:schemeClr val="hlink"/>
                </a:solidFill>
                <a:latin typeface="VNI-Book" pitchFamily="2" charset="0"/>
              </a:endParaRPr>
            </a:p>
          </p:txBody>
        </p:sp>
        <p:sp>
          <p:nvSpPr>
            <p:cNvPr id="724075" name="Line 107"/>
            <p:cNvSpPr>
              <a:spLocks noChangeShapeType="1"/>
            </p:cNvSpPr>
            <p:nvPr/>
          </p:nvSpPr>
          <p:spPr bwMode="auto">
            <a:xfrm>
              <a:off x="1402" y="2237"/>
              <a:ext cx="713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76" name="Line 108"/>
            <p:cNvSpPr>
              <a:spLocks noChangeShapeType="1"/>
            </p:cNvSpPr>
            <p:nvPr/>
          </p:nvSpPr>
          <p:spPr bwMode="auto">
            <a:xfrm>
              <a:off x="1393" y="2000"/>
              <a:ext cx="731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77" name="Line 109"/>
            <p:cNvSpPr>
              <a:spLocks noChangeShapeType="1"/>
            </p:cNvSpPr>
            <p:nvPr/>
          </p:nvSpPr>
          <p:spPr bwMode="auto">
            <a:xfrm>
              <a:off x="1384" y="2457"/>
              <a:ext cx="740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grpSp>
        <p:nvGrpSpPr>
          <p:cNvPr id="724160" name="Group 192"/>
          <p:cNvGrpSpPr>
            <a:grpSpLocks/>
          </p:cNvGrpSpPr>
          <p:nvPr/>
        </p:nvGrpSpPr>
        <p:grpSpPr bwMode="auto">
          <a:xfrm>
            <a:off x="596900" y="2825750"/>
            <a:ext cx="323850" cy="1476375"/>
            <a:chOff x="1141" y="1769"/>
            <a:chExt cx="204" cy="930"/>
          </a:xfrm>
        </p:grpSpPr>
        <p:sp>
          <p:nvSpPr>
            <p:cNvPr id="724078" name="Text Box 110"/>
            <p:cNvSpPr txBox="1">
              <a:spLocks noChangeArrowheads="1"/>
            </p:cNvSpPr>
            <p:nvPr/>
          </p:nvSpPr>
          <p:spPr bwMode="auto">
            <a:xfrm>
              <a:off x="1141" y="1769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24079" name="Text Box 111"/>
            <p:cNvSpPr txBox="1">
              <a:spLocks noChangeArrowheads="1"/>
            </p:cNvSpPr>
            <p:nvPr/>
          </p:nvSpPr>
          <p:spPr bwMode="auto">
            <a:xfrm>
              <a:off x="1141" y="1993"/>
              <a:ext cx="181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24080" name="Text Box 112"/>
            <p:cNvSpPr txBox="1">
              <a:spLocks noChangeArrowheads="1"/>
            </p:cNvSpPr>
            <p:nvPr/>
          </p:nvSpPr>
          <p:spPr bwMode="auto">
            <a:xfrm>
              <a:off x="1141" y="2226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24081" name="Text Box 113"/>
            <p:cNvSpPr txBox="1">
              <a:spLocks noChangeArrowheads="1"/>
            </p:cNvSpPr>
            <p:nvPr/>
          </p:nvSpPr>
          <p:spPr bwMode="auto">
            <a:xfrm>
              <a:off x="1141" y="2468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3</a:t>
              </a:r>
            </a:p>
          </p:txBody>
        </p:sp>
      </p:grpSp>
      <p:sp>
        <p:nvSpPr>
          <p:cNvPr id="724082" name="Line 114"/>
          <p:cNvSpPr>
            <a:spLocks noChangeShapeType="1"/>
          </p:cNvSpPr>
          <p:nvPr/>
        </p:nvSpPr>
        <p:spPr bwMode="auto">
          <a:xfrm flipV="1">
            <a:off x="1731963" y="249238"/>
            <a:ext cx="2074862" cy="272891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083" name="Line 115"/>
          <p:cNvSpPr>
            <a:spLocks noChangeShapeType="1"/>
          </p:cNvSpPr>
          <p:nvPr/>
        </p:nvSpPr>
        <p:spPr bwMode="auto">
          <a:xfrm flipV="1">
            <a:off x="1760538" y="1933575"/>
            <a:ext cx="2046287" cy="13938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084" name="Line 116"/>
          <p:cNvSpPr>
            <a:spLocks noChangeShapeType="1"/>
          </p:cNvSpPr>
          <p:nvPr/>
        </p:nvSpPr>
        <p:spPr bwMode="auto">
          <a:xfrm flipV="1">
            <a:off x="1760538" y="3602038"/>
            <a:ext cx="2062162" cy="8731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085" name="Line 117"/>
          <p:cNvSpPr>
            <a:spLocks noChangeShapeType="1"/>
          </p:cNvSpPr>
          <p:nvPr/>
        </p:nvSpPr>
        <p:spPr bwMode="auto">
          <a:xfrm>
            <a:off x="1746250" y="4067175"/>
            <a:ext cx="2046288" cy="120491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724149" name="Group 181"/>
          <p:cNvGrpSpPr>
            <a:grpSpLocks/>
          </p:cNvGrpSpPr>
          <p:nvPr/>
        </p:nvGrpSpPr>
        <p:grpSpPr bwMode="auto">
          <a:xfrm>
            <a:off x="7224713" y="176213"/>
            <a:ext cx="1576387" cy="6538912"/>
            <a:chOff x="3687" y="113"/>
            <a:chExt cx="993" cy="4119"/>
          </a:xfrm>
        </p:grpSpPr>
        <p:sp>
          <p:nvSpPr>
            <p:cNvPr id="724128" name="Text Box 160"/>
            <p:cNvSpPr txBox="1">
              <a:spLocks noChangeArrowheads="1"/>
            </p:cNvSpPr>
            <p:nvPr/>
          </p:nvSpPr>
          <p:spPr bwMode="auto">
            <a:xfrm>
              <a:off x="3687" y="3066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13</a:t>
              </a:r>
            </a:p>
          </p:txBody>
        </p:sp>
        <p:grpSp>
          <p:nvGrpSpPr>
            <p:cNvPr id="724145" name="Group 177"/>
            <p:cNvGrpSpPr>
              <a:grpSpLocks/>
            </p:cNvGrpSpPr>
            <p:nvPr/>
          </p:nvGrpSpPr>
          <p:grpSpPr bwMode="auto">
            <a:xfrm>
              <a:off x="3693" y="113"/>
              <a:ext cx="987" cy="4119"/>
              <a:chOff x="3693" y="113"/>
              <a:chExt cx="987" cy="4119"/>
            </a:xfrm>
          </p:grpSpPr>
          <p:sp>
            <p:nvSpPr>
              <p:cNvPr id="724097" name="Line 129"/>
              <p:cNvSpPr>
                <a:spLocks noChangeShapeType="1"/>
              </p:cNvSpPr>
              <p:nvPr/>
            </p:nvSpPr>
            <p:spPr bwMode="auto">
              <a:xfrm>
                <a:off x="3949" y="581"/>
                <a:ext cx="71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098" name="Line 130"/>
              <p:cNvSpPr>
                <a:spLocks noChangeShapeType="1"/>
              </p:cNvSpPr>
              <p:nvPr/>
            </p:nvSpPr>
            <p:spPr bwMode="auto">
              <a:xfrm>
                <a:off x="3940" y="344"/>
                <a:ext cx="731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099" name="Line 131"/>
              <p:cNvSpPr>
                <a:spLocks noChangeShapeType="1"/>
              </p:cNvSpPr>
              <p:nvPr/>
            </p:nvSpPr>
            <p:spPr bwMode="auto">
              <a:xfrm>
                <a:off x="3931" y="801"/>
                <a:ext cx="74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106" name="Line 138"/>
              <p:cNvSpPr>
                <a:spLocks noChangeShapeType="1"/>
              </p:cNvSpPr>
              <p:nvPr/>
            </p:nvSpPr>
            <p:spPr bwMode="auto">
              <a:xfrm>
                <a:off x="3945" y="1491"/>
                <a:ext cx="71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108" name="Line 140"/>
              <p:cNvSpPr>
                <a:spLocks noChangeShapeType="1"/>
              </p:cNvSpPr>
              <p:nvPr/>
            </p:nvSpPr>
            <p:spPr bwMode="auto">
              <a:xfrm>
                <a:off x="3927" y="1711"/>
                <a:ext cx="74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115" name="Line 147"/>
              <p:cNvSpPr>
                <a:spLocks noChangeShapeType="1"/>
              </p:cNvSpPr>
              <p:nvPr/>
            </p:nvSpPr>
            <p:spPr bwMode="auto">
              <a:xfrm>
                <a:off x="3949" y="2401"/>
                <a:ext cx="71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116" name="Line 148"/>
              <p:cNvSpPr>
                <a:spLocks noChangeShapeType="1"/>
              </p:cNvSpPr>
              <p:nvPr/>
            </p:nvSpPr>
            <p:spPr bwMode="auto">
              <a:xfrm>
                <a:off x="3940" y="2164"/>
                <a:ext cx="731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117" name="Line 149"/>
              <p:cNvSpPr>
                <a:spLocks noChangeShapeType="1"/>
              </p:cNvSpPr>
              <p:nvPr/>
            </p:nvSpPr>
            <p:spPr bwMode="auto">
              <a:xfrm>
                <a:off x="3931" y="2621"/>
                <a:ext cx="74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124" name="Line 156"/>
              <p:cNvSpPr>
                <a:spLocks noChangeShapeType="1"/>
              </p:cNvSpPr>
              <p:nvPr/>
            </p:nvSpPr>
            <p:spPr bwMode="auto">
              <a:xfrm>
                <a:off x="3945" y="3310"/>
                <a:ext cx="71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125" name="Line 157"/>
              <p:cNvSpPr>
                <a:spLocks noChangeShapeType="1"/>
              </p:cNvSpPr>
              <p:nvPr/>
            </p:nvSpPr>
            <p:spPr bwMode="auto">
              <a:xfrm>
                <a:off x="3936" y="3073"/>
                <a:ext cx="731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126" name="Line 158"/>
              <p:cNvSpPr>
                <a:spLocks noChangeShapeType="1"/>
              </p:cNvSpPr>
              <p:nvPr/>
            </p:nvSpPr>
            <p:spPr bwMode="auto">
              <a:xfrm>
                <a:off x="3927" y="3530"/>
                <a:ext cx="74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grpSp>
            <p:nvGrpSpPr>
              <p:cNvPr id="724144" name="Group 176"/>
              <p:cNvGrpSpPr>
                <a:grpSpLocks/>
              </p:cNvGrpSpPr>
              <p:nvPr/>
            </p:nvGrpSpPr>
            <p:grpSpPr bwMode="auto">
              <a:xfrm>
                <a:off x="3693" y="113"/>
                <a:ext cx="987" cy="4119"/>
                <a:chOff x="3693" y="113"/>
                <a:chExt cx="987" cy="4119"/>
              </a:xfrm>
            </p:grpSpPr>
            <p:sp>
              <p:nvSpPr>
                <p:cNvPr id="724096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3949" y="124"/>
                  <a:ext cx="731" cy="910"/>
                </a:xfrm>
                <a:prstGeom prst="rect">
                  <a:avLst/>
                </a:prstGeom>
                <a:noFill/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4100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3697" y="113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0</a:t>
                  </a:r>
                </a:p>
              </p:txBody>
            </p:sp>
            <p:sp>
              <p:nvSpPr>
                <p:cNvPr id="724101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3697" y="337"/>
                  <a:ext cx="181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724102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3697" y="570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724103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3697" y="812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724105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3945" y="1034"/>
                  <a:ext cx="731" cy="910"/>
                </a:xfrm>
                <a:prstGeom prst="rect">
                  <a:avLst/>
                </a:prstGeom>
                <a:noFill/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4107" name="Line 139"/>
                <p:cNvSpPr>
                  <a:spLocks noChangeShapeType="1"/>
                </p:cNvSpPr>
                <p:nvPr/>
              </p:nvSpPr>
              <p:spPr bwMode="auto">
                <a:xfrm>
                  <a:off x="3945" y="1254"/>
                  <a:ext cx="731" cy="0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4109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3693" y="1023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724110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3693" y="1247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724111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3693" y="1480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6</a:t>
                  </a:r>
                </a:p>
              </p:txBody>
            </p:sp>
            <p:sp>
              <p:nvSpPr>
                <p:cNvPr id="724112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3693" y="1722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7</a:t>
                  </a:r>
                </a:p>
              </p:txBody>
            </p:sp>
            <p:sp>
              <p:nvSpPr>
                <p:cNvPr id="724114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3949" y="1944"/>
                  <a:ext cx="731" cy="910"/>
                </a:xfrm>
                <a:prstGeom prst="rect">
                  <a:avLst/>
                </a:prstGeom>
                <a:noFill/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4118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3697" y="1933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8</a:t>
                  </a:r>
                </a:p>
              </p:txBody>
            </p:sp>
            <p:sp>
              <p:nvSpPr>
                <p:cNvPr id="72411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3697" y="2157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9</a:t>
                  </a:r>
                </a:p>
              </p:txBody>
            </p:sp>
            <p:sp>
              <p:nvSpPr>
                <p:cNvPr id="724120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3697" y="2390"/>
                  <a:ext cx="269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10</a:t>
                  </a:r>
                </a:p>
              </p:txBody>
            </p:sp>
            <p:sp>
              <p:nvSpPr>
                <p:cNvPr id="724121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3697" y="2632"/>
                  <a:ext cx="246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11</a:t>
                  </a:r>
                </a:p>
              </p:txBody>
            </p:sp>
            <p:sp>
              <p:nvSpPr>
                <p:cNvPr id="724123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3945" y="2853"/>
                  <a:ext cx="731" cy="910"/>
                </a:xfrm>
                <a:prstGeom prst="rect">
                  <a:avLst/>
                </a:prstGeom>
                <a:noFill/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4127" name="Text Box 159"/>
                <p:cNvSpPr txBox="1">
                  <a:spLocks noChangeArrowheads="1"/>
                </p:cNvSpPr>
                <p:nvPr/>
              </p:nvSpPr>
              <p:spPr bwMode="auto">
                <a:xfrm>
                  <a:off x="3693" y="2842"/>
                  <a:ext cx="269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12</a:t>
                  </a:r>
                </a:p>
              </p:txBody>
            </p:sp>
            <p:grpSp>
              <p:nvGrpSpPr>
                <p:cNvPr id="724141" name="Group 173"/>
                <p:cNvGrpSpPr>
                  <a:grpSpLocks/>
                </p:cNvGrpSpPr>
                <p:nvPr/>
              </p:nvGrpSpPr>
              <p:grpSpPr bwMode="auto">
                <a:xfrm>
                  <a:off x="3697" y="3302"/>
                  <a:ext cx="983" cy="930"/>
                  <a:chOff x="4651" y="3176"/>
                  <a:chExt cx="983" cy="930"/>
                </a:xfrm>
              </p:grpSpPr>
              <p:sp>
                <p:nvSpPr>
                  <p:cNvPr id="724132" name="Text Box 1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03" y="3187"/>
                    <a:ext cx="731" cy="910"/>
                  </a:xfrm>
                  <a:prstGeom prst="rect">
                    <a:avLst/>
                  </a:prstGeom>
                  <a:noFill/>
                  <a:ln w="38100">
                    <a:solidFill>
                      <a:srgbClr val="008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dirty="0">
                      <a:latin typeface="VNI-Book" pitchFamily="2" charset="0"/>
                    </a:endParaRPr>
                  </a:p>
                </p:txBody>
              </p:sp>
              <p:sp>
                <p:nvSpPr>
                  <p:cNvPr id="724133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4912" y="3644"/>
                    <a:ext cx="713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dirty="0">
                      <a:latin typeface="VNI-Book" pitchFamily="2" charset="0"/>
                    </a:endParaRPr>
                  </a:p>
                </p:txBody>
              </p:sp>
              <p:sp>
                <p:nvSpPr>
                  <p:cNvPr id="724134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4903" y="3407"/>
                    <a:ext cx="731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dirty="0">
                      <a:latin typeface="VNI-Book" pitchFamily="2" charset="0"/>
                    </a:endParaRPr>
                  </a:p>
                </p:txBody>
              </p:sp>
              <p:sp>
                <p:nvSpPr>
                  <p:cNvPr id="724135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4894" y="3864"/>
                    <a:ext cx="74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dirty="0">
                      <a:latin typeface="VNI-Book" pitchFamily="2" charset="0"/>
                    </a:endParaRPr>
                  </a:p>
                </p:txBody>
              </p:sp>
              <p:sp>
                <p:nvSpPr>
                  <p:cNvPr id="724136" name="Text Box 1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1" y="3176"/>
                    <a:ext cx="269" cy="231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Comic Sans MS" pitchFamily="66" charset="0"/>
                      </a:rPr>
                      <a:t>14</a:t>
                    </a:r>
                  </a:p>
                </p:txBody>
              </p:sp>
              <p:sp>
                <p:nvSpPr>
                  <p:cNvPr id="724137" name="Text Box 1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1" y="3400"/>
                    <a:ext cx="269" cy="231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Comic Sans MS" pitchFamily="66" charset="0"/>
                      </a:rPr>
                      <a:t>15</a:t>
                    </a:r>
                  </a:p>
                </p:txBody>
              </p:sp>
              <p:sp>
                <p:nvSpPr>
                  <p:cNvPr id="724138" name="Text Box 1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1" y="3633"/>
                    <a:ext cx="269" cy="231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Comic Sans MS" pitchFamily="66" charset="0"/>
                      </a:rPr>
                      <a:t>16</a:t>
                    </a:r>
                  </a:p>
                </p:txBody>
              </p:sp>
              <p:sp>
                <p:nvSpPr>
                  <p:cNvPr id="724139" name="Text Box 17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1" y="3875"/>
                    <a:ext cx="269" cy="231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Comic Sans MS" pitchFamily="66" charset="0"/>
                      </a:rPr>
                      <a:t>17</a:t>
                    </a:r>
                  </a:p>
                </p:txBody>
              </p:sp>
            </p:grpSp>
          </p:grpSp>
        </p:grpSp>
      </p:grpSp>
      <p:sp>
        <p:nvSpPr>
          <p:cNvPr id="724150" name="Line 182"/>
          <p:cNvSpPr>
            <a:spLocks noChangeShapeType="1"/>
          </p:cNvSpPr>
          <p:nvPr/>
        </p:nvSpPr>
        <p:spPr bwMode="auto">
          <a:xfrm>
            <a:off x="4687888" y="363538"/>
            <a:ext cx="2960687" cy="14287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51" name="Line 183"/>
          <p:cNvSpPr>
            <a:spLocks noChangeShapeType="1"/>
          </p:cNvSpPr>
          <p:nvPr/>
        </p:nvSpPr>
        <p:spPr bwMode="auto">
          <a:xfrm>
            <a:off x="4802188" y="768350"/>
            <a:ext cx="2846387" cy="450850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52" name="Line 184"/>
          <p:cNvSpPr>
            <a:spLocks noChangeShapeType="1"/>
          </p:cNvSpPr>
          <p:nvPr/>
        </p:nvSpPr>
        <p:spPr bwMode="auto">
          <a:xfrm flipV="1">
            <a:off x="4905375" y="1887538"/>
            <a:ext cx="2757488" cy="536575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53" name="Line 185"/>
          <p:cNvSpPr>
            <a:spLocks noChangeShapeType="1"/>
          </p:cNvSpPr>
          <p:nvPr/>
        </p:nvSpPr>
        <p:spPr bwMode="auto">
          <a:xfrm>
            <a:off x="4862513" y="2787650"/>
            <a:ext cx="2800350" cy="201613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55" name="Line 187"/>
          <p:cNvSpPr>
            <a:spLocks noChangeShapeType="1"/>
          </p:cNvSpPr>
          <p:nvPr/>
        </p:nvSpPr>
        <p:spPr bwMode="auto">
          <a:xfrm>
            <a:off x="4803775" y="5443538"/>
            <a:ext cx="2859088" cy="85725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56" name="Line 188"/>
          <p:cNvSpPr>
            <a:spLocks noChangeShapeType="1"/>
          </p:cNvSpPr>
          <p:nvPr/>
        </p:nvSpPr>
        <p:spPr bwMode="auto">
          <a:xfrm>
            <a:off x="4832350" y="5776913"/>
            <a:ext cx="2816225" cy="130175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57" name="Line 189"/>
          <p:cNvSpPr>
            <a:spLocks noChangeShapeType="1"/>
          </p:cNvSpPr>
          <p:nvPr/>
        </p:nvSpPr>
        <p:spPr bwMode="auto">
          <a:xfrm>
            <a:off x="4791075" y="6473825"/>
            <a:ext cx="2871788" cy="130175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61" name="Text Box 193"/>
          <p:cNvSpPr txBox="1">
            <a:spLocks noChangeArrowheads="1"/>
          </p:cNvSpPr>
          <p:nvPr/>
        </p:nvSpPr>
        <p:spPr bwMode="auto">
          <a:xfrm>
            <a:off x="550863" y="4548188"/>
            <a:ext cx="2935419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1</a:t>
            </a:r>
          </a:p>
        </p:txBody>
      </p:sp>
      <p:sp>
        <p:nvSpPr>
          <p:cNvPr id="724162" name="Text Box 194"/>
          <p:cNvSpPr txBox="1">
            <a:spLocks noChangeArrowheads="1"/>
          </p:cNvSpPr>
          <p:nvPr/>
        </p:nvSpPr>
        <p:spPr bwMode="auto">
          <a:xfrm>
            <a:off x="5072063" y="1277938"/>
            <a:ext cx="2565126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sz="2000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  2</a:t>
            </a:r>
          </a:p>
        </p:txBody>
      </p:sp>
      <p:sp>
        <p:nvSpPr>
          <p:cNvPr id="724163" name="Text Box 195"/>
          <p:cNvSpPr txBox="1">
            <a:spLocks noChangeArrowheads="1"/>
          </p:cNvSpPr>
          <p:nvPr/>
        </p:nvSpPr>
        <p:spPr bwMode="auto">
          <a:xfrm>
            <a:off x="5108575" y="2954338"/>
            <a:ext cx="2565126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sz="2000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  2</a:t>
            </a:r>
          </a:p>
        </p:txBody>
      </p:sp>
      <p:sp>
        <p:nvSpPr>
          <p:cNvPr id="724164" name="Text Box 196"/>
          <p:cNvSpPr txBox="1">
            <a:spLocks noChangeArrowheads="1"/>
          </p:cNvSpPr>
          <p:nvPr/>
        </p:nvSpPr>
        <p:spPr bwMode="auto">
          <a:xfrm>
            <a:off x="5065713" y="4651375"/>
            <a:ext cx="2565126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sz="2000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  2</a:t>
            </a:r>
          </a:p>
        </p:txBody>
      </p:sp>
      <p:sp>
        <p:nvSpPr>
          <p:cNvPr id="724165" name="Text Box 197"/>
          <p:cNvSpPr txBox="1">
            <a:spLocks noChangeArrowheads="1"/>
          </p:cNvSpPr>
          <p:nvPr/>
        </p:nvSpPr>
        <p:spPr bwMode="auto">
          <a:xfrm>
            <a:off x="5094288" y="6002338"/>
            <a:ext cx="2565126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sz="2000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 2 </a:t>
            </a:r>
          </a:p>
        </p:txBody>
      </p:sp>
      <p:grpSp>
        <p:nvGrpSpPr>
          <p:cNvPr id="724175" name="Group 207"/>
          <p:cNvGrpSpPr>
            <a:grpSpLocks/>
          </p:cNvGrpSpPr>
          <p:nvPr/>
        </p:nvGrpSpPr>
        <p:grpSpPr bwMode="auto">
          <a:xfrm>
            <a:off x="293688" y="768350"/>
            <a:ext cx="1784350" cy="434975"/>
            <a:chOff x="185" y="484"/>
            <a:chExt cx="1124" cy="274"/>
          </a:xfrm>
        </p:grpSpPr>
        <p:sp>
          <p:nvSpPr>
            <p:cNvPr id="724168" name="Text Box 200"/>
            <p:cNvSpPr txBox="1">
              <a:spLocks noChangeArrowheads="1"/>
            </p:cNvSpPr>
            <p:nvPr/>
          </p:nvSpPr>
          <p:spPr bwMode="auto">
            <a:xfrm>
              <a:off x="185" y="484"/>
              <a:ext cx="1124" cy="27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omic Sans MS" pitchFamily="66" charset="0"/>
                </a:rPr>
                <a:t>  1    2     100</a:t>
              </a:r>
            </a:p>
          </p:txBody>
        </p:sp>
        <p:sp>
          <p:nvSpPr>
            <p:cNvPr id="724169" name="Line 201"/>
            <p:cNvSpPr>
              <a:spLocks noChangeShapeType="1"/>
            </p:cNvSpPr>
            <p:nvPr/>
          </p:nvSpPr>
          <p:spPr bwMode="auto">
            <a:xfrm>
              <a:off x="514" y="501"/>
              <a:ext cx="0" cy="25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170" name="Line 202"/>
            <p:cNvSpPr>
              <a:spLocks noChangeShapeType="1"/>
            </p:cNvSpPr>
            <p:nvPr/>
          </p:nvSpPr>
          <p:spPr bwMode="auto">
            <a:xfrm>
              <a:off x="839" y="497"/>
              <a:ext cx="0" cy="25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724171" name="Freeform 203"/>
          <p:cNvSpPr>
            <a:spLocks/>
          </p:cNvSpPr>
          <p:nvPr/>
        </p:nvSpPr>
        <p:spPr bwMode="auto">
          <a:xfrm>
            <a:off x="508000" y="1131888"/>
            <a:ext cx="885825" cy="22494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17"/>
              </a:cxn>
              <a:cxn ang="0">
                <a:pos x="558" y="1417"/>
              </a:cxn>
            </a:cxnLst>
            <a:rect l="0" t="0" r="r" b="b"/>
            <a:pathLst>
              <a:path w="558" h="1417">
                <a:moveTo>
                  <a:pt x="0" y="0"/>
                </a:moveTo>
                <a:lnTo>
                  <a:pt x="0" y="1417"/>
                </a:lnTo>
                <a:lnTo>
                  <a:pt x="558" y="1417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72" name="Line 204"/>
          <p:cNvSpPr>
            <a:spLocks noChangeShapeType="1"/>
          </p:cNvSpPr>
          <p:nvPr/>
        </p:nvSpPr>
        <p:spPr bwMode="auto">
          <a:xfrm flipV="1">
            <a:off x="1828800" y="2017713"/>
            <a:ext cx="1958975" cy="1320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73" name="Freeform 205"/>
          <p:cNvSpPr>
            <a:spLocks/>
          </p:cNvSpPr>
          <p:nvPr/>
        </p:nvSpPr>
        <p:spPr bwMode="auto">
          <a:xfrm>
            <a:off x="1030288" y="1131888"/>
            <a:ext cx="2452687" cy="1712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58"/>
              </a:cxn>
              <a:cxn ang="0">
                <a:pos x="1344" y="558"/>
              </a:cxn>
              <a:cxn ang="0">
                <a:pos x="1344" y="1079"/>
              </a:cxn>
              <a:cxn ang="0">
                <a:pos x="1545" y="1079"/>
              </a:cxn>
            </a:cxnLst>
            <a:rect l="0" t="0" r="r" b="b"/>
            <a:pathLst>
              <a:path w="1545" h="1079">
                <a:moveTo>
                  <a:pt x="0" y="0"/>
                </a:moveTo>
                <a:lnTo>
                  <a:pt x="0" y="558"/>
                </a:lnTo>
                <a:lnTo>
                  <a:pt x="1344" y="558"/>
                </a:lnTo>
                <a:lnTo>
                  <a:pt x="1344" y="1079"/>
                </a:lnTo>
                <a:lnTo>
                  <a:pt x="1545" y="1079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74" name="Line 206"/>
          <p:cNvSpPr>
            <a:spLocks noChangeShapeType="1"/>
          </p:cNvSpPr>
          <p:nvPr/>
        </p:nvSpPr>
        <p:spPr bwMode="auto">
          <a:xfrm>
            <a:off x="4891088" y="2801938"/>
            <a:ext cx="2716212" cy="203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724176" name="Group 208"/>
          <p:cNvGrpSpPr>
            <a:grpSpLocks/>
          </p:cNvGrpSpPr>
          <p:nvPr/>
        </p:nvGrpSpPr>
        <p:grpSpPr bwMode="auto">
          <a:xfrm>
            <a:off x="977900" y="2852738"/>
            <a:ext cx="1174750" cy="1444625"/>
            <a:chOff x="1384" y="1780"/>
            <a:chExt cx="740" cy="910"/>
          </a:xfrm>
        </p:grpSpPr>
        <p:sp>
          <p:nvSpPr>
            <p:cNvPr id="724177" name="Text Box 209"/>
            <p:cNvSpPr txBox="1">
              <a:spLocks noChangeArrowheads="1"/>
            </p:cNvSpPr>
            <p:nvPr/>
          </p:nvSpPr>
          <p:spPr bwMode="auto">
            <a:xfrm>
              <a:off x="1393" y="1780"/>
              <a:ext cx="731" cy="9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B84087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solidFill>
                  <a:schemeClr val="hlink"/>
                </a:solidFill>
                <a:latin typeface="VNI-Book" pitchFamily="2" charset="0"/>
              </a:endParaRPr>
            </a:p>
          </p:txBody>
        </p:sp>
        <p:sp>
          <p:nvSpPr>
            <p:cNvPr id="724178" name="Line 210"/>
            <p:cNvSpPr>
              <a:spLocks noChangeShapeType="1"/>
            </p:cNvSpPr>
            <p:nvPr/>
          </p:nvSpPr>
          <p:spPr bwMode="auto">
            <a:xfrm>
              <a:off x="1402" y="2237"/>
              <a:ext cx="713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179" name="Line 211"/>
            <p:cNvSpPr>
              <a:spLocks noChangeShapeType="1"/>
            </p:cNvSpPr>
            <p:nvPr/>
          </p:nvSpPr>
          <p:spPr bwMode="auto">
            <a:xfrm>
              <a:off x="1393" y="2000"/>
              <a:ext cx="731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180" name="Line 212"/>
            <p:cNvSpPr>
              <a:spLocks noChangeShapeType="1"/>
            </p:cNvSpPr>
            <p:nvPr/>
          </p:nvSpPr>
          <p:spPr bwMode="auto">
            <a:xfrm>
              <a:off x="1384" y="2457"/>
              <a:ext cx="740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grpSp>
        <p:nvGrpSpPr>
          <p:cNvPr id="724183" name="Group 215"/>
          <p:cNvGrpSpPr>
            <a:grpSpLocks/>
          </p:cNvGrpSpPr>
          <p:nvPr/>
        </p:nvGrpSpPr>
        <p:grpSpPr bwMode="auto">
          <a:xfrm>
            <a:off x="3792538" y="1919288"/>
            <a:ext cx="1174750" cy="1444625"/>
            <a:chOff x="2394" y="1213"/>
            <a:chExt cx="740" cy="910"/>
          </a:xfrm>
        </p:grpSpPr>
        <p:sp>
          <p:nvSpPr>
            <p:cNvPr id="724184" name="Text Box 216"/>
            <p:cNvSpPr txBox="1">
              <a:spLocks noChangeArrowheads="1"/>
            </p:cNvSpPr>
            <p:nvPr/>
          </p:nvSpPr>
          <p:spPr bwMode="auto">
            <a:xfrm>
              <a:off x="2403" y="1213"/>
              <a:ext cx="731" cy="91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185" name="Line 217"/>
            <p:cNvSpPr>
              <a:spLocks noChangeShapeType="1"/>
            </p:cNvSpPr>
            <p:nvPr/>
          </p:nvSpPr>
          <p:spPr bwMode="auto">
            <a:xfrm>
              <a:off x="2412" y="1670"/>
              <a:ext cx="713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186" name="Line 218"/>
            <p:cNvSpPr>
              <a:spLocks noChangeShapeType="1"/>
            </p:cNvSpPr>
            <p:nvPr/>
          </p:nvSpPr>
          <p:spPr bwMode="auto">
            <a:xfrm>
              <a:off x="2403" y="1433"/>
              <a:ext cx="731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187" name="Line 219"/>
            <p:cNvSpPr>
              <a:spLocks noChangeShapeType="1"/>
            </p:cNvSpPr>
            <p:nvPr/>
          </p:nvSpPr>
          <p:spPr bwMode="auto">
            <a:xfrm>
              <a:off x="2394" y="1890"/>
              <a:ext cx="74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E9E3-E061-48C7-9855-F490E4765A19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2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2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2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2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2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2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2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2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2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2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2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2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2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2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2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2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2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2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72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2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2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72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2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2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082" grpId="0" animBg="1"/>
      <p:bldP spid="724083" grpId="0" animBg="1"/>
      <p:bldP spid="724084" grpId="0" animBg="1"/>
      <p:bldP spid="724085" grpId="0" animBg="1"/>
      <p:bldP spid="724150" grpId="0" animBg="1"/>
      <p:bldP spid="724151" grpId="0" animBg="1"/>
      <p:bldP spid="724152" grpId="0" animBg="1"/>
      <p:bldP spid="724153" grpId="0" animBg="1"/>
      <p:bldP spid="724155" grpId="0" animBg="1"/>
      <p:bldP spid="724156" grpId="0" animBg="1"/>
      <p:bldP spid="724157" grpId="0" animBg="1"/>
      <p:bldP spid="724162" grpId="0"/>
      <p:bldP spid="724163" grpId="0"/>
      <p:bldP spid="724164" grpId="0"/>
      <p:bldP spid="724165" grpId="0"/>
      <p:bldP spid="724171" grpId="0" animBg="1"/>
      <p:bldP spid="724172" grpId="0" animBg="1"/>
      <p:bldP spid="724173" grpId="0" animBg="1"/>
      <p:bldP spid="72417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409D-11CA-4DEB-AE41-E85DBF8E7D80}" type="slidenum">
              <a:rPr lang="en-US"/>
              <a:pPr/>
              <a:t>62</a:t>
            </a:fld>
            <a:endParaRPr lang="en-US"/>
          </a:p>
        </p:txBody>
      </p:sp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Baûng trang nghòch ñaûo (Inverted Page Table)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fr-FR" sz="2400"/>
              <a:t>Söû duïng duy nhaát moät </a:t>
            </a:r>
            <a:r>
              <a:rPr lang="fr-FR" sz="2400" i="1"/>
              <a:t>baûng trang nghòch ñaûo</a:t>
            </a:r>
            <a:r>
              <a:rPr lang="fr-FR" sz="2400"/>
              <a:t> cho taát caû caùc tieán trình </a:t>
            </a:r>
          </a:p>
          <a:p>
            <a:pPr marL="533400" indent="-533400"/>
            <a:r>
              <a:rPr lang="fr-FR" sz="2400"/>
              <a:t>Moãi phaàn töû trong </a:t>
            </a:r>
            <a:r>
              <a:rPr lang="fr-FR" sz="2400" i="1"/>
              <a:t>baûng trang nghòch ñaûo</a:t>
            </a:r>
            <a:r>
              <a:rPr lang="fr-FR" sz="2400"/>
              <a:t> moâ taû moät frame, coù caáu truùc</a:t>
            </a:r>
          </a:p>
          <a:p>
            <a:pPr marL="914400" lvl="1" indent="-457200"/>
            <a:r>
              <a:rPr lang="fr-FR" sz="2000"/>
              <a:t>&lt;page&gt; : soá hieäu page maø frame ñang chöùa ñöïng</a:t>
            </a:r>
          </a:p>
          <a:p>
            <a:pPr marL="914400" lvl="1" indent="-457200"/>
            <a:r>
              <a:rPr lang="fr-FR" sz="2000"/>
              <a:t>&lt;idp&gt;   : id cuûa tieán trình ñang ñöôïc sôõ höõu trang</a:t>
            </a:r>
          </a:p>
          <a:p>
            <a:pPr marL="533400" indent="-533400"/>
            <a:r>
              <a:rPr lang="fr-FR" sz="2400"/>
              <a:t>Moãi ñòa chæ aûo khi ñoù laø moät boä ba &lt;idp, p, d &gt;</a:t>
            </a:r>
          </a:p>
          <a:p>
            <a:pPr marL="533400" indent="-533400"/>
            <a:r>
              <a:rPr lang="fr-FR" sz="2400"/>
              <a:t>Khi moät tham khaûo ñeán boä nhôù ñöôïc phaùt sinh, moät phaàn ñòa chæ aûo laø &lt;idp, p &gt; ñöôïc ñöa ñeán cho trình quaûn lyù boä nhôù ñeå tìm phaàn töû töông öùng trong baûng trang nghòch ñaûo, neáu tìm thaáy, ñòa chæ vaät lyù &lt;i,d&gt; seõ ñöôïc phaùt sinh</a:t>
            </a:r>
            <a:r>
              <a:rPr lang="en-US" sz="2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1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2E68-1BC7-4B59-BDC1-753B7213828A}" type="slidenum">
              <a:rPr lang="en-US"/>
              <a:pPr/>
              <a:t>63</a:t>
            </a:fld>
            <a:endParaRPr lang="en-US"/>
          </a:p>
        </p:txBody>
      </p:sp>
      <p:pic>
        <p:nvPicPr>
          <p:cNvPr id="716803" name="Picture 3"/>
          <p:cNvPicPr>
            <a:picLocks noChangeAspect="1" noChangeArrowheads="1"/>
          </p:cNvPicPr>
          <p:nvPr/>
        </p:nvPicPr>
        <p:blipFill>
          <a:blip r:embed="rId2"/>
          <a:srcRect l="639" t="4491" r="479" b="4591"/>
          <a:stretch>
            <a:fillRect/>
          </a:stretch>
        </p:blipFill>
        <p:spPr bwMode="auto">
          <a:xfrm>
            <a:off x="1433513" y="1004888"/>
            <a:ext cx="6659562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Kieán truùc baûng trang nghòch ñaûo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FA96-261D-4502-AE1B-BE9EC7C85D7D}" type="slidenum">
              <a:rPr lang="en-US"/>
              <a:pPr/>
              <a:t>64</a:t>
            </a:fld>
            <a:endParaRPr lang="en-US"/>
          </a:p>
        </p:txBody>
      </p:sp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Löu tröõ Page table : Tieát kieäm thôøi gian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315325" cy="4881563"/>
          </a:xfrm>
        </p:spPr>
        <p:txBody>
          <a:bodyPr/>
          <a:lstStyle/>
          <a:p>
            <a:pPr marL="231775" indent="-231775"/>
            <a:r>
              <a:rPr lang="en-US"/>
              <a:t>Moãi truy caäp BNC caàn truy xuaát BNC 2 laàn :</a:t>
            </a:r>
          </a:p>
          <a:p>
            <a:pPr marL="682625" lvl="1" indent="-225425"/>
            <a:r>
              <a:rPr lang="en-US"/>
              <a:t>Tra cöùu Page Table ñeå chuyeån ñoåi ñòa chæ</a:t>
            </a:r>
          </a:p>
          <a:p>
            <a:pPr marL="682625" lvl="1" indent="-225425"/>
            <a:r>
              <a:rPr lang="en-US"/>
              <a:t>Tra cöu baûn thaân data</a:t>
            </a:r>
          </a:p>
          <a:p>
            <a:pPr marL="231775" indent="-231775"/>
            <a:r>
              <a:rPr lang="en-US"/>
              <a:t>Laøm gì ñeå caûi thieän :</a:t>
            </a:r>
          </a:p>
          <a:p>
            <a:pPr marL="682625" lvl="1" indent="-225425"/>
            <a:r>
              <a:rPr lang="en-US"/>
              <a:t>Tìm caùch löu PT trong cache</a:t>
            </a:r>
          </a:p>
          <a:p>
            <a:pPr marL="1146175" lvl="2" indent="-231775"/>
            <a:r>
              <a:rPr lang="en-US"/>
              <a:t>Cho pheùp tìm kieám nhanh</a:t>
            </a:r>
          </a:p>
          <a:p>
            <a:pPr marL="682625" lvl="1" indent="-225425"/>
            <a:r>
              <a:rPr lang="en-US"/>
              <a:t>PT lôùn, cache nhoû : laøm sao löu ñuû ?</a:t>
            </a:r>
          </a:p>
          <a:p>
            <a:pPr marL="1146175" lvl="2" indent="-231775"/>
            <a:r>
              <a:rPr lang="en-US"/>
              <a:t>Löu 1 phaàn PT...</a:t>
            </a:r>
          </a:p>
          <a:p>
            <a:pPr marL="1146175" lvl="2" indent="-231775"/>
            <a:r>
              <a:rPr lang="en-US"/>
              <a:t>Phaàn naøo ?</a:t>
            </a:r>
          </a:p>
          <a:p>
            <a:pPr marL="1597025" lvl="3" indent="-225425"/>
            <a:r>
              <a:rPr lang="en-US"/>
              <a:t>Caùc soá hieäu trang môùi truy caäp gaàn ñaây nhaát...</a:t>
            </a:r>
          </a:p>
          <a:p>
            <a:pPr marL="682625" lvl="1" indent="-225425"/>
            <a:endParaRPr lang="en-US"/>
          </a:p>
        </p:txBody>
      </p:sp>
      <p:sp>
        <p:nvSpPr>
          <p:cNvPr id="665604" name="Rectangle 4"/>
          <p:cNvSpPr>
            <a:spLocks noChangeArrowheads="1"/>
          </p:cNvSpPr>
          <p:nvPr/>
        </p:nvSpPr>
        <p:spPr bwMode="auto">
          <a:xfrm>
            <a:off x="817563" y="4702175"/>
            <a:ext cx="7781925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6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6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6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6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6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6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6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3" grpId="0" build="p" bldLvl="3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09C9F-5FAD-42D5-AFD8-624B4BAE8850}" type="slidenum">
              <a:rPr lang="en-US"/>
              <a:pPr/>
              <a:t>65</a:t>
            </a:fld>
            <a:endParaRPr lang="en-US"/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Translation Lookaside Buffer (TLB)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1775" indent="-231775"/>
            <a:r>
              <a:rPr lang="en-US"/>
              <a:t>Vuøng nhôù Cache trong CPU ñöôïc söû duïng ñeå löu taïm thôøi moät phaàn cuûa PT ñöôïc goïi laø Translation Lookaside Buffer (TLB)</a:t>
            </a:r>
          </a:p>
          <a:p>
            <a:pPr marL="682625" lvl="1" indent="-225425"/>
            <a:r>
              <a:rPr lang="en-US"/>
              <a:t>Cho pheùp tìm kieám toác ñoä cao</a:t>
            </a:r>
          </a:p>
          <a:p>
            <a:pPr marL="682625" lvl="1" indent="-225425"/>
            <a:r>
              <a:rPr lang="en-US"/>
              <a:t>Kích thöôùc giôùi haïn (thöôøng khoâng quaù 64 phaàn töû)</a:t>
            </a:r>
          </a:p>
          <a:p>
            <a:pPr marL="231775" indent="-231775"/>
            <a:r>
              <a:rPr lang="en-US"/>
              <a:t>Moãi entry trong TLB chöùa moät soá hieäu page vaø frame töông öùng ñang chöùa page</a:t>
            </a:r>
          </a:p>
          <a:p>
            <a:pPr marL="231775" indent="-231775"/>
            <a:r>
              <a:rPr lang="en-US"/>
              <a:t>Khi chuyeån ñoåi ñòa chæ, truy xuaát TLB tröôùc, neáu khoâng tìm thaáy soá hieäu page caàn thieát, môùi truy xuaát vaøo PT ñeå laáy thoâng tin frame.</a:t>
            </a:r>
            <a:endParaRPr lang="en-US">
              <a:sym typeface="Monotype Sorts" pitchFamily="2" charset="2"/>
            </a:endParaRPr>
          </a:p>
          <a:p>
            <a:pPr marL="231775" indent="-231775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6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1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7B51-50E8-4DA5-B907-FCF6F7DD6603}" type="slidenum">
              <a:rPr lang="en-US"/>
              <a:pPr/>
              <a:t>66</a:t>
            </a:fld>
            <a:endParaRPr lang="en-US"/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Translation Lookaside Buffer</a:t>
            </a:r>
          </a:p>
        </p:txBody>
      </p:sp>
      <p:pic>
        <p:nvPicPr>
          <p:cNvPr id="668675" name="Picture 3" descr="01-cpu.memory.acces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6550" y="1787525"/>
            <a:ext cx="5932488" cy="4308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313B-A1AE-48A3-BCFF-9B206CDADC93}" type="slidenum">
              <a:rPr lang="en-US"/>
              <a:pPr/>
              <a:t>67</a:t>
            </a:fld>
            <a:endParaRPr lang="en-US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Chuyeån ñoåi ñòa chæ vôùi Paging</a:t>
            </a:r>
          </a:p>
        </p:txBody>
      </p:sp>
      <p:sp>
        <p:nvSpPr>
          <p:cNvPr id="669699" name="Rectangle 3"/>
          <p:cNvSpPr>
            <a:spLocks noChangeArrowheads="1"/>
          </p:cNvSpPr>
          <p:nvPr/>
        </p:nvSpPr>
        <p:spPr bwMode="auto">
          <a:xfrm>
            <a:off x="711200" y="1998663"/>
            <a:ext cx="184731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00" name="Text Box 4"/>
          <p:cNvSpPr txBox="1">
            <a:spLocks noChangeArrowheads="1"/>
          </p:cNvSpPr>
          <p:nvPr/>
        </p:nvSpPr>
        <p:spPr bwMode="auto">
          <a:xfrm>
            <a:off x="863600" y="2203450"/>
            <a:ext cx="6794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CPU</a:t>
            </a:r>
          </a:p>
        </p:txBody>
      </p:sp>
      <p:sp>
        <p:nvSpPr>
          <p:cNvPr id="669701" name="Line 5"/>
          <p:cNvSpPr>
            <a:spLocks noChangeShapeType="1"/>
          </p:cNvSpPr>
          <p:nvPr/>
        </p:nvSpPr>
        <p:spPr bwMode="auto">
          <a:xfrm>
            <a:off x="1625600" y="2379663"/>
            <a:ext cx="5334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02" name="Text Box 6"/>
          <p:cNvSpPr txBox="1">
            <a:spLocks noChangeArrowheads="1"/>
          </p:cNvSpPr>
          <p:nvPr/>
        </p:nvSpPr>
        <p:spPr bwMode="auto">
          <a:xfrm>
            <a:off x="2463800" y="2127250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669703" name="Text Box 7"/>
          <p:cNvSpPr txBox="1">
            <a:spLocks noChangeArrowheads="1"/>
          </p:cNvSpPr>
          <p:nvPr/>
        </p:nvSpPr>
        <p:spPr bwMode="auto">
          <a:xfrm>
            <a:off x="2997200" y="2127250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2159000" y="2151063"/>
            <a:ext cx="184731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05" name="Line 9"/>
          <p:cNvSpPr>
            <a:spLocks noChangeShapeType="1"/>
          </p:cNvSpPr>
          <p:nvPr/>
        </p:nvSpPr>
        <p:spPr bwMode="auto">
          <a:xfrm>
            <a:off x="2921000" y="2151063"/>
            <a:ext cx="1588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06" name="Text Box 10"/>
          <p:cNvSpPr txBox="1">
            <a:spLocks noChangeArrowheads="1"/>
          </p:cNvSpPr>
          <p:nvPr/>
        </p:nvSpPr>
        <p:spPr bwMode="auto">
          <a:xfrm>
            <a:off x="5588000" y="3270250"/>
            <a:ext cx="26828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669707" name="Text Box 11"/>
          <p:cNvSpPr txBox="1">
            <a:spLocks noChangeArrowheads="1"/>
          </p:cNvSpPr>
          <p:nvPr/>
        </p:nvSpPr>
        <p:spPr bwMode="auto">
          <a:xfrm>
            <a:off x="6121400" y="3270250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669708" name="Rectangle 12"/>
          <p:cNvSpPr>
            <a:spLocks noChangeArrowheads="1"/>
          </p:cNvSpPr>
          <p:nvPr/>
        </p:nvSpPr>
        <p:spPr bwMode="auto">
          <a:xfrm>
            <a:off x="5283200" y="3294063"/>
            <a:ext cx="184731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09" name="Line 13"/>
          <p:cNvSpPr>
            <a:spLocks noChangeShapeType="1"/>
          </p:cNvSpPr>
          <p:nvPr/>
        </p:nvSpPr>
        <p:spPr bwMode="auto">
          <a:xfrm>
            <a:off x="6045200" y="3294063"/>
            <a:ext cx="1588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0" name="Rectangle 14"/>
          <p:cNvSpPr>
            <a:spLocks noChangeArrowheads="1"/>
          </p:cNvSpPr>
          <p:nvPr/>
        </p:nvSpPr>
        <p:spPr bwMode="auto">
          <a:xfrm>
            <a:off x="6807200" y="1617663"/>
            <a:ext cx="184731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1" name="Line 15"/>
          <p:cNvSpPr>
            <a:spLocks noChangeShapeType="1"/>
          </p:cNvSpPr>
          <p:nvPr/>
        </p:nvSpPr>
        <p:spPr bwMode="auto">
          <a:xfrm>
            <a:off x="6807200" y="2303463"/>
            <a:ext cx="13716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2" name="Line 16"/>
          <p:cNvSpPr>
            <a:spLocks noChangeShapeType="1"/>
          </p:cNvSpPr>
          <p:nvPr/>
        </p:nvSpPr>
        <p:spPr bwMode="auto">
          <a:xfrm>
            <a:off x="6807200" y="2989263"/>
            <a:ext cx="13716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3" name="Line 17"/>
          <p:cNvSpPr>
            <a:spLocks noChangeShapeType="1"/>
          </p:cNvSpPr>
          <p:nvPr/>
        </p:nvSpPr>
        <p:spPr bwMode="auto">
          <a:xfrm>
            <a:off x="6807200" y="3751263"/>
            <a:ext cx="13716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4" name="Line 18"/>
          <p:cNvSpPr>
            <a:spLocks noChangeShapeType="1"/>
          </p:cNvSpPr>
          <p:nvPr/>
        </p:nvSpPr>
        <p:spPr bwMode="auto">
          <a:xfrm>
            <a:off x="6807200" y="4437063"/>
            <a:ext cx="13716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5" name="Line 19"/>
          <p:cNvSpPr>
            <a:spLocks noChangeShapeType="1"/>
          </p:cNvSpPr>
          <p:nvPr/>
        </p:nvSpPr>
        <p:spPr bwMode="auto">
          <a:xfrm>
            <a:off x="6807200" y="3141663"/>
            <a:ext cx="1371600" cy="15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6" name="Line 20"/>
          <p:cNvSpPr>
            <a:spLocks noChangeShapeType="1"/>
          </p:cNvSpPr>
          <p:nvPr/>
        </p:nvSpPr>
        <p:spPr bwMode="auto">
          <a:xfrm>
            <a:off x="6807200" y="3598863"/>
            <a:ext cx="1371600" cy="15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7" name="Line 21"/>
          <p:cNvSpPr>
            <a:spLocks noChangeShapeType="1"/>
          </p:cNvSpPr>
          <p:nvPr/>
        </p:nvSpPr>
        <p:spPr bwMode="auto">
          <a:xfrm>
            <a:off x="6807200" y="3294063"/>
            <a:ext cx="1371600" cy="15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8" name="Line 22"/>
          <p:cNvSpPr>
            <a:spLocks noChangeShapeType="1"/>
          </p:cNvSpPr>
          <p:nvPr/>
        </p:nvSpPr>
        <p:spPr bwMode="auto">
          <a:xfrm>
            <a:off x="6807200" y="3446463"/>
            <a:ext cx="1371600" cy="15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9" name="AutoShape 23"/>
          <p:cNvSpPr>
            <a:spLocks/>
          </p:cNvSpPr>
          <p:nvPr/>
        </p:nvSpPr>
        <p:spPr bwMode="auto">
          <a:xfrm>
            <a:off x="6578600" y="1617663"/>
            <a:ext cx="518818" cy="537567"/>
          </a:xfrm>
          <a:prstGeom prst="leftBrace">
            <a:avLst>
              <a:gd name="adj1" fmla="val 7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20" name="Text Box 24"/>
          <p:cNvSpPr txBox="1">
            <a:spLocks noChangeArrowheads="1"/>
          </p:cNvSpPr>
          <p:nvPr/>
        </p:nvSpPr>
        <p:spPr bwMode="auto">
          <a:xfrm>
            <a:off x="6197600" y="2127250"/>
            <a:ext cx="26828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669721" name="Line 25"/>
          <p:cNvSpPr>
            <a:spLocks noChangeShapeType="1"/>
          </p:cNvSpPr>
          <p:nvPr/>
        </p:nvSpPr>
        <p:spPr bwMode="auto">
          <a:xfrm>
            <a:off x="6502400" y="3370263"/>
            <a:ext cx="3048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22" name="AutoShape 26"/>
          <p:cNvSpPr>
            <a:spLocks/>
          </p:cNvSpPr>
          <p:nvPr/>
        </p:nvSpPr>
        <p:spPr bwMode="auto">
          <a:xfrm>
            <a:off x="6654800" y="2989263"/>
            <a:ext cx="518818" cy="537567"/>
          </a:xfrm>
          <a:prstGeom prst="leftBrace">
            <a:avLst>
              <a:gd name="adj1" fmla="val 3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23" name="Text Box 27"/>
          <p:cNvSpPr txBox="1">
            <a:spLocks noChangeArrowheads="1"/>
          </p:cNvSpPr>
          <p:nvPr/>
        </p:nvSpPr>
        <p:spPr bwMode="auto">
          <a:xfrm>
            <a:off x="6350000" y="2889250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669724" name="Line 28"/>
          <p:cNvSpPr>
            <a:spLocks noChangeShapeType="1"/>
          </p:cNvSpPr>
          <p:nvPr/>
        </p:nvSpPr>
        <p:spPr bwMode="auto">
          <a:xfrm>
            <a:off x="2387600" y="2532063"/>
            <a:ext cx="1588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25" name="Line 29"/>
          <p:cNvSpPr>
            <a:spLocks noChangeShapeType="1"/>
          </p:cNvSpPr>
          <p:nvPr/>
        </p:nvSpPr>
        <p:spPr bwMode="auto">
          <a:xfrm>
            <a:off x="2387600" y="4665663"/>
            <a:ext cx="6096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26" name="Line 30"/>
          <p:cNvSpPr>
            <a:spLocks noChangeShapeType="1"/>
          </p:cNvSpPr>
          <p:nvPr/>
        </p:nvSpPr>
        <p:spPr bwMode="auto">
          <a:xfrm>
            <a:off x="4216400" y="5427663"/>
            <a:ext cx="14478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27" name="Line 31"/>
          <p:cNvSpPr>
            <a:spLocks noChangeShapeType="1"/>
          </p:cNvSpPr>
          <p:nvPr/>
        </p:nvSpPr>
        <p:spPr bwMode="auto">
          <a:xfrm flipV="1">
            <a:off x="5664200" y="3675063"/>
            <a:ext cx="1588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28" name="Line 32"/>
          <p:cNvSpPr>
            <a:spLocks noChangeShapeType="1"/>
          </p:cNvSpPr>
          <p:nvPr/>
        </p:nvSpPr>
        <p:spPr bwMode="auto">
          <a:xfrm flipV="1">
            <a:off x="3149600" y="1922463"/>
            <a:ext cx="1588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29" name="Text Box 33"/>
          <p:cNvSpPr txBox="1">
            <a:spLocks noChangeArrowheads="1"/>
          </p:cNvSpPr>
          <p:nvPr/>
        </p:nvSpPr>
        <p:spPr bwMode="auto">
          <a:xfrm>
            <a:off x="3600450" y="4032250"/>
            <a:ext cx="665163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TLB</a:t>
            </a:r>
          </a:p>
        </p:txBody>
      </p:sp>
      <p:sp>
        <p:nvSpPr>
          <p:cNvPr id="669730" name="Text Box 34"/>
          <p:cNvSpPr txBox="1">
            <a:spLocks noChangeArrowheads="1"/>
          </p:cNvSpPr>
          <p:nvPr/>
        </p:nvSpPr>
        <p:spPr bwMode="auto">
          <a:xfrm>
            <a:off x="7035800" y="5175250"/>
            <a:ext cx="1057275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Memory</a:t>
            </a:r>
          </a:p>
        </p:txBody>
      </p:sp>
      <p:sp>
        <p:nvSpPr>
          <p:cNvPr id="669731" name="Text Box 35"/>
          <p:cNvSpPr txBox="1">
            <a:spLocks noChangeArrowheads="1"/>
          </p:cNvSpPr>
          <p:nvPr/>
        </p:nvSpPr>
        <p:spPr bwMode="auto">
          <a:xfrm>
            <a:off x="2006600" y="1517650"/>
            <a:ext cx="1668463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virtual address</a:t>
            </a:r>
          </a:p>
        </p:txBody>
      </p:sp>
      <p:sp>
        <p:nvSpPr>
          <p:cNvPr id="669732" name="Text Box 36"/>
          <p:cNvSpPr txBox="1">
            <a:spLocks noChangeArrowheads="1"/>
          </p:cNvSpPr>
          <p:nvPr/>
        </p:nvSpPr>
        <p:spPr bwMode="auto">
          <a:xfrm>
            <a:off x="4368800" y="2813050"/>
            <a:ext cx="1852613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physical address</a:t>
            </a:r>
          </a:p>
        </p:txBody>
      </p:sp>
      <p:sp>
        <p:nvSpPr>
          <p:cNvPr id="669733" name="Line 37"/>
          <p:cNvSpPr>
            <a:spLocks noChangeShapeType="1"/>
          </p:cNvSpPr>
          <p:nvPr/>
        </p:nvSpPr>
        <p:spPr bwMode="auto">
          <a:xfrm>
            <a:off x="3149600" y="1922463"/>
            <a:ext cx="25908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34" name="Line 38"/>
          <p:cNvSpPr>
            <a:spLocks noChangeShapeType="1"/>
          </p:cNvSpPr>
          <p:nvPr/>
        </p:nvSpPr>
        <p:spPr bwMode="auto">
          <a:xfrm>
            <a:off x="5740400" y="1922463"/>
            <a:ext cx="5334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35" name="Rectangle 39"/>
          <p:cNvSpPr>
            <a:spLocks noChangeArrowheads="1"/>
          </p:cNvSpPr>
          <p:nvPr/>
        </p:nvSpPr>
        <p:spPr bwMode="auto">
          <a:xfrm>
            <a:off x="2997200" y="4486275"/>
            <a:ext cx="609600" cy="43497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669736" name="Rectangle 40"/>
          <p:cNvSpPr>
            <a:spLocks noChangeArrowheads="1"/>
          </p:cNvSpPr>
          <p:nvPr/>
        </p:nvSpPr>
        <p:spPr bwMode="auto">
          <a:xfrm>
            <a:off x="3606800" y="4489450"/>
            <a:ext cx="609600" cy="43497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669737" name="Rectangle 41"/>
          <p:cNvSpPr>
            <a:spLocks noChangeArrowheads="1"/>
          </p:cNvSpPr>
          <p:nvPr/>
        </p:nvSpPr>
        <p:spPr bwMode="auto">
          <a:xfrm>
            <a:off x="4216400" y="4489450"/>
            <a:ext cx="609600" cy="43497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endParaRPr lang="en-US" sz="20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69738" name="Rectangle 42"/>
          <p:cNvSpPr>
            <a:spLocks noChangeArrowheads="1"/>
          </p:cNvSpPr>
          <p:nvPr/>
        </p:nvSpPr>
        <p:spPr bwMode="auto">
          <a:xfrm>
            <a:off x="3606800" y="5251450"/>
            <a:ext cx="60960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f</a:t>
            </a:r>
          </a:p>
        </p:txBody>
      </p:sp>
      <p:cxnSp>
        <p:nvCxnSpPr>
          <p:cNvPr id="669739" name="AutoShape 43"/>
          <p:cNvCxnSpPr>
            <a:cxnSpLocks noChangeShapeType="1"/>
            <a:stCxn id="669735" idx="2"/>
            <a:endCxn id="669738" idx="0"/>
          </p:cNvCxnSpPr>
          <p:nvPr/>
        </p:nvCxnSpPr>
        <p:spPr bwMode="auto">
          <a:xfrm>
            <a:off x="3302000" y="4940300"/>
            <a:ext cx="609600" cy="292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69740" name="AutoShape 44"/>
          <p:cNvCxnSpPr>
            <a:cxnSpLocks noChangeShapeType="1"/>
            <a:stCxn id="669736" idx="2"/>
            <a:endCxn id="669738" idx="0"/>
          </p:cNvCxnSpPr>
          <p:nvPr/>
        </p:nvCxnSpPr>
        <p:spPr bwMode="auto">
          <a:xfrm>
            <a:off x="3911600" y="4943475"/>
            <a:ext cx="0" cy="288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69741" name="AutoShape 45"/>
          <p:cNvCxnSpPr>
            <a:cxnSpLocks noChangeShapeType="1"/>
            <a:stCxn id="669737" idx="2"/>
            <a:endCxn id="669738" idx="0"/>
          </p:cNvCxnSpPr>
          <p:nvPr/>
        </p:nvCxnSpPr>
        <p:spPr bwMode="auto">
          <a:xfrm flipH="1">
            <a:off x="3911600" y="4943475"/>
            <a:ext cx="609600" cy="288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69743" name="Freeform 47"/>
          <p:cNvSpPr>
            <a:spLocks/>
          </p:cNvSpPr>
          <p:nvPr/>
        </p:nvSpPr>
        <p:spPr bwMode="auto">
          <a:xfrm>
            <a:off x="2235200" y="2525713"/>
            <a:ext cx="2206625" cy="34258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58"/>
              </a:cxn>
              <a:cxn ang="0">
                <a:pos x="1390" y="2158"/>
              </a:cxn>
            </a:cxnLst>
            <a:rect l="0" t="0" r="r" b="b"/>
            <a:pathLst>
              <a:path w="1390" h="2158">
                <a:moveTo>
                  <a:pt x="0" y="0"/>
                </a:moveTo>
                <a:lnTo>
                  <a:pt x="0" y="2158"/>
                </a:lnTo>
                <a:lnTo>
                  <a:pt x="1390" y="2158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44" name="Text Box 48"/>
          <p:cNvSpPr txBox="1">
            <a:spLocks noChangeArrowheads="1"/>
          </p:cNvSpPr>
          <p:nvPr/>
        </p:nvSpPr>
        <p:spPr bwMode="auto">
          <a:xfrm>
            <a:off x="3840163" y="6072188"/>
            <a:ext cx="481012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PT</a:t>
            </a:r>
          </a:p>
        </p:txBody>
      </p:sp>
      <p:sp>
        <p:nvSpPr>
          <p:cNvPr id="669746" name="Rectangle 50"/>
          <p:cNvSpPr>
            <a:spLocks noChangeArrowheads="1"/>
          </p:cNvSpPr>
          <p:nvPr/>
        </p:nvSpPr>
        <p:spPr bwMode="auto">
          <a:xfrm>
            <a:off x="4456113" y="5745163"/>
            <a:ext cx="609600" cy="43497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669748" name="Freeform 52"/>
          <p:cNvSpPr>
            <a:spLocks/>
          </p:cNvSpPr>
          <p:nvPr/>
        </p:nvSpPr>
        <p:spPr bwMode="auto">
          <a:xfrm>
            <a:off x="5094288" y="3716338"/>
            <a:ext cx="827087" cy="2235200"/>
          </a:xfrm>
          <a:custGeom>
            <a:avLst/>
            <a:gdLst/>
            <a:ahLst/>
            <a:cxnLst>
              <a:cxn ang="0">
                <a:pos x="0" y="1408"/>
              </a:cxn>
              <a:cxn ang="0">
                <a:pos x="521" y="1389"/>
              </a:cxn>
              <a:cxn ang="0">
                <a:pos x="521" y="0"/>
              </a:cxn>
            </a:cxnLst>
            <a:rect l="0" t="0" r="r" b="b"/>
            <a:pathLst>
              <a:path w="521" h="1408">
                <a:moveTo>
                  <a:pt x="0" y="1408"/>
                </a:moveTo>
                <a:lnTo>
                  <a:pt x="521" y="1389"/>
                </a:lnTo>
                <a:lnTo>
                  <a:pt x="521" y="0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6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69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6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6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6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6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6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6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6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6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6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6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6" grpId="0"/>
      <p:bldP spid="669707" grpId="0"/>
      <p:bldP spid="669724" grpId="0" animBg="1"/>
      <p:bldP spid="669725" grpId="0" animBg="1"/>
      <p:bldP spid="669726" grpId="0" animBg="1"/>
      <p:bldP spid="669727" grpId="0" animBg="1"/>
      <p:bldP spid="669728" grpId="0" animBg="1"/>
      <p:bldP spid="669733" grpId="0" animBg="1"/>
      <p:bldP spid="669734" grpId="0" animBg="1"/>
      <p:bldP spid="669738" grpId="0" animBg="1"/>
      <p:bldP spid="669743" grpId="0" animBg="1"/>
      <p:bldP spid="66974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3ECA-B237-46CB-9905-8FB50ED506A2}" type="slidenum">
              <a:rPr lang="en-US"/>
              <a:pPr/>
              <a:t>68</a:t>
            </a:fld>
            <a:endParaRPr lang="en-US"/>
          </a:p>
        </p:txBody>
      </p:sp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Söû duïng TBL</a:t>
            </a:r>
          </a:p>
        </p:txBody>
      </p:sp>
      <p:graphicFrame>
        <p:nvGraphicFramePr>
          <p:cNvPr id="720899" name="Object 3"/>
          <p:cNvGraphicFramePr>
            <a:graphicFrameLocks noChangeAspect="1"/>
          </p:cNvGraphicFramePr>
          <p:nvPr/>
        </p:nvGraphicFramePr>
        <p:xfrm>
          <a:off x="685800" y="1182688"/>
          <a:ext cx="7935913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57" name="Artwork" r:id="rId3" imgW="8542857" imgH="5904762" progId="">
                  <p:embed/>
                </p:oleObj>
              </mc:Choice>
              <mc:Fallback>
                <p:oleObj name="Artwork" r:id="rId3" imgW="8542857" imgH="5904762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82688"/>
                        <a:ext cx="7935913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6D61-3273-41B1-A6FA-17952826D6E5}" type="slidenum">
              <a:rPr lang="en-US"/>
              <a:pPr/>
              <a:t>69</a:t>
            </a:fld>
            <a:endParaRPr lang="en-US"/>
          </a:p>
        </p:txBody>
      </p:sp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Baûo veä vaø chia seû trong Segmentation vaø Paging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990600"/>
            <a:ext cx="8229600" cy="5186363"/>
          </a:xfrm>
        </p:spPr>
        <p:txBody>
          <a:bodyPr/>
          <a:lstStyle/>
          <a:p>
            <a:r>
              <a:rPr lang="en-US"/>
              <a:t>Baûo veä</a:t>
            </a:r>
          </a:p>
          <a:p>
            <a:pPr lvl="1"/>
            <a:r>
              <a:rPr lang="en-US"/>
              <a:t>Segmentation : moãi phaàn töû trong ST ñöôïc gaén theâm caùc bit baûo veä</a:t>
            </a:r>
          </a:p>
          <a:p>
            <a:pPr lvl="2"/>
            <a:r>
              <a:rPr lang="en-US"/>
              <a:t>Moãi segment coù theå ñöôïc baûo veä tuøy theo ngöõ nghóa cuûa caùc ñoái töôïng beân trong segment</a:t>
            </a:r>
          </a:p>
          <a:p>
            <a:pPr lvl="1"/>
            <a:r>
              <a:rPr lang="en-US"/>
              <a:t>Paging : moãi phaàn töû trong PT ñöôïc gaén theâm caùc bit baûo veä</a:t>
            </a:r>
          </a:p>
          <a:p>
            <a:pPr lvl="2"/>
            <a:r>
              <a:rPr lang="en-US"/>
              <a:t>Moãi page khoâng nhaän thöùc ñöôïc ngöõ nghóa cuûa caùc ñoái töôïng beân trong page, neân baûo veä chæ aùp duïng cho toaøn boä trang, khoâng phaân bieät.</a:t>
            </a:r>
          </a:p>
          <a:p>
            <a:r>
              <a:rPr lang="en-US"/>
              <a:t>Chia seû: Cho nhieàu phaàn töï trong KGÑC cuøng troû ñeán 1 vò trí trong KGVL</a:t>
            </a:r>
          </a:p>
          <a:p>
            <a:pPr lvl="1"/>
            <a:r>
              <a:rPr lang="en-US"/>
              <a:t>Segmentation : chia seû möùc module chöông trình</a:t>
            </a:r>
          </a:p>
          <a:p>
            <a:pPr lvl="1"/>
            <a:r>
              <a:rPr lang="en-US"/>
              <a:t>Paging : chia seû caùc trang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1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843" name="Picture 3"/>
          <p:cNvPicPr>
            <a:picLocks noChangeAspect="1" noChangeArrowheads="1"/>
          </p:cNvPicPr>
          <p:nvPr/>
        </p:nvPicPr>
        <p:blipFill>
          <a:blip r:embed="rId3"/>
          <a:srcRect l="29768" t="2631" r="32141" b="1295"/>
          <a:stretch>
            <a:fillRect/>
          </a:stretch>
        </p:blipFill>
        <p:spPr bwMode="auto">
          <a:xfrm>
            <a:off x="1312863" y="309563"/>
            <a:ext cx="7364412" cy="6197600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7350" y="433388"/>
            <a:ext cx="3734707" cy="827087"/>
          </a:xfrm>
          <a:solidFill>
            <a:schemeClr val="tx2"/>
          </a:solidFill>
        </p:spPr>
        <p:txBody>
          <a:bodyPr/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Caùc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böôùc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huyeån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ñoåi</a:t>
            </a:r>
            <a:r>
              <a:rPr lang="en-US" sz="2000" dirty="0">
                <a:solidFill>
                  <a:schemeClr val="bg1"/>
                </a:solidFill>
              </a:rPr>
              <a:t> source program -&gt; .exe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D3F2-4A3A-424D-A1EB-4BF927481B93}" type="slidenum">
              <a:rPr lang="en-US" smtClean="0"/>
              <a:pPr/>
              <a:t>7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93038" cy="623888"/>
          </a:xfrm>
        </p:spPr>
        <p:txBody>
          <a:bodyPr/>
          <a:lstStyle/>
          <a:p>
            <a:r>
              <a:rPr lang="en-US" sz="2800"/>
              <a:t>Sharing Pages: A Text Editor</a:t>
            </a:r>
          </a:p>
        </p:txBody>
      </p:sp>
      <p:graphicFrame>
        <p:nvGraphicFramePr>
          <p:cNvPr id="727043" name="Object 3"/>
          <p:cNvGraphicFramePr>
            <a:graphicFrameLocks noChangeAspect="1"/>
          </p:cNvGraphicFramePr>
          <p:nvPr/>
        </p:nvGraphicFramePr>
        <p:xfrm>
          <a:off x="1528763" y="668338"/>
          <a:ext cx="6913562" cy="577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01" name="Artwork" r:id="rId3" imgW="6447619" imgH="5390476" progId="">
                  <p:embed/>
                </p:oleObj>
              </mc:Choice>
              <mc:Fallback>
                <p:oleObj name="Artwork" r:id="rId3" imgW="6447619" imgH="5390476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668338"/>
                        <a:ext cx="6913562" cy="577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44" name="Line 4"/>
          <p:cNvSpPr>
            <a:spLocks noChangeShapeType="1"/>
          </p:cNvSpPr>
          <p:nvPr/>
        </p:nvSpPr>
        <p:spPr bwMode="auto">
          <a:xfrm>
            <a:off x="2989263" y="812800"/>
            <a:ext cx="4572000" cy="14366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7045" name="Line 5"/>
          <p:cNvSpPr>
            <a:spLocks noChangeShapeType="1"/>
          </p:cNvSpPr>
          <p:nvPr/>
        </p:nvSpPr>
        <p:spPr bwMode="auto">
          <a:xfrm>
            <a:off x="3076575" y="1074738"/>
            <a:ext cx="4500563" cy="15081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7046" name="Line 6"/>
          <p:cNvSpPr>
            <a:spLocks noChangeShapeType="1"/>
          </p:cNvSpPr>
          <p:nvPr/>
        </p:nvSpPr>
        <p:spPr bwMode="auto">
          <a:xfrm>
            <a:off x="3076575" y="1320800"/>
            <a:ext cx="4529138" cy="2192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7047" name="Line 7"/>
          <p:cNvSpPr>
            <a:spLocks noChangeShapeType="1"/>
          </p:cNvSpPr>
          <p:nvPr/>
        </p:nvSpPr>
        <p:spPr bwMode="auto">
          <a:xfrm flipV="1">
            <a:off x="5849938" y="2263775"/>
            <a:ext cx="1697037" cy="1746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7048" name="Line 8"/>
          <p:cNvSpPr>
            <a:spLocks noChangeShapeType="1"/>
          </p:cNvSpPr>
          <p:nvPr/>
        </p:nvSpPr>
        <p:spPr bwMode="auto">
          <a:xfrm flipV="1">
            <a:off x="5994400" y="2568575"/>
            <a:ext cx="1582738" cy="11588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7049" name="Line 9"/>
          <p:cNvSpPr>
            <a:spLocks noChangeShapeType="1"/>
          </p:cNvSpPr>
          <p:nvPr/>
        </p:nvSpPr>
        <p:spPr bwMode="auto">
          <a:xfrm>
            <a:off x="5965825" y="3033713"/>
            <a:ext cx="1625600" cy="49371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7050" name="Line 10"/>
          <p:cNvSpPr>
            <a:spLocks noChangeShapeType="1"/>
          </p:cNvSpPr>
          <p:nvPr/>
        </p:nvSpPr>
        <p:spPr bwMode="auto">
          <a:xfrm flipV="1">
            <a:off x="3121025" y="2308225"/>
            <a:ext cx="4470400" cy="1930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7051" name="Line 11"/>
          <p:cNvSpPr>
            <a:spLocks noChangeShapeType="1"/>
          </p:cNvSpPr>
          <p:nvPr/>
        </p:nvSpPr>
        <p:spPr bwMode="auto">
          <a:xfrm flipV="1">
            <a:off x="3121025" y="2714625"/>
            <a:ext cx="4440238" cy="17843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7052" name="Line 12"/>
          <p:cNvSpPr>
            <a:spLocks noChangeShapeType="1"/>
          </p:cNvSpPr>
          <p:nvPr/>
        </p:nvSpPr>
        <p:spPr bwMode="auto">
          <a:xfrm flipV="1">
            <a:off x="3149600" y="3584575"/>
            <a:ext cx="4427538" cy="11906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E9E3-E061-48C7-9855-F490E4765A19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2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2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2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2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4" grpId="0" animBg="1"/>
      <p:bldP spid="727045" grpId="0" animBg="1"/>
      <p:bldP spid="727046" grpId="0" animBg="1"/>
      <p:bldP spid="727047" grpId="0" animBg="1"/>
      <p:bldP spid="727048" grpId="0" animBg="1"/>
      <p:bldP spid="727049" grpId="0" animBg="1"/>
      <p:bldP spid="727050" grpId="0" animBg="1"/>
      <p:bldP spid="727051" grpId="0" animBg="1"/>
      <p:bldP spid="72705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93038" cy="623888"/>
          </a:xfrm>
        </p:spPr>
        <p:txBody>
          <a:bodyPr/>
          <a:lstStyle/>
          <a:p>
            <a:r>
              <a:rPr lang="en-US" sz="2800"/>
              <a:t>Sharing Pages: A Text Editor</a:t>
            </a:r>
          </a:p>
        </p:txBody>
      </p:sp>
      <p:graphicFrame>
        <p:nvGraphicFramePr>
          <p:cNvPr id="728067" name="Object 3"/>
          <p:cNvGraphicFramePr>
            <a:graphicFrameLocks noChangeAspect="1"/>
          </p:cNvGraphicFramePr>
          <p:nvPr/>
        </p:nvGraphicFramePr>
        <p:xfrm>
          <a:off x="1528763" y="668338"/>
          <a:ext cx="6913562" cy="577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25" name="Artwork" r:id="rId3" imgW="6447619" imgH="5390476" progId="">
                  <p:embed/>
                </p:oleObj>
              </mc:Choice>
              <mc:Fallback>
                <p:oleObj name="Artwork" r:id="rId3" imgW="6447619" imgH="5390476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668338"/>
                        <a:ext cx="6913562" cy="577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8068" name="Line 4"/>
          <p:cNvSpPr>
            <a:spLocks noChangeShapeType="1"/>
          </p:cNvSpPr>
          <p:nvPr/>
        </p:nvSpPr>
        <p:spPr bwMode="auto">
          <a:xfrm>
            <a:off x="2989263" y="812800"/>
            <a:ext cx="4572000" cy="14366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69" name="Line 5"/>
          <p:cNvSpPr>
            <a:spLocks noChangeShapeType="1"/>
          </p:cNvSpPr>
          <p:nvPr/>
        </p:nvSpPr>
        <p:spPr bwMode="auto">
          <a:xfrm>
            <a:off x="3076575" y="1074738"/>
            <a:ext cx="4500563" cy="15081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70" name="Line 6"/>
          <p:cNvSpPr>
            <a:spLocks noChangeShapeType="1"/>
          </p:cNvSpPr>
          <p:nvPr/>
        </p:nvSpPr>
        <p:spPr bwMode="auto">
          <a:xfrm>
            <a:off x="3076575" y="1320800"/>
            <a:ext cx="4529138" cy="2192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71" name="Line 7"/>
          <p:cNvSpPr>
            <a:spLocks noChangeShapeType="1"/>
          </p:cNvSpPr>
          <p:nvPr/>
        </p:nvSpPr>
        <p:spPr bwMode="auto">
          <a:xfrm flipV="1">
            <a:off x="5849938" y="2263775"/>
            <a:ext cx="1697037" cy="1746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72" name="Line 8"/>
          <p:cNvSpPr>
            <a:spLocks noChangeShapeType="1"/>
          </p:cNvSpPr>
          <p:nvPr/>
        </p:nvSpPr>
        <p:spPr bwMode="auto">
          <a:xfrm flipV="1">
            <a:off x="5994400" y="2568575"/>
            <a:ext cx="1582738" cy="11588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73" name="Line 9"/>
          <p:cNvSpPr>
            <a:spLocks noChangeShapeType="1"/>
          </p:cNvSpPr>
          <p:nvPr/>
        </p:nvSpPr>
        <p:spPr bwMode="auto">
          <a:xfrm>
            <a:off x="5965825" y="3033713"/>
            <a:ext cx="1625600" cy="49371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74" name="Line 10"/>
          <p:cNvSpPr>
            <a:spLocks noChangeShapeType="1"/>
          </p:cNvSpPr>
          <p:nvPr/>
        </p:nvSpPr>
        <p:spPr bwMode="auto">
          <a:xfrm flipV="1">
            <a:off x="3121025" y="2308225"/>
            <a:ext cx="4470400" cy="1930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75" name="Line 11"/>
          <p:cNvSpPr>
            <a:spLocks noChangeShapeType="1"/>
          </p:cNvSpPr>
          <p:nvPr/>
        </p:nvSpPr>
        <p:spPr bwMode="auto">
          <a:xfrm flipV="1">
            <a:off x="3121025" y="2714625"/>
            <a:ext cx="4440238" cy="17843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76" name="Line 12"/>
          <p:cNvSpPr>
            <a:spLocks noChangeShapeType="1"/>
          </p:cNvSpPr>
          <p:nvPr/>
        </p:nvSpPr>
        <p:spPr bwMode="auto">
          <a:xfrm flipV="1">
            <a:off x="3149600" y="3584575"/>
            <a:ext cx="4427538" cy="11906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77" name="Text Box 13"/>
          <p:cNvSpPr txBox="1">
            <a:spLocks noChangeArrowheads="1"/>
          </p:cNvSpPr>
          <p:nvPr/>
        </p:nvSpPr>
        <p:spPr bwMode="auto">
          <a:xfrm>
            <a:off x="1597025" y="1582738"/>
            <a:ext cx="855663" cy="4699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tIns="0" bIns="0"/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accent2"/>
                </a:solidFill>
                <a:latin typeface="Comic Sans MS" pitchFamily="66" charset="0"/>
              </a:rPr>
              <a:t>ed 3 + data 1</a:t>
            </a:r>
          </a:p>
        </p:txBody>
      </p:sp>
      <p:sp>
        <p:nvSpPr>
          <p:cNvPr id="728078" name="Text Box 14"/>
          <p:cNvSpPr txBox="1">
            <a:spLocks noChangeArrowheads="1"/>
          </p:cNvSpPr>
          <p:nvPr/>
        </p:nvSpPr>
        <p:spPr bwMode="auto">
          <a:xfrm>
            <a:off x="1604963" y="5000625"/>
            <a:ext cx="855662" cy="46990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tIns="0" bIns="0"/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08000"/>
                </a:solidFill>
                <a:latin typeface="Comic Sans MS" pitchFamily="66" charset="0"/>
              </a:rPr>
              <a:t>ed 3 + data 3</a:t>
            </a:r>
          </a:p>
        </p:txBody>
      </p:sp>
      <p:sp>
        <p:nvSpPr>
          <p:cNvPr id="728079" name="Text Box 15"/>
          <p:cNvSpPr txBox="1">
            <a:spLocks noChangeArrowheads="1"/>
          </p:cNvSpPr>
          <p:nvPr/>
        </p:nvSpPr>
        <p:spPr bwMode="auto">
          <a:xfrm>
            <a:off x="4435475" y="3259138"/>
            <a:ext cx="855663" cy="4699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tIns="0" bIns="0"/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FF3300"/>
                </a:solidFill>
                <a:latin typeface="Comic Sans MS" pitchFamily="66" charset="0"/>
              </a:rPr>
              <a:t>ed 3 + data 2</a:t>
            </a:r>
          </a:p>
        </p:txBody>
      </p:sp>
      <p:sp>
        <p:nvSpPr>
          <p:cNvPr id="728080" name="Text Box 16"/>
          <p:cNvSpPr txBox="1">
            <a:spLocks noChangeArrowheads="1"/>
          </p:cNvSpPr>
          <p:nvPr/>
        </p:nvSpPr>
        <p:spPr bwMode="auto">
          <a:xfrm>
            <a:off x="3608388" y="5835650"/>
            <a:ext cx="7093609" cy="461665"/>
          </a:xfrm>
          <a:prstGeom prst="rect">
            <a:avLst/>
          </a:prstGeom>
          <a:solidFill>
            <a:srgbClr val="008000"/>
          </a:solidFill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Chia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seû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Page 2 =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Chia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seû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caû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code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vaø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data 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E9E3-E061-48C7-9855-F490E4765A19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2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2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2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2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068" grpId="0" animBg="1"/>
      <p:bldP spid="728069" grpId="0" animBg="1"/>
      <p:bldP spid="728070" grpId="0" animBg="1"/>
      <p:bldP spid="728071" grpId="0" animBg="1"/>
      <p:bldP spid="728072" grpId="0" animBg="1"/>
      <p:bldP spid="728073" grpId="0" animBg="1"/>
      <p:bldP spid="728074" grpId="0" animBg="1"/>
      <p:bldP spid="728075" grpId="0" animBg="1"/>
      <p:bldP spid="728076" grpId="0" animBg="1"/>
      <p:bldP spid="72808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A9D5-45BB-4B56-9CA5-61437F84E24C}" type="slidenum">
              <a:rPr lang="en-US"/>
              <a:pPr/>
              <a:t>72</a:t>
            </a:fld>
            <a:endParaRPr lang="en-US"/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Ñaùnh giaù caùc moâ hình chuyeån ñoåi ñòa chæ 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1775" indent="-231775"/>
            <a:r>
              <a:rPr lang="en-US"/>
              <a:t>Giaû söû coù: </a:t>
            </a:r>
          </a:p>
          <a:p>
            <a:pPr marL="682625" lvl="1" indent="-225425"/>
            <a:r>
              <a:rPr lang="en-US">
                <a:solidFill>
                  <a:schemeClr val="hlink"/>
                </a:solidFill>
              </a:rPr>
              <a:t>t</a:t>
            </a:r>
            <a:r>
              <a:rPr lang="en-US" baseline="-12000">
                <a:solidFill>
                  <a:schemeClr val="hlink"/>
                </a:solidFill>
              </a:rPr>
              <a:t>m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 sz="2000"/>
              <a:t>: thôøi gian truy xuaát BNC</a:t>
            </a:r>
          </a:p>
          <a:p>
            <a:pPr marL="682625" lvl="1" indent="-225425"/>
            <a:r>
              <a:rPr lang="en-US">
                <a:solidFill>
                  <a:schemeClr val="hlink"/>
                </a:solidFill>
              </a:rPr>
              <a:t>t</a:t>
            </a:r>
            <a:r>
              <a:rPr lang="en-US" baseline="-12000">
                <a:solidFill>
                  <a:schemeClr val="hlink"/>
                </a:solidFill>
              </a:rPr>
              <a:t>c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 sz="2000"/>
              <a:t>: thôøi gian truy xuaát cache</a:t>
            </a:r>
          </a:p>
          <a:p>
            <a:pPr marL="682625" lvl="1" indent="-225425"/>
            <a:r>
              <a:rPr lang="en-US" sz="2000">
                <a:solidFill>
                  <a:schemeClr val="hlink"/>
                </a:solidFill>
              </a:rPr>
              <a:t>hit-ration </a:t>
            </a:r>
            <a:r>
              <a:rPr lang="en-US" sz="2000"/>
              <a:t>: tæ leä tìm thaáy moät soá hieäu trang </a:t>
            </a:r>
            <a:r>
              <a:rPr lang="en-US" sz="2000">
                <a:solidFill>
                  <a:schemeClr val="hlink"/>
                </a:solidFill>
              </a:rPr>
              <a:t>p</a:t>
            </a:r>
            <a:r>
              <a:rPr lang="en-US" sz="2000"/>
              <a:t> trong TLB</a:t>
            </a:r>
          </a:p>
          <a:p>
            <a:pPr marL="231775" indent="-231775"/>
            <a:r>
              <a:rPr lang="en-US"/>
              <a:t>Coâng thöùc tính thôøi gian truy caäp thöïc teá (Time Effective Acess) ñeán moät ñoái töôïng trong BNC </a:t>
            </a:r>
          </a:p>
          <a:p>
            <a:pPr marL="682625" lvl="1" indent="-225425"/>
            <a:r>
              <a:rPr lang="en-US"/>
              <a:t>bao goàm thôøi gian chuyeån ñoåi ñòa chæ vaø thôøi gian truy xuaát döõ lieäu</a:t>
            </a:r>
          </a:p>
          <a:p>
            <a:pPr marL="682625" lvl="1" indent="-225425"/>
            <a:r>
              <a:rPr lang="en-US">
                <a:solidFill>
                  <a:schemeClr val="hlink"/>
                </a:solidFill>
              </a:rPr>
              <a:t>TEA = (time biding add + time acces memory)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063" y="236538"/>
            <a:ext cx="8404225" cy="6375400"/>
          </a:xfrm>
        </p:spPr>
        <p:txBody>
          <a:bodyPr/>
          <a:lstStyle/>
          <a:p>
            <a:pPr marL="231775" indent="-231775">
              <a:lnSpc>
                <a:spcPct val="90000"/>
              </a:lnSpc>
            </a:pPr>
            <a:r>
              <a:rPr lang="en-US"/>
              <a:t>Linker-Loader</a:t>
            </a:r>
          </a:p>
          <a:p>
            <a:pPr marL="682625" lvl="1" indent="-225425">
              <a:lnSpc>
                <a:spcPct val="90000"/>
              </a:lnSpc>
            </a:pPr>
            <a:r>
              <a:rPr lang="en-US">
                <a:solidFill>
                  <a:schemeClr val="hlink"/>
                </a:solidFill>
              </a:rPr>
              <a:t>TEA = t</a:t>
            </a:r>
            <a:r>
              <a:rPr lang="en-US" baseline="-12000">
                <a:solidFill>
                  <a:schemeClr val="hlink"/>
                </a:solidFill>
              </a:rPr>
              <a:t>m</a:t>
            </a:r>
            <a:r>
              <a:rPr lang="en-US">
                <a:solidFill>
                  <a:schemeClr val="hlink"/>
                </a:solidFill>
              </a:rPr>
              <a:t> </a:t>
            </a:r>
          </a:p>
          <a:p>
            <a:pPr marL="682625" lvl="1" indent="-225425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solidFill>
                  <a:schemeClr val="folHlink"/>
                </a:solidFill>
              </a:rPr>
              <a:t>                 (data)</a:t>
            </a:r>
          </a:p>
          <a:p>
            <a:pPr marL="231775" indent="-231775">
              <a:lnSpc>
                <a:spcPct val="90000"/>
              </a:lnSpc>
            </a:pPr>
            <a:r>
              <a:rPr lang="en-US"/>
              <a:t>Base + Bound</a:t>
            </a:r>
          </a:p>
          <a:p>
            <a:pPr marL="682625" lvl="1" indent="-225425">
              <a:lnSpc>
                <a:spcPct val="90000"/>
              </a:lnSpc>
            </a:pPr>
            <a:r>
              <a:rPr lang="en-US">
                <a:solidFill>
                  <a:schemeClr val="hlink"/>
                </a:solidFill>
              </a:rPr>
              <a:t>TEA = (t</a:t>
            </a:r>
            <a:r>
              <a:rPr lang="en-US" baseline="-12000">
                <a:solidFill>
                  <a:schemeClr val="hlink"/>
                </a:solidFill>
              </a:rPr>
              <a:t>c </a:t>
            </a:r>
            <a:r>
              <a:rPr lang="en-US">
                <a:solidFill>
                  <a:schemeClr val="hlink"/>
                </a:solidFill>
              </a:rPr>
              <a:t>+ t</a:t>
            </a:r>
            <a:r>
              <a:rPr lang="en-US" baseline="-12000">
                <a:solidFill>
                  <a:schemeClr val="hlink"/>
                </a:solidFill>
              </a:rPr>
              <a:t>c</a:t>
            </a:r>
            <a:r>
              <a:rPr lang="en-US">
                <a:solidFill>
                  <a:schemeClr val="hlink"/>
                </a:solidFill>
              </a:rPr>
              <a:t>)           +        t</a:t>
            </a:r>
            <a:r>
              <a:rPr lang="en-US" baseline="-12000">
                <a:solidFill>
                  <a:schemeClr val="hlink"/>
                </a:solidFill>
              </a:rPr>
              <a:t>m</a:t>
            </a:r>
            <a:r>
              <a:rPr lang="en-US">
                <a:solidFill>
                  <a:schemeClr val="hlink"/>
                </a:solidFill>
              </a:rPr>
              <a:t> </a:t>
            </a:r>
          </a:p>
          <a:p>
            <a:pPr marL="682625" lvl="1" indent="-225425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solidFill>
                  <a:schemeClr val="folHlink"/>
                </a:solidFill>
              </a:rPr>
              <a:t>           (Base &amp; Bound)                  (data)</a:t>
            </a:r>
          </a:p>
          <a:p>
            <a:pPr marL="231775" indent="-231775">
              <a:lnSpc>
                <a:spcPct val="90000"/>
              </a:lnSpc>
            </a:pPr>
            <a:r>
              <a:rPr lang="en-US"/>
              <a:t>Segmentation</a:t>
            </a:r>
          </a:p>
          <a:p>
            <a:pPr marL="682625" lvl="1" indent="-225425">
              <a:lnSpc>
                <a:spcPct val="90000"/>
              </a:lnSpc>
            </a:pPr>
            <a:r>
              <a:rPr lang="en-US">
                <a:solidFill>
                  <a:schemeClr val="hlink"/>
                </a:solidFill>
              </a:rPr>
              <a:t>TEA =          t</a:t>
            </a:r>
            <a:r>
              <a:rPr lang="en-US" baseline="-12000">
                <a:solidFill>
                  <a:schemeClr val="hlink"/>
                </a:solidFill>
              </a:rPr>
              <a:t>c</a:t>
            </a:r>
            <a:r>
              <a:rPr lang="en-US">
                <a:solidFill>
                  <a:schemeClr val="hlink"/>
                </a:solidFill>
              </a:rPr>
              <a:t>           +           t</a:t>
            </a:r>
            <a:r>
              <a:rPr lang="en-US" baseline="-12000">
                <a:solidFill>
                  <a:schemeClr val="hlink"/>
                </a:solidFill>
              </a:rPr>
              <a:t>m</a:t>
            </a:r>
            <a:r>
              <a:rPr lang="en-US">
                <a:solidFill>
                  <a:schemeClr val="hlink"/>
                </a:solidFill>
              </a:rPr>
              <a:t> </a:t>
            </a:r>
          </a:p>
          <a:p>
            <a:pPr marL="682625" lvl="1" indent="-225425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solidFill>
                  <a:schemeClr val="folHlink"/>
                </a:solidFill>
              </a:rPr>
              <a:t>           (ST trong cache)                 (data)</a:t>
            </a:r>
          </a:p>
          <a:p>
            <a:pPr marL="231775" indent="-231775">
              <a:lnSpc>
                <a:spcPct val="90000"/>
              </a:lnSpc>
            </a:pPr>
            <a:r>
              <a:rPr lang="en-US"/>
              <a:t>Paging</a:t>
            </a:r>
          </a:p>
          <a:p>
            <a:pPr marL="682625" lvl="1" indent="-225425">
              <a:lnSpc>
                <a:spcPct val="90000"/>
              </a:lnSpc>
            </a:pPr>
            <a:r>
              <a:rPr lang="en-US"/>
              <a:t>Khoâng söû duïng TLB :         </a:t>
            </a:r>
          </a:p>
          <a:p>
            <a:pPr marL="1146175" lvl="2" indent="-231775">
              <a:lnSpc>
                <a:spcPct val="90000"/>
              </a:lnSpc>
            </a:pPr>
            <a:r>
              <a:rPr lang="en-US"/>
              <a:t>    </a:t>
            </a:r>
            <a:r>
              <a:rPr lang="en-US" sz="2400">
                <a:solidFill>
                  <a:schemeClr val="hlink"/>
                </a:solidFill>
              </a:rPr>
              <a:t>TEA =          t</a:t>
            </a:r>
            <a:r>
              <a:rPr lang="en-US" sz="2400" baseline="-12000">
                <a:solidFill>
                  <a:schemeClr val="hlink"/>
                </a:solidFill>
              </a:rPr>
              <a:t>m</a:t>
            </a:r>
            <a:r>
              <a:rPr lang="en-US" sz="2400">
                <a:solidFill>
                  <a:schemeClr val="hlink"/>
                </a:solidFill>
              </a:rPr>
              <a:t>           +                t</a:t>
            </a:r>
            <a:r>
              <a:rPr lang="en-US" sz="2400" baseline="-12000">
                <a:solidFill>
                  <a:schemeClr val="hlink"/>
                </a:solidFill>
              </a:rPr>
              <a:t>m</a:t>
            </a:r>
            <a:r>
              <a:rPr lang="en-US" sz="2400">
                <a:solidFill>
                  <a:schemeClr val="hlink"/>
                </a:solidFill>
              </a:rPr>
              <a:t> </a:t>
            </a:r>
          </a:p>
          <a:p>
            <a:pPr marL="682625" lvl="1" indent="-225425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solidFill>
                  <a:schemeClr val="folHlink"/>
                </a:solidFill>
              </a:rPr>
              <a:t>                                  (PT trong mem)              (data)</a:t>
            </a:r>
          </a:p>
          <a:p>
            <a:pPr marL="682625" lvl="1" indent="-225425">
              <a:lnSpc>
                <a:spcPct val="90000"/>
              </a:lnSpc>
            </a:pPr>
            <a:r>
              <a:rPr lang="en-US"/>
              <a:t>Coù söû duïng TLB :   </a:t>
            </a:r>
          </a:p>
          <a:p>
            <a:pPr marL="1146175" lvl="2" indent="-231775">
              <a:lnSpc>
                <a:spcPct val="90000"/>
              </a:lnSpc>
            </a:pPr>
            <a:r>
              <a:rPr lang="en-US" sz="2400"/>
              <a:t> </a:t>
            </a:r>
            <a:r>
              <a:rPr lang="en-US" sz="2400">
                <a:solidFill>
                  <a:schemeClr val="hlink"/>
                </a:solidFill>
              </a:rPr>
              <a:t>TEA = hit-ratio ( t</a:t>
            </a:r>
            <a:r>
              <a:rPr lang="en-US" sz="2400" baseline="-14000">
                <a:solidFill>
                  <a:schemeClr val="hlink"/>
                </a:solidFill>
              </a:rPr>
              <a:t>c</a:t>
            </a:r>
            <a:r>
              <a:rPr lang="en-US" sz="2400">
                <a:solidFill>
                  <a:schemeClr val="hlink"/>
                </a:solidFill>
              </a:rPr>
              <a:t>   +    t</a:t>
            </a:r>
            <a:r>
              <a:rPr lang="en-US" sz="2400" baseline="-12000">
                <a:solidFill>
                  <a:schemeClr val="hlink"/>
                </a:solidFill>
              </a:rPr>
              <a:t>m</a:t>
            </a:r>
            <a:r>
              <a:rPr lang="en-US" sz="2400">
                <a:solidFill>
                  <a:schemeClr val="hlink"/>
                </a:solidFill>
              </a:rPr>
              <a:t> ) + (1- hit-ratio)( t</a:t>
            </a:r>
            <a:r>
              <a:rPr lang="en-US" sz="2400" baseline="-14000">
                <a:solidFill>
                  <a:schemeClr val="hlink"/>
                </a:solidFill>
              </a:rPr>
              <a:t>c   </a:t>
            </a:r>
            <a:r>
              <a:rPr lang="en-US" sz="2400">
                <a:solidFill>
                  <a:schemeClr val="hlink"/>
                </a:solidFill>
              </a:rPr>
              <a:t>+    t</a:t>
            </a:r>
            <a:r>
              <a:rPr lang="en-US" sz="2400" baseline="-14000">
                <a:solidFill>
                  <a:schemeClr val="hlink"/>
                </a:solidFill>
              </a:rPr>
              <a:t>m</a:t>
            </a:r>
            <a:r>
              <a:rPr lang="en-US" sz="2400">
                <a:solidFill>
                  <a:schemeClr val="hlink"/>
                </a:solidFill>
              </a:rPr>
              <a:t>   +    t</a:t>
            </a:r>
            <a:r>
              <a:rPr lang="en-US" sz="2400" baseline="-12000">
                <a:solidFill>
                  <a:schemeClr val="hlink"/>
                </a:solidFill>
              </a:rPr>
              <a:t>m</a:t>
            </a:r>
            <a:r>
              <a:rPr lang="en-US" sz="2400">
                <a:solidFill>
                  <a:schemeClr val="hlink"/>
                </a:solidFill>
              </a:rPr>
              <a:t> ) </a:t>
            </a:r>
          </a:p>
          <a:p>
            <a:pPr marL="682625" lvl="1" indent="-225425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solidFill>
                  <a:schemeClr val="folHlink"/>
                </a:solidFill>
              </a:rPr>
              <a:t>                                                  (TLB)    (data)                             (TLB)    (PT)     (data)                                                                        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E9E3-E061-48C7-9855-F490E4765A19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>
                <a:latin typeface="Arial Hebrew" charset="-79"/>
                <a:ea typeface="Arial Hebrew" charset="-79"/>
                <a:cs typeface="Arial Hebrew" charset="-79"/>
              </a:rPr>
              <a:t>Giả sử:</a:t>
            </a:r>
          </a:p>
          <a:p>
            <a:r>
              <a:rPr lang="vi-VN" dirty="0" smtClean="0">
                <a:latin typeface="Arial Hebrew" charset="-79"/>
                <a:ea typeface="Arial Hebrew" charset="-79"/>
                <a:cs typeface="Arial Hebrew" charset="-79"/>
              </a:rPr>
              <a:t>1. Có lỗi xảy ra thì tốn 8ms để thay trang</a:t>
            </a:r>
          </a:p>
          <a:p>
            <a:r>
              <a:rPr lang="vi-VN" dirty="0" smtClean="0">
                <a:latin typeface="Arial Hebrew" charset="-79"/>
                <a:ea typeface="Arial Hebrew" charset="-79"/>
                <a:cs typeface="Arial Hebrew" charset="-79"/>
              </a:rPr>
              <a:t>2. Nếu trang thay đổi nội dung thì tốn 20ms</a:t>
            </a:r>
          </a:p>
          <a:p>
            <a:r>
              <a:rPr lang="vi-VN" dirty="0" smtClean="0">
                <a:latin typeface="Arial Hebrew" charset="-79"/>
                <a:ea typeface="Arial Hebrew" charset="-79"/>
                <a:cs typeface="Arial Hebrew" charset="-79"/>
              </a:rPr>
              <a:t>Giả sử 70% trang có thay nội dung</a:t>
            </a:r>
          </a:p>
          <a:p>
            <a:r>
              <a:rPr lang="vi-VN" dirty="0" smtClean="0">
                <a:latin typeface="Arial Hebrew" charset="-79"/>
                <a:ea typeface="Arial Hebrew" charset="-79"/>
                <a:cs typeface="Arial Hebrew" charset="-79"/>
              </a:rPr>
              <a:t>Truy cập bộ nhớ tớn 100ns</a:t>
            </a:r>
          </a:p>
          <a:p>
            <a:endParaRPr lang="vi-VN" dirty="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vi-VN" dirty="0" smtClean="0">
                <a:latin typeface="Arial Hebrew" charset="-79"/>
                <a:ea typeface="Arial Hebrew" charset="-79"/>
                <a:cs typeface="Arial Hebrew" charset="-79"/>
              </a:rPr>
              <a:t>Hỏi tỉ lệ lỗi trang bao nhiêu để đảm bảo EMAT không vượt quá 200ns</a:t>
            </a:r>
          </a:p>
          <a:p>
            <a:endParaRPr lang="vi-VN" dirty="0">
              <a:latin typeface="Arial Hebrew" charset="-79"/>
              <a:ea typeface="Arial Hebrew" charset="-79"/>
              <a:cs typeface="Arial Hebrew" charset="-79"/>
            </a:endParaRPr>
          </a:p>
          <a:p>
            <a:endParaRPr lang="en-US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E9E3-E061-48C7-9855-F490E4765A19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kern="1200" dirty="0">
                <a:latin typeface="Arial" charset="0"/>
              </a:rPr>
              <a:t>EAT = (1 – </a:t>
            </a:r>
            <a:r>
              <a:rPr lang="en-US" i="1" kern="1200" dirty="0">
                <a:latin typeface="Arial" charset="0"/>
              </a:rPr>
              <a:t>p</a:t>
            </a:r>
            <a:r>
              <a:rPr lang="en-US" kern="1200" dirty="0">
                <a:latin typeface="Arial" charset="0"/>
              </a:rPr>
              <a:t>) x memory access + </a:t>
            </a:r>
            <a:r>
              <a:rPr lang="en-US" i="1" kern="1200" dirty="0">
                <a:latin typeface="Arial" charset="0"/>
              </a:rPr>
              <a:t>p </a:t>
            </a:r>
            <a:r>
              <a:rPr lang="en-US" kern="1200" dirty="0">
                <a:latin typeface="Arial" charset="0"/>
              </a:rPr>
              <a:t>(page fault overhead</a:t>
            </a:r>
            <a:br>
              <a:rPr lang="en-US" kern="1200" dirty="0">
                <a:latin typeface="Arial" charset="0"/>
              </a:rPr>
            </a:br>
            <a:r>
              <a:rPr lang="en-US" kern="1200" dirty="0">
                <a:latin typeface="Arial" charset="0"/>
              </a:rPr>
              <a:t>+ [swap page out ]</a:t>
            </a:r>
            <a:br>
              <a:rPr lang="en-US" kern="1200" dirty="0">
                <a:latin typeface="Arial" charset="0"/>
              </a:rPr>
            </a:br>
            <a:r>
              <a:rPr lang="en-US" kern="1200" dirty="0">
                <a:latin typeface="Arial" charset="0"/>
              </a:rPr>
              <a:t>+ swap page in </a:t>
            </a:r>
            <a:endParaRPr lang="en-US" dirty="0"/>
          </a:p>
          <a:p>
            <a:pPr marL="0" indent="0">
              <a:buNone/>
            </a:pPr>
            <a:r>
              <a:rPr lang="en-US" kern="1200" dirty="0" smtClean="0">
                <a:latin typeface="Arial" charset="0"/>
              </a:rPr>
              <a:t>    + </a:t>
            </a:r>
            <a:r>
              <a:rPr lang="en-US" kern="1200" dirty="0">
                <a:latin typeface="Arial" charset="0"/>
              </a:rPr>
              <a:t>restart overhead)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E9E3-E061-48C7-9855-F490E4765A19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1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45" name="Freeform 33"/>
          <p:cNvSpPr>
            <a:spLocks/>
          </p:cNvSpPr>
          <p:nvPr/>
        </p:nvSpPr>
        <p:spPr bwMode="auto">
          <a:xfrm>
            <a:off x="5195888" y="3468688"/>
            <a:ext cx="1162050" cy="1597025"/>
          </a:xfrm>
          <a:custGeom>
            <a:avLst/>
            <a:gdLst/>
            <a:ahLst/>
            <a:cxnLst>
              <a:cxn ang="0">
                <a:pos x="0" y="1006"/>
              </a:cxn>
              <a:cxn ang="0">
                <a:pos x="338" y="229"/>
              </a:cxn>
              <a:cxn ang="0">
                <a:pos x="732" y="0"/>
              </a:cxn>
            </a:cxnLst>
            <a:rect l="0" t="0" r="r" b="b"/>
            <a:pathLst>
              <a:path w="732" h="1006">
                <a:moveTo>
                  <a:pt x="0" y="1006"/>
                </a:moveTo>
                <a:cubicBezTo>
                  <a:pt x="108" y="701"/>
                  <a:pt x="216" y="397"/>
                  <a:pt x="338" y="229"/>
                </a:cubicBezTo>
                <a:cubicBezTo>
                  <a:pt x="460" y="61"/>
                  <a:pt x="596" y="30"/>
                  <a:pt x="732" y="0"/>
                </a:cubicBez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602129" name="Group 17"/>
          <p:cNvGrpSpPr>
            <a:grpSpLocks/>
          </p:cNvGrpSpPr>
          <p:nvPr/>
        </p:nvGrpSpPr>
        <p:grpSpPr bwMode="auto">
          <a:xfrm>
            <a:off x="169863" y="60325"/>
            <a:ext cx="1557337" cy="2114550"/>
            <a:chOff x="107" y="38"/>
            <a:chExt cx="981" cy="1332"/>
          </a:xfrm>
        </p:grpSpPr>
        <p:sp>
          <p:nvSpPr>
            <p:cNvPr id="602118" name="Text Box 6"/>
            <p:cNvSpPr txBox="1">
              <a:spLocks noChangeArrowheads="1"/>
            </p:cNvSpPr>
            <p:nvPr/>
          </p:nvSpPr>
          <p:spPr bwMode="auto">
            <a:xfrm>
              <a:off x="293" y="283"/>
              <a:ext cx="795" cy="1087"/>
            </a:xfrm>
            <a:prstGeom prst="rect">
              <a:avLst/>
            </a:prstGeom>
            <a:noFill/>
            <a:ln w="38100">
              <a:solidFill>
                <a:srgbClr val="FD6035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1800">
                  <a:latin typeface="Comic Sans MS" pitchFamily="66" charset="0"/>
                </a:rPr>
                <a:t>int x;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latin typeface="Comic Sans MS" pitchFamily="66" charset="0"/>
                </a:rPr>
                <a:t>int y;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latin typeface="Comic Sans MS" pitchFamily="66" charset="0"/>
                </a:rPr>
                <a:t>x = 12;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latin typeface="Comic Sans MS" pitchFamily="66" charset="0"/>
                </a:rPr>
                <a:t>y = 5;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latin typeface="Comic Sans MS" pitchFamily="66" charset="0"/>
                </a:rPr>
                <a:t>F();</a:t>
              </a:r>
            </a:p>
          </p:txBody>
        </p:sp>
        <p:sp>
          <p:nvSpPr>
            <p:cNvPr id="602122" name="Text Box 10"/>
            <p:cNvSpPr txBox="1">
              <a:spLocks noChangeArrowheads="1"/>
            </p:cNvSpPr>
            <p:nvPr/>
          </p:nvSpPr>
          <p:spPr bwMode="auto">
            <a:xfrm>
              <a:off x="107" y="38"/>
              <a:ext cx="369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A.C</a:t>
              </a:r>
            </a:p>
          </p:txBody>
        </p:sp>
      </p:grpSp>
      <p:grpSp>
        <p:nvGrpSpPr>
          <p:cNvPr id="602130" name="Group 18"/>
          <p:cNvGrpSpPr>
            <a:grpSpLocks/>
          </p:cNvGrpSpPr>
          <p:nvPr/>
        </p:nvGrpSpPr>
        <p:grpSpPr bwMode="auto">
          <a:xfrm>
            <a:off x="2239963" y="225425"/>
            <a:ext cx="2151062" cy="1528763"/>
            <a:chOff x="121" y="1459"/>
            <a:chExt cx="1355" cy="963"/>
          </a:xfrm>
        </p:grpSpPr>
        <p:sp>
          <p:nvSpPr>
            <p:cNvPr id="602121" name="Text Box 9"/>
            <p:cNvSpPr txBox="1">
              <a:spLocks noChangeArrowheads="1"/>
            </p:cNvSpPr>
            <p:nvPr/>
          </p:nvSpPr>
          <p:spPr bwMode="auto">
            <a:xfrm>
              <a:off x="471" y="1578"/>
              <a:ext cx="1005" cy="844"/>
            </a:xfrm>
            <a:prstGeom prst="rect">
              <a:avLst/>
            </a:prstGeom>
            <a:noFill/>
            <a:ln w="38100">
              <a:solidFill>
                <a:srgbClr val="FD6035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1800">
                  <a:latin typeface="Comic Sans MS" pitchFamily="66" charset="0"/>
                </a:rPr>
                <a:t>F()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latin typeface="Comic Sans MS" pitchFamily="66" charset="0"/>
                </a:rPr>
                <a:t>{ printf(“Hi”);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latin typeface="Comic Sans MS" pitchFamily="66" charset="0"/>
                </a:rPr>
                <a:t>}</a:t>
              </a:r>
            </a:p>
          </p:txBody>
        </p:sp>
        <p:sp>
          <p:nvSpPr>
            <p:cNvPr id="602123" name="Text Box 11"/>
            <p:cNvSpPr txBox="1">
              <a:spLocks noChangeArrowheads="1"/>
            </p:cNvSpPr>
            <p:nvPr/>
          </p:nvSpPr>
          <p:spPr bwMode="auto">
            <a:xfrm>
              <a:off x="121" y="1459"/>
              <a:ext cx="378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B.C</a:t>
              </a:r>
            </a:p>
          </p:txBody>
        </p:sp>
      </p:grpSp>
      <p:grpSp>
        <p:nvGrpSpPr>
          <p:cNvPr id="602131" name="Group 19"/>
          <p:cNvGrpSpPr>
            <a:grpSpLocks/>
          </p:cNvGrpSpPr>
          <p:nvPr/>
        </p:nvGrpSpPr>
        <p:grpSpPr bwMode="auto">
          <a:xfrm>
            <a:off x="279400" y="2584450"/>
            <a:ext cx="1952625" cy="2641600"/>
            <a:chOff x="1793" y="0"/>
            <a:chExt cx="1230" cy="1664"/>
          </a:xfrm>
        </p:grpSpPr>
        <p:sp>
          <p:nvSpPr>
            <p:cNvPr id="602120" name="Text Box 8"/>
            <p:cNvSpPr txBox="1">
              <a:spLocks noChangeArrowheads="1"/>
            </p:cNvSpPr>
            <p:nvPr/>
          </p:nvSpPr>
          <p:spPr bwMode="auto">
            <a:xfrm>
              <a:off x="1899" y="231"/>
              <a:ext cx="1124" cy="1433"/>
            </a:xfrm>
            <a:prstGeom prst="rect">
              <a:avLst/>
            </a:prstGeom>
            <a:solidFill>
              <a:srgbClr val="008000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1800">
                  <a:solidFill>
                    <a:schemeClr val="accent2"/>
                  </a:solidFill>
                  <a:latin typeface="Comic Sans MS" pitchFamily="66" charset="0"/>
                </a:rPr>
                <a:t>0 </a:t>
              </a:r>
              <a: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  <a:t>//  x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solidFill>
                    <a:schemeClr val="accent2"/>
                  </a:solidFill>
                  <a:latin typeface="Comic Sans MS" pitchFamily="66" charset="0"/>
                </a:rPr>
                <a:t>2 </a:t>
              </a:r>
              <a: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  <a:t>//  y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solidFill>
                    <a:schemeClr val="accent2"/>
                  </a:solidFill>
                  <a:latin typeface="Comic Sans MS" pitchFamily="66" charset="0"/>
                </a:rPr>
                <a:t>4 </a:t>
              </a:r>
              <a: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  <a:t>// [0] = 12;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solidFill>
                    <a:schemeClr val="accent2"/>
                  </a:solidFill>
                  <a:latin typeface="Comic Sans MS" pitchFamily="66" charset="0"/>
                </a:rPr>
                <a:t>5 </a:t>
              </a:r>
              <a: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  <a:t>//  [2] = 5;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solidFill>
                    <a:schemeClr val="accent2"/>
                  </a:solidFill>
                  <a:latin typeface="Comic Sans MS" pitchFamily="66" charset="0"/>
                </a:rPr>
                <a:t>6 </a:t>
              </a:r>
              <a: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  <a:t>// jmp F</a:t>
              </a:r>
              <a:b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</a:br>
              <a: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  <a:t>   //external</a:t>
              </a:r>
              <a:b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</a:br>
              <a: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  <a:t>   // object</a:t>
              </a:r>
            </a:p>
          </p:txBody>
        </p:sp>
        <p:sp>
          <p:nvSpPr>
            <p:cNvPr id="602124" name="Text Box 12"/>
            <p:cNvSpPr txBox="1">
              <a:spLocks noChangeArrowheads="1"/>
            </p:cNvSpPr>
            <p:nvPr/>
          </p:nvSpPr>
          <p:spPr bwMode="auto">
            <a:xfrm>
              <a:off x="1793" y="0"/>
              <a:ext cx="401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A.O</a:t>
              </a:r>
            </a:p>
          </p:txBody>
        </p:sp>
      </p:grpSp>
      <p:grpSp>
        <p:nvGrpSpPr>
          <p:cNvPr id="602132" name="Group 20"/>
          <p:cNvGrpSpPr>
            <a:grpSpLocks/>
          </p:cNvGrpSpPr>
          <p:nvPr/>
        </p:nvGrpSpPr>
        <p:grpSpPr bwMode="auto">
          <a:xfrm>
            <a:off x="2614613" y="2538413"/>
            <a:ext cx="1919287" cy="806450"/>
            <a:chOff x="2331" y="1782"/>
            <a:chExt cx="1209" cy="508"/>
          </a:xfrm>
        </p:grpSpPr>
        <p:sp>
          <p:nvSpPr>
            <p:cNvPr id="602125" name="Text Box 13"/>
            <p:cNvSpPr txBox="1">
              <a:spLocks noChangeArrowheads="1"/>
            </p:cNvSpPr>
            <p:nvPr/>
          </p:nvSpPr>
          <p:spPr bwMode="auto">
            <a:xfrm>
              <a:off x="2331" y="1782"/>
              <a:ext cx="385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B.O</a:t>
              </a:r>
            </a:p>
          </p:txBody>
        </p:sp>
        <p:sp>
          <p:nvSpPr>
            <p:cNvPr id="602126" name="Text Box 14"/>
            <p:cNvSpPr txBox="1">
              <a:spLocks noChangeArrowheads="1"/>
            </p:cNvSpPr>
            <p:nvPr/>
          </p:nvSpPr>
          <p:spPr bwMode="auto">
            <a:xfrm>
              <a:off x="2416" y="2035"/>
              <a:ext cx="1124" cy="255"/>
            </a:xfrm>
            <a:prstGeom prst="rect">
              <a:avLst/>
            </a:prstGeom>
            <a:solidFill>
              <a:srgbClr val="008000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1800">
                  <a:solidFill>
                    <a:schemeClr val="accent2"/>
                  </a:solidFill>
                  <a:latin typeface="Comic Sans MS" pitchFamily="66" charset="0"/>
                </a:rPr>
                <a:t>0 -2 </a:t>
              </a:r>
              <a: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  <a:t>//  F() …</a:t>
              </a:r>
            </a:p>
          </p:txBody>
        </p:sp>
      </p:grpSp>
      <p:sp>
        <p:nvSpPr>
          <p:cNvPr id="602128" name="Text Box 16"/>
          <p:cNvSpPr txBox="1">
            <a:spLocks noChangeArrowheads="1"/>
          </p:cNvSpPr>
          <p:nvPr/>
        </p:nvSpPr>
        <p:spPr bwMode="auto">
          <a:xfrm>
            <a:off x="3414713" y="4046538"/>
            <a:ext cx="1784350" cy="2055812"/>
          </a:xfrm>
          <a:prstGeom prst="rect">
            <a:avLst/>
          </a:prstGeom>
          <a:solidFill>
            <a:srgbClr val="B84087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0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F()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3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 //  x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5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 y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7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[3] = 12;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8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 [5] = 5;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9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jmp 0</a:t>
            </a:r>
          </a:p>
        </p:txBody>
      </p:sp>
      <p:sp>
        <p:nvSpPr>
          <p:cNvPr id="602133" name="Text Box 21"/>
          <p:cNvSpPr txBox="1">
            <a:spLocks noChangeArrowheads="1"/>
          </p:cNvSpPr>
          <p:nvPr/>
        </p:nvSpPr>
        <p:spPr bwMode="auto">
          <a:xfrm>
            <a:off x="6438900" y="2586038"/>
            <a:ext cx="1784350" cy="2055812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F()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 //  x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 y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[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] = 12;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 [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] = 5;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jmp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</a:t>
            </a:r>
          </a:p>
        </p:txBody>
      </p:sp>
      <p:grpSp>
        <p:nvGrpSpPr>
          <p:cNvPr id="602139" name="Group 27"/>
          <p:cNvGrpSpPr>
            <a:grpSpLocks/>
          </p:cNvGrpSpPr>
          <p:nvPr/>
        </p:nvGrpSpPr>
        <p:grpSpPr bwMode="auto">
          <a:xfrm>
            <a:off x="6400800" y="347663"/>
            <a:ext cx="1887538" cy="6008687"/>
            <a:chOff x="4032" y="219"/>
            <a:chExt cx="1189" cy="3785"/>
          </a:xfrm>
        </p:grpSpPr>
        <p:sp>
          <p:nvSpPr>
            <p:cNvPr id="602136" name="Rectangle 24"/>
            <p:cNvSpPr>
              <a:spLocks noChangeArrowheads="1"/>
            </p:cNvSpPr>
            <p:nvPr/>
          </p:nvSpPr>
          <p:spPr bwMode="auto">
            <a:xfrm>
              <a:off x="4032" y="219"/>
              <a:ext cx="1180" cy="3785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02137" name="Text Box 25"/>
            <p:cNvSpPr txBox="1">
              <a:spLocks noChangeArrowheads="1"/>
            </p:cNvSpPr>
            <p:nvPr/>
          </p:nvSpPr>
          <p:spPr bwMode="auto">
            <a:xfrm>
              <a:off x="4395" y="396"/>
              <a:ext cx="355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OS</a:t>
              </a:r>
            </a:p>
          </p:txBody>
        </p:sp>
        <p:sp>
          <p:nvSpPr>
            <p:cNvPr id="602138" name="Line 26"/>
            <p:cNvSpPr>
              <a:spLocks noChangeShapeType="1"/>
            </p:cNvSpPr>
            <p:nvPr/>
          </p:nvSpPr>
          <p:spPr bwMode="auto">
            <a:xfrm>
              <a:off x="4032" y="805"/>
              <a:ext cx="118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602140" name="Line 28"/>
          <p:cNvSpPr>
            <a:spLocks noChangeShapeType="1"/>
          </p:cNvSpPr>
          <p:nvPr/>
        </p:nvSpPr>
        <p:spPr bwMode="auto">
          <a:xfrm>
            <a:off x="987425" y="2176463"/>
            <a:ext cx="361950" cy="72707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02141" name="Line 29"/>
          <p:cNvSpPr>
            <a:spLocks noChangeShapeType="1"/>
          </p:cNvSpPr>
          <p:nvPr/>
        </p:nvSpPr>
        <p:spPr bwMode="auto">
          <a:xfrm flipH="1">
            <a:off x="3440113" y="1755775"/>
            <a:ext cx="361950" cy="11477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02142" name="Freeform 30"/>
          <p:cNvSpPr>
            <a:spLocks/>
          </p:cNvSpPr>
          <p:nvPr/>
        </p:nvSpPr>
        <p:spPr bwMode="auto">
          <a:xfrm>
            <a:off x="1335088" y="5224463"/>
            <a:ext cx="2017712" cy="838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0" y="522"/>
              </a:cxn>
              <a:cxn ang="0">
                <a:pos x="1271" y="37"/>
              </a:cxn>
            </a:cxnLst>
            <a:rect l="0" t="0" r="r" b="b"/>
            <a:pathLst>
              <a:path w="1271" h="528">
                <a:moveTo>
                  <a:pt x="0" y="0"/>
                </a:moveTo>
                <a:cubicBezTo>
                  <a:pt x="109" y="258"/>
                  <a:pt x="218" y="516"/>
                  <a:pt x="430" y="522"/>
                </a:cubicBezTo>
                <a:cubicBezTo>
                  <a:pt x="642" y="528"/>
                  <a:pt x="1131" y="118"/>
                  <a:pt x="1271" y="37"/>
                </a:cubicBez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02143" name="Freeform 31"/>
          <p:cNvSpPr>
            <a:spLocks/>
          </p:cNvSpPr>
          <p:nvPr/>
        </p:nvSpPr>
        <p:spPr bwMode="auto">
          <a:xfrm>
            <a:off x="2755900" y="3381375"/>
            <a:ext cx="625475" cy="1800225"/>
          </a:xfrm>
          <a:custGeom>
            <a:avLst/>
            <a:gdLst/>
            <a:ahLst/>
            <a:cxnLst>
              <a:cxn ang="0">
                <a:pos x="394" y="0"/>
              </a:cxn>
              <a:cxn ang="0">
                <a:pos x="1" y="512"/>
              </a:cxn>
              <a:cxn ang="0">
                <a:pos x="385" y="1134"/>
              </a:cxn>
            </a:cxnLst>
            <a:rect l="0" t="0" r="r" b="b"/>
            <a:pathLst>
              <a:path w="394" h="1134">
                <a:moveTo>
                  <a:pt x="394" y="0"/>
                </a:moveTo>
                <a:cubicBezTo>
                  <a:pt x="198" y="161"/>
                  <a:pt x="2" y="323"/>
                  <a:pt x="1" y="512"/>
                </a:cubicBezTo>
                <a:cubicBezTo>
                  <a:pt x="0" y="701"/>
                  <a:pt x="192" y="917"/>
                  <a:pt x="385" y="1134"/>
                </a:cubicBez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02146" name="Text Box 34"/>
          <p:cNvSpPr txBox="1">
            <a:spLocks noChangeArrowheads="1"/>
          </p:cNvSpPr>
          <p:nvPr/>
        </p:nvSpPr>
        <p:spPr bwMode="auto">
          <a:xfrm>
            <a:off x="3579813" y="6099175"/>
            <a:ext cx="12319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Test.exe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F7D6-098B-4DAD-88E7-E2AE234E2F6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0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0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0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0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0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0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0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0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45" grpId="0" animBg="1"/>
      <p:bldP spid="602128" grpId="0" animBg="1"/>
      <p:bldP spid="602133" grpId="0" animBg="1"/>
      <p:bldP spid="602140" grpId="0" animBg="1"/>
      <p:bldP spid="602141" grpId="0" animBg="1"/>
      <p:bldP spid="602142" grpId="0" animBg="1"/>
      <p:bldP spid="6021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B7C4-C5F4-4FF5-8FDF-243F2C3CD248}" type="slidenum">
              <a:rPr lang="en-US"/>
              <a:pPr/>
              <a:t>9</a:t>
            </a:fld>
            <a:endParaRPr lang="en-US"/>
          </a:p>
        </p:txBody>
      </p:sp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Thuaät ngöõ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938" y="1490663"/>
            <a:ext cx="8420100" cy="4114800"/>
          </a:xfrm>
          <a:noFill/>
          <a:ln/>
        </p:spPr>
        <p:txBody>
          <a:bodyPr lIns="92075" tIns="46038" rIns="92075" bIns="46038"/>
          <a:lstStyle/>
          <a:p>
            <a:pPr algn="just"/>
            <a:r>
              <a:rPr lang="fr-FR">
                <a:solidFill>
                  <a:schemeClr val="hlink"/>
                </a:solidFill>
              </a:rPr>
              <a:t>Ñòa chæ logic</a:t>
            </a:r>
            <a:r>
              <a:rPr lang="fr-FR"/>
              <a:t> – coøn goïi laø ñòa chæ aûo , laø taát caû caùc ñòa chæ do boä xöû lyù taïo ra</a:t>
            </a:r>
            <a:endParaRPr lang="en-US"/>
          </a:p>
          <a:p>
            <a:pPr algn="just"/>
            <a:r>
              <a:rPr lang="fr-FR">
                <a:solidFill>
                  <a:schemeClr val="hlink"/>
                </a:solidFill>
              </a:rPr>
              <a:t>Ñòa chæ physic</a:t>
            </a:r>
            <a:r>
              <a:rPr lang="fr-FR"/>
              <a:t>  - laø ñòa chæ thöïc teá maø trình quaûn lyù boä nhôù nhìn thaáy vaø thao taùc</a:t>
            </a:r>
          </a:p>
          <a:p>
            <a:pPr algn="just"/>
            <a:r>
              <a:rPr lang="fr-FR">
                <a:solidFill>
                  <a:schemeClr val="hlink"/>
                </a:solidFill>
              </a:rPr>
              <a:t>Khoâng gian ñòa chæ</a:t>
            </a:r>
            <a:r>
              <a:rPr lang="fr-FR"/>
              <a:t> – laø taäp hôïp taát caû caùc ñòa chæ aûo phaùt sinh bôûi moät chöông trình</a:t>
            </a:r>
          </a:p>
          <a:p>
            <a:pPr algn="just"/>
            <a:r>
              <a:rPr lang="fr-FR">
                <a:solidFill>
                  <a:schemeClr val="hlink"/>
                </a:solidFill>
              </a:rPr>
              <a:t>Khoâng gian vaät lyù</a:t>
            </a:r>
            <a:r>
              <a:rPr lang="fr-FR"/>
              <a:t> – laø taäp hôïp taát caû caùc ñòa chæ vaät lyù töông öùng vôùi caùc ñòa chæ aûo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3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3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3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86" grpId="0"/>
      <p:bldP spid="733187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4"/>
  <p:tag name="NBP" val="1"/>
  <p:tag name="BSN" val="34"/>
  <p:tag name="SVT" val="TRUE"/>
  <p:tag name="CVB" val="34"/>
  <p:tag name="SPT" val="FALSE"/>
  <p:tag name="CII" val="3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91"/>
  <p:tag name="BSN" val="91"/>
  <p:tag name="SVT" val="FALSE"/>
  <p:tag name="NBP" val="1"/>
  <p:tag name="CVB" val="91"/>
  <p:tag name="SPT" val="FALSE"/>
  <p:tag name="CII" val="9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92"/>
  <p:tag name="BSN" val="92"/>
  <p:tag name="SVT" val="FALSE"/>
  <p:tag name="NBP" val="1"/>
  <p:tag name="CVB" val="92"/>
  <p:tag name="SPT" val="FALSE"/>
  <p:tag name="CII" val="9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93"/>
  <p:tag name="BSN" val="93"/>
  <p:tag name="SVT" val="FALSE"/>
  <p:tag name="NBP" val="1"/>
  <p:tag name="CVB" val="93"/>
  <p:tag name="SPT" val="FALSE"/>
  <p:tag name="CII" val="9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6"/>
  <p:tag name="NBP" val="1"/>
  <p:tag name="BSN" val="36"/>
  <p:tag name="SVT" val="TRUE"/>
  <p:tag name="CVB" val="36"/>
  <p:tag name="SPT" val="FALSE"/>
  <p:tag name="CII" val="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4"/>
  <p:tag name="CVB" val="14"/>
  <p:tag name="BSN" val="14"/>
  <p:tag name="SPT" val="FALSE"/>
  <p:tag name="SVT" val="FALSE"/>
  <p:tag name="NBP" val="1"/>
  <p:tag name="CII" val="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"/>
  <p:tag name="CVB" val="4"/>
  <p:tag name="BSN" val="4"/>
  <p:tag name="SPT" val="FALSE"/>
  <p:tag name="SVT" val="FALSE"/>
  <p:tag name="NBP" val="1"/>
  <p:tag name="CII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5"/>
  <p:tag name="BSN" val="35"/>
  <p:tag name="SVT" val="FALSE"/>
  <p:tag name="NBP" val="1"/>
  <p:tag name="CVB" val="35"/>
  <p:tag name="SPT" val="FALSE"/>
  <p:tag name="CII" val="3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5"/>
  <p:tag name="CVB" val="15"/>
  <p:tag name="BSN" val="15"/>
  <p:tag name="SPT" val="FALSE"/>
  <p:tag name="SVT" val="FALSE"/>
  <p:tag name="NBP" val="1"/>
  <p:tag name="CII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87"/>
  <p:tag name="BSN" val="87"/>
  <p:tag name="SVT" val="FALSE"/>
  <p:tag name="NBP" val="1"/>
  <p:tag name="CVB" val="87"/>
  <p:tag name="SPT" val="FALSE"/>
  <p:tag name="CII" val="8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89"/>
  <p:tag name="BSN" val="89"/>
  <p:tag name="SVT" val="FALSE"/>
  <p:tag name="NBP" val="1"/>
  <p:tag name="CVB" val="89"/>
  <p:tag name="SPT" val="FALSE"/>
  <p:tag name="CII" val="8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90"/>
  <p:tag name="BSN" val="90"/>
  <p:tag name="SVT" val="FALSE"/>
  <p:tag name="NBP" val="1"/>
  <p:tag name="CVB" val="90"/>
  <p:tag name="SPT" val="FALSE"/>
  <p:tag name="CII" val="90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VNI-Univer"/>
        <a:ea typeface=""/>
        <a:cs typeface=""/>
      </a:majorFont>
      <a:minorFont>
        <a:latin typeface="VNI-Univ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NI-Unive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NI-Univer" pitchFamily="2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14577</TotalTime>
  <Words>4199</Words>
  <Application>Microsoft Macintosh PowerPoint</Application>
  <PresentationFormat>On-screen Show (4:3)</PresentationFormat>
  <Paragraphs>938</Paragraphs>
  <Slides>75</Slides>
  <Notes>17</Notes>
  <HiddenSlides>1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9" baseType="lpstr">
      <vt:lpstr>Arial Hebrew</vt:lpstr>
      <vt:lpstr>Comic Sans MS</vt:lpstr>
      <vt:lpstr>Courier New</vt:lpstr>
      <vt:lpstr>Helvetica</vt:lpstr>
      <vt:lpstr>Monotype Sorts</vt:lpstr>
      <vt:lpstr>Symbol (AS)</vt:lpstr>
      <vt:lpstr>Tahoma</vt:lpstr>
      <vt:lpstr>Times New Roman</vt:lpstr>
      <vt:lpstr>VNI-Book</vt:lpstr>
      <vt:lpstr>VNI-Univer</vt:lpstr>
      <vt:lpstr>Wingdings</vt:lpstr>
      <vt:lpstr>Arial</vt:lpstr>
      <vt:lpstr>Blends</vt:lpstr>
      <vt:lpstr>Artwork</vt:lpstr>
      <vt:lpstr>Chương 5 – Quản lý bộ nhớ</vt:lpstr>
      <vt:lpstr>Noäi dung</vt:lpstr>
      <vt:lpstr>Toång quan</vt:lpstr>
      <vt:lpstr>Toång quan : Caùc vaán ñeà veà Boä nhôù</vt:lpstr>
      <vt:lpstr>Ví duï</vt:lpstr>
      <vt:lpstr>Caùc böôùc chuyeån ñoåi chöông trình</vt:lpstr>
      <vt:lpstr>Caùc böôùc huyeån ñoåi source program -&gt; .exe </vt:lpstr>
      <vt:lpstr>PowerPoint Presentation</vt:lpstr>
      <vt:lpstr>Thuaät ngöõ</vt:lpstr>
      <vt:lpstr>Nhu caàu boä nhôù cuûa tieán trình</vt:lpstr>
      <vt:lpstr>Logical and Physical Address Spaces</vt:lpstr>
      <vt:lpstr>Truy xuaát boä nhôù</vt:lpstr>
      <vt:lpstr>Thôøi ñieåm keát buoäc ñòa chæ ?</vt:lpstr>
      <vt:lpstr>Chuyeån ñoåi ñòa chæ</vt:lpstr>
      <vt:lpstr>CPU, MMU and Memory</vt:lpstr>
      <vt:lpstr>Yeâu caàu quaûn lyù boä nhôù</vt:lpstr>
      <vt:lpstr>Taùi ñònh vò (Relocation)</vt:lpstr>
      <vt:lpstr>Baûo veä (Protection)</vt:lpstr>
      <vt:lpstr>Chia seû (Sharing)</vt:lpstr>
      <vt:lpstr>Toå chöùc logic (Logical Organization)</vt:lpstr>
      <vt:lpstr>Toå chöùc vaät lyù (Physical Organization)</vt:lpstr>
      <vt:lpstr>Caùc moâ hình toå chöùc boä nhôù</vt:lpstr>
      <vt:lpstr>Caáp phaùt Lieân tuïc (Contigous Allocation)</vt:lpstr>
      <vt:lpstr>Fixed Partitioning</vt:lpstr>
      <vt:lpstr>Chieán löôïc caáp phaùt partitions cho tieán trình</vt:lpstr>
      <vt:lpstr>Chieán löôïc caáp phaùt partitions cho tieán trình</vt:lpstr>
      <vt:lpstr>Nhaän xeùt Fixed Partitioning</vt:lpstr>
      <vt:lpstr>Dynamic Partitioning</vt:lpstr>
      <vt:lpstr>Dynamic Partitioning: tình huoáng</vt:lpstr>
      <vt:lpstr>Ví duï Dynamic Partitioning</vt:lpstr>
      <vt:lpstr>Ví duï Dynamic Partitioning</vt:lpstr>
      <vt:lpstr>Giaûi quyeát vaán ñeà Dynamic Allocation</vt:lpstr>
      <vt:lpstr>Memory Compaction (Garbage Collection)</vt:lpstr>
      <vt:lpstr>Caùc moâ hình chuyeån ñoåi ñòa chæ</vt:lpstr>
      <vt:lpstr>Moâ hình Linker-Loader</vt:lpstr>
      <vt:lpstr>Nhaän xeùt moâ hình Linker-Loader</vt:lpstr>
      <vt:lpstr>Moâ hình Base &amp; Bound</vt:lpstr>
      <vt:lpstr>Nhaän xeùt moâ hình Base &amp; Bound</vt:lpstr>
      <vt:lpstr>Khuyeát ñieåm cuûa caáp phaùt lieân tuïc</vt:lpstr>
      <vt:lpstr>Caùc moâ hình toå chöùc boä nhôù</vt:lpstr>
      <vt:lpstr>Caùc moâ hình caáp phaùt khoâng lieân tuïc</vt:lpstr>
      <vt:lpstr>Segmentation</vt:lpstr>
      <vt:lpstr>Moâ hình Segmentation</vt:lpstr>
      <vt:lpstr>Chuyeån ñoåi ñòa chæ trong moâ hình Segmentation</vt:lpstr>
      <vt:lpstr>Logical-to-Physical Address Translation in segmentation</vt:lpstr>
      <vt:lpstr>Nhaän xeùt Moâ hình Segmentation</vt:lpstr>
      <vt:lpstr>Sharing of  Segments:  Text Editor</vt:lpstr>
      <vt:lpstr>Paging</vt:lpstr>
      <vt:lpstr>Moâ hình Paging</vt:lpstr>
      <vt:lpstr>Toå chöùc Paging</vt:lpstr>
      <vt:lpstr>Chuyeån ñoåi ñòa chæ trong moâ hình Paging</vt:lpstr>
      <vt:lpstr>Logical-to-Physical Address Translation in Paging</vt:lpstr>
      <vt:lpstr>Nhaän xeùt Moâ hình Paging</vt:lpstr>
      <vt:lpstr>Löu tröõ Page Table</vt:lpstr>
      <vt:lpstr>Löu tröõ Page Table :  Tieát kieäm khoâng gian</vt:lpstr>
      <vt:lpstr>Baûng trang ña caáp</vt:lpstr>
      <vt:lpstr>Baûng trang ña caáp</vt:lpstr>
      <vt:lpstr>Moâ hình baûng trang 2 caáp</vt:lpstr>
      <vt:lpstr>Ví duï moâ hình baûng trang 2 caáp</vt:lpstr>
      <vt:lpstr>Ví duï moâ hình baûng trang 2 caáp</vt:lpstr>
      <vt:lpstr>Baûng trang ña caáp</vt:lpstr>
      <vt:lpstr>Baûng trang nghòch ñaûo (Inverted Page Table)</vt:lpstr>
      <vt:lpstr>Kieán truùc baûng trang nghòch ñaûo</vt:lpstr>
      <vt:lpstr>Löu tröõ Page table : Tieát kieäm thôøi gian</vt:lpstr>
      <vt:lpstr>Translation Lookaside Buffer (TLB)</vt:lpstr>
      <vt:lpstr>Translation Lookaside Buffer</vt:lpstr>
      <vt:lpstr>Chuyeån ñoåi ñòa chæ vôùi Paging</vt:lpstr>
      <vt:lpstr>Söû duïng TBL</vt:lpstr>
      <vt:lpstr>Baûo veä vaø chia seû trong Segmentation vaø Paging</vt:lpstr>
      <vt:lpstr>Sharing Pages: A Text Editor</vt:lpstr>
      <vt:lpstr>Sharing Pages: A Text Editor</vt:lpstr>
      <vt:lpstr>Ñaùnh giaù caùc moâ hình chuyeån ñoåi ñòa chæ </vt:lpstr>
      <vt:lpstr>PowerPoint Presentation</vt:lpstr>
      <vt:lpstr>PowerPoint Presentation</vt:lpstr>
      <vt:lpstr>PowerPoint Presentation</vt:lpstr>
    </vt:vector>
  </TitlesOfParts>
  <Company>SELAB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Baøi giaûng 4 :       Ñieàu phoái tieán trình</dc:title>
  <dc:creator>thnhi</dc:creator>
  <cp:lastModifiedBy>Nguyen Van Giang</cp:lastModifiedBy>
  <cp:revision>840</cp:revision>
  <dcterms:created xsi:type="dcterms:W3CDTF">2003-03-03T06:34:40Z</dcterms:created>
  <dcterms:modified xsi:type="dcterms:W3CDTF">2015-12-14T03:39:37Z</dcterms:modified>
</cp:coreProperties>
</file>