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01" r:id="rId2"/>
    <p:sldId id="303" r:id="rId3"/>
    <p:sldId id="304" r:id="rId4"/>
    <p:sldId id="305" r:id="rId5"/>
    <p:sldId id="306" r:id="rId6"/>
    <p:sldId id="399" r:id="rId7"/>
    <p:sldId id="307" r:id="rId8"/>
    <p:sldId id="308" r:id="rId9"/>
    <p:sldId id="311" r:id="rId10"/>
    <p:sldId id="312" r:id="rId11"/>
    <p:sldId id="313" r:id="rId12"/>
    <p:sldId id="316" r:id="rId13"/>
    <p:sldId id="317" r:id="rId14"/>
    <p:sldId id="321" r:id="rId15"/>
    <p:sldId id="400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C5C0ED-E4C3-438D-AF26-CEA5F434CCD3}">
          <p14:sldIdLst>
            <p14:sldId id="301"/>
            <p14:sldId id="303"/>
            <p14:sldId id="304"/>
            <p14:sldId id="305"/>
            <p14:sldId id="306"/>
            <p14:sldId id="399"/>
            <p14:sldId id="307"/>
            <p14:sldId id="308"/>
            <p14:sldId id="311"/>
            <p14:sldId id="312"/>
            <p14:sldId id="313"/>
            <p14:sldId id="316"/>
            <p14:sldId id="317"/>
            <p14:sldId id="321"/>
          </p14:sldIdLst>
        </p14:section>
        <p14:section name="Untitled Section" id="{5DE5CE5D-BAAB-461A-B305-54D2C99B43C8}">
          <p14:sldIdLst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2200"/>
    <a:srgbClr val="E4FCFB"/>
    <a:srgbClr val="333399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62" autoAdjust="0"/>
    <p:restoredTop sz="83483" autoAdjust="0"/>
  </p:normalViewPr>
  <p:slideViewPr>
    <p:cSldViewPr>
      <p:cViewPr varScale="1">
        <p:scale>
          <a:sx n="73" d="100"/>
          <a:sy n="73" d="100"/>
        </p:scale>
        <p:origin x="170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A93DF-B855-4FAC-A687-1FA2EDF27F9E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A60B5-19C7-41F9-A108-031057D7A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07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Nêu</a:t>
            </a:r>
            <a:r>
              <a:rPr lang="en-US" baseline="0" smtClean="0"/>
              <a:t> rõ rbtv: nhân viên chỉ được tham gia những đề án do pb mình thuộc về. </a:t>
            </a:r>
            <a:r>
              <a:rPr lang="en-US" baseline="0" smtClean="0">
                <a:sym typeface="Wingdings" panose="05000000000000000000" pitchFamily="2" charset="2"/>
              </a:rPr>
              <a:t> cách thiết kế sẽ thay đổi.</a:t>
            </a:r>
          </a:p>
          <a:p>
            <a:r>
              <a:rPr lang="en-US" baseline="0" smtClean="0">
                <a:sym typeface="Wingdings" panose="05000000000000000000" pitchFamily="2" charset="2"/>
              </a:rPr>
              <a:t>Người quản lý của nhân viên: thuộc pban làm việc của nhvien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8A8A-37E0-5E4E-BB83-C44BDFF5C7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48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Nêu</a:t>
            </a:r>
            <a:r>
              <a:rPr lang="en-US" baseline="0" smtClean="0"/>
              <a:t> rõ rbtv: nhân viên chỉ được tham gia những đề án do pb mình thuộc về. </a:t>
            </a:r>
            <a:r>
              <a:rPr lang="en-US" baseline="0" smtClean="0">
                <a:sym typeface="Wingdings" panose="05000000000000000000" pitchFamily="2" charset="2"/>
              </a:rPr>
              <a:t> cách thiết kế sẽ thay đổi.</a:t>
            </a:r>
          </a:p>
          <a:p>
            <a:r>
              <a:rPr lang="en-US" baseline="0" smtClean="0">
                <a:sym typeface="Wingdings" panose="05000000000000000000" pitchFamily="2" charset="2"/>
              </a:rPr>
              <a:t>Người quản lý của nhân viên: thuộc pban làm việc của nhvien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8A8A-37E0-5E4E-BB83-C44BDFF5C7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6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Rectangle 53"/>
          <p:cNvSpPr>
            <a:spLocks noChangeArrowheads="1"/>
          </p:cNvSpPr>
          <p:nvPr/>
        </p:nvSpPr>
        <p:spPr bwMode="gray">
          <a:xfrm flipV="1">
            <a:off x="0" y="3003548"/>
            <a:ext cx="9144000" cy="1568451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457200" y="6477000"/>
            <a:ext cx="2133600" cy="2444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ECF79346-6630-41F6-AA38-6DCB5C81729C}" type="datetime1">
              <a:rPr lang="en-US" smtClean="0"/>
              <a:t>10/1/2020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3124200" y="6477000"/>
            <a:ext cx="2895600" cy="2444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Bộ môn HTTT – Khoa CNTT - DHKHTN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6553200" y="6477000"/>
            <a:ext cx="2133600" cy="2444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06DA44BD-0A11-4FB4-A7C1-78E975CB795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8" name="Group 16"/>
          <p:cNvGrpSpPr>
            <a:grpSpLocks/>
          </p:cNvGrpSpPr>
          <p:nvPr/>
        </p:nvGrpSpPr>
        <p:grpSpPr bwMode="auto">
          <a:xfrm>
            <a:off x="1866900" y="5691190"/>
            <a:ext cx="5715000" cy="884237"/>
            <a:chOff x="2680" y="3678"/>
            <a:chExt cx="3048" cy="557"/>
          </a:xfrm>
        </p:grpSpPr>
        <p:sp>
          <p:nvSpPr>
            <p:cNvPr id="3086" name="Text Box 14"/>
            <p:cNvSpPr txBox="1">
              <a:spLocks noChangeArrowheads="1"/>
            </p:cNvSpPr>
            <p:nvPr/>
          </p:nvSpPr>
          <p:spPr bwMode="white">
            <a:xfrm>
              <a:off x="2680" y="3789"/>
              <a:ext cx="3048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err="1" smtClean="0">
                  <a:solidFill>
                    <a:schemeClr val="bg1"/>
                  </a:solidFill>
                </a:rPr>
                <a:t>Bộ</a:t>
              </a:r>
              <a:r>
                <a:rPr lang="en-US" sz="2000" b="1" baseline="0" smtClean="0">
                  <a:solidFill>
                    <a:schemeClr val="bg1"/>
                  </a:solidFill>
                </a:rPr>
                <a:t> </a:t>
              </a:r>
              <a:r>
                <a:rPr lang="en-US" sz="2000" b="1" baseline="0" err="1" smtClean="0">
                  <a:solidFill>
                    <a:schemeClr val="bg1"/>
                  </a:solidFill>
                </a:rPr>
                <a:t>môn</a:t>
              </a:r>
              <a:r>
                <a:rPr lang="en-US" sz="2000" b="1" baseline="0" smtClean="0">
                  <a:solidFill>
                    <a:schemeClr val="bg1"/>
                  </a:solidFill>
                </a:rPr>
                <a:t> HTTT – </a:t>
              </a:r>
              <a:r>
                <a:rPr lang="en-US" sz="2000" b="1" baseline="0" err="1" smtClean="0">
                  <a:solidFill>
                    <a:schemeClr val="bg1"/>
                  </a:solidFill>
                </a:rPr>
                <a:t>Khoa</a:t>
              </a:r>
              <a:r>
                <a:rPr lang="en-US" sz="2000" b="1" baseline="0" smtClean="0">
                  <a:solidFill>
                    <a:schemeClr val="bg1"/>
                  </a:solidFill>
                </a:rPr>
                <a:t> CNTT – ĐH KHTN</a:t>
              </a:r>
              <a:endParaRPr 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3087" name="AutoShape 15"/>
            <p:cNvSpPr>
              <a:spLocks noChangeArrowheads="1"/>
            </p:cNvSpPr>
            <p:nvPr/>
          </p:nvSpPr>
          <p:spPr bwMode="white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95275" y="3035300"/>
            <a:ext cx="8534400" cy="685800"/>
          </a:xfrm>
        </p:spPr>
        <p:txBody>
          <a:bodyPr/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1600200" y="4114800"/>
            <a:ext cx="58674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1" baseline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Vy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D0C335-2B44-4D2D-93BA-EA74F267C8B6}" type="datetime1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Bộ môn HTTT – Khoa CNTT - DHKHTN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3F4ADC-09A9-43B7-B499-0B48F896BB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1455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9125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BDC90-0761-4C6E-A0B2-E15E1F2FC32B}" type="datetime1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Bộ môn HTTT – Khoa CNTT - DHKHTN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B3150E-7F86-412D-B04D-DED7CA2F3B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6BB5663C-0DFB-477B-8557-BFDF21601F15}" type="datetime1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Bộ môn HTTT – Khoa CNTT - DHKHTN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91996F98-A0FD-4BF3-A042-E78D8DB97B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 rot="21062049">
            <a:off x="4330099" y="2053227"/>
            <a:ext cx="4803570" cy="509189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040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1A3B82-0EA8-4E21-9CD6-73B9F1B919AC}" type="datetime1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smtClean="0"/>
              <a:t>Bộ môn HTTT – Khoa CNTT - DHKHTN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D63FA1-72F4-44F2-8956-7EC941B5F0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89763D-0713-4BE0-B442-674289ED269D}" type="datetime1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Bộ môn HTTT – Khoa CNTT - DHKHTN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41493-B23C-4E45-877D-7141EFA976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DB5627-B59A-47DB-85AC-60DF1901DB19}" type="datetime1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Bộ môn HTTT – Khoa CNTT - DHKHTN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905135-0A92-4F42-B545-442D858462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35CBB0-F4B6-4310-AAD2-409368E310E7}" type="datetime1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Bộ môn HTTT – Khoa CNTT - DHKHTN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FABDD-B3D2-48B0-8ED4-9E85E347F0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36F366-0770-40C4-9655-6F38D1A59CA6}" type="datetime1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Bộ môn HTTT – Khoa CNTT - DHKHTN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E9437C-E1E0-452A-A499-179AFC4F4C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FA094C-81A5-438C-9A18-0F1CBDA07C0A}" type="datetime1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Bộ môn HTTT – Khoa CNTT - DHKHTN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E367E-6DA5-4895-A7FA-7EF873FA82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CA9E7-447D-4AA2-844C-8DDF177912E5}" type="datetime1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Bộ môn HTTT – Khoa CNTT - DHKHTN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8AA1D-88FB-4EB1-ACDF-A8C5A3A0CE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7068D4-F4E1-4285-881D-4706178BC0A0}" type="datetime1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Bộ môn HTTT – Khoa CNTT - DHKHTN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6E8DB4-196A-4B66-8401-881D325619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8" name="Object 44"/>
          <p:cNvGraphicFramePr>
            <a:graphicFrameLocks noChangeAspect="1"/>
          </p:cNvGraphicFramePr>
          <p:nvPr/>
        </p:nvGraphicFramePr>
        <p:xfrm>
          <a:off x="0" y="0"/>
          <a:ext cx="9144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" name="Image" r:id="rId16" imgW="8698413" imgH="1104372" progId="">
                  <p:embed/>
                </p:oleObj>
              </mc:Choice>
              <mc:Fallback>
                <p:oleObj name="Image" r:id="rId16" imgW="8698413" imgH="1104372" progId="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5D135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990600"/>
            <a:ext cx="9144000" cy="12065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4862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08BAB61B-E0F0-4F7F-AB93-4BC477311FEC}" type="datetime1">
              <a:rPr lang="en-US" smtClean="0"/>
              <a:t>10/1/2020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r>
              <a:rPr lang="en-US" smtClean="0"/>
              <a:t>Bộ môn HTTT – Khoa CNTT - DHKHTN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A41A5BA-2821-4027-AF0C-9011E9693A9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81000" y="304800"/>
            <a:ext cx="8458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err="1">
                <a:latin typeface="Times New Roman"/>
                <a:cs typeface="Times New Roman"/>
              </a:rPr>
              <a:t>Chương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dirty="0" smtClean="0">
                <a:latin typeface="Times New Roman"/>
                <a:cs typeface="Times New Roman"/>
              </a:rPr>
              <a:t>1. PHÂN TÍCH </a:t>
            </a:r>
            <a:r>
              <a:rPr lang="en-US" sz="3600" dirty="0">
                <a:latin typeface="Times New Roman"/>
                <a:cs typeface="Times New Roman"/>
              </a:rPr>
              <a:t>DỮ LIỆU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062049">
            <a:off x="4330099" y="2167613"/>
            <a:ext cx="4803570" cy="509189"/>
          </a:xfrm>
        </p:spPr>
        <p:txBody>
          <a:bodyPr>
            <a:normAutofit lnSpcReduction="10000"/>
          </a:bodyPr>
          <a:lstStyle/>
          <a:p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56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1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Bảng số (tt)</a:t>
            </a:r>
          </a:p>
        </p:txBody>
      </p:sp>
      <p:sp>
        <p:nvSpPr>
          <p:cNvPr id="17472" name="Rectangle 6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Ví dụ</a:t>
            </a:r>
          </a:p>
          <a:p>
            <a:pPr lvl="1"/>
            <a:endParaRPr lang="en-US"/>
          </a:p>
        </p:txBody>
      </p:sp>
      <p:grpSp>
        <p:nvGrpSpPr>
          <p:cNvPr id="17415" name="Group 37"/>
          <p:cNvGrpSpPr>
            <a:grpSpLocks/>
          </p:cNvGrpSpPr>
          <p:nvPr/>
        </p:nvGrpSpPr>
        <p:grpSpPr bwMode="auto">
          <a:xfrm>
            <a:off x="939800" y="4797425"/>
            <a:ext cx="2997200" cy="1831975"/>
            <a:chOff x="762000" y="3194446"/>
            <a:chExt cx="2996852" cy="1831580"/>
          </a:xfrm>
        </p:grpSpPr>
        <p:grpSp>
          <p:nvGrpSpPr>
            <p:cNvPr id="17453" name="Group 6"/>
            <p:cNvGrpSpPr>
              <a:grpSpLocks/>
            </p:cNvGrpSpPr>
            <p:nvPr/>
          </p:nvGrpSpPr>
          <p:grpSpPr bwMode="auto">
            <a:xfrm>
              <a:off x="762000" y="3194446"/>
              <a:ext cx="2996852" cy="1831580"/>
              <a:chOff x="457200" y="3502223"/>
              <a:chExt cx="2996852" cy="1831580"/>
            </a:xfrm>
          </p:grpSpPr>
          <p:grpSp>
            <p:nvGrpSpPr>
              <p:cNvPr id="17456" name="Group 49"/>
              <p:cNvGrpSpPr>
                <a:grpSpLocks/>
              </p:cNvGrpSpPr>
              <p:nvPr/>
            </p:nvGrpSpPr>
            <p:grpSpPr bwMode="auto">
              <a:xfrm>
                <a:off x="457200" y="3810131"/>
                <a:ext cx="2996852" cy="1220525"/>
                <a:chOff x="685800" y="2971931"/>
                <a:chExt cx="2996852" cy="1220525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 rot="5400000">
                  <a:off x="2896160" y="3963112"/>
                  <a:ext cx="457102" cy="1588"/>
                </a:xfrm>
                <a:prstGeom prst="line">
                  <a:avLst/>
                </a:prstGeom>
                <a:ln w="25400">
                  <a:solidFill>
                    <a:schemeClr val="accent4">
                      <a:lumMod val="7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rot="5400000">
                  <a:off x="2997737" y="3085413"/>
                  <a:ext cx="228551" cy="1588"/>
                </a:xfrm>
                <a:prstGeom prst="line">
                  <a:avLst/>
                </a:prstGeom>
                <a:ln w="25400">
                  <a:solidFill>
                    <a:schemeClr val="accent4">
                      <a:lumMod val="7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AutoShape 30"/>
                <p:cNvSpPr>
                  <a:spLocks noChangeArrowheads="1"/>
                </p:cNvSpPr>
                <p:nvPr/>
              </p:nvSpPr>
              <p:spPr bwMode="auto">
                <a:xfrm>
                  <a:off x="685800" y="3276666"/>
                  <a:ext cx="1142867" cy="38091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25400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3200">
                    <a:solidFill>
                      <a:schemeClr val="accent2">
                        <a:lumMod val="75000"/>
                      </a:schemeClr>
                    </a:solidFill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85800" y="3314758"/>
                  <a:ext cx="1142867" cy="304734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1400" b="1">
                      <a:solidFill>
                        <a:schemeClr val="accent4">
                          <a:lumMod val="75000"/>
                        </a:schemeClr>
                      </a:solidFill>
                      <a:latin typeface="Tahoma" pitchFamily="34" charset="0"/>
                      <a:ea typeface="+mn-ea"/>
                      <a:cs typeface="Tahoma" pitchFamily="34" charset="0"/>
                    </a:rPr>
                    <a:t>Nhân viên</a:t>
                  </a:r>
                </a:p>
              </p:txBody>
            </p:sp>
            <p:grpSp>
              <p:nvGrpSpPr>
                <p:cNvPr id="17463" name="Group 91"/>
                <p:cNvGrpSpPr>
                  <a:grpSpLocks/>
                </p:cNvGrpSpPr>
                <p:nvPr/>
              </p:nvGrpSpPr>
              <p:grpSpPr bwMode="auto">
                <a:xfrm>
                  <a:off x="2539785" y="3162391"/>
                  <a:ext cx="1142867" cy="623754"/>
                  <a:chOff x="2590933" y="3199969"/>
                  <a:chExt cx="1142867" cy="623754"/>
                </a:xfrm>
              </p:grpSpPr>
              <p:sp>
                <p:nvSpPr>
                  <p:cNvPr id="20" name="Diamond 19"/>
                  <p:cNvSpPr/>
                  <p:nvPr/>
                </p:nvSpPr>
                <p:spPr>
                  <a:xfrm>
                    <a:off x="2590933" y="3199969"/>
                    <a:ext cx="1142867" cy="623754"/>
                  </a:xfrm>
                  <a:prstGeom prst="diamond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>
                      <a:defRPr/>
                    </a:pPr>
                    <a:endParaRPr lang="en-US" sz="3200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2667124" y="3352336"/>
                    <a:ext cx="990485" cy="304735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>
                    <a:lvl1pPr eaLnBrk="0" hangingPunct="0">
                      <a:defRPr sz="32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 eaLnBrk="0" hangingPunct="0"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sz="1400" b="1">
                        <a:solidFill>
                          <a:srgbClr val="604A7B"/>
                        </a:solidFill>
                        <a:cs typeface="Tahoma" charset="0"/>
                      </a:rPr>
                      <a:t>Quản lý</a:t>
                    </a:r>
                  </a:p>
                </p:txBody>
              </p:sp>
            </p:grp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1295329" y="2971932"/>
                  <a:ext cx="1828588" cy="1588"/>
                </a:xfrm>
                <a:prstGeom prst="line">
                  <a:avLst/>
                </a:prstGeom>
                <a:ln w="25400">
                  <a:solidFill>
                    <a:schemeClr val="accent4">
                      <a:lumMod val="7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295329" y="4178172"/>
                  <a:ext cx="1828588" cy="1588"/>
                </a:xfrm>
                <a:prstGeom prst="line">
                  <a:avLst/>
                </a:prstGeom>
                <a:ln w="25400">
                  <a:solidFill>
                    <a:schemeClr val="accent4">
                      <a:lumMod val="7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rot="5400000">
                  <a:off x="1142169" y="3123505"/>
                  <a:ext cx="304734" cy="1587"/>
                </a:xfrm>
                <a:prstGeom prst="line">
                  <a:avLst/>
                </a:prstGeom>
                <a:ln w="25400">
                  <a:solidFill>
                    <a:schemeClr val="accent4">
                      <a:lumMod val="7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rot="5400000">
                  <a:off x="1029481" y="3923433"/>
                  <a:ext cx="533285" cy="1588"/>
                </a:xfrm>
                <a:prstGeom prst="line">
                  <a:avLst/>
                </a:prstGeom>
                <a:ln w="25400">
                  <a:solidFill>
                    <a:schemeClr val="accent4">
                      <a:lumMod val="7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/>
              <p:cNvSpPr txBox="1"/>
              <p:nvPr/>
            </p:nvSpPr>
            <p:spPr>
              <a:xfrm>
                <a:off x="1142920" y="3502223"/>
                <a:ext cx="1676205" cy="3047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i="1">
                    <a:solidFill>
                      <a:srgbClr val="604A7B"/>
                    </a:solidFill>
                    <a:cs typeface="Tahoma" charset="0"/>
                  </a:rPr>
                  <a:t>Được quản lý bởi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142920" y="5029069"/>
                <a:ext cx="1676205" cy="3047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i="1">
                    <a:solidFill>
                      <a:srgbClr val="604A7B"/>
                    </a:solidFill>
                    <a:cs typeface="Tahoma" charset="0"/>
                  </a:rPr>
                  <a:t>Là người quản lý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904867" y="4410209"/>
              <a:ext cx="685720" cy="30473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i="1">
                  <a:solidFill>
                    <a:schemeClr val="accent4">
                      <a:lumMod val="75000"/>
                    </a:schemeClr>
                  </a:solidFill>
                  <a:latin typeface="Tahoma" pitchFamily="34" charset="0"/>
                  <a:ea typeface="+mn-ea"/>
                  <a:cs typeface="Tahoma" pitchFamily="34" charset="0"/>
                </a:rPr>
                <a:t>0,n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04867" y="3499180"/>
              <a:ext cx="685720" cy="30473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i="1">
                  <a:solidFill>
                    <a:schemeClr val="accent4">
                      <a:lumMod val="75000"/>
                    </a:schemeClr>
                  </a:solidFill>
                  <a:latin typeface="Tahoma" pitchFamily="34" charset="0"/>
                  <a:ea typeface="+mn-ea"/>
                  <a:cs typeface="Tahoma" pitchFamily="34" charset="0"/>
                </a:rPr>
                <a:t>0,1</a:t>
              </a:r>
            </a:p>
          </p:txBody>
        </p:sp>
      </p:grpSp>
      <p:grpSp>
        <p:nvGrpSpPr>
          <p:cNvPr id="17416" name="Group 40"/>
          <p:cNvGrpSpPr>
            <a:grpSpLocks/>
          </p:cNvGrpSpPr>
          <p:nvPr/>
        </p:nvGrpSpPr>
        <p:grpSpPr bwMode="auto">
          <a:xfrm>
            <a:off x="1397000" y="2511425"/>
            <a:ext cx="6324600" cy="838200"/>
            <a:chOff x="1371600" y="1905000"/>
            <a:chExt cx="6324600" cy="838200"/>
          </a:xfrm>
        </p:grpSpPr>
        <p:grpSp>
          <p:nvGrpSpPr>
            <p:cNvPr id="17437" name="Group 23"/>
            <p:cNvGrpSpPr>
              <a:grpSpLocks/>
            </p:cNvGrpSpPr>
            <p:nvPr/>
          </p:nvGrpSpPr>
          <p:grpSpPr bwMode="auto">
            <a:xfrm>
              <a:off x="1371600" y="1905000"/>
              <a:ext cx="6324600" cy="838200"/>
              <a:chOff x="1371600" y="2248422"/>
              <a:chExt cx="6324600" cy="838200"/>
            </a:xfrm>
          </p:grpSpPr>
          <p:grpSp>
            <p:nvGrpSpPr>
              <p:cNvPr id="17440" name="Group 11"/>
              <p:cNvGrpSpPr>
                <a:grpSpLocks/>
              </p:cNvGrpSpPr>
              <p:nvPr/>
            </p:nvGrpSpPr>
            <p:grpSpPr bwMode="auto">
              <a:xfrm>
                <a:off x="6172200" y="2438400"/>
                <a:ext cx="1524000" cy="381000"/>
                <a:chOff x="1295400" y="5257800"/>
                <a:chExt cx="1524000" cy="381000"/>
              </a:xfrm>
            </p:grpSpPr>
            <p:sp>
              <p:nvSpPr>
                <p:cNvPr id="17451" name="AutoShape 30"/>
                <p:cNvSpPr>
                  <a:spLocks noChangeArrowheads="1"/>
                </p:cNvSpPr>
                <p:nvPr/>
              </p:nvSpPr>
              <p:spPr bwMode="auto">
                <a:xfrm>
                  <a:off x="1295400" y="5257800"/>
                  <a:ext cx="1524000" cy="38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254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3200">
                    <a:solidFill>
                      <a:schemeClr val="accent1">
                        <a:lumMod val="75000"/>
                      </a:schemeClr>
                    </a:solidFill>
                    <a:latin typeface="Tahoma" charset="0"/>
                  </a:endParaRPr>
                </a:p>
              </p:txBody>
            </p:sp>
            <p:sp>
              <p:nvSpPr>
                <p:cNvPr id="17452" name="TextBox 36"/>
                <p:cNvSpPr txBox="1">
                  <a:spLocks noChangeArrowheads="1"/>
                </p:cNvSpPr>
                <p:nvPr/>
              </p:nvSpPr>
              <p:spPr bwMode="auto">
                <a:xfrm>
                  <a:off x="1295400" y="5295900"/>
                  <a:ext cx="1524000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400" b="1">
                      <a:solidFill>
                        <a:schemeClr val="accent1">
                          <a:lumMod val="75000"/>
                        </a:schemeClr>
                      </a:solidFill>
                      <a:cs typeface="Tahoma" charset="0"/>
                    </a:rPr>
                    <a:t>Phòng ban</a:t>
                  </a:r>
                </a:p>
              </p:txBody>
            </p:sp>
          </p:grpSp>
          <p:grpSp>
            <p:nvGrpSpPr>
              <p:cNvPr id="17441" name="Group 14"/>
              <p:cNvGrpSpPr>
                <a:grpSpLocks/>
              </p:cNvGrpSpPr>
              <p:nvPr/>
            </p:nvGrpSpPr>
            <p:grpSpPr bwMode="auto">
              <a:xfrm>
                <a:off x="1371600" y="2514600"/>
                <a:ext cx="1371600" cy="381000"/>
                <a:chOff x="3733800" y="5334000"/>
                <a:chExt cx="1371600" cy="381000"/>
              </a:xfrm>
            </p:grpSpPr>
            <p:sp>
              <p:nvSpPr>
                <p:cNvPr id="17449" name="AutoShape 30"/>
                <p:cNvSpPr>
                  <a:spLocks noChangeArrowheads="1"/>
                </p:cNvSpPr>
                <p:nvPr/>
              </p:nvSpPr>
              <p:spPr bwMode="auto">
                <a:xfrm>
                  <a:off x="3733800" y="5334000"/>
                  <a:ext cx="1371600" cy="38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254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3200">
                    <a:solidFill>
                      <a:schemeClr val="accent1">
                        <a:lumMod val="75000"/>
                      </a:schemeClr>
                    </a:solidFill>
                    <a:latin typeface="Tahoma" charset="0"/>
                  </a:endParaRPr>
                </a:p>
              </p:txBody>
            </p:sp>
            <p:sp>
              <p:nvSpPr>
                <p:cNvPr id="17450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3759200" y="5372100"/>
                  <a:ext cx="1295400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400" b="1">
                      <a:solidFill>
                        <a:schemeClr val="accent1">
                          <a:lumMod val="75000"/>
                        </a:schemeClr>
                      </a:solidFill>
                      <a:cs typeface="Tahoma" charset="0"/>
                    </a:rPr>
                    <a:t>Nhân viên</a:t>
                  </a:r>
                </a:p>
              </p:txBody>
            </p:sp>
          </p:grpSp>
          <p:grpSp>
            <p:nvGrpSpPr>
              <p:cNvPr id="17442" name="Group 42"/>
              <p:cNvGrpSpPr>
                <a:grpSpLocks/>
              </p:cNvGrpSpPr>
              <p:nvPr/>
            </p:nvGrpSpPr>
            <p:grpSpPr bwMode="auto">
              <a:xfrm>
                <a:off x="3810000" y="2248422"/>
                <a:ext cx="1219200" cy="838200"/>
                <a:chOff x="3810000" y="2438400"/>
                <a:chExt cx="1219200" cy="838200"/>
              </a:xfrm>
            </p:grpSpPr>
            <p:sp>
              <p:nvSpPr>
                <p:cNvPr id="32" name="Diamond 31"/>
                <p:cNvSpPr/>
                <p:nvPr/>
              </p:nvSpPr>
              <p:spPr>
                <a:xfrm>
                  <a:off x="3810000" y="2438400"/>
                  <a:ext cx="1219200" cy="838200"/>
                </a:xfrm>
                <a:prstGeom prst="diamond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en-US" sz="320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7448" name="TextBox 32"/>
                <p:cNvSpPr txBox="1">
                  <a:spLocks noChangeArrowheads="1"/>
                </p:cNvSpPr>
                <p:nvPr/>
              </p:nvSpPr>
              <p:spPr bwMode="auto">
                <a:xfrm>
                  <a:off x="3886200" y="2705100"/>
                  <a:ext cx="1066800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400" b="1">
                      <a:solidFill>
                        <a:schemeClr val="accent1">
                          <a:lumMod val="75000"/>
                        </a:schemeClr>
                      </a:solidFill>
                      <a:cs typeface="Tahoma" charset="0"/>
                    </a:rPr>
                    <a:t>Làm việc</a:t>
                  </a:r>
                </a:p>
              </p:txBody>
            </p:sp>
          </p:grpSp>
          <p:cxnSp>
            <p:nvCxnSpPr>
              <p:cNvPr id="28" name="Straight Connector 27"/>
              <p:cNvCxnSpPr/>
              <p:nvPr/>
            </p:nvCxnSpPr>
            <p:spPr>
              <a:xfrm>
                <a:off x="2743200" y="2667522"/>
                <a:ext cx="1066800" cy="1588"/>
              </a:xfrm>
              <a:prstGeom prst="line">
                <a:avLst/>
              </a:prstGeom>
              <a:ln w="25400">
                <a:solidFill>
                  <a:schemeClr val="tx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029200" y="2667522"/>
                <a:ext cx="1143000" cy="1588"/>
              </a:xfrm>
              <a:prstGeom prst="line">
                <a:avLst/>
              </a:prstGeom>
              <a:ln w="25400">
                <a:solidFill>
                  <a:schemeClr val="tx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45" name="TextBox 29"/>
              <p:cNvSpPr txBox="1">
                <a:spLocks noChangeArrowheads="1"/>
              </p:cNvSpPr>
              <p:nvPr/>
            </p:nvSpPr>
            <p:spPr bwMode="auto">
              <a:xfrm>
                <a:off x="4953000" y="2362722"/>
                <a:ext cx="11430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i="1">
                    <a:solidFill>
                      <a:schemeClr val="accent1">
                        <a:lumMod val="75000"/>
                      </a:schemeClr>
                    </a:solidFill>
                    <a:cs typeface="Tahoma" charset="0"/>
                  </a:rPr>
                  <a:t>Gồm có</a:t>
                </a:r>
              </a:p>
            </p:txBody>
          </p:sp>
          <p:sp>
            <p:nvSpPr>
              <p:cNvPr id="17446" name="TextBox 30"/>
              <p:cNvSpPr txBox="1">
                <a:spLocks noChangeArrowheads="1"/>
              </p:cNvSpPr>
              <p:nvPr/>
            </p:nvSpPr>
            <p:spPr bwMode="auto">
              <a:xfrm>
                <a:off x="2743200" y="2362722"/>
                <a:ext cx="11430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i="1">
                    <a:solidFill>
                      <a:schemeClr val="accent1">
                        <a:lumMod val="75000"/>
                      </a:schemeClr>
                    </a:solidFill>
                    <a:cs typeface="Tahoma" charset="0"/>
                  </a:rPr>
                  <a:t>Làm việc tại</a:t>
                </a:r>
              </a:p>
            </p:txBody>
          </p:sp>
        </p:grpSp>
        <p:sp>
          <p:nvSpPr>
            <p:cNvPr id="17438" name="TextBox 38"/>
            <p:cNvSpPr txBox="1">
              <a:spLocks noChangeArrowheads="1"/>
            </p:cNvSpPr>
            <p:nvPr/>
          </p:nvSpPr>
          <p:spPr bwMode="auto">
            <a:xfrm>
              <a:off x="2819400" y="2362200"/>
              <a:ext cx="685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i="1">
                  <a:solidFill>
                    <a:schemeClr val="accent1">
                      <a:lumMod val="75000"/>
                    </a:schemeClr>
                  </a:solidFill>
                  <a:cs typeface="Tahoma" charset="0"/>
                </a:rPr>
                <a:t>0,1</a:t>
              </a:r>
            </a:p>
          </p:txBody>
        </p:sp>
        <p:sp>
          <p:nvSpPr>
            <p:cNvPr id="17439" name="TextBox 39"/>
            <p:cNvSpPr txBox="1">
              <a:spLocks noChangeArrowheads="1"/>
            </p:cNvSpPr>
            <p:nvPr/>
          </p:nvSpPr>
          <p:spPr bwMode="auto">
            <a:xfrm>
              <a:off x="5181600" y="2362200"/>
              <a:ext cx="685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i="1">
                  <a:solidFill>
                    <a:schemeClr val="accent1">
                      <a:lumMod val="75000"/>
                    </a:schemeClr>
                  </a:solidFill>
                  <a:cs typeface="Tahoma" charset="0"/>
                </a:rPr>
                <a:t>1,n</a:t>
              </a:r>
            </a:p>
          </p:txBody>
        </p:sp>
      </p:grpSp>
      <p:grpSp>
        <p:nvGrpSpPr>
          <p:cNvPr id="17417" name="Group 61"/>
          <p:cNvGrpSpPr>
            <a:grpSpLocks/>
          </p:cNvGrpSpPr>
          <p:nvPr/>
        </p:nvGrpSpPr>
        <p:grpSpPr bwMode="auto">
          <a:xfrm>
            <a:off x="3454400" y="3654425"/>
            <a:ext cx="4838700" cy="1662113"/>
            <a:chOff x="3962400" y="3962400"/>
            <a:chExt cx="4838700" cy="1662589"/>
          </a:xfrm>
        </p:grpSpPr>
        <p:grpSp>
          <p:nvGrpSpPr>
            <p:cNvPr id="17418" name="Group 41"/>
            <p:cNvGrpSpPr>
              <a:grpSpLocks/>
            </p:cNvGrpSpPr>
            <p:nvPr/>
          </p:nvGrpSpPr>
          <p:grpSpPr bwMode="auto">
            <a:xfrm>
              <a:off x="3962400" y="3962400"/>
              <a:ext cx="4838700" cy="1662589"/>
              <a:chOff x="2133600" y="2452211"/>
              <a:chExt cx="4838700" cy="1662589"/>
            </a:xfrm>
          </p:grpSpPr>
          <p:sp>
            <p:nvSpPr>
              <p:cNvPr id="43" name="AutoShape 30"/>
              <p:cNvSpPr>
                <a:spLocks noChangeArrowheads="1"/>
              </p:cNvSpPr>
              <p:nvPr/>
            </p:nvSpPr>
            <p:spPr bwMode="auto">
              <a:xfrm>
                <a:off x="5715000" y="2680876"/>
                <a:ext cx="1257300" cy="381109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endParaRPr lang="en-US" sz="3200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765800" y="2715811"/>
                <a:ext cx="1143000" cy="30488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b="1">
                    <a:solidFill>
                      <a:srgbClr val="E46C0A"/>
                    </a:solidFill>
                    <a:cs typeface="Tahoma" charset="0"/>
                  </a:rPr>
                  <a:t>Thành phố</a:t>
                </a:r>
              </a:p>
            </p:txBody>
          </p:sp>
          <p:sp>
            <p:nvSpPr>
              <p:cNvPr id="45" name="AutoShape 30"/>
              <p:cNvSpPr>
                <a:spLocks noChangeArrowheads="1"/>
              </p:cNvSpPr>
              <p:nvPr/>
            </p:nvSpPr>
            <p:spPr bwMode="auto">
              <a:xfrm>
                <a:off x="2133600" y="2680876"/>
                <a:ext cx="1295400" cy="381109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endParaRPr lang="en-US" sz="3200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159000" y="2715811"/>
                <a:ext cx="1219200" cy="30647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b="1">
                    <a:solidFill>
                      <a:srgbClr val="E46C0A"/>
                    </a:solidFill>
                    <a:cs typeface="Tahoma" charset="0"/>
                  </a:rPr>
                  <a:t>Con người</a:t>
                </a:r>
              </a:p>
            </p:txBody>
          </p:sp>
          <p:sp>
            <p:nvSpPr>
              <p:cNvPr id="47" name="Diamond 46"/>
              <p:cNvSpPr/>
              <p:nvPr/>
            </p:nvSpPr>
            <p:spPr>
              <a:xfrm>
                <a:off x="3962400" y="2452211"/>
                <a:ext cx="990600" cy="747927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962400" y="2677701"/>
                <a:ext cx="990600" cy="30488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b="1">
                    <a:solidFill>
                      <a:srgbClr val="E46C0A"/>
                    </a:solidFill>
                    <a:cs typeface="Tahoma" charset="0"/>
                  </a:rPr>
                  <a:t>Sống ở</a:t>
                </a:r>
              </a:p>
            </p:txBody>
          </p:sp>
          <p:cxnSp>
            <p:nvCxnSpPr>
              <p:cNvPr id="49" name="Straight Connector 48"/>
              <p:cNvCxnSpPr>
                <a:endCxn id="48" idx="1"/>
              </p:cNvCxnSpPr>
              <p:nvPr/>
            </p:nvCxnSpPr>
            <p:spPr>
              <a:xfrm flipV="1">
                <a:off x="3429000" y="2831733"/>
                <a:ext cx="533400" cy="1587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48" idx="3"/>
              </p:cNvCxnSpPr>
              <p:nvPr/>
            </p:nvCxnSpPr>
            <p:spPr>
              <a:xfrm>
                <a:off x="4953000" y="2831733"/>
                <a:ext cx="762000" cy="3176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Diamond 50"/>
              <p:cNvSpPr/>
              <p:nvPr/>
            </p:nvSpPr>
            <p:spPr>
              <a:xfrm>
                <a:off x="3962400" y="3366873"/>
                <a:ext cx="990600" cy="747927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962400" y="3592362"/>
                <a:ext cx="990600" cy="30488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b="1">
                    <a:solidFill>
                      <a:srgbClr val="E46C0A"/>
                    </a:solidFill>
                    <a:cs typeface="Tahoma" charset="0"/>
                  </a:rPr>
                  <a:t>Sinh tại</a:t>
                </a: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 rot="5400000">
                <a:off x="5677596" y="3404190"/>
                <a:ext cx="685996" cy="1588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>
                <a:off x="2705796" y="3404190"/>
                <a:ext cx="685996" cy="1588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048000" y="3733691"/>
                <a:ext cx="914400" cy="1587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953000" y="3733691"/>
                <a:ext cx="1066800" cy="1587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5181600" y="4038622"/>
              <a:ext cx="685800" cy="304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i="1">
                  <a:solidFill>
                    <a:schemeClr val="accent6">
                      <a:lumMod val="75000"/>
                    </a:schemeClr>
                  </a:solidFill>
                  <a:latin typeface="Tahoma" pitchFamily="34" charset="0"/>
                  <a:ea typeface="+mn-ea"/>
                  <a:cs typeface="Tahoma" pitchFamily="34" charset="0"/>
                </a:rPr>
                <a:t>1,1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81800" y="4038622"/>
              <a:ext cx="685800" cy="304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i="1">
                  <a:solidFill>
                    <a:schemeClr val="accent6">
                      <a:lumMod val="75000"/>
                    </a:schemeClr>
                  </a:solidFill>
                  <a:latin typeface="Tahoma" pitchFamily="34" charset="0"/>
                  <a:ea typeface="+mn-ea"/>
                  <a:cs typeface="Tahoma" pitchFamily="34" charset="0"/>
                </a:rPr>
                <a:t>0,n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3000" y="4953284"/>
              <a:ext cx="685800" cy="304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i="1">
                  <a:solidFill>
                    <a:schemeClr val="accent6">
                      <a:lumMod val="75000"/>
                    </a:schemeClr>
                  </a:solidFill>
                  <a:latin typeface="Tahoma" pitchFamily="34" charset="0"/>
                  <a:ea typeface="+mn-ea"/>
                  <a:cs typeface="Tahoma" pitchFamily="34" charset="0"/>
                </a:rPr>
                <a:t>1,1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58000" y="4953284"/>
              <a:ext cx="685800" cy="304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i="1">
                  <a:solidFill>
                    <a:schemeClr val="accent6">
                      <a:lumMod val="75000"/>
                    </a:schemeClr>
                  </a:solidFill>
                  <a:latin typeface="Tahoma" pitchFamily="34" charset="0"/>
                  <a:ea typeface="+mn-ea"/>
                  <a:cs typeface="Tahoma" pitchFamily="34" charset="0"/>
                </a:rPr>
                <a:t>0,n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3FA1-72F4-44F2-8956-7EC941B5F00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27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7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Bảng số (tt)</a:t>
            </a:r>
          </a:p>
        </p:txBody>
      </p:sp>
      <p:sp>
        <p:nvSpPr>
          <p:cNvPr id="18458" name="Rectangle 2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marL="631825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 err="1"/>
              <a:t>Một</a:t>
            </a:r>
            <a:r>
              <a:rPr lang="en-US" dirty="0"/>
              <a:t> – </a:t>
            </a:r>
            <a:r>
              <a:rPr lang="en-US" dirty="0" err="1"/>
              <a:t>Một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 err="1"/>
              <a:t>Một</a:t>
            </a:r>
            <a:r>
              <a:rPr lang="en-US" dirty="0"/>
              <a:t> – </a:t>
            </a:r>
            <a:r>
              <a:rPr lang="en-US" dirty="0" err="1"/>
              <a:t>Nhiều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 err="1"/>
              <a:t>Nhiều</a:t>
            </a:r>
            <a:r>
              <a:rPr lang="en-US" dirty="0"/>
              <a:t> – </a:t>
            </a:r>
            <a:r>
              <a:rPr lang="en-US" dirty="0" err="1"/>
              <a:t>Một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 err="1"/>
              <a:t>Nhiều</a:t>
            </a:r>
            <a:r>
              <a:rPr lang="en-US" dirty="0"/>
              <a:t> – </a:t>
            </a:r>
            <a:r>
              <a:rPr lang="en-US" dirty="0" err="1"/>
              <a:t>Nhiều</a:t>
            </a:r>
            <a:endParaRPr lang="en-US" dirty="0"/>
          </a:p>
          <a:p>
            <a:pPr lvl="1"/>
            <a:endParaRPr lang="en-US" dirty="0"/>
          </a:p>
        </p:txBody>
      </p:sp>
      <p:grpSp>
        <p:nvGrpSpPr>
          <p:cNvPr id="18439" name="Group 26"/>
          <p:cNvGrpSpPr>
            <a:grpSpLocks/>
          </p:cNvGrpSpPr>
          <p:nvPr/>
        </p:nvGrpSpPr>
        <p:grpSpPr bwMode="auto">
          <a:xfrm>
            <a:off x="3429000" y="2362200"/>
            <a:ext cx="3657600" cy="533400"/>
            <a:chOff x="2362200" y="4876800"/>
            <a:chExt cx="3657600" cy="533203"/>
          </a:xfrm>
        </p:grpSpPr>
        <p:sp>
          <p:nvSpPr>
            <p:cNvPr id="18444" name="AutoShape 30"/>
            <p:cNvSpPr>
              <a:spLocks noChangeArrowheads="1"/>
            </p:cNvSpPr>
            <p:nvPr/>
          </p:nvSpPr>
          <p:spPr bwMode="auto">
            <a:xfrm>
              <a:off x="2362200" y="4876800"/>
              <a:ext cx="685800" cy="381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3200">
                <a:solidFill>
                  <a:srgbClr val="881A87"/>
                </a:solidFill>
                <a:latin typeface="Tahoma" charset="0"/>
              </a:endParaRPr>
            </a:p>
          </p:txBody>
        </p:sp>
        <p:sp>
          <p:nvSpPr>
            <p:cNvPr id="18445" name="TextBox 15"/>
            <p:cNvSpPr txBox="1">
              <a:spLocks noChangeArrowheads="1"/>
            </p:cNvSpPr>
            <p:nvPr/>
          </p:nvSpPr>
          <p:spPr bwMode="auto">
            <a:xfrm>
              <a:off x="2438400" y="4914886"/>
              <a:ext cx="558800" cy="304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solidFill>
                    <a:srgbClr val="881A87"/>
                  </a:solidFill>
                  <a:cs typeface="Tahoma" charset="0"/>
                </a:rPr>
                <a:t>E1</a:t>
              </a:r>
            </a:p>
          </p:txBody>
        </p:sp>
        <p:grpSp>
          <p:nvGrpSpPr>
            <p:cNvPr id="18446" name="Group 30"/>
            <p:cNvGrpSpPr>
              <a:grpSpLocks/>
            </p:cNvGrpSpPr>
            <p:nvPr/>
          </p:nvGrpSpPr>
          <p:grpSpPr bwMode="auto">
            <a:xfrm>
              <a:off x="3810000" y="4876800"/>
              <a:ext cx="762000" cy="457031"/>
              <a:chOff x="3581400" y="4191000"/>
              <a:chExt cx="762000" cy="457031"/>
            </a:xfrm>
          </p:grpSpPr>
          <p:sp>
            <p:nvSpPr>
              <p:cNvPr id="13" name="Diamond 12"/>
              <p:cNvSpPr/>
              <p:nvPr/>
            </p:nvSpPr>
            <p:spPr>
              <a:xfrm>
                <a:off x="3581400" y="4191000"/>
                <a:ext cx="762000" cy="457031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sz="3200">
                  <a:solidFill>
                    <a:srgbClr val="881A87"/>
                  </a:solidFill>
                </a:endParaRPr>
              </a:p>
            </p:txBody>
          </p:sp>
          <p:sp>
            <p:nvSpPr>
              <p:cNvPr id="18455" name="TextBox 13"/>
              <p:cNvSpPr txBox="1">
                <a:spLocks noChangeArrowheads="1"/>
              </p:cNvSpPr>
              <p:nvPr/>
            </p:nvSpPr>
            <p:spPr bwMode="auto">
              <a:xfrm>
                <a:off x="3581400" y="4264025"/>
                <a:ext cx="7620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b="1" dirty="0">
                    <a:solidFill>
                      <a:srgbClr val="881A87"/>
                    </a:solidFill>
                    <a:cs typeface="Tahoma" charset="0"/>
                  </a:rPr>
                  <a:t>R</a:t>
                </a: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3048000" y="5105316"/>
              <a:ext cx="762000" cy="1587"/>
            </a:xfrm>
            <a:prstGeom prst="line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48" name="Group 24"/>
            <p:cNvGrpSpPr>
              <a:grpSpLocks/>
            </p:cNvGrpSpPr>
            <p:nvPr/>
          </p:nvGrpSpPr>
          <p:grpSpPr bwMode="auto">
            <a:xfrm>
              <a:off x="5334000" y="4876800"/>
              <a:ext cx="685800" cy="381000"/>
              <a:chOff x="5257800" y="4876800"/>
              <a:chExt cx="685800" cy="381000"/>
            </a:xfrm>
          </p:grpSpPr>
          <p:sp>
            <p:nvSpPr>
              <p:cNvPr id="18452" name="AutoShape 30"/>
              <p:cNvSpPr>
                <a:spLocks noChangeArrowheads="1"/>
              </p:cNvSpPr>
              <p:nvPr/>
            </p:nvSpPr>
            <p:spPr bwMode="auto">
              <a:xfrm>
                <a:off x="5257800" y="4876800"/>
                <a:ext cx="685800" cy="3810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3200">
                  <a:solidFill>
                    <a:srgbClr val="881A87"/>
                  </a:solidFill>
                  <a:latin typeface="Tahoma" charset="0"/>
                </a:endParaRPr>
              </a:p>
            </p:txBody>
          </p:sp>
          <p:sp>
            <p:nvSpPr>
              <p:cNvPr id="18453" name="TextBox 20"/>
              <p:cNvSpPr txBox="1">
                <a:spLocks noChangeArrowheads="1"/>
              </p:cNvSpPr>
              <p:nvPr/>
            </p:nvSpPr>
            <p:spPr bwMode="auto">
              <a:xfrm>
                <a:off x="5308600" y="4914900"/>
                <a:ext cx="558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b="1">
                    <a:solidFill>
                      <a:srgbClr val="881A87"/>
                    </a:solidFill>
                    <a:cs typeface="Tahoma" charset="0"/>
                  </a:rPr>
                  <a:t>E2</a:t>
                </a:r>
              </a:p>
            </p:txBody>
          </p:sp>
        </p:grpSp>
        <p:sp>
          <p:nvSpPr>
            <p:cNvPr id="18449" name="TextBox 21"/>
            <p:cNvSpPr txBox="1">
              <a:spLocks noChangeArrowheads="1"/>
            </p:cNvSpPr>
            <p:nvPr/>
          </p:nvSpPr>
          <p:spPr bwMode="auto">
            <a:xfrm>
              <a:off x="2971800" y="5105316"/>
              <a:ext cx="914400" cy="304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881A87"/>
                  </a:solidFill>
                  <a:cs typeface="Tahoma" charset="0"/>
                </a:rPr>
                <a:t>min,max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0" y="5105316"/>
              <a:ext cx="762000" cy="1587"/>
            </a:xfrm>
            <a:prstGeom prst="line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51" name="TextBox 25"/>
            <p:cNvSpPr txBox="1">
              <a:spLocks noChangeArrowheads="1"/>
            </p:cNvSpPr>
            <p:nvPr/>
          </p:nvSpPr>
          <p:spPr bwMode="auto">
            <a:xfrm>
              <a:off x="4495800" y="5105316"/>
              <a:ext cx="914400" cy="304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881A87"/>
                  </a:solidFill>
                  <a:cs typeface="Tahoma" charset="0"/>
                </a:rPr>
                <a:t>min,max</a:t>
              </a:r>
            </a:p>
          </p:txBody>
        </p:sp>
      </p:grpSp>
      <p:sp>
        <p:nvSpPr>
          <p:cNvPr id="18440" name="TextBox 27"/>
          <p:cNvSpPr txBox="1">
            <a:spLocks noChangeArrowheads="1"/>
          </p:cNvSpPr>
          <p:nvPr/>
        </p:nvSpPr>
        <p:spPr bwMode="auto">
          <a:xfrm>
            <a:off x="3657600" y="3525975"/>
            <a:ext cx="4648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2060"/>
                </a:solidFill>
                <a:cs typeface="Tahoma" charset="0"/>
              </a:rPr>
              <a:t>max(E1,R)=1 &amp; max(E2,R)=1</a:t>
            </a:r>
          </a:p>
        </p:txBody>
      </p:sp>
      <p:sp>
        <p:nvSpPr>
          <p:cNvPr id="18441" name="TextBox 28"/>
          <p:cNvSpPr txBox="1">
            <a:spLocks noChangeArrowheads="1"/>
          </p:cNvSpPr>
          <p:nvPr/>
        </p:nvSpPr>
        <p:spPr bwMode="auto">
          <a:xfrm>
            <a:off x="3657600" y="4207620"/>
            <a:ext cx="4648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2060"/>
                </a:solidFill>
                <a:cs typeface="Tahoma" charset="0"/>
              </a:rPr>
              <a:t>max(E1,R)=1 &amp; max(E2,R)=n</a:t>
            </a:r>
          </a:p>
        </p:txBody>
      </p:sp>
      <p:sp>
        <p:nvSpPr>
          <p:cNvPr id="18442" name="TextBox 29"/>
          <p:cNvSpPr txBox="1">
            <a:spLocks noChangeArrowheads="1"/>
          </p:cNvSpPr>
          <p:nvPr/>
        </p:nvSpPr>
        <p:spPr bwMode="auto">
          <a:xfrm>
            <a:off x="3657600" y="5087230"/>
            <a:ext cx="4648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2060"/>
                </a:solidFill>
                <a:cs typeface="Tahoma" charset="0"/>
              </a:rPr>
              <a:t>max(E1,R)=n &amp; max(E2,R)=1</a:t>
            </a:r>
          </a:p>
        </p:txBody>
      </p:sp>
      <p:sp>
        <p:nvSpPr>
          <p:cNvPr id="18443" name="TextBox 30"/>
          <p:cNvSpPr txBox="1">
            <a:spLocks noChangeArrowheads="1"/>
          </p:cNvSpPr>
          <p:nvPr/>
        </p:nvSpPr>
        <p:spPr bwMode="auto">
          <a:xfrm>
            <a:off x="3657600" y="5838455"/>
            <a:ext cx="4648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2060"/>
                </a:solidFill>
                <a:cs typeface="Tahoma" charset="0"/>
              </a:rPr>
              <a:t>max(E1,R)=n &amp; max(E2,R)=n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3FA1-72F4-44F2-8956-7EC941B5F00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69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Thuộc tính</a:t>
            </a:r>
          </a:p>
        </p:txBody>
      </p:sp>
      <p:sp>
        <p:nvSpPr>
          <p:cNvPr id="21518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lvl="1"/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endParaRPr lang="en-US" dirty="0"/>
          </a:p>
        </p:txBody>
      </p:sp>
      <p:grpSp>
        <p:nvGrpSpPr>
          <p:cNvPr id="21511" name="Group 53"/>
          <p:cNvGrpSpPr>
            <a:grpSpLocks/>
          </p:cNvGrpSpPr>
          <p:nvPr/>
        </p:nvGrpSpPr>
        <p:grpSpPr bwMode="auto">
          <a:xfrm>
            <a:off x="2590800" y="3429000"/>
            <a:ext cx="3200400" cy="410369"/>
            <a:chOff x="1447800" y="4009231"/>
            <a:chExt cx="3200400" cy="410369"/>
          </a:xfrm>
        </p:grpSpPr>
        <p:grpSp>
          <p:nvGrpSpPr>
            <p:cNvPr id="21512" name="Group 108"/>
            <p:cNvGrpSpPr>
              <a:grpSpLocks/>
            </p:cNvGrpSpPr>
            <p:nvPr/>
          </p:nvGrpSpPr>
          <p:grpSpPr bwMode="auto">
            <a:xfrm>
              <a:off x="1447800" y="4191000"/>
              <a:ext cx="1006475" cy="187325"/>
              <a:chOff x="3600" y="6573"/>
              <a:chExt cx="915" cy="178"/>
            </a:xfrm>
          </p:grpSpPr>
          <p:sp>
            <p:nvSpPr>
              <p:cNvPr id="21514" name="Line 109"/>
              <p:cNvSpPr>
                <a:spLocks noChangeShapeType="1"/>
              </p:cNvSpPr>
              <p:nvPr/>
            </p:nvSpPr>
            <p:spPr bwMode="auto">
              <a:xfrm flipV="1">
                <a:off x="3600" y="6663"/>
                <a:ext cx="720" cy="1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515" name="Oval 110"/>
              <p:cNvSpPr>
                <a:spLocks noChangeArrowheads="1"/>
              </p:cNvSpPr>
              <p:nvPr/>
            </p:nvSpPr>
            <p:spPr bwMode="auto">
              <a:xfrm>
                <a:off x="4335" y="6573"/>
                <a:ext cx="180" cy="17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 b="1">
                  <a:solidFill>
                    <a:schemeClr val="accent6">
                      <a:lumMod val="75000"/>
                    </a:schemeClr>
                  </a:solidFill>
                  <a:latin typeface="Tahoma" charset="0"/>
                </a:endParaRPr>
              </a:p>
            </p:txBody>
          </p:sp>
        </p:grpSp>
        <p:sp>
          <p:nvSpPr>
            <p:cNvPr id="21513" name="Text Box 111"/>
            <p:cNvSpPr txBox="1">
              <a:spLocks noChangeArrowheads="1"/>
            </p:cNvSpPr>
            <p:nvPr/>
          </p:nvSpPr>
          <p:spPr bwMode="auto">
            <a:xfrm>
              <a:off x="2590800" y="4009231"/>
              <a:ext cx="205740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mbria" panose="02040503050406030204" pitchFamily="18" charset="0"/>
                </a:rPr>
                <a:t>Tên thuộc tính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3FA1-72F4-44F2-8956-7EC941B5F00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04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6" name="Rectangle 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Thuộc tính (tt)</a:t>
            </a:r>
          </a:p>
        </p:txBody>
      </p:sp>
      <p:sp>
        <p:nvSpPr>
          <p:cNvPr id="22597" name="Rectangle 6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grpSp>
        <p:nvGrpSpPr>
          <p:cNvPr id="22535" name="Group 83"/>
          <p:cNvGrpSpPr>
            <a:grpSpLocks/>
          </p:cNvGrpSpPr>
          <p:nvPr/>
        </p:nvGrpSpPr>
        <p:grpSpPr bwMode="auto">
          <a:xfrm>
            <a:off x="838200" y="2502066"/>
            <a:ext cx="7620000" cy="1295400"/>
            <a:chOff x="304800" y="2286000"/>
            <a:chExt cx="7620000" cy="1295202"/>
          </a:xfrm>
        </p:grpSpPr>
        <p:grpSp>
          <p:nvGrpSpPr>
            <p:cNvPr id="22556" name="Group 11"/>
            <p:cNvGrpSpPr>
              <a:grpSpLocks/>
            </p:cNvGrpSpPr>
            <p:nvPr/>
          </p:nvGrpSpPr>
          <p:grpSpPr bwMode="auto">
            <a:xfrm>
              <a:off x="1600200" y="2286000"/>
              <a:ext cx="4343400" cy="761884"/>
              <a:chOff x="1600200" y="3048000"/>
              <a:chExt cx="4343400" cy="761884"/>
            </a:xfrm>
          </p:grpSpPr>
          <p:grpSp>
            <p:nvGrpSpPr>
              <p:cNvPr id="22583" name="Group 23"/>
              <p:cNvGrpSpPr>
                <a:grpSpLocks/>
              </p:cNvGrpSpPr>
              <p:nvPr/>
            </p:nvGrpSpPr>
            <p:grpSpPr bwMode="auto">
              <a:xfrm>
                <a:off x="1600200" y="3048000"/>
                <a:ext cx="4343400" cy="761884"/>
                <a:chOff x="1600200" y="2324622"/>
                <a:chExt cx="4343400" cy="761884"/>
              </a:xfrm>
            </p:grpSpPr>
            <p:grpSp>
              <p:nvGrpSpPr>
                <p:cNvPr id="22586" name="Group 11"/>
                <p:cNvGrpSpPr>
                  <a:grpSpLocks/>
                </p:cNvGrpSpPr>
                <p:nvPr/>
              </p:nvGrpSpPr>
              <p:grpSpPr bwMode="auto">
                <a:xfrm>
                  <a:off x="4876800" y="2477022"/>
                  <a:ext cx="1066800" cy="381000"/>
                  <a:chOff x="0" y="5296422"/>
                  <a:chExt cx="1066800" cy="381000"/>
                </a:xfrm>
              </p:grpSpPr>
              <p:sp>
                <p:nvSpPr>
                  <p:cNvPr id="22593" name="AutoShape 3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5296422"/>
                    <a:ext cx="1066800" cy="38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A6C36B"/>
                  </a:solidFill>
                  <a:ln w="2540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3200">
                      <a:solidFill>
                        <a:srgbClr val="881A87"/>
                      </a:solidFill>
                      <a:latin typeface="Tahoma" charset="0"/>
                    </a:endParaRPr>
                  </a:p>
                </p:txBody>
              </p:sp>
              <p:sp>
                <p:nvSpPr>
                  <p:cNvPr id="22594" name="Text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5334522"/>
                    <a:ext cx="1066800" cy="304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32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 eaLnBrk="0" hangingPunct="0"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400" b="1">
                        <a:solidFill>
                          <a:srgbClr val="881A87"/>
                        </a:solidFill>
                        <a:cs typeface="Tahoma" charset="0"/>
                      </a:rPr>
                      <a:t>Học phần</a:t>
                    </a:r>
                  </a:p>
                </p:txBody>
              </p:sp>
            </p:grpSp>
            <p:grpSp>
              <p:nvGrpSpPr>
                <p:cNvPr id="22587" name="Group 14"/>
                <p:cNvGrpSpPr>
                  <a:grpSpLocks/>
                </p:cNvGrpSpPr>
                <p:nvPr/>
              </p:nvGrpSpPr>
              <p:grpSpPr bwMode="auto">
                <a:xfrm>
                  <a:off x="1600200" y="2514600"/>
                  <a:ext cx="1143000" cy="381000"/>
                  <a:chOff x="3962400" y="5334000"/>
                  <a:chExt cx="1143000" cy="381000"/>
                </a:xfrm>
              </p:grpSpPr>
              <p:sp>
                <p:nvSpPr>
                  <p:cNvPr id="22591" name="AutoShape 30"/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5334000"/>
                    <a:ext cx="1143000" cy="38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A6C36B"/>
                  </a:solidFill>
                  <a:ln w="2540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3200">
                      <a:solidFill>
                        <a:srgbClr val="881A87"/>
                      </a:solidFill>
                      <a:latin typeface="Tahoma" charset="0"/>
                    </a:endParaRPr>
                  </a:p>
                </p:txBody>
              </p:sp>
              <p:sp>
                <p:nvSpPr>
                  <p:cNvPr id="22592" name="Text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62400" y="5372100"/>
                    <a:ext cx="1066800" cy="304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32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 eaLnBrk="0" hangingPunct="0"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400" b="1">
                        <a:solidFill>
                          <a:srgbClr val="881A87"/>
                        </a:solidFill>
                        <a:cs typeface="Tahoma" charset="0"/>
                      </a:rPr>
                      <a:t>Sinh viên</a:t>
                    </a:r>
                  </a:p>
                </p:txBody>
              </p:sp>
            </p:grpSp>
            <p:grpSp>
              <p:nvGrpSpPr>
                <p:cNvPr id="22588" name="Group 42"/>
                <p:cNvGrpSpPr>
                  <a:grpSpLocks/>
                </p:cNvGrpSpPr>
                <p:nvPr/>
              </p:nvGrpSpPr>
              <p:grpSpPr bwMode="auto">
                <a:xfrm>
                  <a:off x="3276600" y="2324622"/>
                  <a:ext cx="1066800" cy="761884"/>
                  <a:chOff x="3276600" y="2514600"/>
                  <a:chExt cx="1066800" cy="761884"/>
                </a:xfrm>
              </p:grpSpPr>
              <p:sp>
                <p:nvSpPr>
                  <p:cNvPr id="21" name="Diamond 20"/>
                  <p:cNvSpPr>
                    <a:spLocks noChangeArrowheads="1"/>
                  </p:cNvSpPr>
                  <p:nvPr/>
                </p:nvSpPr>
                <p:spPr bwMode="auto">
                  <a:xfrm>
                    <a:off x="3276600" y="2514600"/>
                    <a:ext cx="1066800" cy="761884"/>
                  </a:xfrm>
                  <a:prstGeom prst="diamond">
                    <a:avLst/>
                  </a:prstGeom>
                  <a:solidFill>
                    <a:srgbClr val="A6C36B"/>
                  </a:solidFill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>
                      <a:defRPr/>
                    </a:pPr>
                    <a:endParaRPr lang="en-US" sz="3200">
                      <a:solidFill>
                        <a:srgbClr val="881A87"/>
                      </a:solidFill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90" name="Text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76600" y="2741613"/>
                    <a:ext cx="1066800" cy="304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32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 eaLnBrk="0" hangingPunct="0"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400" b="1">
                        <a:solidFill>
                          <a:srgbClr val="881A87"/>
                        </a:solidFill>
                        <a:cs typeface="Tahoma" charset="0"/>
                      </a:rPr>
                      <a:t>Kết quả</a:t>
                    </a:r>
                  </a:p>
                </p:txBody>
              </p:sp>
            </p:grpSp>
          </p:grpSp>
          <p:sp>
            <p:nvSpPr>
              <p:cNvPr id="22584" name="TextBox 13"/>
              <p:cNvSpPr txBox="1">
                <a:spLocks noChangeArrowheads="1"/>
              </p:cNvSpPr>
              <p:nvPr/>
            </p:nvSpPr>
            <p:spPr bwMode="auto">
              <a:xfrm>
                <a:off x="2667000" y="3429000"/>
                <a:ext cx="685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i="1">
                    <a:solidFill>
                      <a:srgbClr val="881A87"/>
                    </a:solidFill>
                    <a:cs typeface="Tahoma" charset="0"/>
                  </a:rPr>
                  <a:t>1,n</a:t>
                </a:r>
              </a:p>
            </p:txBody>
          </p:sp>
          <p:sp>
            <p:nvSpPr>
              <p:cNvPr id="22585" name="TextBox 14"/>
              <p:cNvSpPr txBox="1">
                <a:spLocks noChangeArrowheads="1"/>
              </p:cNvSpPr>
              <p:nvPr/>
            </p:nvSpPr>
            <p:spPr bwMode="auto">
              <a:xfrm>
                <a:off x="4191000" y="3425825"/>
                <a:ext cx="685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i="1">
                    <a:solidFill>
                      <a:srgbClr val="881A87"/>
                    </a:solidFill>
                    <a:cs typeface="Tahoma" charset="0"/>
                  </a:rPr>
                  <a:t>1,n</a:t>
                </a:r>
              </a:p>
            </p:txBody>
          </p:sp>
        </p:grpSp>
        <p:grpSp>
          <p:nvGrpSpPr>
            <p:cNvPr id="22557" name="Group 28"/>
            <p:cNvGrpSpPr>
              <a:grpSpLocks/>
            </p:cNvGrpSpPr>
            <p:nvPr/>
          </p:nvGrpSpPr>
          <p:grpSpPr bwMode="auto">
            <a:xfrm rot="-9740562">
              <a:off x="990600" y="2514600"/>
              <a:ext cx="609599" cy="93661"/>
              <a:chOff x="2362200" y="4173538"/>
              <a:chExt cx="1006475" cy="187325"/>
            </a:xfrm>
          </p:grpSpPr>
          <p:sp>
            <p:nvSpPr>
              <p:cNvPr id="22581" name="Line 109"/>
              <p:cNvSpPr>
                <a:spLocks noChangeShapeType="1"/>
              </p:cNvSpPr>
              <p:nvPr/>
            </p:nvSpPr>
            <p:spPr bwMode="auto">
              <a:xfrm flipV="1">
                <a:off x="2362200" y="4268253"/>
                <a:ext cx="791980" cy="1052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881A87"/>
                  </a:solidFill>
                </a:endParaRPr>
              </a:p>
            </p:txBody>
          </p:sp>
          <p:sp>
            <p:nvSpPr>
              <p:cNvPr id="22582" name="Oval 110"/>
              <p:cNvSpPr>
                <a:spLocks noChangeArrowheads="1"/>
              </p:cNvSpPr>
              <p:nvPr/>
            </p:nvSpPr>
            <p:spPr bwMode="auto">
              <a:xfrm>
                <a:off x="3170680" y="4173538"/>
                <a:ext cx="197995" cy="18732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rot="10800000"/>
              <a:lstStyle/>
              <a:p>
                <a:endParaRPr lang="en-US" sz="1400" b="1">
                  <a:solidFill>
                    <a:srgbClr val="881A87"/>
                  </a:solidFill>
                  <a:latin typeface="Tahoma" charset="0"/>
                </a:endParaRPr>
              </a:p>
            </p:txBody>
          </p:sp>
        </p:grpSp>
        <p:grpSp>
          <p:nvGrpSpPr>
            <p:cNvPr id="22558" name="Group 29"/>
            <p:cNvGrpSpPr>
              <a:grpSpLocks/>
            </p:cNvGrpSpPr>
            <p:nvPr/>
          </p:nvGrpSpPr>
          <p:grpSpPr bwMode="auto">
            <a:xfrm rot="9812855">
              <a:off x="990601" y="2743200"/>
              <a:ext cx="609599" cy="93661"/>
              <a:chOff x="2362200" y="4173538"/>
              <a:chExt cx="1006475" cy="187325"/>
            </a:xfrm>
          </p:grpSpPr>
          <p:sp>
            <p:nvSpPr>
              <p:cNvPr id="22579" name="Line 109"/>
              <p:cNvSpPr>
                <a:spLocks noChangeShapeType="1"/>
              </p:cNvSpPr>
              <p:nvPr/>
            </p:nvSpPr>
            <p:spPr bwMode="auto">
              <a:xfrm flipV="1">
                <a:off x="2362200" y="4268253"/>
                <a:ext cx="791980" cy="1052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881A87"/>
                  </a:solidFill>
                </a:endParaRPr>
              </a:p>
            </p:txBody>
          </p:sp>
          <p:sp>
            <p:nvSpPr>
              <p:cNvPr id="22580" name="Oval 110"/>
              <p:cNvSpPr>
                <a:spLocks noChangeArrowheads="1"/>
              </p:cNvSpPr>
              <p:nvPr/>
            </p:nvSpPr>
            <p:spPr bwMode="auto">
              <a:xfrm>
                <a:off x="3170680" y="4173538"/>
                <a:ext cx="197995" cy="18732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rot="10800000"/>
              <a:lstStyle/>
              <a:p>
                <a:endParaRPr lang="en-US" sz="1400" b="1">
                  <a:solidFill>
                    <a:srgbClr val="881A87"/>
                  </a:solidFill>
                  <a:latin typeface="Tahoma" charset="0"/>
                </a:endParaRPr>
              </a:p>
            </p:txBody>
          </p:sp>
        </p:grpSp>
        <p:sp>
          <p:nvSpPr>
            <p:cNvPr id="22559" name="TextBox 32"/>
            <p:cNvSpPr txBox="1">
              <a:spLocks noChangeArrowheads="1"/>
            </p:cNvSpPr>
            <p:nvPr/>
          </p:nvSpPr>
          <p:spPr bwMode="auto">
            <a:xfrm>
              <a:off x="304800" y="2286000"/>
              <a:ext cx="762000" cy="304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881A87"/>
                  </a:solidFill>
                  <a:cs typeface="Tahoma" charset="0"/>
                </a:rPr>
                <a:t>Họ tên</a:t>
              </a:r>
            </a:p>
          </p:txBody>
        </p:sp>
        <p:sp>
          <p:nvSpPr>
            <p:cNvPr id="22560" name="TextBox 33"/>
            <p:cNvSpPr txBox="1">
              <a:spLocks noChangeArrowheads="1"/>
            </p:cNvSpPr>
            <p:nvPr/>
          </p:nvSpPr>
          <p:spPr bwMode="auto">
            <a:xfrm>
              <a:off x="304800" y="2666942"/>
              <a:ext cx="762000" cy="304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881A87"/>
                  </a:solidFill>
                  <a:cs typeface="Tahoma" charset="0"/>
                </a:rPr>
                <a:t>Mã số</a:t>
              </a:r>
            </a:p>
          </p:txBody>
        </p:sp>
        <p:grpSp>
          <p:nvGrpSpPr>
            <p:cNvPr id="22561" name="Group 34"/>
            <p:cNvGrpSpPr>
              <a:grpSpLocks/>
            </p:cNvGrpSpPr>
            <p:nvPr/>
          </p:nvGrpSpPr>
          <p:grpSpPr bwMode="auto">
            <a:xfrm>
              <a:off x="5943601" y="2464496"/>
              <a:ext cx="609599" cy="93661"/>
              <a:chOff x="2362200" y="4173538"/>
              <a:chExt cx="1006475" cy="187325"/>
            </a:xfrm>
          </p:grpSpPr>
          <p:sp>
            <p:nvSpPr>
              <p:cNvPr id="22577" name="Line 109"/>
              <p:cNvSpPr>
                <a:spLocks noChangeShapeType="1"/>
              </p:cNvSpPr>
              <p:nvPr/>
            </p:nvSpPr>
            <p:spPr bwMode="auto">
              <a:xfrm flipV="1">
                <a:off x="2362200" y="4268253"/>
                <a:ext cx="791980" cy="1052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881A87"/>
                  </a:solidFill>
                </a:endParaRPr>
              </a:p>
            </p:txBody>
          </p:sp>
          <p:sp>
            <p:nvSpPr>
              <p:cNvPr id="22578" name="Oval 110"/>
              <p:cNvSpPr>
                <a:spLocks noChangeArrowheads="1"/>
              </p:cNvSpPr>
              <p:nvPr/>
            </p:nvSpPr>
            <p:spPr bwMode="auto">
              <a:xfrm>
                <a:off x="3170680" y="4173538"/>
                <a:ext cx="197995" cy="18732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 b="1">
                  <a:solidFill>
                    <a:srgbClr val="881A87"/>
                  </a:solidFill>
                  <a:latin typeface="Tahoma" charset="0"/>
                </a:endParaRPr>
              </a:p>
            </p:txBody>
          </p:sp>
        </p:grpSp>
        <p:cxnSp>
          <p:nvCxnSpPr>
            <p:cNvPr id="40" name="Straight Connector 39"/>
            <p:cNvCxnSpPr/>
            <p:nvPr/>
          </p:nvCxnSpPr>
          <p:spPr>
            <a:xfrm>
              <a:off x="2743200" y="2665355"/>
              <a:ext cx="533400" cy="1587"/>
            </a:xfrm>
            <a:prstGeom prst="line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343400" y="2665355"/>
              <a:ext cx="533400" cy="1587"/>
            </a:xfrm>
            <a:prstGeom prst="line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564" name="Group 42"/>
            <p:cNvGrpSpPr>
              <a:grpSpLocks/>
            </p:cNvGrpSpPr>
            <p:nvPr/>
          </p:nvGrpSpPr>
          <p:grpSpPr bwMode="auto">
            <a:xfrm>
              <a:off x="5943601" y="2667000"/>
              <a:ext cx="609599" cy="93661"/>
              <a:chOff x="2362200" y="4173538"/>
              <a:chExt cx="1006475" cy="187325"/>
            </a:xfrm>
          </p:grpSpPr>
          <p:sp>
            <p:nvSpPr>
              <p:cNvPr id="22575" name="Line 109"/>
              <p:cNvSpPr>
                <a:spLocks noChangeShapeType="1"/>
              </p:cNvSpPr>
              <p:nvPr/>
            </p:nvSpPr>
            <p:spPr bwMode="auto">
              <a:xfrm flipV="1">
                <a:off x="2362200" y="4268253"/>
                <a:ext cx="791980" cy="1052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881A87"/>
                  </a:solidFill>
                </a:endParaRPr>
              </a:p>
            </p:txBody>
          </p:sp>
          <p:sp>
            <p:nvSpPr>
              <p:cNvPr id="22576" name="Oval 110"/>
              <p:cNvSpPr>
                <a:spLocks noChangeArrowheads="1"/>
              </p:cNvSpPr>
              <p:nvPr/>
            </p:nvSpPr>
            <p:spPr bwMode="auto">
              <a:xfrm>
                <a:off x="3170680" y="4173538"/>
                <a:ext cx="197995" cy="18732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 b="1">
                  <a:solidFill>
                    <a:srgbClr val="881A87"/>
                  </a:solidFill>
                  <a:latin typeface="Tahoma" charset="0"/>
                </a:endParaRPr>
              </a:p>
            </p:txBody>
          </p:sp>
        </p:grpSp>
        <p:sp>
          <p:nvSpPr>
            <p:cNvPr id="22565" name="TextBox 45"/>
            <p:cNvSpPr txBox="1">
              <a:spLocks noChangeArrowheads="1"/>
            </p:cNvSpPr>
            <p:nvPr/>
          </p:nvSpPr>
          <p:spPr bwMode="auto">
            <a:xfrm>
              <a:off x="6400800" y="2286000"/>
              <a:ext cx="1371600" cy="304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881A87"/>
                  </a:solidFill>
                  <a:cs typeface="Tahoma" charset="0"/>
                </a:rPr>
                <a:t>Mã học phần</a:t>
              </a:r>
            </a:p>
          </p:txBody>
        </p:sp>
        <p:sp>
          <p:nvSpPr>
            <p:cNvPr id="22566" name="TextBox 46"/>
            <p:cNvSpPr txBox="1">
              <a:spLocks noChangeArrowheads="1"/>
            </p:cNvSpPr>
            <p:nvPr/>
          </p:nvSpPr>
          <p:spPr bwMode="auto">
            <a:xfrm>
              <a:off x="6400800" y="2663767"/>
              <a:ext cx="1447800" cy="304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881A87"/>
                  </a:solidFill>
                  <a:cs typeface="Tahoma" charset="0"/>
                </a:rPr>
                <a:t>Tên học phần</a:t>
              </a:r>
            </a:p>
          </p:txBody>
        </p:sp>
        <p:grpSp>
          <p:nvGrpSpPr>
            <p:cNvPr id="22567" name="Group 47"/>
            <p:cNvGrpSpPr>
              <a:grpSpLocks/>
            </p:cNvGrpSpPr>
            <p:nvPr/>
          </p:nvGrpSpPr>
          <p:grpSpPr bwMode="auto">
            <a:xfrm rot="1649637">
              <a:off x="5880203" y="2895011"/>
              <a:ext cx="609603" cy="93661"/>
              <a:chOff x="2288024" y="4220064"/>
              <a:chExt cx="1006481" cy="187325"/>
            </a:xfrm>
          </p:grpSpPr>
          <p:sp>
            <p:nvSpPr>
              <p:cNvPr id="22573" name="Line 109"/>
              <p:cNvSpPr>
                <a:spLocks noChangeShapeType="1"/>
              </p:cNvSpPr>
              <p:nvPr/>
            </p:nvSpPr>
            <p:spPr bwMode="auto">
              <a:xfrm flipV="1">
                <a:off x="2288024" y="4314778"/>
                <a:ext cx="791979" cy="1052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881A87"/>
                  </a:solidFill>
                </a:endParaRPr>
              </a:p>
            </p:txBody>
          </p:sp>
          <p:sp>
            <p:nvSpPr>
              <p:cNvPr id="22574" name="Oval 110"/>
              <p:cNvSpPr>
                <a:spLocks noChangeArrowheads="1"/>
              </p:cNvSpPr>
              <p:nvPr/>
            </p:nvSpPr>
            <p:spPr bwMode="auto">
              <a:xfrm>
                <a:off x="3096510" y="4220064"/>
                <a:ext cx="197995" cy="18732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 b="1">
                  <a:solidFill>
                    <a:srgbClr val="881A87"/>
                  </a:solidFill>
                  <a:latin typeface="Tahoma" charset="0"/>
                </a:endParaRPr>
              </a:p>
            </p:txBody>
          </p:sp>
        </p:grpSp>
        <p:sp>
          <p:nvSpPr>
            <p:cNvPr id="22568" name="TextBox 53"/>
            <p:cNvSpPr txBox="1">
              <a:spLocks noChangeArrowheads="1"/>
            </p:cNvSpPr>
            <p:nvPr/>
          </p:nvSpPr>
          <p:spPr bwMode="auto">
            <a:xfrm>
              <a:off x="6477000" y="2971695"/>
              <a:ext cx="1447800" cy="304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1400">
                  <a:solidFill>
                    <a:srgbClr val="881A87"/>
                  </a:solidFill>
                  <a:cs typeface="Tahoma" charset="0"/>
                </a:rPr>
                <a:t>Số tín chỉ</a:t>
              </a:r>
            </a:p>
          </p:txBody>
        </p:sp>
        <p:grpSp>
          <p:nvGrpSpPr>
            <p:cNvPr id="22569" name="Group 54"/>
            <p:cNvGrpSpPr>
              <a:grpSpLocks/>
            </p:cNvGrpSpPr>
            <p:nvPr/>
          </p:nvGrpSpPr>
          <p:grpSpPr bwMode="auto">
            <a:xfrm rot="2056687">
              <a:off x="3783436" y="3059133"/>
              <a:ext cx="609599" cy="93661"/>
              <a:chOff x="2362200" y="4173538"/>
              <a:chExt cx="1006475" cy="187325"/>
            </a:xfrm>
          </p:grpSpPr>
          <p:sp>
            <p:nvSpPr>
              <p:cNvPr id="22571" name="Line 109"/>
              <p:cNvSpPr>
                <a:spLocks noChangeShapeType="1"/>
              </p:cNvSpPr>
              <p:nvPr/>
            </p:nvSpPr>
            <p:spPr bwMode="auto">
              <a:xfrm flipV="1">
                <a:off x="2362200" y="4268253"/>
                <a:ext cx="791980" cy="1052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881A87"/>
                  </a:solidFill>
                </a:endParaRPr>
              </a:p>
            </p:txBody>
          </p:sp>
          <p:sp>
            <p:nvSpPr>
              <p:cNvPr id="22572" name="Oval 110"/>
              <p:cNvSpPr>
                <a:spLocks noChangeArrowheads="1"/>
              </p:cNvSpPr>
              <p:nvPr/>
            </p:nvSpPr>
            <p:spPr bwMode="auto">
              <a:xfrm>
                <a:off x="3170680" y="4173538"/>
                <a:ext cx="197995" cy="18732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 b="1">
                  <a:solidFill>
                    <a:srgbClr val="881A87"/>
                  </a:solidFill>
                  <a:latin typeface="Tahoma" charset="0"/>
                </a:endParaRPr>
              </a:p>
            </p:txBody>
          </p:sp>
        </p:grpSp>
        <p:sp>
          <p:nvSpPr>
            <p:cNvPr id="22570" name="TextBox 57"/>
            <p:cNvSpPr txBox="1">
              <a:spLocks noChangeArrowheads="1"/>
            </p:cNvSpPr>
            <p:nvPr/>
          </p:nvSpPr>
          <p:spPr bwMode="auto">
            <a:xfrm>
              <a:off x="4038600" y="3276449"/>
              <a:ext cx="762000" cy="304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1400">
                  <a:solidFill>
                    <a:srgbClr val="881A87"/>
                  </a:solidFill>
                  <a:cs typeface="Tahoma" charset="0"/>
                </a:rPr>
                <a:t>Điểm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3FA1-72F4-44F2-8956-7EC941B5F00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48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tập: Quản lý Dự án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>
                <a:latin typeface="Cambria" panose="02040503050406030204" pitchFamily="18" charset="0"/>
              </a:rPr>
              <a:t>Tin </a:t>
            </a:r>
            <a:r>
              <a:rPr lang="en-US" b="1" dirty="0" err="1" smtClean="0">
                <a:latin typeface="Cambria" panose="02040503050406030204" pitchFamily="18" charset="0"/>
              </a:rPr>
              <a:t>học</a:t>
            </a:r>
            <a:r>
              <a:rPr lang="en-US" b="1" dirty="0" smtClean="0">
                <a:latin typeface="Cambria" panose="02040503050406030204" pitchFamily="18" charset="0"/>
              </a:rPr>
              <a:t> </a:t>
            </a:r>
            <a:r>
              <a:rPr lang="en-US" b="1" dirty="0" err="1" smtClean="0">
                <a:latin typeface="Cambria" panose="02040503050406030204" pitchFamily="18" charset="0"/>
              </a:rPr>
              <a:t>hoá</a:t>
            </a:r>
            <a:r>
              <a:rPr lang="en-US" b="1" dirty="0" smtClean="0">
                <a:latin typeface="Cambria" panose="02040503050406030204" pitchFamily="18" charset="0"/>
              </a:rPr>
              <a:t> </a:t>
            </a:r>
            <a:r>
              <a:rPr lang="en-US" b="1" dirty="0" err="1" smtClean="0">
                <a:latin typeface="Cambria" panose="02040503050406030204" pitchFamily="18" charset="0"/>
              </a:rPr>
              <a:t>việc</a:t>
            </a:r>
            <a:r>
              <a:rPr lang="en-US" b="1" dirty="0" smtClean="0">
                <a:latin typeface="Cambria" panose="02040503050406030204" pitchFamily="18" charset="0"/>
              </a:rPr>
              <a:t> </a:t>
            </a:r>
            <a:r>
              <a:rPr lang="en-US" b="1" dirty="0" err="1" smtClean="0">
                <a:latin typeface="Cambria" panose="02040503050406030204" pitchFamily="18" charset="0"/>
              </a:rPr>
              <a:t>Quản</a:t>
            </a:r>
            <a:r>
              <a:rPr lang="en-US" b="1" dirty="0" smtClean="0">
                <a:latin typeface="Cambria" panose="02040503050406030204" pitchFamily="18" charset="0"/>
              </a:rPr>
              <a:t> </a:t>
            </a:r>
            <a:r>
              <a:rPr lang="en-US" b="1" dirty="0" err="1" smtClean="0">
                <a:latin typeface="Cambria" panose="02040503050406030204" pitchFamily="18" charset="0"/>
              </a:rPr>
              <a:t>lý</a:t>
            </a:r>
            <a:r>
              <a:rPr lang="en-US" b="1" dirty="0" smtClean="0">
                <a:latin typeface="Cambria" panose="02040503050406030204" pitchFamily="18" charset="0"/>
              </a:rPr>
              <a:t> </a:t>
            </a:r>
            <a:r>
              <a:rPr lang="en-US" b="1" dirty="0" err="1" smtClean="0">
                <a:latin typeface="Cambria" panose="02040503050406030204" pitchFamily="18" charset="0"/>
              </a:rPr>
              <a:t>đề</a:t>
            </a:r>
            <a:r>
              <a:rPr lang="en-US" b="1" dirty="0" smtClean="0">
                <a:latin typeface="Cambria" panose="02040503050406030204" pitchFamily="18" charset="0"/>
              </a:rPr>
              <a:t> </a:t>
            </a:r>
            <a:r>
              <a:rPr lang="en-US" b="1" dirty="0" err="1" smtClean="0">
                <a:latin typeface="Cambria" panose="02040503050406030204" pitchFamily="18" charset="0"/>
              </a:rPr>
              <a:t>án</a:t>
            </a:r>
            <a:r>
              <a:rPr lang="en-US" b="1" dirty="0" smtClean="0">
                <a:latin typeface="Cambria" panose="02040503050406030204" pitchFamily="18" charset="0"/>
              </a:rPr>
              <a:t> </a:t>
            </a:r>
            <a:r>
              <a:rPr lang="en-US" b="1" dirty="0" err="1" smtClean="0">
                <a:latin typeface="Cambria" panose="02040503050406030204" pitchFamily="18" charset="0"/>
              </a:rPr>
              <a:t>tại</a:t>
            </a:r>
            <a:r>
              <a:rPr lang="en-US" b="1" dirty="0" smtClean="0">
                <a:latin typeface="Cambria" panose="02040503050406030204" pitchFamily="18" charset="0"/>
              </a:rPr>
              <a:t> 1 </a:t>
            </a:r>
            <a:r>
              <a:rPr lang="en-US" b="1" dirty="0" err="1" smtClean="0">
                <a:latin typeface="Cambria" panose="02040503050406030204" pitchFamily="18" charset="0"/>
              </a:rPr>
              <a:t>công</a:t>
            </a:r>
            <a:r>
              <a:rPr lang="en-US" b="1" dirty="0" smtClean="0">
                <a:latin typeface="Cambria" panose="02040503050406030204" pitchFamily="18" charset="0"/>
              </a:rPr>
              <a:t> ty</a:t>
            </a:r>
            <a:r>
              <a:rPr lang="en-US" dirty="0" smtClean="0">
                <a:latin typeface="Cambria" panose="02040503050406030204" pitchFamily="18" charset="0"/>
              </a:rPr>
              <a:t>:</a:t>
            </a:r>
          </a:p>
          <a:p>
            <a:pPr algn="just"/>
            <a:r>
              <a:rPr lang="en-US" dirty="0" err="1" smtClean="0">
                <a:latin typeface="Cambria" panose="02040503050406030204" pitchFamily="18" charset="0"/>
              </a:rPr>
              <a:t>Công</a:t>
            </a:r>
            <a:r>
              <a:rPr lang="en-US" dirty="0" smtClean="0">
                <a:latin typeface="Cambria" panose="02040503050406030204" pitchFamily="18" charset="0"/>
              </a:rPr>
              <a:t> ty </a:t>
            </a:r>
            <a:r>
              <a:rPr lang="en-US" dirty="0" err="1" smtClean="0">
                <a:latin typeface="Cambria" panose="02040503050406030204" pitchFamily="18" charset="0"/>
              </a:rPr>
              <a:t>có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nhiều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phòng</a:t>
            </a:r>
            <a:r>
              <a:rPr lang="en-US" dirty="0" smtClean="0">
                <a:latin typeface="Cambria" panose="02040503050406030204" pitchFamily="18" charset="0"/>
              </a:rPr>
              <a:t> ban: </a:t>
            </a:r>
            <a:r>
              <a:rPr lang="en-US" dirty="0" err="1" smtClean="0">
                <a:latin typeface="Cambria" panose="02040503050406030204" pitchFamily="18" charset="0"/>
              </a:rPr>
              <a:t>tên</a:t>
            </a:r>
            <a:r>
              <a:rPr lang="en-US" dirty="0" smtClean="0">
                <a:latin typeface="Cambria" panose="02040503050406030204" pitchFamily="18" charset="0"/>
              </a:rPr>
              <a:t>, </a:t>
            </a:r>
            <a:r>
              <a:rPr lang="en-US" dirty="0" err="1" smtClean="0">
                <a:latin typeface="Cambria" panose="02040503050406030204" pitchFamily="18" charset="0"/>
              </a:rPr>
              <a:t>mã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số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và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một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nhân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viên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làm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trưởng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phòng</a:t>
            </a:r>
            <a:r>
              <a:rPr lang="en-US" dirty="0" smtClean="0">
                <a:latin typeface="Cambria" panose="02040503050406030204" pitchFamily="18" charset="0"/>
              </a:rPr>
              <a:t>. </a:t>
            </a:r>
            <a:r>
              <a:rPr lang="en-US" dirty="0" err="1" smtClean="0">
                <a:latin typeface="Cambria" panose="02040503050406030204" pitchFamily="18" charset="0"/>
              </a:rPr>
              <a:t>Ngày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mà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nhân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viên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đó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làm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trưởng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phòng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cũng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đươc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quan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tâm</a:t>
            </a:r>
            <a:r>
              <a:rPr lang="en-US" dirty="0" smtClean="0">
                <a:latin typeface="Cambria" panose="02040503050406030204" pitchFamily="18" charset="0"/>
              </a:rPr>
              <a:t>. </a:t>
            </a:r>
            <a:r>
              <a:rPr lang="en-US" dirty="0" err="1" smtClean="0">
                <a:latin typeface="Cambria" panose="02040503050406030204" pitchFamily="18" charset="0"/>
              </a:rPr>
              <a:t>Một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phòng</a:t>
            </a:r>
            <a:r>
              <a:rPr lang="en-US" dirty="0" smtClean="0">
                <a:latin typeface="Cambria" panose="02040503050406030204" pitchFamily="18" charset="0"/>
              </a:rPr>
              <a:t> ban </a:t>
            </a:r>
            <a:r>
              <a:rPr lang="en-US" dirty="0" err="1" smtClean="0">
                <a:latin typeface="Cambria" panose="02040503050406030204" pitchFamily="18" charset="0"/>
              </a:rPr>
              <a:t>phụ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trách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một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số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đề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án</a:t>
            </a:r>
            <a:r>
              <a:rPr lang="en-US" dirty="0" smtClean="0">
                <a:latin typeface="Cambria" panose="02040503050406030204" pitchFamily="18" charset="0"/>
              </a:rPr>
              <a:t>. </a:t>
            </a:r>
            <a:r>
              <a:rPr lang="en-US" dirty="0" err="1" smtClean="0">
                <a:latin typeface="Cambria" panose="02040503050406030204" pitchFamily="18" charset="0"/>
              </a:rPr>
              <a:t>Mỗi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đề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án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có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tên</a:t>
            </a:r>
            <a:r>
              <a:rPr lang="en-US" dirty="0" smtClean="0">
                <a:latin typeface="Cambria" panose="02040503050406030204" pitchFamily="18" charset="0"/>
              </a:rPr>
              <a:t>, </a:t>
            </a:r>
            <a:r>
              <a:rPr lang="en-US" dirty="0" err="1" smtClean="0">
                <a:latin typeface="Cambria" panose="02040503050406030204" pitchFamily="18" charset="0"/>
              </a:rPr>
              <a:t>mã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số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và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nơi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thực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hiện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đề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án</a:t>
            </a:r>
            <a:r>
              <a:rPr lang="en-US" dirty="0" smtClean="0">
                <a:latin typeface="Cambria" panose="02040503050406030204" pitchFamily="18" charset="0"/>
              </a:rPr>
              <a:t>. </a:t>
            </a:r>
            <a:r>
              <a:rPr lang="en-US" dirty="0" err="1" smtClean="0">
                <a:latin typeface="Cambria" panose="02040503050406030204" pitchFamily="18" charset="0"/>
              </a:rPr>
              <a:t>Về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nhân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viên</a:t>
            </a:r>
            <a:r>
              <a:rPr lang="en-US" dirty="0" smtClean="0">
                <a:latin typeface="Cambria" panose="02040503050406030204" pitchFamily="18" charset="0"/>
              </a:rPr>
              <a:t>, </a:t>
            </a:r>
            <a:r>
              <a:rPr lang="en-US" dirty="0" err="1" smtClean="0">
                <a:latin typeface="Cambria" panose="02040503050406030204" pitchFamily="18" charset="0"/>
              </a:rPr>
              <a:t>cần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quan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tâm</a:t>
            </a:r>
            <a:r>
              <a:rPr lang="en-US" dirty="0" smtClean="0">
                <a:latin typeface="Cambria" panose="02040503050406030204" pitchFamily="18" charset="0"/>
              </a:rPr>
              <a:t>: </a:t>
            </a:r>
            <a:r>
              <a:rPr lang="en-US" dirty="0" err="1" smtClean="0">
                <a:latin typeface="Cambria" panose="02040503050406030204" pitchFamily="18" charset="0"/>
              </a:rPr>
              <a:t>mã</a:t>
            </a:r>
            <a:r>
              <a:rPr lang="en-US" dirty="0" smtClean="0">
                <a:latin typeface="Cambria" panose="02040503050406030204" pitchFamily="18" charset="0"/>
              </a:rPr>
              <a:t>, </a:t>
            </a:r>
            <a:r>
              <a:rPr lang="en-US" dirty="0" err="1" smtClean="0">
                <a:latin typeface="Cambria" panose="02040503050406030204" pitchFamily="18" charset="0"/>
              </a:rPr>
              <a:t>tên</a:t>
            </a:r>
            <a:r>
              <a:rPr lang="en-US" dirty="0" smtClean="0">
                <a:latin typeface="Cambria" panose="02040503050406030204" pitchFamily="18" charset="0"/>
              </a:rPr>
              <a:t>, </a:t>
            </a:r>
            <a:r>
              <a:rPr lang="en-US" dirty="0" err="1" smtClean="0">
                <a:latin typeface="Cambria" panose="02040503050406030204" pitchFamily="18" charset="0"/>
              </a:rPr>
              <a:t>địa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chỉ</a:t>
            </a:r>
            <a:r>
              <a:rPr lang="en-US" dirty="0" smtClean="0">
                <a:latin typeface="Cambria" panose="02040503050406030204" pitchFamily="18" charset="0"/>
              </a:rPr>
              <a:t>, </a:t>
            </a:r>
            <a:r>
              <a:rPr lang="en-US" dirty="0" err="1" smtClean="0">
                <a:latin typeface="Cambria" panose="02040503050406030204" pitchFamily="18" charset="0"/>
              </a:rPr>
              <a:t>mức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lương</a:t>
            </a:r>
            <a:r>
              <a:rPr lang="en-US" dirty="0" smtClean="0">
                <a:latin typeface="Cambria" panose="02040503050406030204" pitchFamily="18" charset="0"/>
              </a:rPr>
              <a:t>, </a:t>
            </a:r>
            <a:r>
              <a:rPr lang="en-US" dirty="0" err="1" smtClean="0">
                <a:latin typeface="Cambria" panose="02040503050406030204" pitchFamily="18" charset="0"/>
              </a:rPr>
              <a:t>giới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tính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và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ngày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sinh</a:t>
            </a:r>
            <a:r>
              <a:rPr lang="en-US" dirty="0" smtClean="0">
                <a:latin typeface="Cambria" panose="02040503050406030204" pitchFamily="18" charset="0"/>
              </a:rPr>
              <a:t>. </a:t>
            </a:r>
            <a:r>
              <a:rPr lang="en-US" dirty="0" err="1" smtClean="0">
                <a:latin typeface="Cambria" panose="02040503050406030204" pitchFamily="18" charset="0"/>
              </a:rPr>
              <a:t>Mỗi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nhân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viên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thuộc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một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phòng</a:t>
            </a:r>
            <a:r>
              <a:rPr lang="en-US" dirty="0" smtClean="0">
                <a:latin typeface="Cambria" panose="02040503050406030204" pitchFamily="18" charset="0"/>
              </a:rPr>
              <a:t> ban </a:t>
            </a:r>
            <a:r>
              <a:rPr lang="en-US" dirty="0" err="1" smtClean="0">
                <a:latin typeface="Cambria" panose="02040503050406030204" pitchFamily="18" charset="0"/>
              </a:rPr>
              <a:t>nhưng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có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thể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làm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việc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trong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nhiều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đề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án</a:t>
            </a:r>
            <a:r>
              <a:rPr lang="en-US" dirty="0" smtClean="0">
                <a:latin typeface="Cambria" panose="02040503050406030204" pitchFamily="18" charset="0"/>
              </a:rPr>
              <a:t>. </a:t>
            </a:r>
            <a:r>
              <a:rPr lang="en-US" dirty="0" err="1" smtClean="0">
                <a:latin typeface="Cambria" panose="02040503050406030204" pitchFamily="18" charset="0"/>
              </a:rPr>
              <a:t>Mỗi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đề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án</a:t>
            </a:r>
            <a:r>
              <a:rPr lang="en-US" dirty="0" smtClean="0">
                <a:latin typeface="Cambria" panose="02040503050406030204" pitchFamily="18" charset="0"/>
              </a:rPr>
              <a:t> do </a:t>
            </a:r>
            <a:r>
              <a:rPr lang="en-US" dirty="0" err="1" smtClean="0">
                <a:latin typeface="Cambria" panose="02040503050406030204" pitchFamily="18" charset="0"/>
              </a:rPr>
              <a:t>một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phòng</a:t>
            </a:r>
            <a:r>
              <a:rPr lang="en-US" dirty="0" smtClean="0">
                <a:latin typeface="Cambria" panose="02040503050406030204" pitchFamily="18" charset="0"/>
              </a:rPr>
              <a:t> ban </a:t>
            </a:r>
            <a:r>
              <a:rPr lang="en-US" dirty="0" err="1" smtClean="0">
                <a:latin typeface="Cambria" panose="02040503050406030204" pitchFamily="18" charset="0"/>
              </a:rPr>
              <a:t>phụ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trách</a:t>
            </a:r>
            <a:r>
              <a:rPr lang="en-US" dirty="0" smtClean="0">
                <a:latin typeface="Cambria" panose="02040503050406030204" pitchFamily="18" charset="0"/>
              </a:rPr>
              <a:t>. </a:t>
            </a:r>
            <a:r>
              <a:rPr lang="en-US" dirty="0" err="1" smtClean="0">
                <a:latin typeface="Cambria" panose="02040503050406030204" pitchFamily="18" charset="0"/>
              </a:rPr>
              <a:t>Cần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lưu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lại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giờ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làm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việc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của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nhân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viên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cho</a:t>
            </a:r>
            <a:r>
              <a:rPr lang="en-US" dirty="0" smtClean="0">
                <a:latin typeface="Cambria" panose="02040503050406030204" pitchFamily="18" charset="0"/>
              </a:rPr>
              <a:t> 1 </a:t>
            </a:r>
            <a:r>
              <a:rPr lang="en-US" dirty="0" err="1" smtClean="0">
                <a:latin typeface="Cambria" panose="02040503050406030204" pitchFamily="18" charset="0"/>
              </a:rPr>
              <a:t>đề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án</a:t>
            </a:r>
            <a:r>
              <a:rPr lang="en-US" dirty="0" smtClean="0">
                <a:latin typeface="Cambria" panose="02040503050406030204" pitchFamily="18" charset="0"/>
              </a:rPr>
              <a:t>. </a:t>
            </a:r>
            <a:r>
              <a:rPr lang="en-US" dirty="0" err="1" smtClean="0">
                <a:latin typeface="Cambria" panose="02040503050406030204" pitchFamily="18" charset="0"/>
              </a:rPr>
              <a:t>Ngoài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ra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cũng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cần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biết</a:t>
            </a:r>
            <a:r>
              <a:rPr lang="en-US" dirty="0" smtClean="0">
                <a:latin typeface="Cambria" panose="02040503050406030204" pitchFamily="18" charset="0"/>
              </a:rPr>
              <a:t> người </a:t>
            </a:r>
            <a:r>
              <a:rPr lang="en-US" dirty="0" err="1" smtClean="0">
                <a:latin typeface="Cambria" panose="02040503050406030204" pitchFamily="18" charset="0"/>
              </a:rPr>
              <a:t>phụ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trách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trực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tiếp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của</a:t>
            </a:r>
            <a:r>
              <a:rPr lang="en-US" dirty="0" smtClean="0">
                <a:latin typeface="Cambria" panose="02040503050406030204" pitchFamily="18" charset="0"/>
              </a:rPr>
              <a:t> 1 </a:t>
            </a:r>
            <a:r>
              <a:rPr lang="en-US" dirty="0" err="1" smtClean="0">
                <a:latin typeface="Cambria" panose="02040503050406030204" pitchFamily="18" charset="0"/>
              </a:rPr>
              <a:t>nhân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viên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  <a:p>
            <a:pPr algn="just"/>
            <a:r>
              <a:rPr lang="en-US" b="1" dirty="0" err="1" smtClean="0">
                <a:solidFill>
                  <a:srgbClr val="C00000"/>
                </a:solidFill>
                <a:latin typeface="Cambria" panose="02040503050406030204" pitchFamily="18" charset="0"/>
              </a:rPr>
              <a:t>Yêu</a:t>
            </a:r>
            <a:r>
              <a:rPr lang="en-US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mbria" panose="02040503050406030204" pitchFamily="18" charset="0"/>
              </a:rPr>
              <a:t>cầu</a:t>
            </a:r>
            <a:r>
              <a:rPr lang="en-US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: </a:t>
            </a:r>
            <a:r>
              <a:rPr lang="en-US" b="1" dirty="0" err="1" smtClean="0">
                <a:solidFill>
                  <a:srgbClr val="C00000"/>
                </a:solidFill>
                <a:latin typeface="Cambria" panose="02040503050406030204" pitchFamily="18" charset="0"/>
              </a:rPr>
              <a:t>vẽ</a:t>
            </a:r>
            <a:r>
              <a:rPr lang="en-US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mbria" panose="02040503050406030204" pitchFamily="18" charset="0"/>
              </a:rPr>
              <a:t>mô</a:t>
            </a:r>
            <a:r>
              <a:rPr lang="en-US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mbria" panose="02040503050406030204" pitchFamily="18" charset="0"/>
              </a:rPr>
              <a:t>hình</a:t>
            </a:r>
            <a:r>
              <a:rPr lang="en-US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mbria" panose="02040503050406030204" pitchFamily="18" charset="0"/>
              </a:rPr>
              <a:t>quan</a:t>
            </a:r>
            <a:r>
              <a:rPr lang="en-US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mbria" panose="02040503050406030204" pitchFamily="18" charset="0"/>
              </a:rPr>
              <a:t>niệm</a:t>
            </a:r>
            <a:r>
              <a:rPr lang="en-US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mbria" panose="02040503050406030204" pitchFamily="18" charset="0"/>
              </a:rPr>
              <a:t>dữ</a:t>
            </a:r>
            <a:r>
              <a:rPr lang="en-US" b="1" dirty="0" smtClean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ambria" panose="02040503050406030204" pitchFamily="18" charset="0"/>
              </a:rPr>
              <a:t>liệu</a:t>
            </a:r>
            <a:endParaRPr lang="en-US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3FA1-72F4-44F2-8956-7EC941B5F00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8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tập: Quản lý Dự án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3FA1-72F4-44F2-8956-7EC941B5F00E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476" y="1295400"/>
            <a:ext cx="9204848" cy="404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9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thực thể kết hợp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Entity Relationship Diagram (ERD)</a:t>
            </a:r>
          </a:p>
          <a:p>
            <a:r>
              <a:rPr lang="en-US"/>
              <a:t>Được giới thiệu bởi Chen, 1976 </a:t>
            </a:r>
          </a:p>
          <a:p>
            <a:r>
              <a:rPr lang="en-US"/>
              <a:t>Phổ biến rộng rãi trong thiết kế quan niệm dữ liệu</a:t>
            </a:r>
          </a:p>
          <a:p>
            <a:r>
              <a:rPr lang="en-US"/>
              <a:t>ANSI công nhận mô hình chuẩn, 1988</a:t>
            </a:r>
          </a:p>
          <a:p>
            <a:r>
              <a:rPr lang="en-US"/>
              <a:t>Gồm</a:t>
            </a:r>
          </a:p>
          <a:p>
            <a:pPr lvl="1"/>
            <a:r>
              <a:rPr lang="en-US"/>
              <a:t>Mô hình nguyên thủy</a:t>
            </a:r>
          </a:p>
          <a:p>
            <a:pPr lvl="1"/>
            <a:r>
              <a:rPr lang="en-US"/>
              <a:t>Mô hình mở rộng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3FA1-72F4-44F2-8956-7EC941B5F00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23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8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9249" name="Rectangle 3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Khái niệm </a:t>
            </a:r>
          </a:p>
          <a:p>
            <a:pPr lvl="1"/>
            <a:r>
              <a:rPr lang="en-US"/>
              <a:t>Thực thể </a:t>
            </a:r>
          </a:p>
          <a:p>
            <a:pPr lvl="1"/>
            <a:r>
              <a:rPr lang="en-US"/>
              <a:t>Thể hiện </a:t>
            </a:r>
          </a:p>
          <a:p>
            <a:pPr lvl="1"/>
            <a:r>
              <a:rPr lang="en-US"/>
              <a:t>Thuộc tính</a:t>
            </a:r>
          </a:p>
          <a:p>
            <a:pPr lvl="1"/>
            <a:r>
              <a:rPr lang="en-US"/>
              <a:t>Mối kết hợp</a:t>
            </a:r>
          </a:p>
          <a:p>
            <a:pPr lvl="1"/>
            <a:r>
              <a:rPr lang="en-US"/>
              <a:t>Vai trò</a:t>
            </a:r>
          </a:p>
          <a:p>
            <a:pPr lvl="1"/>
            <a:r>
              <a:rPr lang="en-US"/>
              <a:t>bảng số</a:t>
            </a:r>
          </a:p>
        </p:txBody>
      </p:sp>
      <p:grpSp>
        <p:nvGrpSpPr>
          <p:cNvPr id="9223" name="Group 49"/>
          <p:cNvGrpSpPr>
            <a:grpSpLocks/>
          </p:cNvGrpSpPr>
          <p:nvPr/>
        </p:nvGrpSpPr>
        <p:grpSpPr bwMode="auto">
          <a:xfrm>
            <a:off x="4048123" y="2342281"/>
            <a:ext cx="4470400" cy="4038600"/>
            <a:chOff x="5257800" y="1981200"/>
            <a:chExt cx="3402984" cy="3175348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172594" y="2590308"/>
              <a:ext cx="772197" cy="2496"/>
            </a:xfrm>
            <a:prstGeom prst="line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Diamond 16"/>
            <p:cNvSpPr>
              <a:spLocks noChangeArrowheads="1"/>
            </p:cNvSpPr>
            <p:nvPr/>
          </p:nvSpPr>
          <p:spPr bwMode="auto">
            <a:xfrm>
              <a:off x="5410172" y="3200534"/>
              <a:ext cx="772973" cy="381042"/>
            </a:xfrm>
            <a:prstGeom prst="diamond">
              <a:avLst/>
            </a:prstGeom>
            <a:solidFill>
              <a:srgbClr val="93B64E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US" sz="1400" b="1">
                <a:solidFill>
                  <a:srgbClr val="881A87"/>
                </a:solidFill>
                <a:latin typeface="Tahoma" pitchFamily="34" charset="0"/>
                <a:ea typeface="+mn-ea"/>
                <a:cs typeface="Tahoma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rot="16200000" flipH="1">
              <a:off x="5564726" y="2972249"/>
              <a:ext cx="456831" cy="0"/>
            </a:xfrm>
            <a:prstGeom prst="line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27" name="AutoShape 30"/>
            <p:cNvSpPr>
              <a:spLocks noChangeArrowheads="1"/>
            </p:cNvSpPr>
            <p:nvPr/>
          </p:nvSpPr>
          <p:spPr bwMode="auto">
            <a:xfrm>
              <a:off x="5372099" y="2425352"/>
              <a:ext cx="812185" cy="342900"/>
            </a:xfrm>
            <a:prstGeom prst="roundRect">
              <a:avLst>
                <a:gd name="adj" fmla="val 16667"/>
              </a:avLst>
            </a:prstGeom>
            <a:solidFill>
              <a:srgbClr val="93B64E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3200" b="1">
                <a:solidFill>
                  <a:srgbClr val="881A87"/>
                </a:solidFill>
                <a:latin typeface="Tahoma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16200000" flipH="1">
              <a:off x="5564102" y="3810396"/>
              <a:ext cx="458079" cy="0"/>
            </a:xfrm>
            <a:prstGeom prst="line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H="1">
              <a:off x="7086159" y="2209616"/>
              <a:ext cx="456831" cy="0"/>
            </a:xfrm>
            <a:prstGeom prst="line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790725" y="1981200"/>
              <a:ext cx="1523850" cy="1249"/>
            </a:xfrm>
            <a:prstGeom prst="line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5564726" y="2209616"/>
              <a:ext cx="456831" cy="0"/>
            </a:xfrm>
            <a:prstGeom prst="line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Diamond 6"/>
            <p:cNvSpPr>
              <a:spLocks noChangeArrowheads="1"/>
            </p:cNvSpPr>
            <p:nvPr/>
          </p:nvSpPr>
          <p:spPr bwMode="auto">
            <a:xfrm>
              <a:off x="6921199" y="2400346"/>
              <a:ext cx="772973" cy="381042"/>
            </a:xfrm>
            <a:prstGeom prst="diamond">
              <a:avLst/>
            </a:prstGeom>
            <a:solidFill>
              <a:srgbClr val="93B64E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US" sz="1400" b="1">
                <a:solidFill>
                  <a:srgbClr val="881A87"/>
                </a:solidFill>
                <a:latin typeface="Tahoma" pitchFamily="34" charset="0"/>
                <a:ea typeface="+mn-ea"/>
                <a:cs typeface="Tahoma" pitchFamily="34" charset="0"/>
              </a:endParaRPr>
            </a:p>
          </p:txBody>
        </p:sp>
        <p:sp>
          <p:nvSpPr>
            <p:cNvPr id="9233" name="Text Box 25"/>
            <p:cNvSpPr txBox="1">
              <a:spLocks noChangeArrowheads="1"/>
            </p:cNvSpPr>
            <p:nvPr/>
          </p:nvSpPr>
          <p:spPr bwMode="auto">
            <a:xfrm>
              <a:off x="5257800" y="2133600"/>
              <a:ext cx="533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93B64E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200" b="1" dirty="0">
                  <a:solidFill>
                    <a:srgbClr val="881A87"/>
                  </a:solidFill>
                </a:rPr>
                <a:t>(0,n)</a:t>
              </a:r>
            </a:p>
          </p:txBody>
        </p:sp>
        <p:sp>
          <p:nvSpPr>
            <p:cNvPr id="9234" name="Text Box 25"/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533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93B64E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200" b="1">
                  <a:solidFill>
                    <a:srgbClr val="881A87"/>
                  </a:solidFill>
                </a:rPr>
                <a:t>(1,n)</a:t>
              </a:r>
            </a:p>
          </p:txBody>
        </p:sp>
        <p:sp>
          <p:nvSpPr>
            <p:cNvPr id="9236" name="Text Box 25"/>
            <p:cNvSpPr txBox="1">
              <a:spLocks noChangeArrowheads="1"/>
            </p:cNvSpPr>
            <p:nvPr/>
          </p:nvSpPr>
          <p:spPr bwMode="auto">
            <a:xfrm>
              <a:off x="7315200" y="2057400"/>
              <a:ext cx="533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93B64E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200" b="1">
                  <a:solidFill>
                    <a:srgbClr val="881A87"/>
                  </a:solidFill>
                </a:rPr>
                <a:t>(1,1)</a:t>
              </a:r>
            </a:p>
          </p:txBody>
        </p:sp>
        <p:sp>
          <p:nvSpPr>
            <p:cNvPr id="9237" name="AutoShape 30"/>
            <p:cNvSpPr>
              <a:spLocks noChangeArrowheads="1"/>
            </p:cNvSpPr>
            <p:nvPr/>
          </p:nvSpPr>
          <p:spPr bwMode="auto">
            <a:xfrm>
              <a:off x="7848599" y="4000500"/>
              <a:ext cx="812185" cy="342900"/>
            </a:xfrm>
            <a:prstGeom prst="roundRect">
              <a:avLst>
                <a:gd name="adj" fmla="val 16667"/>
              </a:avLst>
            </a:prstGeom>
            <a:solidFill>
              <a:srgbClr val="93B64E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3200" b="1">
                <a:solidFill>
                  <a:srgbClr val="881A87"/>
                </a:solidFill>
                <a:latin typeface="Tahoma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6172594" y="4191712"/>
              <a:ext cx="464043" cy="1248"/>
            </a:xfrm>
            <a:prstGeom prst="line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39" name="AutoShape 30"/>
            <p:cNvSpPr>
              <a:spLocks noChangeArrowheads="1"/>
            </p:cNvSpPr>
            <p:nvPr/>
          </p:nvSpPr>
          <p:spPr bwMode="auto">
            <a:xfrm>
              <a:off x="5410199" y="4038600"/>
              <a:ext cx="812185" cy="342900"/>
            </a:xfrm>
            <a:prstGeom prst="roundRect">
              <a:avLst>
                <a:gd name="adj" fmla="val 16667"/>
              </a:avLst>
            </a:prstGeom>
            <a:solidFill>
              <a:srgbClr val="93B64E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3200" b="1">
                <a:solidFill>
                  <a:srgbClr val="881A87"/>
                </a:solidFill>
                <a:latin typeface="Tahoma" charset="0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7390708" y="4191712"/>
              <a:ext cx="465251" cy="1248"/>
            </a:xfrm>
            <a:prstGeom prst="line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H="1">
              <a:off x="6782840" y="4572405"/>
              <a:ext cx="456831" cy="0"/>
            </a:xfrm>
            <a:prstGeom prst="line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42" name="AutoShape 30"/>
            <p:cNvSpPr>
              <a:spLocks noChangeArrowheads="1"/>
            </p:cNvSpPr>
            <p:nvPr/>
          </p:nvSpPr>
          <p:spPr bwMode="auto">
            <a:xfrm>
              <a:off x="6629399" y="4813648"/>
              <a:ext cx="812185" cy="342900"/>
            </a:xfrm>
            <a:prstGeom prst="roundRect">
              <a:avLst>
                <a:gd name="adj" fmla="val 16667"/>
              </a:avLst>
            </a:prstGeom>
            <a:solidFill>
              <a:srgbClr val="93B64E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3200" b="1">
                <a:solidFill>
                  <a:srgbClr val="881A87"/>
                </a:solidFill>
                <a:latin typeface="Tahoma" charset="0"/>
              </a:endParaRPr>
            </a:p>
          </p:txBody>
        </p:sp>
        <p:sp>
          <p:nvSpPr>
            <p:cNvPr id="31" name="Diamond 30"/>
            <p:cNvSpPr>
              <a:spLocks noChangeArrowheads="1"/>
            </p:cNvSpPr>
            <p:nvPr/>
          </p:nvSpPr>
          <p:spPr bwMode="auto">
            <a:xfrm>
              <a:off x="6629152" y="4000721"/>
              <a:ext cx="772973" cy="381042"/>
            </a:xfrm>
            <a:prstGeom prst="diamond">
              <a:avLst/>
            </a:prstGeom>
            <a:solidFill>
              <a:srgbClr val="93B64E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US" sz="1400" b="1">
                <a:solidFill>
                  <a:srgbClr val="881A87"/>
                </a:solidFill>
                <a:latin typeface="Tahoma" pitchFamily="34" charset="0"/>
                <a:ea typeface="+mn-ea"/>
                <a:cs typeface="Tahoma" pitchFamily="34" charset="0"/>
              </a:endParaRPr>
            </a:p>
          </p:txBody>
        </p:sp>
        <p:sp>
          <p:nvSpPr>
            <p:cNvPr id="9244" name="Text Box 25"/>
            <p:cNvSpPr txBox="1">
              <a:spLocks noChangeArrowheads="1"/>
            </p:cNvSpPr>
            <p:nvPr/>
          </p:nvSpPr>
          <p:spPr bwMode="auto">
            <a:xfrm>
              <a:off x="5257800" y="3733800"/>
              <a:ext cx="533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93B64E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200" b="1">
                  <a:solidFill>
                    <a:srgbClr val="881A87"/>
                  </a:solidFill>
                </a:rPr>
                <a:t>(0,n)</a:t>
              </a:r>
            </a:p>
          </p:txBody>
        </p:sp>
        <p:sp>
          <p:nvSpPr>
            <p:cNvPr id="9245" name="Text Box 25"/>
            <p:cNvSpPr txBox="1">
              <a:spLocks noChangeArrowheads="1"/>
            </p:cNvSpPr>
            <p:nvPr/>
          </p:nvSpPr>
          <p:spPr bwMode="auto">
            <a:xfrm>
              <a:off x="7315200" y="3886200"/>
              <a:ext cx="533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93B64E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200" b="1">
                  <a:solidFill>
                    <a:srgbClr val="881A87"/>
                  </a:solidFill>
                </a:rPr>
                <a:t>(0,n)</a:t>
              </a:r>
            </a:p>
          </p:txBody>
        </p:sp>
        <p:sp>
          <p:nvSpPr>
            <p:cNvPr id="9246" name="Text Box 25"/>
            <p:cNvSpPr txBox="1">
              <a:spLocks noChangeArrowheads="1"/>
            </p:cNvSpPr>
            <p:nvPr/>
          </p:nvSpPr>
          <p:spPr bwMode="auto">
            <a:xfrm>
              <a:off x="7010400" y="4495800"/>
              <a:ext cx="533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93B64E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200" b="1">
                  <a:solidFill>
                    <a:srgbClr val="881A87"/>
                  </a:solidFill>
                </a:rPr>
                <a:t>(0,n)</a:t>
              </a:r>
            </a:p>
          </p:txBody>
        </p:sp>
        <p:sp>
          <p:nvSpPr>
            <p:cNvPr id="9235" name="Text Box 25"/>
            <p:cNvSpPr txBox="1">
              <a:spLocks noChangeArrowheads="1"/>
            </p:cNvSpPr>
            <p:nvPr/>
          </p:nvSpPr>
          <p:spPr bwMode="auto">
            <a:xfrm>
              <a:off x="6172200" y="3886200"/>
              <a:ext cx="533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93B64E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200" b="1" dirty="0">
                  <a:solidFill>
                    <a:srgbClr val="881A87"/>
                  </a:solidFill>
                </a:rPr>
                <a:t>(0,n)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3FA1-72F4-44F2-8956-7EC941B5F00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0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Thực thể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Biểu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diễn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lớp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khái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niệm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trong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thế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giới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thực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/>
            <a:r>
              <a:rPr lang="en-US" b="1" dirty="0" err="1"/>
              <a:t>Trực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endParaRPr lang="en-US" b="1" dirty="0"/>
          </a:p>
          <a:p>
            <a:pPr lvl="2"/>
            <a:r>
              <a:rPr lang="en-US" dirty="0"/>
              <a:t>Con </a:t>
            </a:r>
            <a:r>
              <a:rPr lang="en-US" dirty="0" err="1"/>
              <a:t>người</a:t>
            </a:r>
            <a:r>
              <a:rPr lang="en-US" dirty="0"/>
              <a:t>: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…</a:t>
            </a:r>
          </a:p>
          <a:p>
            <a:pPr lvl="2"/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chốn</a:t>
            </a:r>
            <a:r>
              <a:rPr lang="en-US" dirty="0"/>
              <a:t>: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chi </a:t>
            </a:r>
            <a:r>
              <a:rPr lang="en-US" dirty="0" err="1"/>
              <a:t>nhánh</a:t>
            </a:r>
            <a:r>
              <a:rPr lang="en-US" dirty="0"/>
              <a:t>,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…</a:t>
            </a:r>
          </a:p>
          <a:p>
            <a:pPr lvl="2"/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: </a:t>
            </a:r>
            <a:r>
              <a:rPr lang="en-US" dirty="0" err="1"/>
              <a:t>sách</a:t>
            </a:r>
            <a:r>
              <a:rPr lang="en-US" dirty="0"/>
              <a:t>,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,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, </a:t>
            </a:r>
            <a:r>
              <a:rPr lang="en-US" dirty="0" err="1"/>
              <a:t>xe</a:t>
            </a:r>
            <a:r>
              <a:rPr lang="en-US" dirty="0"/>
              <a:t>…</a:t>
            </a:r>
          </a:p>
          <a:p>
            <a:pPr lvl="2"/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: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,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,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…</a:t>
            </a:r>
          </a:p>
          <a:p>
            <a:pPr lvl="1"/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trực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endParaRPr lang="en-US" b="1" dirty="0"/>
          </a:p>
          <a:p>
            <a:pPr lvl="2"/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,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,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vốn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3FA1-72F4-44F2-8956-7EC941B5F00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1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6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Thực thể (tt)</a:t>
            </a:r>
          </a:p>
        </p:txBody>
      </p:sp>
      <p:sp>
        <p:nvSpPr>
          <p:cNvPr id="11287" name="Rectangle 2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grpSp>
        <p:nvGrpSpPr>
          <p:cNvPr id="11271" name="Group 13"/>
          <p:cNvGrpSpPr>
            <a:grpSpLocks/>
          </p:cNvGrpSpPr>
          <p:nvPr/>
        </p:nvGrpSpPr>
        <p:grpSpPr bwMode="auto">
          <a:xfrm>
            <a:off x="3276600" y="2527065"/>
            <a:ext cx="3581400" cy="1600200"/>
            <a:chOff x="3276600" y="2286000"/>
            <a:chExt cx="3581400" cy="1600002"/>
          </a:xfrm>
        </p:grpSpPr>
        <p:sp>
          <p:nvSpPr>
            <p:cNvPr id="11281" name="AutoShape 30"/>
            <p:cNvSpPr>
              <a:spLocks noChangeArrowheads="1"/>
            </p:cNvSpPr>
            <p:nvPr/>
          </p:nvSpPr>
          <p:spPr bwMode="auto">
            <a:xfrm>
              <a:off x="3276600" y="2286000"/>
              <a:ext cx="2133600" cy="77504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sz="1600" b="1" dirty="0" err="1">
                  <a:solidFill>
                    <a:srgbClr val="881A87"/>
                  </a:solidFill>
                  <a:cs typeface="Tahoma" charset="0"/>
                </a:rPr>
                <a:t>Tên</a:t>
              </a:r>
              <a:r>
                <a:rPr lang="en-US" sz="1600" b="1" dirty="0">
                  <a:solidFill>
                    <a:srgbClr val="881A87"/>
                  </a:solidFill>
                  <a:cs typeface="Tahoma" charset="0"/>
                </a:rPr>
                <a:t> </a:t>
              </a:r>
              <a:r>
                <a:rPr lang="en-US" sz="1600" b="1" dirty="0" err="1">
                  <a:solidFill>
                    <a:srgbClr val="881A87"/>
                  </a:solidFill>
                  <a:cs typeface="Tahoma" charset="0"/>
                </a:rPr>
                <a:t>thực</a:t>
              </a:r>
              <a:r>
                <a:rPr lang="en-US" sz="1600" b="1" dirty="0">
                  <a:solidFill>
                    <a:srgbClr val="881A87"/>
                  </a:solidFill>
                  <a:cs typeface="Tahoma" charset="0"/>
                </a:rPr>
                <a:t> </a:t>
              </a:r>
              <a:r>
                <a:rPr lang="en-US" sz="1600" b="1" dirty="0" err="1" smtClean="0">
                  <a:solidFill>
                    <a:srgbClr val="881A87"/>
                  </a:solidFill>
                  <a:cs typeface="Tahoma" charset="0"/>
                </a:rPr>
                <a:t>thể</a:t>
              </a:r>
              <a:endParaRPr lang="en-US" sz="1600" b="1" dirty="0">
                <a:solidFill>
                  <a:srgbClr val="881A87"/>
                </a:solidFill>
                <a:cs typeface="Tahoma" charset="0"/>
              </a:endParaRPr>
            </a:p>
          </p:txBody>
        </p:sp>
        <p:sp>
          <p:nvSpPr>
            <p:cNvPr id="11283" name="TextBox 8"/>
            <p:cNvSpPr txBox="1">
              <a:spLocks noChangeArrowheads="1"/>
            </p:cNvSpPr>
            <p:nvPr/>
          </p:nvSpPr>
          <p:spPr bwMode="auto">
            <a:xfrm>
              <a:off x="3733800" y="3581240"/>
              <a:ext cx="3124200" cy="304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A6C36B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i="1" dirty="0" err="1">
                  <a:solidFill>
                    <a:srgbClr val="881A87"/>
                  </a:solidFill>
                  <a:cs typeface="Tahoma" charset="0"/>
                </a:rPr>
                <a:t>Danh</a:t>
              </a:r>
              <a:r>
                <a:rPr lang="en-US" sz="1400" i="1" dirty="0">
                  <a:solidFill>
                    <a:srgbClr val="881A87"/>
                  </a:solidFill>
                  <a:cs typeface="Tahoma" charset="0"/>
                </a:rPr>
                <a:t> </a:t>
              </a:r>
              <a:r>
                <a:rPr lang="en-US" sz="1400" i="1" dirty="0" err="1">
                  <a:solidFill>
                    <a:srgbClr val="881A87"/>
                  </a:solidFill>
                  <a:cs typeface="Tahoma" charset="0"/>
                </a:rPr>
                <a:t>từ</a:t>
              </a:r>
              <a:r>
                <a:rPr lang="en-US" sz="1400" i="1" dirty="0">
                  <a:solidFill>
                    <a:srgbClr val="881A87"/>
                  </a:solidFill>
                  <a:cs typeface="Tahoma" charset="0"/>
                </a:rPr>
                <a:t>  </a:t>
              </a:r>
              <a:r>
                <a:rPr lang="en-US" sz="1400" i="1" dirty="0" err="1">
                  <a:solidFill>
                    <a:srgbClr val="881A87"/>
                  </a:solidFill>
                  <a:cs typeface="Tahoma" charset="0"/>
                </a:rPr>
                <a:t>hoặc</a:t>
              </a:r>
              <a:r>
                <a:rPr lang="en-US" sz="1400" i="1" dirty="0">
                  <a:solidFill>
                    <a:srgbClr val="881A87"/>
                  </a:solidFill>
                  <a:cs typeface="Tahoma" charset="0"/>
                </a:rPr>
                <a:t> </a:t>
              </a:r>
              <a:r>
                <a:rPr lang="en-US" sz="1400" i="1" dirty="0" err="1">
                  <a:solidFill>
                    <a:srgbClr val="881A87"/>
                  </a:solidFill>
                  <a:cs typeface="Tahoma" charset="0"/>
                </a:rPr>
                <a:t>cụm</a:t>
              </a:r>
              <a:r>
                <a:rPr lang="en-US" sz="1400" i="1" dirty="0">
                  <a:solidFill>
                    <a:srgbClr val="881A87"/>
                  </a:solidFill>
                  <a:cs typeface="Tahoma" charset="0"/>
                </a:rPr>
                <a:t> </a:t>
              </a:r>
              <a:r>
                <a:rPr lang="en-US" sz="1400" i="1" dirty="0" err="1">
                  <a:solidFill>
                    <a:srgbClr val="881A87"/>
                  </a:solidFill>
                  <a:cs typeface="Tahoma" charset="0"/>
                </a:rPr>
                <a:t>danh</a:t>
              </a:r>
              <a:r>
                <a:rPr lang="en-US" sz="1400" i="1" dirty="0">
                  <a:solidFill>
                    <a:srgbClr val="881A87"/>
                  </a:solidFill>
                  <a:cs typeface="Tahoma" charset="0"/>
                </a:rPr>
                <a:t> </a:t>
              </a:r>
              <a:r>
                <a:rPr lang="en-US" sz="1400" i="1" dirty="0" err="1">
                  <a:solidFill>
                    <a:srgbClr val="881A87"/>
                  </a:solidFill>
                  <a:cs typeface="Tahoma" charset="0"/>
                </a:rPr>
                <a:t>từ</a:t>
              </a:r>
              <a:endParaRPr lang="en-US" sz="1400" i="1" dirty="0">
                <a:solidFill>
                  <a:srgbClr val="881A87"/>
                </a:solidFill>
                <a:cs typeface="Tahoma" charset="0"/>
              </a:endParaRPr>
            </a:p>
          </p:txBody>
        </p:sp>
        <p:cxnSp>
          <p:nvCxnSpPr>
            <p:cNvPr id="11" name="Straight Connector 10"/>
            <p:cNvCxnSpPr>
              <a:endCxn id="11283" idx="0"/>
            </p:cNvCxnSpPr>
            <p:nvPr/>
          </p:nvCxnSpPr>
          <p:spPr>
            <a:xfrm rot="16200000" flipH="1">
              <a:off x="4421234" y="2706575"/>
              <a:ext cx="758731" cy="990600"/>
            </a:xfrm>
            <a:prstGeom prst="line">
              <a:avLst/>
            </a:prstGeom>
            <a:ln w="12700">
              <a:solidFill>
                <a:schemeClr val="tx2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79" name="AutoShape 30"/>
          <p:cNvSpPr>
            <a:spLocks noChangeArrowheads="1"/>
          </p:cNvSpPr>
          <p:nvPr/>
        </p:nvSpPr>
        <p:spPr bwMode="auto">
          <a:xfrm>
            <a:off x="1295400" y="5257800"/>
            <a:ext cx="1835958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2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sz="1600" b="1" dirty="0" err="1">
                <a:solidFill>
                  <a:srgbClr val="881A87"/>
                </a:solidFill>
              </a:rPr>
              <a:t>Nước</a:t>
            </a:r>
            <a:r>
              <a:rPr lang="en-US" sz="1600" b="1" dirty="0">
                <a:solidFill>
                  <a:srgbClr val="881A87"/>
                </a:solidFill>
              </a:rPr>
              <a:t> </a:t>
            </a:r>
            <a:r>
              <a:rPr lang="en-US" sz="1600" b="1" dirty="0" err="1">
                <a:solidFill>
                  <a:srgbClr val="881A87"/>
                </a:solidFill>
              </a:rPr>
              <a:t>giải</a:t>
            </a:r>
            <a:r>
              <a:rPr lang="en-US" sz="1600" b="1" dirty="0">
                <a:solidFill>
                  <a:srgbClr val="881A87"/>
                </a:solidFill>
              </a:rPr>
              <a:t> </a:t>
            </a:r>
            <a:r>
              <a:rPr lang="en-US" sz="1600" b="1" dirty="0" err="1" smtClean="0">
                <a:solidFill>
                  <a:srgbClr val="881A87"/>
                </a:solidFill>
              </a:rPr>
              <a:t>khát</a:t>
            </a:r>
            <a:endParaRPr lang="en-US" sz="1600" b="1" dirty="0">
              <a:solidFill>
                <a:srgbClr val="881A87"/>
              </a:solidFill>
            </a:endParaRPr>
          </a:p>
        </p:txBody>
      </p:sp>
      <p:sp>
        <p:nvSpPr>
          <p:cNvPr id="11277" name="AutoShape 30"/>
          <p:cNvSpPr>
            <a:spLocks noChangeArrowheads="1"/>
          </p:cNvSpPr>
          <p:nvPr/>
        </p:nvSpPr>
        <p:spPr bwMode="auto">
          <a:xfrm>
            <a:off x="3581400" y="52578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2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cs typeface="Tahoma" charset="0"/>
              </a:rPr>
              <a:t>Khách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cs typeface="Tahoma" charset="0"/>
              </a:rPr>
              <a:t>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cs typeface="Tahoma" charset="0"/>
              </a:rPr>
              <a:t>hàng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Tahoma" charset="0"/>
            </a:endParaRPr>
          </a:p>
        </p:txBody>
      </p:sp>
      <p:sp>
        <p:nvSpPr>
          <p:cNvPr id="11275" name="AutoShape 30"/>
          <p:cNvSpPr>
            <a:spLocks noChangeArrowheads="1"/>
          </p:cNvSpPr>
          <p:nvPr/>
        </p:nvSpPr>
        <p:spPr bwMode="auto">
          <a:xfrm>
            <a:off x="5867400" y="5257800"/>
            <a:ext cx="17526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2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cs typeface="Tahoma" charset="0"/>
              </a:rPr>
              <a:t>Đơn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cs typeface="Tahoma" charset="0"/>
              </a:rPr>
              <a:t>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cs typeface="Tahoma" charset="0"/>
              </a:rPr>
              <a:t>đặt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cs typeface="Tahoma" charset="0"/>
              </a:rPr>
              <a:t>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cs typeface="Tahoma" charset="0"/>
              </a:rPr>
              <a:t>hàng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Tahom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3FA1-72F4-44F2-8956-7EC941B5F00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36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0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Thể hiện</a:t>
            </a:r>
          </a:p>
        </p:txBody>
      </p:sp>
      <p:sp>
        <p:nvSpPr>
          <p:cNvPr id="19481" name="Rectangle 2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lvl="1"/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grpSp>
        <p:nvGrpSpPr>
          <p:cNvPr id="19463" name="Group 13"/>
          <p:cNvGrpSpPr>
            <a:grpSpLocks/>
          </p:cNvGrpSpPr>
          <p:nvPr/>
        </p:nvGrpSpPr>
        <p:grpSpPr bwMode="auto">
          <a:xfrm>
            <a:off x="1677240" y="3533153"/>
            <a:ext cx="2286000" cy="2794000"/>
            <a:chOff x="3276600" y="2743200"/>
            <a:chExt cx="1600200" cy="2192164"/>
          </a:xfrm>
        </p:grpSpPr>
        <p:grpSp>
          <p:nvGrpSpPr>
            <p:cNvPr id="19472" name="Group 6"/>
            <p:cNvGrpSpPr>
              <a:grpSpLocks/>
            </p:cNvGrpSpPr>
            <p:nvPr/>
          </p:nvGrpSpPr>
          <p:grpSpPr bwMode="auto">
            <a:xfrm>
              <a:off x="3352800" y="2743200"/>
              <a:ext cx="1524000" cy="457200"/>
              <a:chOff x="3581400" y="5334000"/>
              <a:chExt cx="1524000" cy="457200"/>
            </a:xfrm>
          </p:grpSpPr>
          <p:sp>
            <p:nvSpPr>
              <p:cNvPr id="19477" name="AutoShape 30"/>
              <p:cNvSpPr>
                <a:spLocks noChangeArrowheads="1"/>
              </p:cNvSpPr>
              <p:nvPr/>
            </p:nvSpPr>
            <p:spPr bwMode="auto">
              <a:xfrm>
                <a:off x="3581400" y="5334000"/>
                <a:ext cx="1524000" cy="457200"/>
              </a:xfrm>
              <a:prstGeom prst="roundRect">
                <a:avLst>
                  <a:gd name="adj" fmla="val 16667"/>
                </a:avLst>
              </a:prstGeom>
              <a:solidFill>
                <a:srgbClr val="A6C36B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4000">
                  <a:solidFill>
                    <a:srgbClr val="881A87"/>
                  </a:solidFill>
                  <a:latin typeface="Tahoma" charset="0"/>
                </a:endParaRPr>
              </a:p>
            </p:txBody>
          </p:sp>
          <p:sp>
            <p:nvSpPr>
              <p:cNvPr id="19478" name="TextBox 8"/>
              <p:cNvSpPr txBox="1">
                <a:spLocks noChangeArrowheads="1"/>
              </p:cNvSpPr>
              <p:nvPr/>
            </p:nvSpPr>
            <p:spPr bwMode="auto">
              <a:xfrm>
                <a:off x="3658100" y="5407501"/>
                <a:ext cx="1370600" cy="2877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1" dirty="0" err="1">
                    <a:solidFill>
                      <a:srgbClr val="881A87"/>
                    </a:solidFill>
                    <a:cs typeface="Tahoma" charset="0"/>
                  </a:rPr>
                  <a:t>Khách</a:t>
                </a:r>
                <a:r>
                  <a:rPr lang="en-US" sz="1800" b="1" dirty="0">
                    <a:solidFill>
                      <a:srgbClr val="881A87"/>
                    </a:solidFill>
                    <a:cs typeface="Tahoma" charset="0"/>
                  </a:rPr>
                  <a:t> </a:t>
                </a:r>
                <a:r>
                  <a:rPr lang="en-US" sz="1800" b="1" dirty="0" err="1">
                    <a:solidFill>
                      <a:srgbClr val="881A87"/>
                    </a:solidFill>
                    <a:cs typeface="Tahoma" charset="0"/>
                  </a:rPr>
                  <a:t>hàng</a:t>
                </a:r>
                <a:endParaRPr lang="en-US" sz="1800" b="1" dirty="0">
                  <a:solidFill>
                    <a:srgbClr val="881A87"/>
                  </a:solidFill>
                  <a:cs typeface="Tahoma" charset="0"/>
                </a:endParaRPr>
              </a:p>
            </p:txBody>
          </p:sp>
        </p:grpSp>
        <p:sp>
          <p:nvSpPr>
            <p:cNvPr id="19473" name="TextBox 9"/>
            <p:cNvSpPr txBox="1">
              <a:spLocks noChangeArrowheads="1"/>
            </p:cNvSpPr>
            <p:nvPr/>
          </p:nvSpPr>
          <p:spPr bwMode="auto">
            <a:xfrm>
              <a:off x="3276600" y="3505475"/>
              <a:ext cx="1600200" cy="28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>
                  <a:solidFill>
                    <a:srgbClr val="881A87"/>
                  </a:solidFill>
                  <a:cs typeface="Tahoma" charset="0"/>
                </a:rPr>
                <a:t>Khách hàng A</a:t>
              </a:r>
            </a:p>
          </p:txBody>
        </p:sp>
        <p:sp>
          <p:nvSpPr>
            <p:cNvPr id="19474" name="TextBox 10"/>
            <p:cNvSpPr txBox="1">
              <a:spLocks noChangeArrowheads="1"/>
            </p:cNvSpPr>
            <p:nvPr/>
          </p:nvSpPr>
          <p:spPr bwMode="auto">
            <a:xfrm>
              <a:off x="3276600" y="3886613"/>
              <a:ext cx="1600200" cy="28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>
                  <a:solidFill>
                    <a:srgbClr val="881A87"/>
                  </a:solidFill>
                  <a:cs typeface="Tahoma" charset="0"/>
                </a:rPr>
                <a:t>Khách hàng B</a:t>
              </a:r>
            </a:p>
          </p:txBody>
        </p:sp>
        <p:sp>
          <p:nvSpPr>
            <p:cNvPr id="19475" name="TextBox 11"/>
            <p:cNvSpPr txBox="1">
              <a:spLocks noChangeArrowheads="1"/>
            </p:cNvSpPr>
            <p:nvPr/>
          </p:nvSpPr>
          <p:spPr bwMode="auto">
            <a:xfrm>
              <a:off x="3276600" y="4266505"/>
              <a:ext cx="1600200" cy="28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>
                  <a:solidFill>
                    <a:srgbClr val="881A87"/>
                  </a:solidFill>
                  <a:cs typeface="Tahoma" charset="0"/>
                </a:rPr>
                <a:t>Khách hàng C</a:t>
              </a:r>
            </a:p>
          </p:txBody>
        </p:sp>
        <p:sp>
          <p:nvSpPr>
            <p:cNvPr id="19476" name="TextBox 12"/>
            <p:cNvSpPr txBox="1">
              <a:spLocks noChangeArrowheads="1"/>
            </p:cNvSpPr>
            <p:nvPr/>
          </p:nvSpPr>
          <p:spPr bwMode="auto">
            <a:xfrm>
              <a:off x="3276600" y="4647643"/>
              <a:ext cx="1600200" cy="287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>
                  <a:solidFill>
                    <a:srgbClr val="881A87"/>
                  </a:solidFill>
                  <a:cs typeface="Tahoma" charset="0"/>
                </a:rPr>
                <a:t>…</a:t>
              </a:r>
            </a:p>
          </p:txBody>
        </p:sp>
      </p:grpSp>
      <p:grpSp>
        <p:nvGrpSpPr>
          <p:cNvPr id="19464" name="Group 14"/>
          <p:cNvGrpSpPr>
            <a:grpSpLocks/>
          </p:cNvGrpSpPr>
          <p:nvPr/>
        </p:nvGrpSpPr>
        <p:grpSpPr bwMode="auto">
          <a:xfrm>
            <a:off x="4953840" y="3536328"/>
            <a:ext cx="2286000" cy="2794000"/>
            <a:chOff x="3276600" y="2743200"/>
            <a:chExt cx="1600200" cy="2192164"/>
          </a:xfrm>
        </p:grpSpPr>
        <p:grpSp>
          <p:nvGrpSpPr>
            <p:cNvPr id="19465" name="Group 6"/>
            <p:cNvGrpSpPr>
              <a:grpSpLocks/>
            </p:cNvGrpSpPr>
            <p:nvPr/>
          </p:nvGrpSpPr>
          <p:grpSpPr bwMode="auto">
            <a:xfrm>
              <a:off x="3352800" y="2743200"/>
              <a:ext cx="1524000" cy="457200"/>
              <a:chOff x="3581400" y="5334000"/>
              <a:chExt cx="1524000" cy="457200"/>
            </a:xfrm>
          </p:grpSpPr>
          <p:sp>
            <p:nvSpPr>
              <p:cNvPr id="19470" name="AutoShape 30"/>
              <p:cNvSpPr>
                <a:spLocks noChangeArrowheads="1"/>
              </p:cNvSpPr>
              <p:nvPr/>
            </p:nvSpPr>
            <p:spPr bwMode="auto">
              <a:xfrm>
                <a:off x="3581400" y="5334000"/>
                <a:ext cx="1524000" cy="457200"/>
              </a:xfrm>
              <a:prstGeom prst="roundRect">
                <a:avLst>
                  <a:gd name="adj" fmla="val 16667"/>
                </a:avLst>
              </a:prstGeom>
              <a:solidFill>
                <a:srgbClr val="A6C36B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4000">
                  <a:solidFill>
                    <a:srgbClr val="881A87"/>
                  </a:solidFill>
                  <a:latin typeface="Tahoma" charset="0"/>
                </a:endParaRPr>
              </a:p>
            </p:txBody>
          </p:sp>
          <p:sp>
            <p:nvSpPr>
              <p:cNvPr id="19471" name="TextBox 21"/>
              <p:cNvSpPr txBox="1">
                <a:spLocks noChangeArrowheads="1"/>
              </p:cNvSpPr>
              <p:nvPr/>
            </p:nvSpPr>
            <p:spPr bwMode="auto">
              <a:xfrm>
                <a:off x="3658100" y="5407501"/>
                <a:ext cx="1370600" cy="2877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1" dirty="0" err="1">
                    <a:solidFill>
                      <a:srgbClr val="881A87"/>
                    </a:solidFill>
                    <a:cs typeface="Tahoma" charset="0"/>
                  </a:rPr>
                  <a:t>Giáo</a:t>
                </a:r>
                <a:r>
                  <a:rPr lang="en-US" sz="1800" b="1" dirty="0">
                    <a:solidFill>
                      <a:srgbClr val="881A87"/>
                    </a:solidFill>
                    <a:cs typeface="Tahoma" charset="0"/>
                  </a:rPr>
                  <a:t> </a:t>
                </a:r>
                <a:r>
                  <a:rPr lang="en-US" sz="1800" b="1" dirty="0" err="1">
                    <a:solidFill>
                      <a:srgbClr val="881A87"/>
                    </a:solidFill>
                    <a:cs typeface="Tahoma" charset="0"/>
                  </a:rPr>
                  <a:t>viên</a:t>
                </a:r>
                <a:endParaRPr lang="en-US" sz="1800" b="1" dirty="0">
                  <a:solidFill>
                    <a:srgbClr val="881A87"/>
                  </a:solidFill>
                  <a:cs typeface="Tahoma" charset="0"/>
                </a:endParaRPr>
              </a:p>
            </p:txBody>
          </p:sp>
        </p:grpSp>
        <p:sp>
          <p:nvSpPr>
            <p:cNvPr id="19466" name="TextBox 16"/>
            <p:cNvSpPr txBox="1">
              <a:spLocks noChangeArrowheads="1"/>
            </p:cNvSpPr>
            <p:nvPr/>
          </p:nvSpPr>
          <p:spPr bwMode="auto">
            <a:xfrm>
              <a:off x="3276600" y="3505475"/>
              <a:ext cx="1600200" cy="28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>
                  <a:solidFill>
                    <a:srgbClr val="881A87"/>
                  </a:solidFill>
                  <a:cs typeface="Tahoma" charset="0"/>
                </a:rPr>
                <a:t>Giáo viên 1</a:t>
              </a:r>
            </a:p>
          </p:txBody>
        </p:sp>
        <p:sp>
          <p:nvSpPr>
            <p:cNvPr id="19467" name="TextBox 17"/>
            <p:cNvSpPr txBox="1">
              <a:spLocks noChangeArrowheads="1"/>
            </p:cNvSpPr>
            <p:nvPr/>
          </p:nvSpPr>
          <p:spPr bwMode="auto">
            <a:xfrm>
              <a:off x="3276600" y="3886613"/>
              <a:ext cx="1600200" cy="28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>
                  <a:solidFill>
                    <a:srgbClr val="881A87"/>
                  </a:solidFill>
                  <a:cs typeface="Tahoma" charset="0"/>
                </a:rPr>
                <a:t>Giáo viên 2</a:t>
              </a:r>
            </a:p>
          </p:txBody>
        </p:sp>
        <p:sp>
          <p:nvSpPr>
            <p:cNvPr id="19468" name="TextBox 18"/>
            <p:cNvSpPr txBox="1">
              <a:spLocks noChangeArrowheads="1"/>
            </p:cNvSpPr>
            <p:nvPr/>
          </p:nvSpPr>
          <p:spPr bwMode="auto">
            <a:xfrm>
              <a:off x="3276600" y="4266505"/>
              <a:ext cx="1600200" cy="28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>
                  <a:solidFill>
                    <a:srgbClr val="881A87"/>
                  </a:solidFill>
                  <a:cs typeface="Tahoma" charset="0"/>
                </a:rPr>
                <a:t>Giáo viên 3</a:t>
              </a:r>
            </a:p>
          </p:txBody>
        </p:sp>
        <p:sp>
          <p:nvSpPr>
            <p:cNvPr id="19469" name="TextBox 19"/>
            <p:cNvSpPr txBox="1">
              <a:spLocks noChangeArrowheads="1"/>
            </p:cNvSpPr>
            <p:nvPr/>
          </p:nvSpPr>
          <p:spPr bwMode="auto">
            <a:xfrm>
              <a:off x="3276600" y="4647643"/>
              <a:ext cx="1600200" cy="287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>
                  <a:solidFill>
                    <a:srgbClr val="881A87"/>
                  </a:solidFill>
                  <a:cs typeface="Tahoma" charset="0"/>
                </a:rPr>
                <a:t>…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3FA1-72F4-44F2-8956-7EC941B5F00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63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</p:txBody>
      </p:sp>
      <p:sp>
        <p:nvSpPr>
          <p:cNvPr id="12302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2 hay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lvl="1"/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  <a:p>
            <a:pPr lvl="1"/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endParaRPr lang="en-US" dirty="0"/>
          </a:p>
        </p:txBody>
      </p:sp>
      <p:grpSp>
        <p:nvGrpSpPr>
          <p:cNvPr id="12295" name="Group 30"/>
          <p:cNvGrpSpPr>
            <a:grpSpLocks/>
          </p:cNvGrpSpPr>
          <p:nvPr/>
        </p:nvGrpSpPr>
        <p:grpSpPr bwMode="auto">
          <a:xfrm>
            <a:off x="3519137" y="4241865"/>
            <a:ext cx="4800600" cy="1847195"/>
            <a:chOff x="3429000" y="3886200"/>
            <a:chExt cx="3810000" cy="1382986"/>
          </a:xfrm>
        </p:grpSpPr>
        <p:sp>
          <p:nvSpPr>
            <p:cNvPr id="21" name="Diamond 20"/>
            <p:cNvSpPr>
              <a:spLocks noChangeArrowheads="1"/>
            </p:cNvSpPr>
            <p:nvPr/>
          </p:nvSpPr>
          <p:spPr bwMode="auto">
            <a:xfrm>
              <a:off x="3429000" y="3886200"/>
              <a:ext cx="1981200" cy="1066637"/>
            </a:xfrm>
            <a:prstGeom prst="diamond">
              <a:avLst/>
            </a:prstGeom>
            <a:solidFill>
              <a:srgbClr val="A6C36B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US" sz="3200">
                <a:solidFill>
                  <a:srgbClr val="881A8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297" name="TextBox 23"/>
            <p:cNvSpPr txBox="1">
              <a:spLocks noChangeArrowheads="1"/>
            </p:cNvSpPr>
            <p:nvPr/>
          </p:nvSpPr>
          <p:spPr bwMode="auto">
            <a:xfrm>
              <a:off x="3636675" y="4264160"/>
              <a:ext cx="1675695" cy="228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b="1" dirty="0" err="1">
                  <a:solidFill>
                    <a:srgbClr val="881A87"/>
                  </a:solidFill>
                  <a:cs typeface="Tahoma" charset="0"/>
                </a:rPr>
                <a:t>Tên</a:t>
              </a:r>
              <a:r>
                <a:rPr lang="en-US" sz="1400" b="1" dirty="0">
                  <a:solidFill>
                    <a:srgbClr val="881A87"/>
                  </a:solidFill>
                  <a:cs typeface="Tahoma" charset="0"/>
                </a:rPr>
                <a:t> </a:t>
              </a:r>
              <a:r>
                <a:rPr lang="en-US" sz="1400" b="1" dirty="0" err="1">
                  <a:solidFill>
                    <a:srgbClr val="881A87"/>
                  </a:solidFill>
                  <a:cs typeface="Tahoma" charset="0"/>
                </a:rPr>
                <a:t>mối</a:t>
              </a:r>
              <a:r>
                <a:rPr lang="en-US" sz="1400" b="1" dirty="0">
                  <a:solidFill>
                    <a:srgbClr val="881A87"/>
                  </a:solidFill>
                  <a:cs typeface="Tahoma" charset="0"/>
                </a:rPr>
                <a:t> </a:t>
              </a:r>
              <a:r>
                <a:rPr lang="en-US" sz="1400" b="1" dirty="0" err="1">
                  <a:solidFill>
                    <a:srgbClr val="881A87"/>
                  </a:solidFill>
                  <a:cs typeface="Tahoma" charset="0"/>
                </a:rPr>
                <a:t>kết</a:t>
              </a:r>
              <a:r>
                <a:rPr lang="en-US" sz="1400" b="1" dirty="0">
                  <a:solidFill>
                    <a:srgbClr val="881A87"/>
                  </a:solidFill>
                  <a:cs typeface="Tahoma" charset="0"/>
                </a:rPr>
                <a:t> </a:t>
              </a:r>
              <a:r>
                <a:rPr lang="en-US" sz="1400" b="1" dirty="0" err="1">
                  <a:solidFill>
                    <a:srgbClr val="881A87"/>
                  </a:solidFill>
                  <a:cs typeface="Tahoma" charset="0"/>
                </a:rPr>
                <a:t>hợp</a:t>
              </a:r>
              <a:endParaRPr lang="en-US" sz="1400" b="1" dirty="0">
                <a:solidFill>
                  <a:srgbClr val="881A87"/>
                </a:solidFill>
                <a:cs typeface="Tahoma" charset="0"/>
              </a:endParaRPr>
            </a:p>
          </p:txBody>
        </p:sp>
        <p:sp>
          <p:nvSpPr>
            <p:cNvPr id="12298" name="TextBox 24"/>
            <p:cNvSpPr txBox="1">
              <a:spLocks noChangeArrowheads="1"/>
            </p:cNvSpPr>
            <p:nvPr/>
          </p:nvSpPr>
          <p:spPr bwMode="auto">
            <a:xfrm>
              <a:off x="4799794" y="4877454"/>
              <a:ext cx="2439206" cy="391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1400" i="1" dirty="0" err="1">
                  <a:solidFill>
                    <a:srgbClr val="881A87"/>
                  </a:solidFill>
                  <a:cs typeface="Tahoma" charset="0"/>
                </a:rPr>
                <a:t>Động</a:t>
              </a:r>
              <a:r>
                <a:rPr lang="en-US" sz="1400" i="1" dirty="0">
                  <a:solidFill>
                    <a:srgbClr val="881A87"/>
                  </a:solidFill>
                  <a:cs typeface="Tahoma" charset="0"/>
                </a:rPr>
                <a:t> </a:t>
              </a:r>
              <a:r>
                <a:rPr lang="en-US" sz="1400" i="1" dirty="0" err="1">
                  <a:solidFill>
                    <a:srgbClr val="881A87"/>
                  </a:solidFill>
                  <a:cs typeface="Tahoma" charset="0"/>
                </a:rPr>
                <a:t>từ</a:t>
              </a:r>
              <a:r>
                <a:rPr lang="en-US" sz="1400" i="1" dirty="0">
                  <a:solidFill>
                    <a:srgbClr val="881A87"/>
                  </a:solidFill>
                  <a:cs typeface="Tahoma" charset="0"/>
                </a:rPr>
                <a:t> </a:t>
              </a:r>
              <a:r>
                <a:rPr lang="en-US" sz="1400" i="1" dirty="0" err="1">
                  <a:solidFill>
                    <a:srgbClr val="881A87"/>
                  </a:solidFill>
                  <a:cs typeface="Tahoma" charset="0"/>
                </a:rPr>
                <a:t>hoặc</a:t>
              </a:r>
              <a:r>
                <a:rPr lang="en-US" sz="1400" i="1" dirty="0">
                  <a:solidFill>
                    <a:srgbClr val="881A87"/>
                  </a:solidFill>
                  <a:cs typeface="Tahoma" charset="0"/>
                </a:rPr>
                <a:t> </a:t>
              </a:r>
              <a:r>
                <a:rPr lang="en-US" sz="1400" i="1" dirty="0" err="1">
                  <a:solidFill>
                    <a:srgbClr val="881A87"/>
                  </a:solidFill>
                  <a:cs typeface="Tahoma" charset="0"/>
                </a:rPr>
                <a:t>cụm</a:t>
              </a:r>
              <a:r>
                <a:rPr lang="en-US" sz="1400" i="1" dirty="0">
                  <a:solidFill>
                    <a:srgbClr val="881A87"/>
                  </a:solidFill>
                  <a:cs typeface="Tahoma" charset="0"/>
                </a:rPr>
                <a:t> </a:t>
              </a:r>
              <a:r>
                <a:rPr lang="en-US" sz="1400" i="1" dirty="0" err="1">
                  <a:solidFill>
                    <a:srgbClr val="881A87"/>
                  </a:solidFill>
                  <a:cs typeface="Tahoma" charset="0"/>
                </a:rPr>
                <a:t>từ mô tả mối quan hệ</a:t>
              </a:r>
              <a:endParaRPr lang="en-US" sz="1400" i="1" dirty="0">
                <a:solidFill>
                  <a:srgbClr val="881A87"/>
                </a:solidFill>
                <a:cs typeface="Tahoma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4571748" y="4495928"/>
              <a:ext cx="914702" cy="380337"/>
            </a:xfrm>
            <a:prstGeom prst="line">
              <a:avLst/>
            </a:prstGeom>
            <a:ln w="12700">
              <a:solidFill>
                <a:schemeClr val="tx2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3FA1-72F4-44F2-8956-7EC941B5F00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51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4" name="Rectangle 6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13375" name="Rectangle 6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grpSp>
        <p:nvGrpSpPr>
          <p:cNvPr id="13319" name="Group 27"/>
          <p:cNvGrpSpPr>
            <a:grpSpLocks/>
          </p:cNvGrpSpPr>
          <p:nvPr/>
        </p:nvGrpSpPr>
        <p:grpSpPr bwMode="auto">
          <a:xfrm>
            <a:off x="2400300" y="1676400"/>
            <a:ext cx="4572000" cy="457200"/>
            <a:chOff x="1600200" y="2286000"/>
            <a:chExt cx="4572000" cy="457200"/>
          </a:xfrm>
        </p:grpSpPr>
        <p:grpSp>
          <p:nvGrpSpPr>
            <p:cNvPr id="13362" name="Group 11"/>
            <p:cNvGrpSpPr>
              <a:grpSpLocks/>
            </p:cNvGrpSpPr>
            <p:nvPr/>
          </p:nvGrpSpPr>
          <p:grpSpPr bwMode="auto">
            <a:xfrm>
              <a:off x="4648200" y="2286000"/>
              <a:ext cx="1524000" cy="381000"/>
              <a:chOff x="1295400" y="5257800"/>
              <a:chExt cx="1524000" cy="381000"/>
            </a:xfrm>
          </p:grpSpPr>
          <p:sp>
            <p:nvSpPr>
              <p:cNvPr id="13371" name="AutoShape 30"/>
              <p:cNvSpPr>
                <a:spLocks noChangeArrowheads="1"/>
              </p:cNvSpPr>
              <p:nvPr/>
            </p:nvSpPr>
            <p:spPr bwMode="auto">
              <a:xfrm>
                <a:off x="1295400" y="5257800"/>
                <a:ext cx="1524000" cy="3810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3200">
                  <a:latin typeface="Tahoma" charset="0"/>
                </a:endParaRPr>
              </a:p>
            </p:txBody>
          </p:sp>
          <p:sp>
            <p:nvSpPr>
              <p:cNvPr id="13372" name="TextBox 13"/>
              <p:cNvSpPr txBox="1">
                <a:spLocks noChangeArrowheads="1"/>
              </p:cNvSpPr>
              <p:nvPr/>
            </p:nvSpPr>
            <p:spPr bwMode="auto">
              <a:xfrm>
                <a:off x="1295400" y="5295900"/>
                <a:ext cx="15240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b="1" dirty="0" err="1">
                    <a:solidFill>
                      <a:schemeClr val="tx2"/>
                    </a:solidFill>
                    <a:cs typeface="Tahoma" charset="0"/>
                  </a:rPr>
                  <a:t>Nước</a:t>
                </a:r>
                <a:r>
                  <a:rPr lang="en-US" sz="1400" b="1" dirty="0">
                    <a:solidFill>
                      <a:schemeClr val="tx2"/>
                    </a:solidFill>
                    <a:cs typeface="Tahoma" charset="0"/>
                  </a:rPr>
                  <a:t> </a:t>
                </a:r>
                <a:r>
                  <a:rPr lang="en-US" sz="1400" b="1" dirty="0" err="1">
                    <a:solidFill>
                      <a:schemeClr val="tx2"/>
                    </a:solidFill>
                    <a:cs typeface="Tahoma" charset="0"/>
                  </a:rPr>
                  <a:t>giải</a:t>
                </a:r>
                <a:r>
                  <a:rPr lang="en-US" sz="1400" b="1" dirty="0">
                    <a:solidFill>
                      <a:schemeClr val="tx2"/>
                    </a:solidFill>
                    <a:cs typeface="Tahoma" charset="0"/>
                  </a:rPr>
                  <a:t> </a:t>
                </a:r>
                <a:r>
                  <a:rPr lang="en-US" sz="1400" b="1" dirty="0" err="1">
                    <a:solidFill>
                      <a:schemeClr val="tx2"/>
                    </a:solidFill>
                    <a:cs typeface="Tahoma" charset="0"/>
                  </a:rPr>
                  <a:t>khát</a:t>
                </a:r>
                <a:endParaRPr lang="en-US" sz="1400" b="1" dirty="0">
                  <a:solidFill>
                    <a:schemeClr val="tx2"/>
                  </a:solidFill>
                  <a:cs typeface="Tahoma" charset="0"/>
                </a:endParaRPr>
              </a:p>
            </p:txBody>
          </p:sp>
        </p:grpSp>
        <p:grpSp>
          <p:nvGrpSpPr>
            <p:cNvPr id="13363" name="Group 14"/>
            <p:cNvGrpSpPr>
              <a:grpSpLocks/>
            </p:cNvGrpSpPr>
            <p:nvPr/>
          </p:nvGrpSpPr>
          <p:grpSpPr bwMode="auto">
            <a:xfrm>
              <a:off x="1600200" y="2286000"/>
              <a:ext cx="1371600" cy="381000"/>
              <a:chOff x="3733800" y="5334000"/>
              <a:chExt cx="1371600" cy="381000"/>
            </a:xfrm>
          </p:grpSpPr>
          <p:sp>
            <p:nvSpPr>
              <p:cNvPr id="13369" name="AutoShape 30"/>
              <p:cNvSpPr>
                <a:spLocks noChangeArrowheads="1"/>
              </p:cNvSpPr>
              <p:nvPr/>
            </p:nvSpPr>
            <p:spPr bwMode="auto">
              <a:xfrm>
                <a:off x="3733800" y="5334000"/>
                <a:ext cx="1371600" cy="3810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3200">
                  <a:latin typeface="Tahoma" charset="0"/>
                </a:endParaRPr>
              </a:p>
            </p:txBody>
          </p:sp>
          <p:sp>
            <p:nvSpPr>
              <p:cNvPr id="13370" name="TextBox 16"/>
              <p:cNvSpPr txBox="1">
                <a:spLocks noChangeArrowheads="1"/>
              </p:cNvSpPr>
              <p:nvPr/>
            </p:nvSpPr>
            <p:spPr bwMode="auto">
              <a:xfrm>
                <a:off x="3759200" y="5372100"/>
                <a:ext cx="12954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b="1" dirty="0" err="1">
                    <a:solidFill>
                      <a:schemeClr val="tx2"/>
                    </a:solidFill>
                    <a:cs typeface="Tahoma" charset="0"/>
                  </a:rPr>
                  <a:t>Khách</a:t>
                </a:r>
                <a:r>
                  <a:rPr lang="en-US" sz="1400" b="1" dirty="0">
                    <a:solidFill>
                      <a:schemeClr val="tx2"/>
                    </a:solidFill>
                    <a:cs typeface="Tahoma" charset="0"/>
                  </a:rPr>
                  <a:t> </a:t>
                </a:r>
                <a:r>
                  <a:rPr lang="en-US" sz="1400" b="1" dirty="0" err="1">
                    <a:solidFill>
                      <a:schemeClr val="tx2"/>
                    </a:solidFill>
                    <a:cs typeface="Tahoma" charset="0"/>
                  </a:rPr>
                  <a:t>hàng</a:t>
                </a:r>
                <a:endParaRPr lang="en-US" sz="1400" b="1" dirty="0">
                  <a:solidFill>
                    <a:schemeClr val="tx2"/>
                  </a:solidFill>
                  <a:cs typeface="Tahoma" charset="0"/>
                </a:endParaRPr>
              </a:p>
            </p:txBody>
          </p:sp>
        </p:grpSp>
        <p:grpSp>
          <p:nvGrpSpPr>
            <p:cNvPr id="13364" name="Group 30"/>
            <p:cNvGrpSpPr>
              <a:grpSpLocks/>
            </p:cNvGrpSpPr>
            <p:nvPr/>
          </p:nvGrpSpPr>
          <p:grpSpPr bwMode="auto">
            <a:xfrm>
              <a:off x="3429000" y="2286000"/>
              <a:ext cx="762000" cy="457200"/>
              <a:chOff x="3581400" y="4191000"/>
              <a:chExt cx="762000" cy="457200"/>
            </a:xfrm>
          </p:grpSpPr>
          <p:sp>
            <p:nvSpPr>
              <p:cNvPr id="19" name="Diamond 18"/>
              <p:cNvSpPr/>
              <p:nvPr/>
            </p:nvSpPr>
            <p:spPr>
              <a:xfrm>
                <a:off x="3581400" y="4191000"/>
                <a:ext cx="762000" cy="457200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/>
              </a:p>
            </p:txBody>
          </p:sp>
          <p:sp>
            <p:nvSpPr>
              <p:cNvPr id="13368" name="TextBox 19"/>
              <p:cNvSpPr txBox="1">
                <a:spLocks noChangeArrowheads="1"/>
              </p:cNvSpPr>
              <p:nvPr/>
            </p:nvSpPr>
            <p:spPr bwMode="auto">
              <a:xfrm>
                <a:off x="3581400" y="4264025"/>
                <a:ext cx="7620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b="1">
                    <a:solidFill>
                      <a:schemeClr val="tx2"/>
                    </a:solidFill>
                    <a:cs typeface="Tahoma" charset="0"/>
                  </a:rPr>
                  <a:t>Đặt</a:t>
                </a:r>
              </a:p>
            </p:txBody>
          </p:sp>
        </p:grpSp>
        <p:cxnSp>
          <p:nvCxnSpPr>
            <p:cNvPr id="23" name="Straight Connector 22"/>
            <p:cNvCxnSpPr/>
            <p:nvPr/>
          </p:nvCxnSpPr>
          <p:spPr>
            <a:xfrm>
              <a:off x="2971800" y="2514600"/>
              <a:ext cx="457200" cy="1587"/>
            </a:xfrm>
            <a:prstGeom prst="line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191000" y="2514600"/>
              <a:ext cx="457200" cy="1587"/>
            </a:xfrm>
            <a:prstGeom prst="line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20" name="Group 74"/>
          <p:cNvGrpSpPr>
            <a:grpSpLocks/>
          </p:cNvGrpSpPr>
          <p:nvPr/>
        </p:nvGrpSpPr>
        <p:grpSpPr bwMode="auto">
          <a:xfrm>
            <a:off x="4114800" y="4357687"/>
            <a:ext cx="4038600" cy="1587500"/>
            <a:chOff x="4953000" y="4495800"/>
            <a:chExt cx="4038600" cy="1587674"/>
          </a:xfrm>
        </p:grpSpPr>
        <p:sp>
          <p:nvSpPr>
            <p:cNvPr id="55" name="AutoShape 30"/>
            <p:cNvSpPr>
              <a:spLocks noChangeArrowheads="1"/>
            </p:cNvSpPr>
            <p:nvPr/>
          </p:nvSpPr>
          <p:spPr bwMode="auto">
            <a:xfrm>
              <a:off x="6477000" y="4495800"/>
              <a:ext cx="990600" cy="38104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sz="3200">
                <a:latin typeface="Tahoma" pitchFamily="34" charset="0"/>
                <a:ea typeface="+mn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77000" y="4530729"/>
              <a:ext cx="990600" cy="3048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b="1">
                  <a:solidFill>
                    <a:srgbClr val="4F6228"/>
                  </a:solidFill>
                  <a:cs typeface="Tahoma" charset="0"/>
                </a:rPr>
                <a:t>Môn học</a:t>
              </a:r>
            </a:p>
          </p:txBody>
        </p:sp>
        <p:sp>
          <p:nvSpPr>
            <p:cNvPr id="57" name="AutoShape 30"/>
            <p:cNvSpPr>
              <a:spLocks noChangeArrowheads="1"/>
            </p:cNvSpPr>
            <p:nvPr/>
          </p:nvSpPr>
          <p:spPr bwMode="auto">
            <a:xfrm>
              <a:off x="8001000" y="5562717"/>
              <a:ext cx="990600" cy="38104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sz="3200">
                <a:latin typeface="Tahoma" pitchFamily="34" charset="0"/>
                <a:ea typeface="+mn-ea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01000" y="5584944"/>
              <a:ext cx="990600" cy="3048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b="1">
                  <a:solidFill>
                    <a:srgbClr val="4F6228"/>
                  </a:solidFill>
                  <a:cs typeface="Tahoma" charset="0"/>
                </a:rPr>
                <a:t>Lớp học</a:t>
              </a:r>
            </a:p>
          </p:txBody>
        </p:sp>
        <p:sp>
          <p:nvSpPr>
            <p:cNvPr id="59" name="AutoShape 30"/>
            <p:cNvSpPr>
              <a:spLocks noChangeArrowheads="1"/>
            </p:cNvSpPr>
            <p:nvPr/>
          </p:nvSpPr>
          <p:spPr bwMode="auto">
            <a:xfrm>
              <a:off x="4953000" y="5600821"/>
              <a:ext cx="990600" cy="38104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sz="3200">
                <a:latin typeface="Tahoma" pitchFamily="34" charset="0"/>
                <a:ea typeface="+mn-ea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016500" y="5624637"/>
              <a:ext cx="838200" cy="3048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b="1">
                  <a:solidFill>
                    <a:srgbClr val="4F6228"/>
                  </a:solidFill>
                  <a:cs typeface="Tahoma" charset="0"/>
                </a:rPr>
                <a:t>Ngày</a:t>
              </a:r>
            </a:p>
          </p:txBody>
        </p:sp>
        <p:cxnSp>
          <p:nvCxnSpPr>
            <p:cNvPr id="63" name="Straight Connector 62"/>
            <p:cNvCxnSpPr>
              <a:stCxn id="55" idx="2"/>
            </p:cNvCxnSpPr>
            <p:nvPr/>
          </p:nvCxnSpPr>
          <p:spPr>
            <a:xfrm rot="5400000">
              <a:off x="6666674" y="5180881"/>
              <a:ext cx="609667" cy="1587"/>
            </a:xfrm>
            <a:prstGeom prst="line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943600" y="5778641"/>
              <a:ext cx="457200" cy="1588"/>
            </a:xfrm>
            <a:prstGeom prst="line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7543800" y="5778641"/>
              <a:ext cx="457200" cy="1588"/>
            </a:xfrm>
            <a:prstGeom prst="line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59" name="Group 73"/>
            <p:cNvGrpSpPr>
              <a:grpSpLocks/>
            </p:cNvGrpSpPr>
            <p:nvPr/>
          </p:nvGrpSpPr>
          <p:grpSpPr bwMode="auto">
            <a:xfrm>
              <a:off x="6400800" y="5473807"/>
              <a:ext cx="1143000" cy="609667"/>
              <a:chOff x="6858000" y="3047933"/>
              <a:chExt cx="1143000" cy="609667"/>
            </a:xfrm>
          </p:grpSpPr>
          <p:sp>
            <p:nvSpPr>
              <p:cNvPr id="73" name="Diamond 72"/>
              <p:cNvSpPr/>
              <p:nvPr/>
            </p:nvSpPr>
            <p:spPr>
              <a:xfrm>
                <a:off x="6858000" y="3047933"/>
                <a:ext cx="1143000" cy="609667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934200" y="3200350"/>
                <a:ext cx="990600" cy="3048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b="1">
                    <a:solidFill>
                      <a:srgbClr val="4F6228"/>
                    </a:solidFill>
                    <a:cs typeface="Tahoma" charset="0"/>
                  </a:rPr>
                  <a:t>Diễn ra</a:t>
                </a:r>
              </a:p>
            </p:txBody>
          </p:sp>
        </p:grpSp>
      </p:grpSp>
      <p:grpSp>
        <p:nvGrpSpPr>
          <p:cNvPr id="13321" name="Group 96"/>
          <p:cNvGrpSpPr>
            <a:grpSpLocks/>
          </p:cNvGrpSpPr>
          <p:nvPr/>
        </p:nvGrpSpPr>
        <p:grpSpPr bwMode="auto">
          <a:xfrm>
            <a:off x="889000" y="4586287"/>
            <a:ext cx="2997200" cy="1220788"/>
            <a:chOff x="685800" y="2971800"/>
            <a:chExt cx="2996852" cy="1219994"/>
          </a:xfrm>
        </p:grpSpPr>
        <p:cxnSp>
          <p:nvCxnSpPr>
            <p:cNvPr id="95" name="Straight Connector 94"/>
            <p:cNvCxnSpPr/>
            <p:nvPr/>
          </p:nvCxnSpPr>
          <p:spPr>
            <a:xfrm rot="5400000">
              <a:off x="2896259" y="3962549"/>
              <a:ext cx="456903" cy="1588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>
              <a:off x="2997787" y="3085232"/>
              <a:ext cx="228451" cy="1588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AutoShape 30"/>
            <p:cNvSpPr>
              <a:spLocks noChangeArrowheads="1"/>
            </p:cNvSpPr>
            <p:nvPr/>
          </p:nvSpPr>
          <p:spPr bwMode="auto">
            <a:xfrm>
              <a:off x="685800" y="3276402"/>
              <a:ext cx="1142867" cy="38075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sz="32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+mn-ea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85800" y="3314477"/>
              <a:ext cx="1142867" cy="30460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="1">
                  <a:solidFill>
                    <a:schemeClr val="accent4">
                      <a:lumMod val="75000"/>
                    </a:schemeClr>
                  </a:solidFill>
                  <a:latin typeface="Tahoma" pitchFamily="34" charset="0"/>
                  <a:ea typeface="+mn-ea"/>
                  <a:cs typeface="Tahoma" pitchFamily="34" charset="0"/>
                </a:rPr>
                <a:t>Nhân viên</a:t>
              </a:r>
            </a:p>
          </p:txBody>
        </p:sp>
        <p:grpSp>
          <p:nvGrpSpPr>
            <p:cNvPr id="13343" name="Group 91"/>
            <p:cNvGrpSpPr>
              <a:grpSpLocks/>
            </p:cNvGrpSpPr>
            <p:nvPr/>
          </p:nvGrpSpPr>
          <p:grpSpPr bwMode="auto">
            <a:xfrm>
              <a:off x="2539785" y="3162176"/>
              <a:ext cx="1142867" cy="610790"/>
              <a:chOff x="2590933" y="3199754"/>
              <a:chExt cx="1142867" cy="610790"/>
            </a:xfrm>
          </p:grpSpPr>
          <p:sp>
            <p:nvSpPr>
              <p:cNvPr id="80" name="Diamond 79"/>
              <p:cNvSpPr/>
              <p:nvPr/>
            </p:nvSpPr>
            <p:spPr>
              <a:xfrm>
                <a:off x="2590933" y="3199754"/>
                <a:ext cx="1142867" cy="610790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667124" y="3352055"/>
                <a:ext cx="990485" cy="30460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b="1">
                    <a:solidFill>
                      <a:srgbClr val="604A7B"/>
                    </a:solidFill>
                    <a:cs typeface="Tahoma" charset="0"/>
                  </a:rPr>
                  <a:t>Quản lý</a:t>
                </a:r>
              </a:p>
            </p:txBody>
          </p:sp>
        </p:grpSp>
        <p:cxnSp>
          <p:nvCxnSpPr>
            <p:cNvPr id="84" name="Straight Connector 83"/>
            <p:cNvCxnSpPr/>
            <p:nvPr/>
          </p:nvCxnSpPr>
          <p:spPr>
            <a:xfrm>
              <a:off x="1295329" y="2971800"/>
              <a:ext cx="1828588" cy="1587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295329" y="4177515"/>
              <a:ext cx="1828588" cy="1587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1142235" y="3123307"/>
              <a:ext cx="304602" cy="1587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>
              <a:off x="1029597" y="3922887"/>
              <a:ext cx="533053" cy="1588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/>
          <p:cNvSpPr txBox="1"/>
          <p:nvPr/>
        </p:nvSpPr>
        <p:spPr>
          <a:xfrm>
            <a:off x="1346200" y="5894387"/>
            <a:ext cx="2209800" cy="3048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i="1">
                <a:solidFill>
                  <a:srgbClr val="002060"/>
                </a:solidFill>
                <a:cs typeface="Tahoma" charset="0"/>
              </a:rPr>
              <a:t>Mối quan hệ phản thân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181600" y="6034087"/>
            <a:ext cx="2057400" cy="3048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i="1">
                <a:solidFill>
                  <a:srgbClr val="4F6228"/>
                </a:solidFill>
                <a:cs typeface="Tahoma" charset="0"/>
              </a:rPr>
              <a:t>Mối quan hệ đa phân</a:t>
            </a:r>
          </a:p>
        </p:txBody>
      </p:sp>
      <p:grpSp>
        <p:nvGrpSpPr>
          <p:cNvPr id="13324" name="Group 113"/>
          <p:cNvGrpSpPr>
            <a:grpSpLocks/>
          </p:cNvGrpSpPr>
          <p:nvPr/>
        </p:nvGrpSpPr>
        <p:grpSpPr bwMode="auto">
          <a:xfrm>
            <a:off x="2286000" y="2528887"/>
            <a:ext cx="4838700" cy="1662113"/>
            <a:chOff x="2133600" y="2452211"/>
            <a:chExt cx="4838700" cy="1662589"/>
          </a:xfrm>
        </p:grpSpPr>
        <p:sp>
          <p:nvSpPr>
            <p:cNvPr id="39" name="AutoShape 30"/>
            <p:cNvSpPr>
              <a:spLocks noChangeArrowheads="1"/>
            </p:cNvSpPr>
            <p:nvPr/>
          </p:nvSpPr>
          <p:spPr bwMode="auto">
            <a:xfrm>
              <a:off x="5715000" y="2680876"/>
              <a:ext cx="1257300" cy="38110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sz="3200">
                <a:latin typeface="Tahoma" pitchFamily="34" charset="0"/>
                <a:ea typeface="+mn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765800" y="2715811"/>
              <a:ext cx="1143000" cy="304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b="1">
                  <a:solidFill>
                    <a:srgbClr val="E46C0A"/>
                  </a:solidFill>
                  <a:cs typeface="Tahoma" charset="0"/>
                </a:rPr>
                <a:t>Thành phố</a:t>
              </a:r>
            </a:p>
          </p:txBody>
        </p:sp>
        <p:sp>
          <p:nvSpPr>
            <p:cNvPr id="37" name="AutoShape 30"/>
            <p:cNvSpPr>
              <a:spLocks noChangeArrowheads="1"/>
            </p:cNvSpPr>
            <p:nvPr/>
          </p:nvSpPr>
          <p:spPr bwMode="auto">
            <a:xfrm>
              <a:off x="2133600" y="2680876"/>
              <a:ext cx="1295400" cy="38110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sz="3200">
                <a:latin typeface="Tahoma" pitchFamily="34" charset="0"/>
                <a:ea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59000" y="2715811"/>
              <a:ext cx="1219200" cy="30647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b="1">
                  <a:solidFill>
                    <a:srgbClr val="E46C0A"/>
                  </a:solidFill>
                  <a:cs typeface="Tahoma" charset="0"/>
                </a:rPr>
                <a:t>Con người</a:t>
              </a:r>
            </a:p>
          </p:txBody>
        </p:sp>
        <p:sp>
          <p:nvSpPr>
            <p:cNvPr id="35" name="Diamond 34"/>
            <p:cNvSpPr/>
            <p:nvPr/>
          </p:nvSpPr>
          <p:spPr>
            <a:xfrm>
              <a:off x="3962400" y="2452211"/>
              <a:ext cx="990600" cy="747927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2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62400" y="2677701"/>
              <a:ext cx="990600" cy="304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b="1">
                  <a:solidFill>
                    <a:srgbClr val="E46C0A"/>
                  </a:solidFill>
                  <a:cs typeface="Tahoma" charset="0"/>
                </a:rPr>
                <a:t>Sống ở</a:t>
              </a:r>
            </a:p>
          </p:txBody>
        </p:sp>
        <p:cxnSp>
          <p:nvCxnSpPr>
            <p:cNvPr id="33" name="Straight Connector 32"/>
            <p:cNvCxnSpPr>
              <a:endCxn id="36" idx="1"/>
            </p:cNvCxnSpPr>
            <p:nvPr/>
          </p:nvCxnSpPr>
          <p:spPr>
            <a:xfrm flipV="1">
              <a:off x="3429000" y="2831733"/>
              <a:ext cx="533400" cy="1587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6" idx="3"/>
            </p:cNvCxnSpPr>
            <p:nvPr/>
          </p:nvCxnSpPr>
          <p:spPr>
            <a:xfrm>
              <a:off x="4953000" y="2831733"/>
              <a:ext cx="762000" cy="3176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Diamond 40"/>
            <p:cNvSpPr/>
            <p:nvPr/>
          </p:nvSpPr>
          <p:spPr>
            <a:xfrm>
              <a:off x="3962400" y="3366873"/>
              <a:ext cx="990600" cy="747927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2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62400" y="3592362"/>
              <a:ext cx="990600" cy="304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b="1">
                  <a:solidFill>
                    <a:srgbClr val="E46C0A"/>
                  </a:solidFill>
                  <a:cs typeface="Tahoma" charset="0"/>
                </a:rPr>
                <a:t>Sinh tại</a:t>
              </a:r>
            </a:p>
          </p:txBody>
        </p:sp>
        <p:cxnSp>
          <p:nvCxnSpPr>
            <p:cNvPr id="51" name="Straight Connector 50"/>
            <p:cNvCxnSpPr/>
            <p:nvPr/>
          </p:nvCxnSpPr>
          <p:spPr>
            <a:xfrm rot="5400000">
              <a:off x="5677596" y="3404190"/>
              <a:ext cx="685996" cy="158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2705796" y="3404190"/>
              <a:ext cx="685996" cy="158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3048000" y="3733691"/>
              <a:ext cx="914400" cy="1587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4953000" y="3733691"/>
              <a:ext cx="1066800" cy="1587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3FA1-72F4-44F2-8956-7EC941B5F00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45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Bảng số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C00000"/>
                </a:solidFill>
              </a:rPr>
              <a:t>Ràng buộc về số lượng các thực thể tham gia vào mối kết hợp</a:t>
            </a:r>
          </a:p>
          <a:p>
            <a:endParaRPr lang="en-US" smtClean="0"/>
          </a:p>
          <a:p>
            <a:r>
              <a:rPr lang="en-US" smtClean="0"/>
              <a:t>Ký </a:t>
            </a:r>
            <a:r>
              <a:rPr lang="en-US"/>
              <a:t>hiệu bởi 1 cặp (</a:t>
            </a:r>
            <a:r>
              <a:rPr lang="en-US" b="1">
                <a:solidFill>
                  <a:srgbClr val="C00000"/>
                </a:solidFill>
              </a:rPr>
              <a:t>min, max</a:t>
            </a:r>
            <a:r>
              <a:rPr lang="en-US"/>
              <a:t>)</a:t>
            </a:r>
          </a:p>
          <a:p>
            <a:pPr lvl="1"/>
            <a:r>
              <a:rPr lang="en-US" b="1"/>
              <a:t>Min</a:t>
            </a:r>
            <a:r>
              <a:rPr lang="en-US"/>
              <a:t> : qui định giá trị tối thiểu các thực thể khi tham gia vào mối kết hợp</a:t>
            </a:r>
          </a:p>
          <a:p>
            <a:pPr lvl="2"/>
            <a:r>
              <a:rPr lang="en-US"/>
              <a:t>Giá trị đi từ 0, 1, 2, … đến k (k là hằng số)</a:t>
            </a:r>
          </a:p>
          <a:p>
            <a:pPr lvl="1"/>
            <a:r>
              <a:rPr lang="en-US" b="1"/>
              <a:t>Max</a:t>
            </a:r>
            <a:r>
              <a:rPr lang="en-US"/>
              <a:t> : qui định giá trị tối đa các thực thể khi tham gia vào mối kết hợp</a:t>
            </a:r>
          </a:p>
          <a:p>
            <a:pPr lvl="2"/>
            <a:r>
              <a:rPr lang="en-US"/>
              <a:t>Giá trị đi từ 1, 2, … đến n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3FA1-72F4-44F2-8956-7EC941B5F00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40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77l">
  <a:themeElements>
    <a:clrScheme name="170Gp_natural_light 1">
      <a:dk1>
        <a:srgbClr val="000000"/>
      </a:dk1>
      <a:lt1>
        <a:srgbClr val="FFFFFF"/>
      </a:lt1>
      <a:dk2>
        <a:srgbClr val="000066"/>
      </a:dk2>
      <a:lt2>
        <a:srgbClr val="C0C0C0"/>
      </a:lt2>
      <a:accent1>
        <a:srgbClr val="65D135"/>
      </a:accent1>
      <a:accent2>
        <a:srgbClr val="ECCE4C"/>
      </a:accent2>
      <a:accent3>
        <a:srgbClr val="FFFFFF"/>
      </a:accent3>
      <a:accent4>
        <a:srgbClr val="000000"/>
      </a:accent4>
      <a:accent5>
        <a:srgbClr val="B8E5AE"/>
      </a:accent5>
      <a:accent6>
        <a:srgbClr val="D6BA44"/>
      </a:accent6>
      <a:hlink>
        <a:srgbClr val="AE0404"/>
      </a:hlink>
      <a:folHlink>
        <a:srgbClr val="0066CC"/>
      </a:folHlink>
    </a:clrScheme>
    <a:fontScheme name="170Gp_natural_ligh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70Gp_natural_light 1">
        <a:dk1>
          <a:srgbClr val="000000"/>
        </a:dk1>
        <a:lt1>
          <a:srgbClr val="FFFFFF"/>
        </a:lt1>
        <a:dk2>
          <a:srgbClr val="000066"/>
        </a:dk2>
        <a:lt2>
          <a:srgbClr val="C0C0C0"/>
        </a:lt2>
        <a:accent1>
          <a:srgbClr val="65D135"/>
        </a:accent1>
        <a:accent2>
          <a:srgbClr val="ECCE4C"/>
        </a:accent2>
        <a:accent3>
          <a:srgbClr val="FFFFFF"/>
        </a:accent3>
        <a:accent4>
          <a:srgbClr val="000000"/>
        </a:accent4>
        <a:accent5>
          <a:srgbClr val="B8E5AE"/>
        </a:accent5>
        <a:accent6>
          <a:srgbClr val="D6BA44"/>
        </a:accent6>
        <a:hlink>
          <a:srgbClr val="AE0404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2">
        <a:dk1>
          <a:srgbClr val="000000"/>
        </a:dk1>
        <a:lt1>
          <a:srgbClr val="FFFFFF"/>
        </a:lt1>
        <a:dk2>
          <a:srgbClr val="17407D"/>
        </a:dk2>
        <a:lt2>
          <a:srgbClr val="DDDDDD"/>
        </a:lt2>
        <a:accent1>
          <a:srgbClr val="5DC5B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6DFD9"/>
        </a:accent5>
        <a:accent6>
          <a:srgbClr val="8AB9E7"/>
        </a:accent6>
        <a:hlink>
          <a:srgbClr val="5D99DB"/>
        </a:hlink>
        <a:folHlink>
          <a:srgbClr val="F1CA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3">
        <a:dk1>
          <a:srgbClr val="000000"/>
        </a:dk1>
        <a:lt1>
          <a:srgbClr val="FFFFFF"/>
        </a:lt1>
        <a:dk2>
          <a:srgbClr val="511550"/>
        </a:dk2>
        <a:lt2>
          <a:srgbClr val="DDDDDD"/>
        </a:lt2>
        <a:accent1>
          <a:srgbClr val="8B8DE1"/>
        </a:accent1>
        <a:accent2>
          <a:srgbClr val="CABDF5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B7ABDE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cdb2004177l</Template>
  <TotalTime>1108</TotalTime>
  <Words>847</Words>
  <Application>Microsoft Office PowerPoint</Application>
  <PresentationFormat>On-screen Show (4:3)</PresentationFormat>
  <Paragraphs>176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ＭＳ Ｐゴシック</vt:lpstr>
      <vt:lpstr>Arial</vt:lpstr>
      <vt:lpstr>Calibri</vt:lpstr>
      <vt:lpstr>Cambria</vt:lpstr>
      <vt:lpstr>Tahoma</vt:lpstr>
      <vt:lpstr>Times New Roman</vt:lpstr>
      <vt:lpstr>Wingdings</vt:lpstr>
      <vt:lpstr>cdb2004177l</vt:lpstr>
      <vt:lpstr>Image</vt:lpstr>
      <vt:lpstr>Chương 1. PHÂN TÍCH DỮ LIỆU</vt:lpstr>
      <vt:lpstr>Mô hình thực thể kết hợp</vt:lpstr>
      <vt:lpstr>Mô hình thực thể kết hợp (tt)</vt:lpstr>
      <vt:lpstr>Thực thể</vt:lpstr>
      <vt:lpstr>Thực thể (tt)</vt:lpstr>
      <vt:lpstr>Thể hiện</vt:lpstr>
      <vt:lpstr>Mối kết hợp</vt:lpstr>
      <vt:lpstr>Mối kết hợp (tt)</vt:lpstr>
      <vt:lpstr>Bảng số</vt:lpstr>
      <vt:lpstr>Bảng số (tt)</vt:lpstr>
      <vt:lpstr>Bảng số (tt)</vt:lpstr>
      <vt:lpstr>Thuộc tính</vt:lpstr>
      <vt:lpstr>Thuộc tính (tt)</vt:lpstr>
      <vt:lpstr>Bài tập: Quản lý Dự án</vt:lpstr>
      <vt:lpstr>Bài tập: Quản lý Dự 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2: INDEX</dc:title>
  <dc:creator>vinature</dc:creator>
  <cp:lastModifiedBy>Lê Nguyễn Hoài Nam</cp:lastModifiedBy>
  <cp:revision>334</cp:revision>
  <dcterms:created xsi:type="dcterms:W3CDTF">2013-01-07T00:39:27Z</dcterms:created>
  <dcterms:modified xsi:type="dcterms:W3CDTF">2020-10-01T09:35:27Z</dcterms:modified>
  <cp:contentStatus/>
</cp:coreProperties>
</file>