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1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43" r:id="rId11"/>
    <p:sldId id="344" r:id="rId12"/>
    <p:sldId id="347" r:id="rId13"/>
    <p:sldId id="349" r:id="rId14"/>
    <p:sldId id="350" r:id="rId15"/>
    <p:sldId id="35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C5C0ED-E4C3-438D-AF26-CEA5F434CCD3}">
          <p14:sldIdLst>
            <p14:sldId id="301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43"/>
            <p14:sldId id="344"/>
            <p14:sldId id="347"/>
            <p14:sldId id="349"/>
            <p14:sldId id="350"/>
            <p14:sldId id="351"/>
          </p14:sldIdLst>
        </p14:section>
        <p14:section name="Untitled Section" id="{5DE5CE5D-BAAB-461A-B305-54D2C99B43C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200"/>
    <a:srgbClr val="E4FCFB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2" autoAdjust="0"/>
    <p:restoredTop sz="83483" autoAdjust="0"/>
  </p:normalViewPr>
  <p:slideViewPr>
    <p:cSldViewPr>
      <p:cViewPr varScale="1">
        <p:scale>
          <a:sx n="73" d="100"/>
          <a:sy n="73" d="100"/>
        </p:scale>
        <p:origin x="170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A93DF-B855-4FAC-A687-1FA2EDF27F9E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A60B5-19C7-41F9-A108-031057D7A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Mỗi thực thểcó thể được bao gồm trong nhiều tổng quát hóa, có thể đồng thời đóng vai </a:t>
            </a:r>
          </a:p>
          <a:p>
            <a:r>
              <a:rPr lang="vi-VN" smtClean="0"/>
              <a:t>trò thực thểtổng quát của một quan hệtổng quát hóa và là thực thểtập con của một quan </a:t>
            </a:r>
          </a:p>
          <a:p>
            <a:r>
              <a:rPr lang="vi-VN" smtClean="0"/>
              <a:t>hệtổng quát hóa khác. Hình dưới giới thiệu một cấu trúc cây tổng quát hóa phức tạp cho </a:t>
            </a:r>
          </a:p>
          <a:p>
            <a:r>
              <a:rPr lang="vi-VN" smtClean="0"/>
              <a:t>thực thểCON-NGƯỜI. Đối lập với tổng quát hóa là chuyên biệt hóa</a:t>
            </a:r>
            <a:endParaRPr lang="en-US" smtClean="0"/>
          </a:p>
          <a:p>
            <a:endParaRPr lang="en-US" smtClean="0"/>
          </a:p>
          <a:p>
            <a:r>
              <a:rPr lang="vi-VN" smtClean="0"/>
              <a:t>Tính chất quan trọng của cấu trúc phân cấp là tính thừa kế: tất cảcác thực thểchuyên biệt </a:t>
            </a:r>
          </a:p>
          <a:p>
            <a:r>
              <a:rPr lang="vi-VN" smtClean="0"/>
              <a:t>sẽthừa kếtất cảcác đặc trưng của thực thểchuyên biệt (bao gồm cảthuộc tính và mối kết </a:t>
            </a:r>
          </a:p>
          <a:p>
            <a:r>
              <a:rPr lang="vi-VN" smtClean="0"/>
              <a:t>hợp). Sơ đồdưới cho thấy thực thểE1 và E2 thừa hưởng từE thuộc tính A và mối kết </a:t>
            </a:r>
          </a:p>
          <a:p>
            <a:r>
              <a:rPr lang="vi-VN" smtClean="0"/>
              <a:t>hợp R với thực thểE’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Bản sốtối thiểu và tối đa áp dụng cho thuộc tính kết hợp cũng tương tựnhư định nghĩa </a:t>
            </a:r>
          </a:p>
          <a:p>
            <a:r>
              <a:rPr lang="vi-VN" smtClean="0"/>
              <a:t>cho thuộc tính cơbản. Trong mô hình trên, một con người có thểcó nhiều địa chỉvà mỗi </a:t>
            </a:r>
          </a:p>
          <a:p>
            <a:r>
              <a:rPr lang="vi-VN" smtClean="0"/>
              <a:t>địa chỉbao gồm sốnhà, đường phố, quận, thành phốvà quốc gia. Trong đó thuộc tính </a:t>
            </a:r>
          </a:p>
          <a:p>
            <a:r>
              <a:rPr lang="vi-VN" smtClean="0"/>
              <a:t>quận là tuỳý, không bắt buộc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 smtClean="0"/>
              <a:t>HỌ-TÊN và NGÀY-SINH cấu trúc nên định danh kết hợp – bên trong cho thực </a:t>
            </a:r>
          </a:p>
          <a:p>
            <a:r>
              <a:rPr lang="vi-VN" smtClean="0"/>
              <a:t>thểCON NGƯỜI. Định danh kết hợp được biểu diễn đồhọa bằng một đường phân đoạn </a:t>
            </a:r>
          </a:p>
          <a:p>
            <a:r>
              <a:rPr lang="vi-VN" smtClean="0"/>
              <a:t>nối kết hai hay nhiều thành phần của định danh. Một vòng tròn đen nhỏ đánh dấu các </a:t>
            </a:r>
          </a:p>
          <a:p>
            <a:r>
              <a:rPr lang="vi-VN" smtClean="0"/>
              <a:t>điểm nối giữa đường phân đoạn và các thành phần của định danh. Một đầu của đường </a:t>
            </a:r>
          </a:p>
          <a:p>
            <a:r>
              <a:rPr lang="vi-VN" smtClean="0"/>
              <a:t>phân đoạn sẽcó một vòng tròn đen và tên của định danh nếu có. Trong ví dụnày tên định </a:t>
            </a:r>
          </a:p>
          <a:p>
            <a:r>
              <a:rPr lang="vi-VN" smtClean="0"/>
              <a:t>danh là ĐỊNH-DANH-CON-NGƯỜI </a:t>
            </a:r>
            <a:endParaRPr lang="en-US" smtClean="0"/>
          </a:p>
          <a:p>
            <a:endParaRPr lang="en-US" smtClean="0"/>
          </a:p>
          <a:p>
            <a:r>
              <a:rPr lang="vi-VN" smtClean="0"/>
              <a:t>Trong thực tế, việc xây dựng mô hình được thực hiện bằng cách bắt đầu quá </a:t>
            </a:r>
          </a:p>
          <a:p>
            <a:r>
              <a:rPr lang="vi-VN" smtClean="0"/>
              <a:t>trình với các thực thểcó định danh bên trong. Các thực thểnày trong một sốtrường hợp </a:t>
            </a:r>
          </a:p>
          <a:p>
            <a:r>
              <a:rPr lang="vi-VN" smtClean="0"/>
              <a:t>được gọi là thực thểmạnh (strong Entity). Sau đó, xác định định danh cho các thực thểcó </a:t>
            </a:r>
          </a:p>
          <a:p>
            <a:r>
              <a:rPr lang="vi-VN" smtClean="0"/>
              <a:t>định danh bên ngoài. Các thực thểnày còn được gọi là thực thểyếu (weak entities)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Cũng giảthiết rằng không có hai CHI-TIẾT-ĐĐH cùng liên hệ đến cùng một sản phẩm </a:t>
            </a:r>
            <a:r>
              <a:rPr lang="vi-VN" smtClean="0"/>
              <a:t>trong một đơn đặt hàng. Do đó, cặp các thực thể ĐƠN-ĐẶT-HÀNG (qua kết hợp CỦA) và SẢN-PHẨM (qua kết hợp LIÊN QUAN) tạo nên một định danh kết hợp – bên ngoài </a:t>
            </a:r>
          </a:p>
          <a:p>
            <a:r>
              <a:rPr lang="vi-VN" smtClean="0"/>
              <a:t>của thực thểCHI-TIẾT-ĐĐH với tên gọi là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Là mối kết hợp được định nghĩa trên ít nhất một mối kết hợp khác. Trong thực tế, một số</a:t>
            </a:r>
          </a:p>
          <a:p>
            <a:r>
              <a:rPr lang="vi-VN" smtClean="0"/>
              <a:t>tình huống của mối kết hợp được tạo ra không phải do ngữnghĩa liên kết giữa hai thực </a:t>
            </a:r>
          </a:p>
          <a:p>
            <a:r>
              <a:rPr lang="vi-VN" smtClean="0"/>
              <a:t>thểmà dựa trên ít nhất một mối kết hợp đã tồn tại trước. Trường hợp này mô hình thực </a:t>
            </a:r>
          </a:p>
          <a:p>
            <a:r>
              <a:rPr lang="vi-VN" smtClean="0"/>
              <a:t>thể- kết hợp truyền thống không cho phép biểu diễn. trong mô hình thực thểkết hợp mở</a:t>
            </a:r>
          </a:p>
          <a:p>
            <a:r>
              <a:rPr lang="vi-VN" smtClean="0"/>
              <a:t>rộng, chúng ta biểu diễn điều này thông qua mối kết hợp mởrộng.</a:t>
            </a:r>
            <a:endParaRPr lang="en-US" smtClean="0"/>
          </a:p>
          <a:p>
            <a:endParaRPr lang="en-US" smtClean="0"/>
          </a:p>
          <a:p>
            <a:r>
              <a:rPr lang="vi-VN" smtClean="0"/>
              <a:t>Trong mô hình, R2 là mối kết hợp mởrộng bởi vì nó được xác định dựa trên mối kết hợp </a:t>
            </a:r>
          </a:p>
          <a:p>
            <a:r>
              <a:rPr lang="vi-VN" smtClean="0"/>
              <a:t>R1 và E3. Do đó R1 phải tồn tại trước R2 và thểhiện của R2 sẽ được xác định dựa trên </a:t>
            </a:r>
          </a:p>
          <a:p>
            <a:r>
              <a:rPr lang="vi-VN" smtClean="0"/>
              <a:t>thểhiện của R1 và E3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Trong mô hình trên, ĐĂNG KÝ và PHÂN CÔNG là các mối kết hợp mởrộng bởi vì nó </a:t>
            </a:r>
          </a:p>
          <a:p>
            <a:r>
              <a:rPr lang="vi-VN" smtClean="0"/>
              <a:t>được định nghĩa dựa trên mối kết hợp MỞMH. Dựa trên mối kết hợp MỞMH hệthống </a:t>
            </a:r>
          </a:p>
          <a:p>
            <a:r>
              <a:rPr lang="vi-VN" smtClean="0"/>
              <a:t>cho phép giáo vụlưu trữthông tin vềmôn học được mởra cho một lớp trong một học kỳ. </a:t>
            </a:r>
          </a:p>
          <a:p>
            <a:r>
              <a:rPr lang="vi-VN" smtClean="0"/>
              <a:t>Mối kết hợp ĐĂNG KÝ cho phép lưu trữthông tin đăng lý học phần của sinh viên trên </a:t>
            </a:r>
          </a:p>
          <a:p>
            <a:r>
              <a:rPr lang="vi-VN" smtClean="0"/>
              <a:t>môn học được mở. Mối kết hợp PHÂN CÔNG cho phép lưu trữthông tin vềviệc phân </a:t>
            </a:r>
          </a:p>
          <a:p>
            <a:r>
              <a:rPr lang="vi-VN" smtClean="0"/>
              <a:t>công một giáo viên trên một môn học mở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Rectangle 53"/>
          <p:cNvSpPr>
            <a:spLocks noChangeArrowheads="1"/>
          </p:cNvSpPr>
          <p:nvPr/>
        </p:nvSpPr>
        <p:spPr bwMode="gray">
          <a:xfrm flipV="1">
            <a:off x="0" y="3003548"/>
            <a:ext cx="9144000" cy="1568451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ECF79346-6630-41F6-AA38-6DCB5C81729C}" type="datetime1">
              <a:rPr lang="en-US" smtClean="0"/>
              <a:t>10/13/2020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477000"/>
            <a:ext cx="2895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Bộ môn HTTT – Khoa CNTT - DHKHTN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6DA44BD-0A11-4FB4-A7C1-78E975CB795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1866900" y="5691190"/>
            <a:ext cx="5715000" cy="884237"/>
            <a:chOff x="2680" y="3678"/>
            <a:chExt cx="3048" cy="557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white">
            <a:xfrm>
              <a:off x="2680" y="3789"/>
              <a:ext cx="304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err="1" smtClean="0">
                  <a:solidFill>
                    <a:schemeClr val="bg1"/>
                  </a:solidFill>
                </a:rPr>
                <a:t>Bộ</a:t>
              </a:r>
              <a:r>
                <a:rPr lang="en-US" sz="2000" b="1" baseline="0" smtClean="0">
                  <a:solidFill>
                    <a:schemeClr val="bg1"/>
                  </a:solidFill>
                </a:rPr>
                <a:t> </a:t>
              </a:r>
              <a:r>
                <a:rPr lang="en-US" sz="2000" b="1" baseline="0" err="1" smtClean="0">
                  <a:solidFill>
                    <a:schemeClr val="bg1"/>
                  </a:solidFill>
                </a:rPr>
                <a:t>môn</a:t>
              </a:r>
              <a:r>
                <a:rPr lang="en-US" sz="2000" b="1" baseline="0" smtClean="0">
                  <a:solidFill>
                    <a:schemeClr val="bg1"/>
                  </a:solidFill>
                </a:rPr>
                <a:t> HTTT – </a:t>
              </a:r>
              <a:r>
                <a:rPr lang="en-US" sz="2000" b="1" baseline="0" err="1" smtClean="0">
                  <a:solidFill>
                    <a:schemeClr val="bg1"/>
                  </a:solidFill>
                </a:rPr>
                <a:t>Khoa</a:t>
              </a:r>
              <a:r>
                <a:rPr lang="en-US" sz="2000" b="1" baseline="0" smtClean="0">
                  <a:solidFill>
                    <a:schemeClr val="bg1"/>
                  </a:solidFill>
                </a:rPr>
                <a:t> CNTT – ĐH KHTN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white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95275" y="3035300"/>
            <a:ext cx="8534400" cy="685800"/>
          </a:xfrm>
        </p:spPr>
        <p:txBody>
          <a:bodyPr/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600200" y="4114800"/>
            <a:ext cx="58674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 baseline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C335-2B44-4D2D-93BA-EA74F267C8B6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F4ADC-09A9-43B7-B499-0B48F896B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BDC90-0761-4C6E-A0B2-E15E1F2FC32B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3150E-7F86-412D-B04D-DED7CA2F3B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6BB5663C-0DFB-477B-8557-BFDF21601F15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1996F98-A0FD-4BF3-A042-E78D8DB97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 rot="21062049">
            <a:off x="4330099" y="2053227"/>
            <a:ext cx="4803570" cy="509189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40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A3B82-0EA8-4E21-9CD6-73B9F1B919AC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63FA1-72F4-44F2-8956-7EC941B5F0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89763D-0713-4BE0-B442-674289ED269D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41493-B23C-4E45-877D-7141EFA97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DB5627-B59A-47DB-85AC-60DF1901DB19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05135-0A92-4F42-B545-442D858462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5CBB0-F4B6-4310-AAD2-409368E310E7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FABDD-B3D2-48B0-8ED4-9E85E347F0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36F366-0770-40C4-9655-6F38D1A59CA6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9437C-E1E0-452A-A499-179AFC4F4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FA094C-81A5-438C-9A18-0F1CBDA07C0A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E367E-6DA5-4895-A7FA-7EF873FA82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CA9E7-447D-4AA2-844C-8DDF177912E5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8AA1D-88FB-4EB1-ACDF-A8C5A3A0C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7068D4-F4E1-4285-881D-4706178BC0A0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E8DB4-196A-4B66-8401-881D32561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" name="Object 44"/>
          <p:cNvGraphicFramePr>
            <a:graphicFrameLocks noChangeAspect="1"/>
          </p:cNvGraphicFramePr>
          <p:nvPr/>
        </p:nvGraphicFramePr>
        <p:xfrm>
          <a:off x="0" y="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Image" r:id="rId16" imgW="8698413" imgH="1104372" progId="">
                  <p:embed/>
                </p:oleObj>
              </mc:Choice>
              <mc:Fallback>
                <p:oleObj name="Image" r:id="rId16" imgW="8698413" imgH="1104372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D13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990600"/>
            <a:ext cx="9144000" cy="120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4862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8BAB61B-E0F0-4F7F-AB93-4BC477311FEC}" type="datetime1">
              <a:rPr lang="en-US" smtClean="0"/>
              <a:t>10/13/2020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smtClean="0"/>
              <a:t>Bộ môn HTTT – Khoa CNTT - DHKHTN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41A5BA-2821-4027-AF0C-9011E9693A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304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0257" y="2929894"/>
            <a:ext cx="7942470" cy="1612607"/>
          </a:xfrm>
        </p:spPr>
        <p:txBody>
          <a:bodyPr/>
          <a:lstStyle/>
          <a:p>
            <a:r>
              <a:rPr lang="en-US" sz="3600" dirty="0" err="1">
                <a:latin typeface="Times New Roman"/>
                <a:cs typeface="Times New Roman"/>
              </a:rPr>
              <a:t>Chương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latin typeface="Times New Roman"/>
                <a:cs typeface="Times New Roman"/>
              </a:rPr>
              <a:t>1. </a:t>
            </a:r>
            <a:r>
              <a:rPr lang="en-US" sz="3600" smtClean="0">
                <a:latin typeface="Times New Roman"/>
                <a:cs typeface="Times New Roman"/>
              </a:rPr>
              <a:t>PHÂN </a:t>
            </a:r>
            <a:r>
              <a:rPr lang="en-US" sz="3600" smtClean="0">
                <a:latin typeface="Times New Roman"/>
                <a:cs typeface="Times New Roman"/>
              </a:rPr>
              <a:t> TÍCH </a:t>
            </a:r>
            <a:r>
              <a:rPr lang="en-US" sz="3600" dirty="0">
                <a:latin typeface="Times New Roman"/>
                <a:cs typeface="Times New Roman"/>
              </a:rPr>
              <a:t>DỮ </a:t>
            </a:r>
            <a:r>
              <a:rPr lang="en-US" sz="3600" dirty="0" smtClean="0">
                <a:latin typeface="Times New Roman"/>
                <a:cs typeface="Times New Roman"/>
              </a:rPr>
              <a:t>LIỆU (</a:t>
            </a:r>
            <a:r>
              <a:rPr lang="en-US" sz="3600" dirty="0" err="1" smtClean="0">
                <a:latin typeface="Times New Roman"/>
                <a:cs typeface="Times New Roman"/>
              </a:rPr>
              <a:t>tt</a:t>
            </a:r>
            <a:r>
              <a:rPr lang="en-US" sz="3600" dirty="0" smtClean="0">
                <a:latin typeface="Times New Roman"/>
                <a:cs typeface="Times New Roman"/>
              </a:rPr>
              <a:t>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062049">
            <a:off x="4330099" y="2167613"/>
            <a:ext cx="4803570" cy="509189"/>
          </a:xfrm>
        </p:spPr>
        <p:txBody>
          <a:bodyPr>
            <a:normAutofit lnSpcReduction="10000"/>
          </a:bodyPr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Thuộc tính kết hợp</a:t>
            </a:r>
          </a:p>
        </p:txBody>
      </p:sp>
      <p:sp>
        <p:nvSpPr>
          <p:cNvPr id="38963" name="Rectangle 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1 nhóm các thuộc tính có liên hệ</a:t>
            </a:r>
          </a:p>
        </p:txBody>
      </p:sp>
      <p:grpSp>
        <p:nvGrpSpPr>
          <p:cNvPr id="38919" name="Group 108"/>
          <p:cNvGrpSpPr>
            <a:grpSpLocks/>
          </p:cNvGrpSpPr>
          <p:nvPr/>
        </p:nvGrpSpPr>
        <p:grpSpPr bwMode="auto">
          <a:xfrm>
            <a:off x="1524000" y="2846942"/>
            <a:ext cx="5562600" cy="1752600"/>
            <a:chOff x="1524000" y="2209800"/>
            <a:chExt cx="5562600" cy="1752474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4876800" y="2471719"/>
              <a:ext cx="685800" cy="380973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953000" y="3309859"/>
              <a:ext cx="706438" cy="415895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05400" y="3081275"/>
              <a:ext cx="6096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42" name="Oval 40"/>
            <p:cNvSpPr>
              <a:spLocks noChangeArrowheads="1"/>
            </p:cNvSpPr>
            <p:nvPr/>
          </p:nvSpPr>
          <p:spPr bwMode="auto">
            <a:xfrm>
              <a:off x="3597275" y="2765842"/>
              <a:ext cx="1565275" cy="6699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400" b="1">
                <a:solidFill>
                  <a:srgbClr val="0C4160"/>
                </a:solidFill>
                <a:latin typeface="Tahoma" charset="0"/>
                <a:cs typeface="Tahoma" charset="0"/>
              </a:endParaRPr>
            </a:p>
          </p:txBody>
        </p:sp>
        <p:sp>
          <p:nvSpPr>
            <p:cNvPr id="38944" name="Text Box 42"/>
            <p:cNvSpPr txBox="1">
              <a:spLocks noChangeArrowheads="1"/>
            </p:cNvSpPr>
            <p:nvPr/>
          </p:nvSpPr>
          <p:spPr bwMode="auto">
            <a:xfrm>
              <a:off x="1524000" y="2869029"/>
              <a:ext cx="1514475" cy="393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solidFill>
                    <a:srgbClr val="0C4160"/>
                  </a:solidFill>
                  <a:cs typeface="Tahoma" charset="0"/>
                </a:rPr>
                <a:t>CON NGƯỜI</a:t>
              </a:r>
              <a:endParaRPr lang="en-US" sz="1400" b="1" dirty="0">
                <a:solidFill>
                  <a:srgbClr val="0C4160"/>
                </a:solidFill>
                <a:cs typeface="Tahoma" charset="0"/>
              </a:endParaRPr>
            </a:p>
          </p:txBody>
        </p:sp>
        <p:sp>
          <p:nvSpPr>
            <p:cNvPr id="38945" name="Text Box 43"/>
            <p:cNvSpPr txBox="1">
              <a:spLocks noChangeArrowheads="1"/>
            </p:cNvSpPr>
            <p:nvPr/>
          </p:nvSpPr>
          <p:spPr bwMode="auto">
            <a:xfrm>
              <a:off x="3886200" y="2929354"/>
              <a:ext cx="1006475" cy="334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solidFill>
                    <a:srgbClr val="0C4160"/>
                  </a:solidFill>
                  <a:cs typeface="Tahoma" charset="0"/>
                </a:rPr>
                <a:t>ĐỊA CHỈ</a:t>
              </a:r>
              <a:endParaRPr lang="en-US" sz="1400" b="1" dirty="0">
                <a:solidFill>
                  <a:srgbClr val="0C4160"/>
                </a:solidFill>
                <a:cs typeface="Tahoma" charset="0"/>
              </a:endParaRPr>
            </a:p>
          </p:txBody>
        </p:sp>
        <p:sp>
          <p:nvSpPr>
            <p:cNvPr id="38946" name="Line 44"/>
            <p:cNvSpPr>
              <a:spLocks noChangeShapeType="1"/>
            </p:cNvSpPr>
            <p:nvPr/>
          </p:nvSpPr>
          <p:spPr bwMode="auto">
            <a:xfrm flipH="1" flipV="1">
              <a:off x="3038475" y="3148429"/>
              <a:ext cx="558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0C4160"/>
                </a:solidFill>
              </a:endParaRPr>
            </a:p>
          </p:txBody>
        </p:sp>
        <p:sp>
          <p:nvSpPr>
            <p:cNvPr id="38947" name="Oval 47"/>
            <p:cNvSpPr>
              <a:spLocks noChangeArrowheads="1"/>
            </p:cNvSpPr>
            <p:nvPr/>
          </p:nvSpPr>
          <p:spPr bwMode="auto">
            <a:xfrm>
              <a:off x="5667549" y="2714324"/>
              <a:ext cx="111125" cy="1111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>
                <a:solidFill>
                  <a:srgbClr val="0C4160"/>
                </a:solidFill>
                <a:latin typeface="Tahoma" charset="0"/>
                <a:cs typeface="Tahoma" charset="0"/>
              </a:endParaRPr>
            </a:p>
          </p:txBody>
        </p:sp>
        <p:sp>
          <p:nvSpPr>
            <p:cNvPr id="38948" name="Oval 50"/>
            <p:cNvSpPr>
              <a:spLocks noChangeArrowheads="1"/>
            </p:cNvSpPr>
            <p:nvPr/>
          </p:nvSpPr>
          <p:spPr bwMode="auto">
            <a:xfrm>
              <a:off x="5791200" y="3386554"/>
              <a:ext cx="112713" cy="1111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>
                <a:solidFill>
                  <a:srgbClr val="0C4160"/>
                </a:solidFill>
                <a:latin typeface="Tahoma" charset="0"/>
                <a:cs typeface="Tahoma" charset="0"/>
              </a:endParaRPr>
            </a:p>
          </p:txBody>
        </p:sp>
        <p:sp>
          <p:nvSpPr>
            <p:cNvPr id="38949" name="Oval 53"/>
            <p:cNvSpPr>
              <a:spLocks noChangeArrowheads="1"/>
            </p:cNvSpPr>
            <p:nvPr/>
          </p:nvSpPr>
          <p:spPr bwMode="auto">
            <a:xfrm>
              <a:off x="5527675" y="2395954"/>
              <a:ext cx="111125" cy="1111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>
                <a:solidFill>
                  <a:srgbClr val="0C4160"/>
                </a:solidFill>
                <a:latin typeface="Tahoma" charset="0"/>
                <a:cs typeface="Tahoma" charset="0"/>
              </a:endParaRPr>
            </a:p>
          </p:txBody>
        </p:sp>
        <p:sp>
          <p:nvSpPr>
            <p:cNvPr id="38950" name="TextBox 89"/>
            <p:cNvSpPr txBox="1">
              <a:spLocks noChangeArrowheads="1"/>
            </p:cNvSpPr>
            <p:nvPr/>
          </p:nvSpPr>
          <p:spPr bwMode="auto">
            <a:xfrm>
              <a:off x="5791200" y="2547912"/>
              <a:ext cx="952500" cy="307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0C4160"/>
                  </a:solidFill>
                  <a:cs typeface="Tahoma" charset="0"/>
                </a:rPr>
                <a:t>Đường</a:t>
              </a:r>
            </a:p>
          </p:txBody>
        </p:sp>
        <p:sp>
          <p:nvSpPr>
            <p:cNvPr id="38951" name="TextBox 90"/>
            <p:cNvSpPr txBox="1">
              <a:spLocks noChangeArrowheads="1"/>
            </p:cNvSpPr>
            <p:nvPr/>
          </p:nvSpPr>
          <p:spPr bwMode="auto">
            <a:xfrm>
              <a:off x="5638800" y="2209800"/>
              <a:ext cx="914400" cy="304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0C4160"/>
                  </a:solidFill>
                  <a:cs typeface="Tahoma" charset="0"/>
                </a:rPr>
                <a:t>Số nhà</a:t>
              </a:r>
            </a:p>
          </p:txBody>
        </p:sp>
        <p:sp>
          <p:nvSpPr>
            <p:cNvPr id="38952" name="TextBox 91"/>
            <p:cNvSpPr txBox="1">
              <a:spLocks noChangeArrowheads="1"/>
            </p:cNvSpPr>
            <p:nvPr/>
          </p:nvSpPr>
          <p:spPr bwMode="auto">
            <a:xfrm>
              <a:off x="5791200" y="2895551"/>
              <a:ext cx="914400" cy="304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0C4160"/>
                  </a:solidFill>
                  <a:cs typeface="Tahoma" charset="0"/>
                </a:rPr>
                <a:t>Quận</a:t>
              </a:r>
            </a:p>
          </p:txBody>
        </p:sp>
        <p:sp>
          <p:nvSpPr>
            <p:cNvPr id="38953" name="TextBox 92"/>
            <p:cNvSpPr txBox="1">
              <a:spLocks noChangeArrowheads="1"/>
            </p:cNvSpPr>
            <p:nvPr/>
          </p:nvSpPr>
          <p:spPr bwMode="auto">
            <a:xfrm>
              <a:off x="5867400" y="3309858"/>
              <a:ext cx="1219200" cy="304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0C4160"/>
                  </a:solidFill>
                  <a:cs typeface="Tahoma" charset="0"/>
                </a:rPr>
                <a:t>Thành phố</a:t>
              </a:r>
            </a:p>
          </p:txBody>
        </p:sp>
        <p:sp>
          <p:nvSpPr>
            <p:cNvPr id="38954" name="TextBox 93"/>
            <p:cNvSpPr txBox="1">
              <a:spLocks noChangeArrowheads="1"/>
            </p:cNvSpPr>
            <p:nvPr/>
          </p:nvSpPr>
          <p:spPr bwMode="auto">
            <a:xfrm>
              <a:off x="5715000" y="3657496"/>
              <a:ext cx="990600" cy="304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0C4160"/>
                  </a:solidFill>
                  <a:cs typeface="Tahoma" charset="0"/>
                </a:rPr>
                <a:t>Quốc gia</a:t>
              </a:r>
            </a:p>
          </p:txBody>
        </p:sp>
        <p:sp>
          <p:nvSpPr>
            <p:cNvPr id="38955" name="Oval 50"/>
            <p:cNvSpPr>
              <a:spLocks noChangeArrowheads="1"/>
            </p:cNvSpPr>
            <p:nvPr/>
          </p:nvSpPr>
          <p:spPr bwMode="auto">
            <a:xfrm>
              <a:off x="5639865" y="3690310"/>
              <a:ext cx="112713" cy="1111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>
                <a:solidFill>
                  <a:srgbClr val="0C4160"/>
                </a:solidFill>
                <a:latin typeface="Tahoma" charset="0"/>
                <a:cs typeface="Tahoma" charset="0"/>
              </a:endParaRPr>
            </a:p>
          </p:txBody>
        </p:sp>
        <p:cxnSp>
          <p:nvCxnSpPr>
            <p:cNvPr id="98" name="Straight Connector 97"/>
            <p:cNvCxnSpPr>
              <a:endCxn id="38948" idx="2"/>
            </p:cNvCxnSpPr>
            <p:nvPr/>
          </p:nvCxnSpPr>
          <p:spPr>
            <a:xfrm>
              <a:off x="5105400" y="3233664"/>
              <a:ext cx="685800" cy="20794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080000" y="2776497"/>
              <a:ext cx="609600" cy="152389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58" name="Oval 47"/>
            <p:cNvSpPr>
              <a:spLocks noChangeArrowheads="1"/>
            </p:cNvSpPr>
            <p:nvPr/>
          </p:nvSpPr>
          <p:spPr bwMode="auto">
            <a:xfrm>
              <a:off x="5703518" y="3046829"/>
              <a:ext cx="111125" cy="1111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>
                <a:solidFill>
                  <a:srgbClr val="0C4160"/>
                </a:solidFill>
                <a:latin typeface="Tahoma" charset="0"/>
                <a:cs typeface="Tahoma" charset="0"/>
              </a:endParaRPr>
            </a:p>
          </p:txBody>
        </p:sp>
      </p:grpSp>
      <p:grpSp>
        <p:nvGrpSpPr>
          <p:cNvPr id="38920" name="Group 144"/>
          <p:cNvGrpSpPr>
            <a:grpSpLocks/>
          </p:cNvGrpSpPr>
          <p:nvPr/>
        </p:nvGrpSpPr>
        <p:grpSpPr bwMode="auto">
          <a:xfrm>
            <a:off x="1371600" y="5134530"/>
            <a:ext cx="5372100" cy="912812"/>
            <a:chOff x="1295400" y="4648200"/>
            <a:chExt cx="5372100" cy="913464"/>
          </a:xfrm>
        </p:grpSpPr>
        <p:sp>
          <p:nvSpPr>
            <p:cNvPr id="38921" name="Text Box 55"/>
            <p:cNvSpPr txBox="1">
              <a:spLocks noChangeArrowheads="1"/>
            </p:cNvSpPr>
            <p:nvPr/>
          </p:nvSpPr>
          <p:spPr bwMode="auto">
            <a:xfrm>
              <a:off x="1295400" y="5002864"/>
              <a:ext cx="1717675" cy="393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0C4160"/>
                  </a:solidFill>
                  <a:cs typeface="Tahoma" charset="0"/>
                </a:rPr>
                <a:t>NHÂN KHẨU</a:t>
              </a:r>
            </a:p>
          </p:txBody>
        </p:sp>
        <p:sp>
          <p:nvSpPr>
            <p:cNvPr id="38922" name="Oval 56"/>
            <p:cNvSpPr>
              <a:spLocks noChangeArrowheads="1"/>
            </p:cNvSpPr>
            <p:nvPr/>
          </p:nvSpPr>
          <p:spPr bwMode="auto">
            <a:xfrm>
              <a:off x="3594100" y="4863164"/>
              <a:ext cx="1565275" cy="6699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>
                  <a:solidFill>
                    <a:srgbClr val="0C4160"/>
                  </a:solidFill>
                  <a:latin typeface="Tahoma" charset="0"/>
                  <a:cs typeface="Tahoma" charset="0"/>
                </a:rPr>
                <a:t>CMND</a:t>
              </a:r>
            </a:p>
          </p:txBody>
        </p:sp>
        <p:sp>
          <p:nvSpPr>
            <p:cNvPr id="38923" name="Line 57"/>
            <p:cNvSpPr>
              <a:spLocks noChangeShapeType="1"/>
            </p:cNvSpPr>
            <p:nvPr/>
          </p:nvSpPr>
          <p:spPr bwMode="auto">
            <a:xfrm>
              <a:off x="3035300" y="5142564"/>
              <a:ext cx="558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0C4160"/>
                </a:solidFill>
              </a:endParaRPr>
            </a:p>
          </p:txBody>
        </p:sp>
        <p:grpSp>
          <p:nvGrpSpPr>
            <p:cNvPr id="38924" name="Group 58"/>
            <p:cNvGrpSpPr>
              <a:grpSpLocks/>
            </p:cNvGrpSpPr>
            <p:nvPr/>
          </p:nvGrpSpPr>
          <p:grpSpPr bwMode="auto">
            <a:xfrm>
              <a:off x="5130800" y="5061602"/>
              <a:ext cx="571500" cy="136525"/>
              <a:chOff x="9000" y="9829"/>
              <a:chExt cx="736" cy="178"/>
            </a:xfrm>
          </p:grpSpPr>
          <p:sp>
            <p:nvSpPr>
              <p:cNvPr id="38936" name="Line 59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0C4160"/>
                  </a:solidFill>
                </a:endParaRPr>
              </a:p>
            </p:txBody>
          </p:sp>
          <p:sp>
            <p:nvSpPr>
              <p:cNvPr id="38937" name="Oval 60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0C4160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829300" y="5002864"/>
              <a:ext cx="8382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0C4160"/>
                  </a:solidFill>
                  <a:cs typeface="Tahoma" charset="0"/>
                </a:rPr>
                <a:t>Ngày lập</a:t>
              </a:r>
            </a:p>
          </p:txBody>
        </p:sp>
        <p:grpSp>
          <p:nvGrpSpPr>
            <p:cNvPr id="38926" name="Group 62"/>
            <p:cNvGrpSpPr>
              <a:grpSpLocks/>
            </p:cNvGrpSpPr>
            <p:nvPr/>
          </p:nvGrpSpPr>
          <p:grpSpPr bwMode="auto">
            <a:xfrm rot="-1883968">
              <a:off x="5072063" y="4863164"/>
              <a:ext cx="571500" cy="138113"/>
              <a:chOff x="9000" y="9829"/>
              <a:chExt cx="736" cy="178"/>
            </a:xfrm>
          </p:grpSpPr>
          <p:sp>
            <p:nvSpPr>
              <p:cNvPr id="38934" name="Line 63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0C4160"/>
                  </a:solidFill>
                </a:endParaRPr>
              </a:p>
            </p:txBody>
          </p:sp>
          <p:sp>
            <p:nvSpPr>
              <p:cNvPr id="38935" name="Oval 64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0C4160"/>
                  </a:solidFill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38927" name="Group 66"/>
            <p:cNvGrpSpPr>
              <a:grpSpLocks/>
            </p:cNvGrpSpPr>
            <p:nvPr/>
          </p:nvGrpSpPr>
          <p:grpSpPr bwMode="auto">
            <a:xfrm rot="1507977">
              <a:off x="5130800" y="5282264"/>
              <a:ext cx="571500" cy="138113"/>
              <a:chOff x="9000" y="9829"/>
              <a:chExt cx="736" cy="178"/>
            </a:xfrm>
          </p:grpSpPr>
          <p:sp>
            <p:nvSpPr>
              <p:cNvPr id="38932" name="Line 67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0C4160"/>
                  </a:solidFill>
                </a:endParaRPr>
              </a:p>
            </p:txBody>
          </p:sp>
          <p:sp>
            <p:nvSpPr>
              <p:cNvPr id="38933" name="Oval 68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0C4160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38928" name="Text Box 69"/>
            <p:cNvSpPr txBox="1">
              <a:spLocks noChangeArrowheads="1"/>
            </p:cNvSpPr>
            <p:nvPr/>
          </p:nvSpPr>
          <p:spPr bwMode="auto">
            <a:xfrm>
              <a:off x="5689600" y="5282264"/>
              <a:ext cx="8382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0C4160"/>
                  </a:solidFill>
                  <a:cs typeface="Tahoma" charset="0"/>
                </a:rPr>
                <a:t>Nơi lập</a:t>
              </a:r>
            </a:p>
          </p:txBody>
        </p:sp>
        <p:sp>
          <p:nvSpPr>
            <p:cNvPr id="38930" name="Line 71"/>
            <p:cNvSpPr>
              <a:spLocks noChangeShapeType="1"/>
            </p:cNvSpPr>
            <p:nvPr/>
          </p:nvSpPr>
          <p:spPr bwMode="auto">
            <a:xfrm>
              <a:off x="3035300" y="5142564"/>
              <a:ext cx="558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0C4160"/>
                </a:solidFill>
              </a:endParaRPr>
            </a:p>
          </p:txBody>
        </p:sp>
        <p:sp>
          <p:nvSpPr>
            <p:cNvPr id="38931" name="Text Box 61"/>
            <p:cNvSpPr txBox="1">
              <a:spLocks noChangeArrowheads="1"/>
            </p:cNvSpPr>
            <p:nvPr/>
          </p:nvSpPr>
          <p:spPr bwMode="auto">
            <a:xfrm>
              <a:off x="5715000" y="4648200"/>
              <a:ext cx="8382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0C4160"/>
                  </a:solidFill>
                  <a:cs typeface="Tahoma" charset="0"/>
                </a:rPr>
                <a:t>Số CMND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7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danh</a:t>
            </a:r>
          </a:p>
        </p:txBody>
      </p:sp>
      <p:sp>
        <p:nvSpPr>
          <p:cNvPr id="39958" name="Rectangle 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Tập hợp các thuộc tính có tính chất đặc trưng duy nhất nhằm phân biệt tất cả các thể hiện của thực thể</a:t>
            </a:r>
          </a:p>
          <a:p>
            <a:pPr lvl="1"/>
            <a:r>
              <a:rPr lang="en-US"/>
              <a:t>Ký hiệu</a:t>
            </a:r>
          </a:p>
        </p:txBody>
      </p:sp>
      <p:grpSp>
        <p:nvGrpSpPr>
          <p:cNvPr id="39943" name="Group 181"/>
          <p:cNvGrpSpPr>
            <a:grpSpLocks/>
          </p:cNvGrpSpPr>
          <p:nvPr/>
        </p:nvGrpSpPr>
        <p:grpSpPr bwMode="auto">
          <a:xfrm>
            <a:off x="1531223" y="3772034"/>
            <a:ext cx="2067877" cy="764977"/>
            <a:chOff x="1227140" y="4267200"/>
            <a:chExt cx="2068548" cy="764779"/>
          </a:xfrm>
        </p:grpSpPr>
        <p:sp>
          <p:nvSpPr>
            <p:cNvPr id="39953" name="Line 4"/>
            <p:cNvSpPr>
              <a:spLocks noChangeShapeType="1"/>
            </p:cNvSpPr>
            <p:nvPr/>
          </p:nvSpPr>
          <p:spPr bwMode="auto">
            <a:xfrm>
              <a:off x="1600200" y="4382022"/>
              <a:ext cx="609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954" name="Oval 5"/>
            <p:cNvSpPr>
              <a:spLocks noChangeArrowheads="1"/>
            </p:cNvSpPr>
            <p:nvPr/>
          </p:nvSpPr>
          <p:spPr bwMode="auto">
            <a:xfrm>
              <a:off x="2209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chemeClr val="accent6">
                    <a:lumMod val="50000"/>
                  </a:schemeClr>
                </a:solidFill>
                <a:latin typeface="Tahoma" charset="0"/>
              </a:endParaRPr>
            </a:p>
          </p:txBody>
        </p:sp>
        <p:sp>
          <p:nvSpPr>
            <p:cNvPr id="39955" name="Text Box 7"/>
            <p:cNvSpPr txBox="1">
              <a:spLocks noChangeArrowheads="1"/>
            </p:cNvSpPr>
            <p:nvPr/>
          </p:nvSpPr>
          <p:spPr bwMode="auto">
            <a:xfrm>
              <a:off x="1227140" y="4724282"/>
              <a:ext cx="2068548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chemeClr val="accent6">
                      <a:lumMod val="50000"/>
                    </a:schemeClr>
                  </a:solidFill>
                </a:rPr>
                <a:t>Định danh 1 thuộc tính</a:t>
              </a:r>
            </a:p>
          </p:txBody>
        </p:sp>
      </p:grpSp>
      <p:grpSp>
        <p:nvGrpSpPr>
          <p:cNvPr id="39944" name="Group 182"/>
          <p:cNvGrpSpPr>
            <a:grpSpLocks/>
          </p:cNvGrpSpPr>
          <p:nvPr/>
        </p:nvGrpSpPr>
        <p:grpSpPr bwMode="auto">
          <a:xfrm>
            <a:off x="4677649" y="3391032"/>
            <a:ext cx="2649003" cy="1679377"/>
            <a:chOff x="4884737" y="3962400"/>
            <a:chExt cx="2648832" cy="1679179"/>
          </a:xfrm>
        </p:grpSpPr>
        <p:grpSp>
          <p:nvGrpSpPr>
            <p:cNvPr id="39945" name="Group 180"/>
            <p:cNvGrpSpPr>
              <a:grpSpLocks/>
            </p:cNvGrpSpPr>
            <p:nvPr/>
          </p:nvGrpSpPr>
          <p:grpSpPr bwMode="auto">
            <a:xfrm>
              <a:off x="5715000" y="3962400"/>
              <a:ext cx="838200" cy="1143000"/>
              <a:chOff x="1600200" y="4953000"/>
              <a:chExt cx="838200" cy="1143000"/>
            </a:xfrm>
          </p:grpSpPr>
          <p:sp>
            <p:nvSpPr>
              <p:cNvPr id="39947" name="Line 8"/>
              <p:cNvSpPr>
                <a:spLocks noChangeShapeType="1"/>
              </p:cNvSpPr>
              <p:nvPr/>
            </p:nvSpPr>
            <p:spPr bwMode="auto">
              <a:xfrm>
                <a:off x="1600200" y="5181600"/>
                <a:ext cx="60960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948" name="Oval 9"/>
              <p:cNvSpPr>
                <a:spLocks noChangeArrowheads="1"/>
              </p:cNvSpPr>
              <p:nvPr/>
            </p:nvSpPr>
            <p:spPr bwMode="auto">
              <a:xfrm>
                <a:off x="2209800" y="5105400"/>
                <a:ext cx="228600" cy="22860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chemeClr val="accent6">
                      <a:lumMod val="50000"/>
                    </a:schemeClr>
                  </a:solidFill>
                  <a:latin typeface="Tahoma" charset="0"/>
                </a:endParaRPr>
              </a:p>
            </p:txBody>
          </p:sp>
          <p:sp>
            <p:nvSpPr>
              <p:cNvPr id="39949" name="Line 10"/>
              <p:cNvSpPr>
                <a:spLocks noChangeShapeType="1"/>
              </p:cNvSpPr>
              <p:nvPr/>
            </p:nvSpPr>
            <p:spPr bwMode="auto">
              <a:xfrm>
                <a:off x="1600200" y="5562600"/>
                <a:ext cx="60960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950" name="Oval 11"/>
              <p:cNvSpPr>
                <a:spLocks noChangeArrowheads="1"/>
              </p:cNvSpPr>
              <p:nvPr/>
            </p:nvSpPr>
            <p:spPr bwMode="auto">
              <a:xfrm>
                <a:off x="2209800" y="5486400"/>
                <a:ext cx="228600" cy="22860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chemeClr val="accent6">
                      <a:lumMod val="50000"/>
                    </a:schemeClr>
                  </a:solidFill>
                  <a:latin typeface="Tahoma" charset="0"/>
                </a:endParaRPr>
              </a:p>
            </p:txBody>
          </p:sp>
          <p:sp>
            <p:nvSpPr>
              <p:cNvPr id="39951" name="Line 12"/>
              <p:cNvSpPr>
                <a:spLocks noChangeShapeType="1"/>
              </p:cNvSpPr>
              <p:nvPr/>
            </p:nvSpPr>
            <p:spPr bwMode="auto">
              <a:xfrm>
                <a:off x="1828800" y="4953000"/>
                <a:ext cx="0" cy="91440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952" name="Oval 13"/>
              <p:cNvSpPr>
                <a:spLocks noChangeArrowheads="1"/>
              </p:cNvSpPr>
              <p:nvPr/>
            </p:nvSpPr>
            <p:spPr bwMode="auto">
              <a:xfrm>
                <a:off x="1752600" y="5867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3200">
                  <a:solidFill>
                    <a:schemeClr val="accent6">
                      <a:lumMod val="50000"/>
                    </a:schemeClr>
                  </a:solidFill>
                  <a:latin typeface="Tahoma" charset="0"/>
                </a:endParaRPr>
              </a:p>
            </p:txBody>
          </p:sp>
        </p:grpSp>
        <p:sp>
          <p:nvSpPr>
            <p:cNvPr id="39946" name="Text Box 14"/>
            <p:cNvSpPr txBox="1">
              <a:spLocks noChangeArrowheads="1"/>
            </p:cNvSpPr>
            <p:nvPr/>
          </p:nvSpPr>
          <p:spPr bwMode="auto">
            <a:xfrm>
              <a:off x="4884737" y="5333838"/>
              <a:ext cx="2648832" cy="307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chemeClr val="accent6">
                      <a:lumMod val="50000"/>
                    </a:schemeClr>
                  </a:solidFill>
                </a:rPr>
                <a:t>Định danh 2 thuộc tính trở lên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7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86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014" name="Text Box 19"/>
          <p:cNvSpPr txBox="1">
            <a:spLocks noChangeArrowheads="1"/>
          </p:cNvSpPr>
          <p:nvPr/>
        </p:nvSpPr>
        <p:spPr bwMode="auto">
          <a:xfrm>
            <a:off x="762000" y="2735542"/>
            <a:ext cx="157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Tahoma" charset="0"/>
              </a:rPr>
              <a:t>I = {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Tahoma" charset="0"/>
              </a:rPr>
              <a:t>Số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Tahoma" charset="0"/>
              </a:rPr>
              <a:t> CMND}</a:t>
            </a:r>
          </a:p>
        </p:txBody>
      </p:sp>
      <p:grpSp>
        <p:nvGrpSpPr>
          <p:cNvPr id="43016" name="Group 16"/>
          <p:cNvGrpSpPr>
            <a:grpSpLocks/>
          </p:cNvGrpSpPr>
          <p:nvPr/>
        </p:nvGrpSpPr>
        <p:grpSpPr bwMode="auto">
          <a:xfrm>
            <a:off x="685800" y="2125942"/>
            <a:ext cx="3445983" cy="461963"/>
            <a:chOff x="2209800" y="1901020"/>
            <a:chExt cx="3445723" cy="461181"/>
          </a:xfrm>
        </p:grpSpPr>
        <p:sp>
          <p:nvSpPr>
            <p:cNvPr id="43079" name="Text Box 16"/>
            <p:cNvSpPr txBox="1">
              <a:spLocks noChangeArrowheads="1"/>
            </p:cNvSpPr>
            <p:nvPr/>
          </p:nvSpPr>
          <p:spPr bwMode="auto">
            <a:xfrm>
              <a:off x="2209800" y="1905001"/>
              <a:ext cx="1598613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solidFill>
                    <a:schemeClr val="accent6">
                      <a:lumMod val="50000"/>
                    </a:schemeClr>
                  </a:solidFill>
                  <a:cs typeface="Tahoma" charset="0"/>
                </a:rPr>
                <a:t>CON NGƯỜI</a:t>
              </a:r>
              <a:endParaRPr lang="en-US" sz="1400" b="1" dirty="0">
                <a:solidFill>
                  <a:schemeClr val="accent6">
                    <a:lumMod val="50000"/>
                  </a:schemeClr>
                </a:solidFill>
                <a:cs typeface="Tahoma" charset="0"/>
              </a:endParaRPr>
            </a:p>
          </p:txBody>
        </p:sp>
        <p:sp>
          <p:nvSpPr>
            <p:cNvPr id="43080" name="Text Box 21"/>
            <p:cNvSpPr txBox="1">
              <a:spLocks noChangeArrowheads="1"/>
            </p:cNvSpPr>
            <p:nvPr/>
          </p:nvSpPr>
          <p:spPr bwMode="auto">
            <a:xfrm>
              <a:off x="4716753" y="1981846"/>
              <a:ext cx="938770" cy="30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chemeClr val="accent6">
                      <a:lumMod val="50000"/>
                    </a:schemeClr>
                  </a:solidFill>
                  <a:cs typeface="Tahoma" charset="0"/>
                </a:rPr>
                <a:t>Số CMND</a:t>
              </a:r>
            </a:p>
          </p:txBody>
        </p:sp>
        <p:grpSp>
          <p:nvGrpSpPr>
            <p:cNvPr id="43081" name="Group 15"/>
            <p:cNvGrpSpPr>
              <a:grpSpLocks/>
            </p:cNvGrpSpPr>
            <p:nvPr/>
          </p:nvGrpSpPr>
          <p:grpSpPr bwMode="auto">
            <a:xfrm rot="1683774">
              <a:off x="3872304" y="1901020"/>
              <a:ext cx="762000" cy="457200"/>
              <a:chOff x="4876800" y="2395954"/>
              <a:chExt cx="762000" cy="4572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1">
                <a:off x="4856925" y="2471571"/>
                <a:ext cx="685749" cy="374016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83" name="Oval 53"/>
              <p:cNvSpPr>
                <a:spLocks noChangeArrowheads="1"/>
              </p:cNvSpPr>
              <p:nvPr/>
            </p:nvSpPr>
            <p:spPr bwMode="auto">
              <a:xfrm>
                <a:off x="5527675" y="2395954"/>
                <a:ext cx="111125" cy="1111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chemeClr val="accent6">
                      <a:lumMod val="50000"/>
                    </a:schemeClr>
                  </a:solidFill>
                  <a:latin typeface="Tahoma" charset="0"/>
                  <a:cs typeface="Tahoma" charset="0"/>
                </a:endParaRPr>
              </a:p>
            </p:txBody>
          </p:sp>
        </p:grpSp>
      </p:grp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4343400" y="2811742"/>
            <a:ext cx="2287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accent6">
                    <a:lumMod val="50000"/>
                  </a:schemeClr>
                </a:solidFill>
                <a:cs typeface="Tahoma" charset="0"/>
              </a:rPr>
              <a:t>I = {Họ tên, Ngày sinh}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5628284" y="1592542"/>
            <a:ext cx="20419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953735"/>
                </a:solidFill>
                <a:cs typeface="Tahoma" charset="0"/>
              </a:rPr>
              <a:t>Định danh bên trong</a:t>
            </a:r>
          </a:p>
        </p:txBody>
      </p:sp>
      <p:grpSp>
        <p:nvGrpSpPr>
          <p:cNvPr id="43019" name="Group 42"/>
          <p:cNvGrpSpPr>
            <a:grpSpLocks/>
          </p:cNvGrpSpPr>
          <p:nvPr/>
        </p:nvGrpSpPr>
        <p:grpSpPr bwMode="auto">
          <a:xfrm>
            <a:off x="5410200" y="2037041"/>
            <a:ext cx="3351846" cy="1082477"/>
            <a:chOff x="838200" y="3644117"/>
            <a:chExt cx="3351846" cy="1083062"/>
          </a:xfrm>
        </p:grpSpPr>
        <p:sp>
          <p:nvSpPr>
            <p:cNvPr id="43067" name="Text Box 16"/>
            <p:cNvSpPr txBox="1">
              <a:spLocks noChangeArrowheads="1"/>
            </p:cNvSpPr>
            <p:nvPr/>
          </p:nvSpPr>
          <p:spPr bwMode="auto">
            <a:xfrm>
              <a:off x="838200" y="3737781"/>
              <a:ext cx="1598613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solidFill>
                    <a:schemeClr val="accent6">
                      <a:lumMod val="50000"/>
                    </a:schemeClr>
                  </a:solidFill>
                  <a:cs typeface="Tahoma" charset="0"/>
                </a:rPr>
                <a:t>CON NGƯỜI</a:t>
              </a:r>
              <a:endParaRPr lang="en-US" sz="1400" b="1" dirty="0">
                <a:solidFill>
                  <a:schemeClr val="accent6">
                    <a:lumMod val="50000"/>
                  </a:schemeClr>
                </a:solidFill>
                <a:cs typeface="Tahoma" charset="0"/>
              </a:endParaRPr>
            </a:p>
          </p:txBody>
        </p:sp>
        <p:sp>
          <p:nvSpPr>
            <p:cNvPr id="43068" name="Text Box 21"/>
            <p:cNvSpPr txBox="1">
              <a:spLocks noChangeArrowheads="1"/>
            </p:cNvSpPr>
            <p:nvPr/>
          </p:nvSpPr>
          <p:spPr bwMode="auto">
            <a:xfrm>
              <a:off x="3270309" y="3655236"/>
              <a:ext cx="726957" cy="307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chemeClr val="accent6">
                      <a:lumMod val="50000"/>
                    </a:schemeClr>
                  </a:solidFill>
                  <a:cs typeface="Tahoma" charset="0"/>
                </a:rPr>
                <a:t>Họ tên</a:t>
              </a:r>
            </a:p>
          </p:txBody>
        </p:sp>
        <p:grpSp>
          <p:nvGrpSpPr>
            <p:cNvPr id="43069" name="Group 15"/>
            <p:cNvGrpSpPr>
              <a:grpSpLocks/>
            </p:cNvGrpSpPr>
            <p:nvPr/>
          </p:nvGrpSpPr>
          <p:grpSpPr bwMode="auto">
            <a:xfrm rot="2243961">
              <a:off x="2500704" y="3810038"/>
              <a:ext cx="762000" cy="457200"/>
              <a:chOff x="4876800" y="2395954"/>
              <a:chExt cx="762000" cy="4572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4857396" y="2467589"/>
                <a:ext cx="685800" cy="384383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78" name="Oval 53"/>
              <p:cNvSpPr>
                <a:spLocks noChangeArrowheads="1"/>
              </p:cNvSpPr>
              <p:nvPr/>
            </p:nvSpPr>
            <p:spPr bwMode="auto">
              <a:xfrm>
                <a:off x="5527675" y="2395954"/>
                <a:ext cx="111125" cy="1111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chemeClr val="accent6">
                      <a:lumMod val="50000"/>
                    </a:schemeClr>
                  </a:solidFill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43070" name="Group 35"/>
            <p:cNvGrpSpPr>
              <a:grpSpLocks/>
            </p:cNvGrpSpPr>
            <p:nvPr/>
          </p:nvGrpSpPr>
          <p:grpSpPr bwMode="auto">
            <a:xfrm rot="-275340">
              <a:off x="2487704" y="3644117"/>
              <a:ext cx="818587" cy="381000"/>
              <a:chOff x="2487704" y="3644117"/>
              <a:chExt cx="818587" cy="3810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rot="1683774" flipV="1">
                <a:off x="2487437" y="3643545"/>
                <a:ext cx="685800" cy="381206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76" name="Oval 53"/>
              <p:cNvSpPr>
                <a:spLocks noChangeArrowheads="1"/>
              </p:cNvSpPr>
              <p:nvPr/>
            </p:nvSpPr>
            <p:spPr bwMode="auto">
              <a:xfrm rot="1683774">
                <a:off x="3195166" y="3763763"/>
                <a:ext cx="111125" cy="1111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chemeClr val="accent6">
                      <a:lumMod val="50000"/>
                    </a:schemeClr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43071" name="Text Box 21"/>
            <p:cNvSpPr txBox="1">
              <a:spLocks noChangeArrowheads="1"/>
            </p:cNvSpPr>
            <p:nvPr/>
          </p:nvSpPr>
          <p:spPr bwMode="auto">
            <a:xfrm>
              <a:off x="3225168" y="4038030"/>
              <a:ext cx="964878" cy="307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chemeClr val="accent6">
                      <a:lumMod val="50000"/>
                    </a:schemeClr>
                  </a:solidFill>
                  <a:cs typeface="Tahoma" charset="0"/>
                </a:rPr>
                <a:t>Ngày sinh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2498575" y="3901490"/>
              <a:ext cx="555925" cy="219075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73" name="Oval 53"/>
            <p:cNvSpPr>
              <a:spLocks noChangeArrowheads="1"/>
            </p:cNvSpPr>
            <p:nvPr/>
          </p:nvSpPr>
          <p:spPr bwMode="auto">
            <a:xfrm rot="5822546">
              <a:off x="2848633" y="4256160"/>
              <a:ext cx="111125" cy="111125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pPr algn="ctr"/>
              <a:endParaRPr lang="en-US" sz="1400">
                <a:solidFill>
                  <a:schemeClr val="accent6">
                    <a:lumMod val="50000"/>
                  </a:schemeClr>
                </a:solidFill>
                <a:latin typeface="Tahoma" charset="0"/>
                <a:cs typeface="Tahoma" charset="0"/>
              </a:endParaRPr>
            </a:p>
          </p:txBody>
        </p:sp>
        <p:sp>
          <p:nvSpPr>
            <p:cNvPr id="43074" name="Text Box 21"/>
            <p:cNvSpPr txBox="1">
              <a:spLocks noChangeArrowheads="1"/>
            </p:cNvSpPr>
            <p:nvPr/>
          </p:nvSpPr>
          <p:spPr bwMode="auto">
            <a:xfrm>
              <a:off x="2099740" y="4419236"/>
              <a:ext cx="1909222" cy="307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chemeClr val="accent6">
                      <a:lumMod val="50000"/>
                    </a:schemeClr>
                  </a:solidFill>
                  <a:cs typeface="Tahoma" charset="0"/>
                </a:rPr>
                <a:t>Định danh con người</a:t>
              </a:r>
            </a:p>
          </p:txBody>
        </p:sp>
      </p:grpSp>
      <p:sp>
        <p:nvSpPr>
          <p:cNvPr id="43020" name="Rectangle 32"/>
          <p:cNvSpPr>
            <a:spLocks noChangeArrowheads="1"/>
          </p:cNvSpPr>
          <p:nvPr/>
        </p:nvSpPr>
        <p:spPr bwMode="auto">
          <a:xfrm>
            <a:off x="2707342" y="3745210"/>
            <a:ext cx="1616075" cy="39687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solidFill>
                  <a:schemeClr val="accent6">
                    <a:lumMod val="50000"/>
                  </a:schemeClr>
                </a:solidFill>
                <a:latin typeface="Tahoma" charset="0"/>
                <a:cs typeface="Tahoma" charset="0"/>
              </a:rPr>
              <a:t>NHÂN VIÊN</a:t>
            </a:r>
          </a:p>
        </p:txBody>
      </p:sp>
      <p:sp>
        <p:nvSpPr>
          <p:cNvPr id="43021" name="AutoShape 33"/>
          <p:cNvSpPr>
            <a:spLocks noChangeArrowheads="1"/>
          </p:cNvSpPr>
          <p:nvPr/>
        </p:nvSpPr>
        <p:spPr bwMode="auto">
          <a:xfrm>
            <a:off x="3031192" y="4538960"/>
            <a:ext cx="1130300" cy="396875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Tahoma" charset="0"/>
                <a:cs typeface="Tahoma" charset="0"/>
              </a:rPr>
              <a:t>Thuộc</a:t>
            </a:r>
          </a:p>
        </p:txBody>
      </p:sp>
      <p:sp>
        <p:nvSpPr>
          <p:cNvPr id="43022" name="Rectangle 34"/>
          <p:cNvSpPr>
            <a:spLocks noChangeArrowheads="1"/>
          </p:cNvSpPr>
          <p:nvPr/>
        </p:nvSpPr>
        <p:spPr bwMode="auto">
          <a:xfrm>
            <a:off x="2707342" y="5332710"/>
            <a:ext cx="1616075" cy="3984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solidFill>
                  <a:schemeClr val="accent6">
                    <a:lumMod val="50000"/>
                  </a:schemeClr>
                </a:solidFill>
                <a:latin typeface="Tahoma" charset="0"/>
                <a:cs typeface="Tahoma" charset="0"/>
              </a:rPr>
              <a:t>BỘ PHẬN</a:t>
            </a:r>
          </a:p>
        </p:txBody>
      </p:sp>
      <p:grpSp>
        <p:nvGrpSpPr>
          <p:cNvPr id="43023" name="Group 35"/>
          <p:cNvGrpSpPr>
            <a:grpSpLocks/>
          </p:cNvGrpSpPr>
          <p:nvPr/>
        </p:nvGrpSpPr>
        <p:grpSpPr bwMode="auto">
          <a:xfrm>
            <a:off x="4323417" y="5466060"/>
            <a:ext cx="658813" cy="128588"/>
            <a:chOff x="9000" y="9829"/>
            <a:chExt cx="736" cy="178"/>
          </a:xfrm>
        </p:grpSpPr>
        <p:sp>
          <p:nvSpPr>
            <p:cNvPr id="43065" name="Line 36"/>
            <p:cNvSpPr>
              <a:spLocks noChangeShapeType="1"/>
            </p:cNvSpPr>
            <p:nvPr/>
          </p:nvSpPr>
          <p:spPr bwMode="auto">
            <a:xfrm flipV="1">
              <a:off x="9000" y="9934"/>
              <a:ext cx="54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3066" name="Oval 37"/>
            <p:cNvSpPr>
              <a:spLocks noChangeArrowheads="1"/>
            </p:cNvSpPr>
            <p:nvPr/>
          </p:nvSpPr>
          <p:spPr bwMode="auto">
            <a:xfrm>
              <a:off x="9556" y="9829"/>
              <a:ext cx="180" cy="178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>
                <a:solidFill>
                  <a:schemeClr val="tx2"/>
                </a:solidFill>
                <a:latin typeface="Tahoma" charset="0"/>
                <a:cs typeface="Tahoma" charset="0"/>
              </a:endParaRPr>
            </a:p>
          </p:txBody>
        </p:sp>
      </p:grpSp>
      <p:sp>
        <p:nvSpPr>
          <p:cNvPr id="43024" name="Text Box 38"/>
          <p:cNvSpPr txBox="1">
            <a:spLocks noChangeArrowheads="1"/>
          </p:cNvSpPr>
          <p:nvPr/>
        </p:nvSpPr>
        <p:spPr bwMode="auto">
          <a:xfrm>
            <a:off x="4969530" y="5466060"/>
            <a:ext cx="11366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accent6">
                    <a:lumMod val="50000"/>
                  </a:schemeClr>
                </a:solidFill>
                <a:cs typeface="Tahoma" charset="0"/>
              </a:rPr>
              <a:t>Mã bộ phận</a:t>
            </a:r>
          </a:p>
        </p:txBody>
      </p:sp>
      <p:sp>
        <p:nvSpPr>
          <p:cNvPr id="43025" name="Line 39"/>
          <p:cNvSpPr>
            <a:spLocks noChangeShapeType="1"/>
          </p:cNvSpPr>
          <p:nvPr/>
        </p:nvSpPr>
        <p:spPr bwMode="auto">
          <a:xfrm>
            <a:off x="3582055" y="4142085"/>
            <a:ext cx="0" cy="396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3026" name="Line 40"/>
          <p:cNvSpPr>
            <a:spLocks noChangeShapeType="1"/>
          </p:cNvSpPr>
          <p:nvPr/>
        </p:nvSpPr>
        <p:spPr bwMode="auto">
          <a:xfrm>
            <a:off x="3582055" y="4935835"/>
            <a:ext cx="0" cy="396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/>
            <a:endParaRPr lang="en-US"/>
          </a:p>
        </p:txBody>
      </p:sp>
      <p:grpSp>
        <p:nvGrpSpPr>
          <p:cNvPr id="43027" name="Group 41"/>
          <p:cNvGrpSpPr>
            <a:grpSpLocks/>
          </p:cNvGrpSpPr>
          <p:nvPr/>
        </p:nvGrpSpPr>
        <p:grpSpPr bwMode="auto">
          <a:xfrm>
            <a:off x="4307542" y="3897610"/>
            <a:ext cx="660400" cy="128588"/>
            <a:chOff x="9000" y="9829"/>
            <a:chExt cx="736" cy="178"/>
          </a:xfrm>
        </p:grpSpPr>
        <p:sp>
          <p:nvSpPr>
            <p:cNvPr id="43063" name="Line 42"/>
            <p:cNvSpPr>
              <a:spLocks noChangeShapeType="1"/>
            </p:cNvSpPr>
            <p:nvPr/>
          </p:nvSpPr>
          <p:spPr bwMode="auto">
            <a:xfrm flipV="1">
              <a:off x="9000" y="9934"/>
              <a:ext cx="54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3064" name="Oval 43"/>
            <p:cNvSpPr>
              <a:spLocks noChangeArrowheads="1"/>
            </p:cNvSpPr>
            <p:nvPr/>
          </p:nvSpPr>
          <p:spPr bwMode="auto">
            <a:xfrm>
              <a:off x="9556" y="9829"/>
              <a:ext cx="180" cy="17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400">
                <a:solidFill>
                  <a:schemeClr val="tx2"/>
                </a:solidFill>
                <a:latin typeface="Tahoma" charset="0"/>
                <a:cs typeface="Tahoma" charset="0"/>
              </a:endParaRPr>
            </a:p>
          </p:txBody>
        </p:sp>
      </p:grpSp>
      <p:sp>
        <p:nvSpPr>
          <p:cNvPr id="43028" name="Text Box 44"/>
          <p:cNvSpPr txBox="1">
            <a:spLocks noChangeArrowheads="1"/>
          </p:cNvSpPr>
          <p:nvPr/>
        </p:nvSpPr>
        <p:spPr bwMode="auto">
          <a:xfrm>
            <a:off x="4993342" y="3821410"/>
            <a:ext cx="113823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accent6">
                    <a:lumMod val="50000"/>
                  </a:schemeClr>
                </a:solidFill>
                <a:cs typeface="Tahoma" charset="0"/>
              </a:rPr>
              <a:t>Số thứ tự</a:t>
            </a:r>
          </a:p>
        </p:txBody>
      </p:sp>
      <p:sp>
        <p:nvSpPr>
          <p:cNvPr id="43029" name="Text Box 45"/>
          <p:cNvSpPr txBox="1">
            <a:spLocks noChangeArrowheads="1"/>
          </p:cNvSpPr>
          <p:nvPr/>
        </p:nvSpPr>
        <p:spPr bwMode="auto">
          <a:xfrm>
            <a:off x="3677305" y="4142085"/>
            <a:ext cx="484187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accent6">
                    <a:lumMod val="50000"/>
                  </a:schemeClr>
                </a:solidFill>
                <a:cs typeface="Tahoma" charset="0"/>
              </a:rPr>
              <a:t>(1,1)</a:t>
            </a:r>
          </a:p>
        </p:txBody>
      </p:sp>
      <p:sp>
        <p:nvSpPr>
          <p:cNvPr id="43030" name="Text Box 46"/>
          <p:cNvSpPr txBox="1">
            <a:spLocks noChangeArrowheads="1"/>
          </p:cNvSpPr>
          <p:nvPr/>
        </p:nvSpPr>
        <p:spPr bwMode="auto">
          <a:xfrm>
            <a:off x="3677305" y="5069185"/>
            <a:ext cx="4841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accent6">
                    <a:lumMod val="50000"/>
                  </a:schemeClr>
                </a:solidFill>
                <a:cs typeface="Tahoma" charset="0"/>
              </a:rPr>
              <a:t>(0,n)</a:t>
            </a: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3316942" y="3745210"/>
            <a:ext cx="1409023" cy="1371600"/>
            <a:chOff x="2700" y="5517"/>
            <a:chExt cx="1571" cy="1620"/>
          </a:xfrm>
          <a:solidFill>
            <a:schemeClr val="tx2"/>
          </a:solidFill>
        </p:grpSpPr>
        <p:sp>
          <p:nvSpPr>
            <p:cNvPr id="60" name="Line 48"/>
            <p:cNvSpPr>
              <a:spLocks noChangeShapeType="1"/>
            </p:cNvSpPr>
            <p:nvPr/>
          </p:nvSpPr>
          <p:spPr bwMode="auto">
            <a:xfrm flipV="1">
              <a:off x="2700" y="6957"/>
              <a:ext cx="1260" cy="180"/>
            </a:xfrm>
            <a:prstGeom prst="lin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400">
                <a:solidFill>
                  <a:schemeClr val="tx2"/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rot="16839782" flipV="1">
              <a:off x="3425" y="6299"/>
              <a:ext cx="1277" cy="71"/>
            </a:xfrm>
            <a:prstGeom prst="lin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400">
                <a:solidFill>
                  <a:schemeClr val="tx2"/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62" name="Oval 50"/>
            <p:cNvSpPr>
              <a:spLocks noChangeArrowheads="1"/>
            </p:cNvSpPr>
            <p:nvPr/>
          </p:nvSpPr>
          <p:spPr bwMode="auto">
            <a:xfrm rot="-4760218">
              <a:off x="4093" y="5519"/>
              <a:ext cx="180" cy="176"/>
            </a:xfrm>
            <a:prstGeom prst="ellipse">
              <a:avLst/>
            </a:prstGeom>
            <a:grpFill/>
            <a:ln w="2540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400">
                <a:solidFill>
                  <a:schemeClr val="tx2"/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43032" name="Text Box 70"/>
          <p:cNvSpPr txBox="1">
            <a:spLocks noChangeArrowheads="1"/>
          </p:cNvSpPr>
          <p:nvPr/>
        </p:nvSpPr>
        <p:spPr bwMode="auto">
          <a:xfrm>
            <a:off x="2478742" y="5955010"/>
            <a:ext cx="3048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accent6">
                    <a:lumMod val="50000"/>
                  </a:schemeClr>
                </a:solidFill>
                <a:cs typeface="Tahoma" charset="0"/>
              </a:rPr>
              <a:t>INV = {Số thứ tự, BỘ PHẬN}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2895600" y="3288010"/>
            <a:ext cx="19491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 err="1">
                <a:solidFill>
                  <a:srgbClr val="953735"/>
                </a:solidFill>
                <a:cs typeface="Tahoma" charset="0"/>
              </a:rPr>
              <a:t>Định</a:t>
            </a:r>
            <a:r>
              <a:rPr lang="en-US" sz="1400" b="1" dirty="0">
                <a:solidFill>
                  <a:srgbClr val="953735"/>
                </a:solidFill>
                <a:cs typeface="Tahoma" charset="0"/>
              </a:rPr>
              <a:t> </a:t>
            </a:r>
            <a:r>
              <a:rPr lang="en-US" sz="1400" b="1" dirty="0" err="1">
                <a:solidFill>
                  <a:srgbClr val="953735"/>
                </a:solidFill>
                <a:cs typeface="Tahoma" charset="0"/>
              </a:rPr>
              <a:t>danh</a:t>
            </a:r>
            <a:r>
              <a:rPr lang="en-US" sz="1400" b="1" dirty="0">
                <a:solidFill>
                  <a:srgbClr val="953735"/>
                </a:solidFill>
                <a:cs typeface="Tahoma" charset="0"/>
              </a:rPr>
              <a:t> phối hợp</a:t>
            </a:r>
          </a:p>
        </p:txBody>
      </p:sp>
      <p:sp>
        <p:nvSpPr>
          <p:cNvPr id="80" name="Text Box 21"/>
          <p:cNvSpPr txBox="1">
            <a:spLocks noChangeArrowheads="1"/>
          </p:cNvSpPr>
          <p:nvPr/>
        </p:nvSpPr>
        <p:spPr bwMode="auto">
          <a:xfrm>
            <a:off x="1357115" y="1639401"/>
            <a:ext cx="20419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 err="1">
                <a:solidFill>
                  <a:srgbClr val="953735"/>
                </a:solidFill>
                <a:cs typeface="Tahoma" charset="0"/>
              </a:rPr>
              <a:t>Định</a:t>
            </a:r>
            <a:r>
              <a:rPr lang="en-US" sz="1400" b="1" dirty="0">
                <a:solidFill>
                  <a:srgbClr val="953735"/>
                </a:solidFill>
                <a:cs typeface="Tahoma" charset="0"/>
              </a:rPr>
              <a:t> </a:t>
            </a:r>
            <a:r>
              <a:rPr lang="en-US" sz="1400" b="1" dirty="0" err="1">
                <a:solidFill>
                  <a:srgbClr val="953735"/>
                </a:solidFill>
                <a:cs typeface="Tahoma" charset="0"/>
              </a:rPr>
              <a:t>danh</a:t>
            </a:r>
            <a:r>
              <a:rPr lang="en-US" sz="1400" b="1" dirty="0">
                <a:solidFill>
                  <a:srgbClr val="953735"/>
                </a:solidFill>
                <a:cs typeface="Tahoma" charset="0"/>
              </a:rPr>
              <a:t> </a:t>
            </a:r>
            <a:r>
              <a:rPr lang="en-US" sz="1400" b="1" dirty="0" err="1">
                <a:solidFill>
                  <a:srgbClr val="953735"/>
                </a:solidFill>
                <a:cs typeface="Tahoma" charset="0"/>
              </a:rPr>
              <a:t>bên</a:t>
            </a:r>
            <a:r>
              <a:rPr lang="en-US" sz="1400" b="1" dirty="0">
                <a:solidFill>
                  <a:srgbClr val="953735"/>
                </a:solidFill>
                <a:cs typeface="Tahoma" charset="0"/>
              </a:rPr>
              <a:t> trong</a:t>
            </a:r>
          </a:p>
        </p:txBody>
      </p:sp>
      <p:sp>
        <p:nvSpPr>
          <p:cNvPr id="3" name="Oval 2"/>
          <p:cNvSpPr/>
          <p:nvPr/>
        </p:nvSpPr>
        <p:spPr>
          <a:xfrm>
            <a:off x="3031192" y="2256972"/>
            <a:ext cx="169208" cy="17376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1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1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Mối kết hợp mở rộng</a:t>
            </a:r>
          </a:p>
        </p:txBody>
      </p:sp>
      <p:sp>
        <p:nvSpPr>
          <p:cNvPr id="44072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mối kết hợp được định nghĩa trên ít nhất 1 mối kết hợp khác</a:t>
            </a:r>
          </a:p>
        </p:txBody>
      </p:sp>
      <p:grpSp>
        <p:nvGrpSpPr>
          <p:cNvPr id="44039" name="Group 47"/>
          <p:cNvGrpSpPr>
            <a:grpSpLocks/>
          </p:cNvGrpSpPr>
          <p:nvPr/>
        </p:nvGrpSpPr>
        <p:grpSpPr bwMode="auto">
          <a:xfrm>
            <a:off x="425450" y="3330753"/>
            <a:ext cx="8337550" cy="2733020"/>
            <a:chOff x="425450" y="3058180"/>
            <a:chExt cx="8337550" cy="2732366"/>
          </a:xfrm>
        </p:grpSpPr>
        <p:grpSp>
          <p:nvGrpSpPr>
            <p:cNvPr id="44040" name="Group 39"/>
            <p:cNvGrpSpPr>
              <a:grpSpLocks/>
            </p:cNvGrpSpPr>
            <p:nvPr/>
          </p:nvGrpSpPr>
          <p:grpSpPr bwMode="auto">
            <a:xfrm>
              <a:off x="5119687" y="3134380"/>
              <a:ext cx="3643313" cy="1524000"/>
              <a:chOff x="806450" y="2895600"/>
              <a:chExt cx="3643313" cy="1524000"/>
            </a:xfrm>
          </p:grpSpPr>
          <p:grpSp>
            <p:nvGrpSpPr>
              <p:cNvPr id="44059" name="Group 18"/>
              <p:cNvGrpSpPr>
                <a:grpSpLocks/>
              </p:cNvGrpSpPr>
              <p:nvPr/>
            </p:nvGrpSpPr>
            <p:grpSpPr bwMode="auto">
              <a:xfrm>
                <a:off x="806450" y="2895600"/>
                <a:ext cx="3643313" cy="1524000"/>
                <a:chOff x="2481263" y="2667000"/>
                <a:chExt cx="3643313" cy="1524000"/>
              </a:xfrm>
            </p:grpSpPr>
            <p:sp>
              <p:nvSpPr>
                <p:cNvPr id="44062" name="Rectangle 38"/>
                <p:cNvSpPr>
                  <a:spLocks noChangeArrowheads="1"/>
                </p:cNvSpPr>
                <p:nvPr/>
              </p:nvSpPr>
              <p:spPr bwMode="auto">
                <a:xfrm>
                  <a:off x="2481263" y="2667000"/>
                  <a:ext cx="565150" cy="4230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 b="1">
                      <a:solidFill>
                        <a:srgbClr val="5B125A"/>
                      </a:solidFill>
                      <a:latin typeface="Tahoma" charset="0"/>
                      <a:cs typeface="Tahoma" charset="0"/>
                    </a:rPr>
                    <a:t>E1</a:t>
                  </a:r>
                </a:p>
              </p:txBody>
            </p:sp>
            <p:sp>
              <p:nvSpPr>
                <p:cNvPr id="44063" name="Rectangle 39"/>
                <p:cNvSpPr>
                  <a:spLocks noChangeArrowheads="1"/>
                </p:cNvSpPr>
                <p:nvPr/>
              </p:nvSpPr>
              <p:spPr bwMode="auto">
                <a:xfrm>
                  <a:off x="5256213" y="2701122"/>
                  <a:ext cx="565150" cy="4230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 b="1">
                      <a:solidFill>
                        <a:srgbClr val="5B125A"/>
                      </a:solidFill>
                      <a:latin typeface="Tahoma" charset="0"/>
                      <a:cs typeface="Tahoma" charset="0"/>
                    </a:rPr>
                    <a:t>E2</a:t>
                  </a:r>
                </a:p>
              </p:txBody>
            </p:sp>
            <p:sp>
              <p:nvSpPr>
                <p:cNvPr id="44064" name="AutoShape 40"/>
                <p:cNvSpPr>
                  <a:spLocks noChangeArrowheads="1"/>
                </p:cNvSpPr>
                <p:nvPr/>
              </p:nvSpPr>
              <p:spPr bwMode="auto">
                <a:xfrm>
                  <a:off x="3827463" y="2731303"/>
                  <a:ext cx="706438" cy="354004"/>
                </a:xfrm>
                <a:prstGeom prst="diamond">
                  <a:avLst/>
                </a:prstGeom>
                <a:solidFill>
                  <a:schemeClr val="bg1"/>
                </a:soli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400" b="1">
                      <a:solidFill>
                        <a:srgbClr val="5B125A"/>
                      </a:solidFill>
                      <a:latin typeface="Tahoma" charset="0"/>
                      <a:cs typeface="Tahoma" charset="0"/>
                    </a:rPr>
                    <a:t>R1</a:t>
                  </a:r>
                </a:p>
              </p:txBody>
            </p:sp>
            <p:sp>
              <p:nvSpPr>
                <p:cNvPr id="12" name="AutoShape 41"/>
                <p:cNvSpPr>
                  <a:spLocks noChangeArrowheads="1"/>
                </p:cNvSpPr>
                <p:nvPr/>
              </p:nvSpPr>
              <p:spPr bwMode="auto">
                <a:xfrm>
                  <a:off x="3876676" y="3758920"/>
                  <a:ext cx="706438" cy="352341"/>
                </a:xfrm>
                <a:prstGeom prst="diamond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accent6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1400" b="1">
                      <a:solidFill>
                        <a:srgbClr val="5B125A"/>
                      </a:solidFill>
                      <a:latin typeface="Tahoma" pitchFamily="34" charset="0"/>
                      <a:ea typeface="+mn-ea"/>
                      <a:cs typeface="Tahoma" pitchFamily="34" charset="0"/>
                    </a:rPr>
                    <a:t>R2</a:t>
                  </a:r>
                </a:p>
              </p:txBody>
            </p:sp>
            <p:sp>
              <p:nvSpPr>
                <p:cNvPr id="44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5559426" y="3767922"/>
                  <a:ext cx="565150" cy="4230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 b="1">
                      <a:solidFill>
                        <a:srgbClr val="5B125A"/>
                      </a:solidFill>
                      <a:latin typeface="Tahoma" charset="0"/>
                      <a:cs typeface="Tahoma" charset="0"/>
                    </a:rPr>
                    <a:t>E3</a:t>
                  </a:r>
                </a:p>
              </p:txBody>
            </p:sp>
            <p:sp>
              <p:nvSpPr>
                <p:cNvPr id="44067" name="Line 45"/>
                <p:cNvSpPr>
                  <a:spLocks noChangeShapeType="1"/>
                </p:cNvSpPr>
                <p:nvPr/>
              </p:nvSpPr>
              <p:spPr bwMode="auto">
                <a:xfrm>
                  <a:off x="4182316" y="3099149"/>
                  <a:ext cx="45719" cy="68580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4068" name="Line 46"/>
                <p:cNvSpPr>
                  <a:spLocks noChangeShapeType="1"/>
                </p:cNvSpPr>
                <p:nvPr/>
              </p:nvSpPr>
              <p:spPr bwMode="auto">
                <a:xfrm>
                  <a:off x="4570413" y="3944532"/>
                  <a:ext cx="989013" cy="78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4069" name="Freeform 47"/>
                <p:cNvSpPr>
                  <a:spLocks/>
                </p:cNvSpPr>
                <p:nvPr/>
              </p:nvSpPr>
              <p:spPr bwMode="auto">
                <a:xfrm rot="447608">
                  <a:off x="4037013" y="3429000"/>
                  <a:ext cx="423863" cy="164835"/>
                </a:xfrm>
                <a:custGeom>
                  <a:avLst/>
                  <a:gdLst>
                    <a:gd name="T0" fmla="*/ 0 w 540"/>
                    <a:gd name="T1" fmla="*/ 2147483647 h 210"/>
                    <a:gd name="T2" fmla="*/ 2147483647 w 540"/>
                    <a:gd name="T3" fmla="*/ 2147483647 h 210"/>
                    <a:gd name="T4" fmla="*/ 2147483647 w 540"/>
                    <a:gd name="T5" fmla="*/ 2147483647 h 210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210"/>
                    <a:gd name="T11" fmla="*/ 540 w 540"/>
                    <a:gd name="T12" fmla="*/ 210 h 2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210">
                      <a:moveTo>
                        <a:pt x="0" y="210"/>
                      </a:moveTo>
                      <a:cubicBezTo>
                        <a:pt x="45" y="135"/>
                        <a:pt x="90" y="60"/>
                        <a:pt x="180" y="30"/>
                      </a:cubicBezTo>
                      <a:cubicBezTo>
                        <a:pt x="270" y="0"/>
                        <a:pt x="405" y="15"/>
                        <a:pt x="540" y="30"/>
                      </a:cubicBezTo>
                    </a:path>
                  </a:pathLst>
                </a:cu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1400" b="1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1384301" y="3136824"/>
                <a:ext cx="762000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19401" y="3136824"/>
                <a:ext cx="762000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41" name="Group 43"/>
            <p:cNvGrpSpPr>
              <a:grpSpLocks/>
            </p:cNvGrpSpPr>
            <p:nvPr/>
          </p:nvGrpSpPr>
          <p:grpSpPr bwMode="auto">
            <a:xfrm>
              <a:off x="425450" y="3058180"/>
              <a:ext cx="3994150" cy="1660874"/>
              <a:chOff x="2209800" y="4681537"/>
              <a:chExt cx="3994150" cy="1660874"/>
            </a:xfrm>
          </p:grpSpPr>
          <p:sp>
            <p:nvSpPr>
              <p:cNvPr id="44044" name="Rectangle 50"/>
              <p:cNvSpPr>
                <a:spLocks noChangeArrowheads="1"/>
              </p:cNvSpPr>
              <p:nvPr/>
            </p:nvSpPr>
            <p:spPr bwMode="auto">
              <a:xfrm>
                <a:off x="2209800" y="4681537"/>
                <a:ext cx="565150" cy="4238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b="1">
                    <a:solidFill>
                      <a:srgbClr val="5B125A"/>
                    </a:solidFill>
                    <a:latin typeface="Tahoma" charset="0"/>
                    <a:cs typeface="Tahoma" charset="0"/>
                  </a:rPr>
                  <a:t>E1</a:t>
                </a:r>
              </a:p>
            </p:txBody>
          </p:sp>
          <p:sp>
            <p:nvSpPr>
              <p:cNvPr id="44045" name="Rectangle 51"/>
              <p:cNvSpPr>
                <a:spLocks noChangeArrowheads="1"/>
              </p:cNvSpPr>
              <p:nvPr/>
            </p:nvSpPr>
            <p:spPr bwMode="auto">
              <a:xfrm>
                <a:off x="5334000" y="4724400"/>
                <a:ext cx="565150" cy="4238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b="1">
                    <a:solidFill>
                      <a:srgbClr val="5B125A"/>
                    </a:solidFill>
                    <a:latin typeface="Tahoma" charset="0"/>
                    <a:cs typeface="Tahoma" charset="0"/>
                  </a:rPr>
                  <a:t>E2</a:t>
                </a:r>
              </a:p>
            </p:txBody>
          </p:sp>
          <p:sp>
            <p:nvSpPr>
              <p:cNvPr id="44046" name="AutoShape 52"/>
              <p:cNvSpPr>
                <a:spLocks noChangeArrowheads="1"/>
              </p:cNvSpPr>
              <p:nvPr/>
            </p:nvSpPr>
            <p:spPr bwMode="auto">
              <a:xfrm>
                <a:off x="3905250" y="4789488"/>
                <a:ext cx="706438" cy="354013"/>
              </a:xfrm>
              <a:prstGeom prst="diamond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1400" b="1">
                    <a:solidFill>
                      <a:srgbClr val="5B125A"/>
                    </a:solidFill>
                    <a:latin typeface="Tahoma" charset="0"/>
                    <a:cs typeface="Tahoma" charset="0"/>
                  </a:rPr>
                  <a:t>R1</a:t>
                </a:r>
              </a:p>
            </p:txBody>
          </p:sp>
          <p:sp>
            <p:nvSpPr>
              <p:cNvPr id="44047" name="AutoShape 53"/>
              <p:cNvSpPr>
                <a:spLocks noChangeArrowheads="1"/>
              </p:cNvSpPr>
              <p:nvPr/>
            </p:nvSpPr>
            <p:spPr bwMode="auto">
              <a:xfrm>
                <a:off x="4187825" y="5919788"/>
                <a:ext cx="706438" cy="354013"/>
              </a:xfrm>
              <a:prstGeom prst="diamond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1400" b="1">
                    <a:solidFill>
                      <a:srgbClr val="5B125A"/>
                    </a:solidFill>
                    <a:latin typeface="Tahoma" charset="0"/>
                    <a:cs typeface="Tahoma" charset="0"/>
                  </a:rPr>
                  <a:t>R2</a:t>
                </a:r>
              </a:p>
            </p:txBody>
          </p:sp>
          <p:sp>
            <p:nvSpPr>
              <p:cNvPr id="44048" name="Rectangle 54"/>
              <p:cNvSpPr>
                <a:spLocks noChangeArrowheads="1"/>
              </p:cNvSpPr>
              <p:nvPr/>
            </p:nvSpPr>
            <p:spPr bwMode="auto">
              <a:xfrm>
                <a:off x="5638800" y="5867400"/>
                <a:ext cx="565150" cy="4238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b="1">
                    <a:solidFill>
                      <a:srgbClr val="5B125A"/>
                    </a:solidFill>
                    <a:latin typeface="Tahoma" charset="0"/>
                    <a:cs typeface="Tahoma" charset="0"/>
                  </a:rPr>
                  <a:t>E3</a:t>
                </a:r>
              </a:p>
            </p:txBody>
          </p:sp>
          <p:sp>
            <p:nvSpPr>
              <p:cNvPr id="44049" name="Line 55"/>
              <p:cNvSpPr>
                <a:spLocks noChangeShapeType="1"/>
              </p:cNvSpPr>
              <p:nvPr/>
            </p:nvSpPr>
            <p:spPr bwMode="auto">
              <a:xfrm>
                <a:off x="2774950" y="4954588"/>
                <a:ext cx="113030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5B125A"/>
                  </a:solidFill>
                </a:endParaRPr>
              </a:p>
            </p:txBody>
          </p:sp>
          <p:sp>
            <p:nvSpPr>
              <p:cNvPr id="44050" name="Rectangle 60"/>
              <p:cNvSpPr>
                <a:spLocks noChangeArrowheads="1"/>
              </p:cNvSpPr>
              <p:nvPr/>
            </p:nvSpPr>
            <p:spPr bwMode="auto">
              <a:xfrm>
                <a:off x="2858022" y="5918548"/>
                <a:ext cx="565150" cy="4238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 b="1">
                    <a:solidFill>
                      <a:srgbClr val="5B125A"/>
                    </a:solidFill>
                    <a:latin typeface="Tahoma" charset="0"/>
                    <a:cs typeface="Tahoma" charset="0"/>
                  </a:rPr>
                  <a:t>E4</a:t>
                </a:r>
              </a:p>
            </p:txBody>
          </p:sp>
          <p:sp>
            <p:nvSpPr>
              <p:cNvPr id="30" name="AutoShape 61"/>
              <p:cNvSpPr>
                <a:spLocks noChangeArrowheads="1"/>
              </p:cNvSpPr>
              <p:nvPr/>
            </p:nvSpPr>
            <p:spPr bwMode="auto">
              <a:xfrm>
                <a:off x="2973388" y="5344953"/>
                <a:ext cx="706437" cy="353928"/>
              </a:xfrm>
              <a:prstGeom prst="diamond">
                <a:avLst/>
              </a:prstGeom>
              <a:solidFill>
                <a:schemeClr val="bg1"/>
              </a:solidFill>
              <a:ln w="25400" algn="ctr">
                <a:solidFill>
                  <a:schemeClr val="accent6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1400" b="1">
                    <a:solidFill>
                      <a:srgbClr val="5B125A"/>
                    </a:solidFill>
                    <a:latin typeface="Tahoma" pitchFamily="34" charset="0"/>
                    <a:ea typeface="+mn-ea"/>
                    <a:cs typeface="Tahoma" pitchFamily="34" charset="0"/>
                  </a:rPr>
                  <a:t>R3</a:t>
                </a:r>
              </a:p>
            </p:txBody>
          </p:sp>
          <p:sp>
            <p:nvSpPr>
              <p:cNvPr id="44052" name="Line 63"/>
              <p:cNvSpPr>
                <a:spLocks noChangeShapeType="1"/>
              </p:cNvSpPr>
              <p:nvPr/>
            </p:nvSpPr>
            <p:spPr bwMode="auto">
              <a:xfrm flipH="1">
                <a:off x="3506788" y="5040313"/>
                <a:ext cx="609600" cy="38100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5B125A"/>
                  </a:solidFill>
                </a:endParaRPr>
              </a:p>
            </p:txBody>
          </p:sp>
          <p:sp>
            <p:nvSpPr>
              <p:cNvPr id="44053" name="Line 64"/>
              <p:cNvSpPr>
                <a:spLocks noChangeShapeType="1"/>
              </p:cNvSpPr>
              <p:nvPr/>
            </p:nvSpPr>
            <p:spPr bwMode="auto">
              <a:xfrm>
                <a:off x="3505200" y="5613749"/>
                <a:ext cx="915988" cy="39211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5B125A"/>
                  </a:solidFill>
                </a:endParaRPr>
              </a:p>
            </p:txBody>
          </p:sp>
          <p:sp>
            <p:nvSpPr>
              <p:cNvPr id="44054" name="Freeform 65"/>
              <p:cNvSpPr>
                <a:spLocks/>
              </p:cNvSpPr>
              <p:nvPr/>
            </p:nvSpPr>
            <p:spPr bwMode="auto">
              <a:xfrm>
                <a:off x="3581400" y="5181600"/>
                <a:ext cx="266700" cy="177800"/>
              </a:xfrm>
              <a:custGeom>
                <a:avLst/>
                <a:gdLst>
                  <a:gd name="T0" fmla="*/ 0 w 168"/>
                  <a:gd name="T1" fmla="*/ 2147483647 h 112"/>
                  <a:gd name="T2" fmla="*/ 2147483647 w 168"/>
                  <a:gd name="T3" fmla="*/ 2147483647 h 112"/>
                  <a:gd name="T4" fmla="*/ 2147483647 w 168"/>
                  <a:gd name="T5" fmla="*/ 2147483647 h 112"/>
                  <a:gd name="T6" fmla="*/ 0 60000 65536"/>
                  <a:gd name="T7" fmla="*/ 0 60000 65536"/>
                  <a:gd name="T8" fmla="*/ 0 60000 65536"/>
                  <a:gd name="T9" fmla="*/ 0 w 168"/>
                  <a:gd name="T10" fmla="*/ 0 h 112"/>
                  <a:gd name="T11" fmla="*/ 168 w 168"/>
                  <a:gd name="T12" fmla="*/ 112 h 1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" h="112">
                    <a:moveTo>
                      <a:pt x="0" y="16"/>
                    </a:moveTo>
                    <a:cubicBezTo>
                      <a:pt x="60" y="8"/>
                      <a:pt x="120" y="0"/>
                      <a:pt x="144" y="16"/>
                    </a:cubicBezTo>
                    <a:cubicBezTo>
                      <a:pt x="168" y="32"/>
                      <a:pt x="156" y="72"/>
                      <a:pt x="144" y="112"/>
                    </a:cubicBezTo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400">
                  <a:solidFill>
                    <a:srgbClr val="5B125A"/>
                  </a:solidFill>
                  <a:latin typeface="Tahoma" charset="0"/>
                  <a:cs typeface="Tahoma" charset="0"/>
                </a:endParaRPr>
              </a:p>
            </p:txBody>
          </p:sp>
          <p:sp>
            <p:nvSpPr>
              <p:cNvPr id="44055" name="Freeform 66"/>
              <p:cNvSpPr>
                <a:spLocks/>
              </p:cNvSpPr>
              <p:nvPr/>
            </p:nvSpPr>
            <p:spPr bwMode="auto">
              <a:xfrm>
                <a:off x="3695700" y="5638800"/>
                <a:ext cx="266700" cy="266700"/>
              </a:xfrm>
              <a:custGeom>
                <a:avLst/>
                <a:gdLst>
                  <a:gd name="T0" fmla="*/ 2147483647 w 168"/>
                  <a:gd name="T1" fmla="*/ 0 h 168"/>
                  <a:gd name="T2" fmla="*/ 2147483647 w 168"/>
                  <a:gd name="T3" fmla="*/ 2147483647 h 168"/>
                  <a:gd name="T4" fmla="*/ 0 w 168"/>
                  <a:gd name="T5" fmla="*/ 2147483647 h 168"/>
                  <a:gd name="T6" fmla="*/ 0 60000 65536"/>
                  <a:gd name="T7" fmla="*/ 0 60000 65536"/>
                  <a:gd name="T8" fmla="*/ 0 60000 65536"/>
                  <a:gd name="T9" fmla="*/ 0 w 168"/>
                  <a:gd name="T10" fmla="*/ 0 h 168"/>
                  <a:gd name="T11" fmla="*/ 168 w 168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" h="168">
                    <a:moveTo>
                      <a:pt x="144" y="0"/>
                    </a:moveTo>
                    <a:cubicBezTo>
                      <a:pt x="156" y="60"/>
                      <a:pt x="168" y="120"/>
                      <a:pt x="144" y="144"/>
                    </a:cubicBezTo>
                    <a:cubicBezTo>
                      <a:pt x="120" y="168"/>
                      <a:pt x="60" y="156"/>
                      <a:pt x="0" y="144"/>
                    </a:cubicBezTo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400">
                  <a:solidFill>
                    <a:srgbClr val="5B125A"/>
                  </a:solidFill>
                  <a:latin typeface="Tahoma" charset="0"/>
                  <a:cs typeface="Tahoma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72000" y="4978329"/>
                <a:ext cx="762000" cy="1587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876800" y="6095661"/>
                <a:ext cx="762000" cy="1587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429000" y="6095661"/>
                <a:ext cx="762000" cy="1587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042" name="Text Box 70"/>
            <p:cNvSpPr txBox="1">
              <a:spLocks noChangeArrowheads="1"/>
            </p:cNvSpPr>
            <p:nvPr/>
          </p:nvSpPr>
          <p:spPr bwMode="auto">
            <a:xfrm>
              <a:off x="4191000" y="5267451"/>
              <a:ext cx="2454275" cy="52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5B125A"/>
                  </a:solidFill>
                </a:rPr>
                <a:t>Cung định hướng cho biết R2 định nghĩa trên R1</a:t>
              </a:r>
            </a:p>
          </p:txBody>
        </p:sp>
        <p:sp>
          <p:nvSpPr>
            <p:cNvPr id="44043" name="Line 71"/>
            <p:cNvSpPr>
              <a:spLocks noChangeShapeType="1"/>
            </p:cNvSpPr>
            <p:nvPr/>
          </p:nvSpPr>
          <p:spPr bwMode="auto">
            <a:xfrm flipV="1">
              <a:off x="5486400" y="4048780"/>
              <a:ext cx="1143000" cy="1143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5B125A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mã</a:t>
            </a:r>
            <a:r>
              <a:rPr lang="en-US" dirty="0" smtClean="0"/>
              <a:t> MH, </a:t>
            </a:r>
            <a:r>
              <a:rPr lang="en-US" dirty="0" err="1" smtClean="0"/>
              <a:t>Tên</a:t>
            </a:r>
            <a:r>
              <a:rPr lang="en-US" dirty="0" smtClean="0"/>
              <a:t> MH)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nhieu</a:t>
            </a:r>
            <a:r>
              <a:rPr lang="en-US" dirty="0" smtClean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Mã</a:t>
            </a:r>
            <a:r>
              <a:rPr lang="en-US" dirty="0" smtClean="0"/>
              <a:t> GV, </a:t>
            </a:r>
            <a:r>
              <a:rPr lang="en-US" dirty="0" err="1" smtClean="0"/>
              <a:t>Tên</a:t>
            </a:r>
            <a:r>
              <a:rPr lang="en-US" dirty="0" smtClean="0"/>
              <a:t> GV)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(LT, TH)</a:t>
            </a:r>
            <a:endParaRPr lang="en-US" dirty="0"/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smtClean="0"/>
              <a:t>(MASV, TENSV)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  <a:p>
            <a:pPr lvl="1"/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(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!=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" name="Rectangle 1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6086" name="Group 161"/>
          <p:cNvGrpSpPr>
            <a:grpSpLocks/>
          </p:cNvGrpSpPr>
          <p:nvPr/>
        </p:nvGrpSpPr>
        <p:grpSpPr bwMode="auto">
          <a:xfrm>
            <a:off x="430934" y="1933575"/>
            <a:ext cx="8382000" cy="4406900"/>
            <a:chOff x="76200" y="1447800"/>
            <a:chExt cx="8778875" cy="4406900"/>
          </a:xfrm>
        </p:grpSpPr>
        <p:sp>
          <p:nvSpPr>
            <p:cNvPr id="46087" name="AutoShape 7"/>
            <p:cNvSpPr>
              <a:spLocks noChangeArrowheads="1"/>
            </p:cNvSpPr>
            <p:nvPr/>
          </p:nvSpPr>
          <p:spPr bwMode="auto">
            <a:xfrm>
              <a:off x="3976862" y="2732088"/>
              <a:ext cx="1076325" cy="709613"/>
            </a:xfrm>
            <a:prstGeom prst="diamond">
              <a:avLst/>
            </a:prstGeom>
            <a:solidFill>
              <a:srgbClr val="A6C36B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b="1">
                  <a:solidFill>
                    <a:srgbClr val="5B125A"/>
                  </a:solidFill>
                  <a:latin typeface="Tahoma" charset="0"/>
                  <a:cs typeface="Tahoma" charset="0"/>
                </a:rPr>
                <a:t>MỞ MH</a:t>
              </a:r>
            </a:p>
          </p:txBody>
        </p:sp>
        <p:sp>
          <p:nvSpPr>
            <p:cNvPr id="46088" name="Line 12"/>
            <p:cNvSpPr>
              <a:spLocks noChangeShapeType="1"/>
            </p:cNvSpPr>
            <p:nvPr/>
          </p:nvSpPr>
          <p:spPr bwMode="auto">
            <a:xfrm>
              <a:off x="2514600" y="2133600"/>
              <a:ext cx="1628775" cy="83502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5B125A"/>
                </a:solidFill>
              </a:endParaRPr>
            </a:p>
          </p:txBody>
        </p:sp>
        <p:sp>
          <p:nvSpPr>
            <p:cNvPr id="46089" name="Line 13"/>
            <p:cNvSpPr>
              <a:spLocks noChangeShapeType="1"/>
            </p:cNvSpPr>
            <p:nvPr/>
          </p:nvSpPr>
          <p:spPr bwMode="auto">
            <a:xfrm flipH="1">
              <a:off x="3221038" y="3192463"/>
              <a:ext cx="922338" cy="4254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5B125A"/>
                </a:solidFill>
              </a:endParaRPr>
            </a:p>
          </p:txBody>
        </p:sp>
        <p:sp>
          <p:nvSpPr>
            <p:cNvPr id="46090" name="Line 14"/>
            <p:cNvSpPr>
              <a:spLocks noChangeShapeType="1"/>
            </p:cNvSpPr>
            <p:nvPr/>
          </p:nvSpPr>
          <p:spPr bwMode="auto">
            <a:xfrm>
              <a:off x="4800601" y="3276600"/>
              <a:ext cx="1295399" cy="1295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5B125A"/>
                </a:solidFill>
              </a:endParaRPr>
            </a:p>
          </p:txBody>
        </p:sp>
        <p:sp>
          <p:nvSpPr>
            <p:cNvPr id="46091" name="Text Box 81"/>
            <p:cNvSpPr txBox="1">
              <a:spLocks noChangeArrowheads="1"/>
            </p:cNvSpPr>
            <p:nvPr/>
          </p:nvSpPr>
          <p:spPr bwMode="auto">
            <a:xfrm>
              <a:off x="3429000" y="2362200"/>
              <a:ext cx="46196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5B125A"/>
                  </a:solidFill>
                  <a:cs typeface="Tahoma" charset="0"/>
                </a:rPr>
                <a:t>(0,n)</a:t>
              </a:r>
            </a:p>
          </p:txBody>
        </p:sp>
        <p:sp>
          <p:nvSpPr>
            <p:cNvPr id="46092" name="Text Box 82"/>
            <p:cNvSpPr txBox="1">
              <a:spLocks noChangeArrowheads="1"/>
            </p:cNvSpPr>
            <p:nvPr/>
          </p:nvSpPr>
          <p:spPr bwMode="auto">
            <a:xfrm>
              <a:off x="3381375" y="3581400"/>
              <a:ext cx="461963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5B125A"/>
                  </a:solidFill>
                  <a:cs typeface="Tahoma" charset="0"/>
                </a:rPr>
                <a:t>(0,n)</a:t>
              </a:r>
            </a:p>
          </p:txBody>
        </p:sp>
        <p:sp>
          <p:nvSpPr>
            <p:cNvPr id="46093" name="Text Box 83"/>
            <p:cNvSpPr txBox="1">
              <a:spLocks noChangeArrowheads="1"/>
            </p:cNvSpPr>
            <p:nvPr/>
          </p:nvSpPr>
          <p:spPr bwMode="auto">
            <a:xfrm>
              <a:off x="5486400" y="3733800"/>
              <a:ext cx="460375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smtClean="0">
                  <a:solidFill>
                    <a:srgbClr val="5B125A"/>
                  </a:solidFill>
                  <a:cs typeface="Tahoma" charset="0"/>
                </a:rPr>
                <a:t>(0,n</a:t>
              </a:r>
              <a:r>
                <a:rPr lang="en-US" sz="1400" dirty="0">
                  <a:solidFill>
                    <a:srgbClr val="5B125A"/>
                  </a:solidFill>
                  <a:cs typeface="Tahoma" charset="0"/>
                </a:rPr>
                <a:t>)</a:t>
              </a:r>
            </a:p>
          </p:txBody>
        </p:sp>
        <p:sp>
          <p:nvSpPr>
            <p:cNvPr id="46094" name="Text Box 84"/>
            <p:cNvSpPr txBox="1">
              <a:spLocks noChangeArrowheads="1"/>
            </p:cNvSpPr>
            <p:nvPr/>
          </p:nvSpPr>
          <p:spPr bwMode="auto">
            <a:xfrm>
              <a:off x="6477000" y="2057400"/>
              <a:ext cx="46196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5B125A"/>
                  </a:solidFill>
                  <a:cs typeface="Tahoma" charset="0"/>
                </a:rPr>
                <a:t>(0,n)</a:t>
              </a:r>
            </a:p>
          </p:txBody>
        </p:sp>
        <p:sp>
          <p:nvSpPr>
            <p:cNvPr id="46095" name="AutoShape 15"/>
            <p:cNvSpPr>
              <a:spLocks noChangeArrowheads="1"/>
            </p:cNvSpPr>
            <p:nvPr/>
          </p:nvSpPr>
          <p:spPr bwMode="auto">
            <a:xfrm>
              <a:off x="5834063" y="2589213"/>
              <a:ext cx="1076325" cy="709613"/>
            </a:xfrm>
            <a:prstGeom prst="diamond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400" b="1">
                  <a:solidFill>
                    <a:srgbClr val="5B125A"/>
                  </a:solidFill>
                  <a:latin typeface="Tahoma" charset="0"/>
                  <a:cs typeface="Tahoma" charset="0"/>
                </a:rPr>
                <a:t>ĐĂNG KÝ</a:t>
              </a:r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 flipV="1">
              <a:off x="5065713" y="2944813"/>
              <a:ext cx="768350" cy="141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5B125A"/>
                </a:solidFill>
              </a:endParaRPr>
            </a:p>
          </p:txBody>
        </p:sp>
        <p:sp>
          <p:nvSpPr>
            <p:cNvPr id="46097" name="Freeform 18"/>
            <p:cNvSpPr>
              <a:spLocks/>
            </p:cNvSpPr>
            <p:nvPr/>
          </p:nvSpPr>
          <p:spPr bwMode="auto">
            <a:xfrm>
              <a:off x="5526088" y="2732088"/>
              <a:ext cx="153988" cy="425450"/>
            </a:xfrm>
            <a:custGeom>
              <a:avLst/>
              <a:gdLst>
                <a:gd name="T0" fmla="*/ 2147483647 w 180"/>
                <a:gd name="T1" fmla="*/ 0 h 540"/>
                <a:gd name="T2" fmla="*/ 0 w 180"/>
                <a:gd name="T3" fmla="*/ 2147483647 h 540"/>
                <a:gd name="T4" fmla="*/ 2147483647 w 180"/>
                <a:gd name="T5" fmla="*/ 2147483647 h 540"/>
                <a:gd name="T6" fmla="*/ 0 60000 65536"/>
                <a:gd name="T7" fmla="*/ 0 60000 65536"/>
                <a:gd name="T8" fmla="*/ 0 60000 65536"/>
                <a:gd name="T9" fmla="*/ 0 w 180"/>
                <a:gd name="T10" fmla="*/ 0 h 540"/>
                <a:gd name="T11" fmla="*/ 180 w 180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540">
                  <a:moveTo>
                    <a:pt x="180" y="0"/>
                  </a:moveTo>
                  <a:cubicBezTo>
                    <a:pt x="90" y="135"/>
                    <a:pt x="0" y="270"/>
                    <a:pt x="0" y="360"/>
                  </a:cubicBezTo>
                  <a:cubicBezTo>
                    <a:pt x="0" y="450"/>
                    <a:pt x="90" y="495"/>
                    <a:pt x="180" y="54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400">
                <a:solidFill>
                  <a:srgbClr val="5B125A"/>
                </a:solidFill>
                <a:latin typeface="Tahoma" charset="0"/>
                <a:cs typeface="Tahoma" charset="0"/>
              </a:endParaRPr>
            </a:p>
          </p:txBody>
        </p:sp>
        <p:sp>
          <p:nvSpPr>
            <p:cNvPr id="46098" name="Text Box 61"/>
            <p:cNvSpPr txBox="1">
              <a:spLocks noChangeArrowheads="1"/>
            </p:cNvSpPr>
            <p:nvPr/>
          </p:nvSpPr>
          <p:spPr bwMode="auto">
            <a:xfrm>
              <a:off x="7391400" y="3048000"/>
              <a:ext cx="685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5B125A"/>
                  </a:solidFill>
                  <a:cs typeface="Tahoma" charset="0"/>
                </a:rPr>
                <a:t>Điểm</a:t>
              </a:r>
            </a:p>
          </p:txBody>
        </p:sp>
        <p:sp>
          <p:nvSpPr>
            <p:cNvPr id="46099" name="Text Box 85"/>
            <p:cNvSpPr txBox="1">
              <a:spLocks noChangeArrowheads="1"/>
            </p:cNvSpPr>
            <p:nvPr/>
          </p:nvSpPr>
          <p:spPr bwMode="auto">
            <a:xfrm>
              <a:off x="5029200" y="2732088"/>
              <a:ext cx="461963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5B125A"/>
                  </a:solidFill>
                  <a:cs typeface="Tahoma" charset="0"/>
                </a:rPr>
                <a:t>(0,n)</a:t>
              </a:r>
            </a:p>
          </p:txBody>
        </p:sp>
        <p:sp>
          <p:nvSpPr>
            <p:cNvPr id="46100" name="AutoShape 19"/>
            <p:cNvSpPr>
              <a:spLocks noChangeArrowheads="1"/>
            </p:cNvSpPr>
            <p:nvPr/>
          </p:nvSpPr>
          <p:spPr bwMode="auto">
            <a:xfrm>
              <a:off x="4003192" y="5003800"/>
              <a:ext cx="1462571" cy="850900"/>
            </a:xfrm>
            <a:prstGeom prst="diamond">
              <a:avLst/>
            </a:prstGeom>
            <a:solidFill>
              <a:srgbClr val="A6C36B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>
                  <a:solidFill>
                    <a:srgbClr val="5B125A"/>
                  </a:solidFill>
                  <a:latin typeface="Tahoma" charset="0"/>
                  <a:cs typeface="Tahoma" charset="0"/>
                </a:rPr>
                <a:t>PHÂN CÔNG</a:t>
              </a:r>
            </a:p>
          </p:txBody>
        </p:sp>
        <p:sp>
          <p:nvSpPr>
            <p:cNvPr id="46101" name="Line 20"/>
            <p:cNvSpPr>
              <a:spLocks noChangeShapeType="1"/>
            </p:cNvSpPr>
            <p:nvPr/>
          </p:nvSpPr>
          <p:spPr bwMode="auto">
            <a:xfrm>
              <a:off x="4495800" y="3429000"/>
              <a:ext cx="143864" cy="163353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solidFill>
                  <a:srgbClr val="5B125A"/>
                </a:solidFill>
              </a:endParaRPr>
            </a:p>
          </p:txBody>
        </p:sp>
        <p:sp>
          <p:nvSpPr>
            <p:cNvPr id="46102" name="Line 21"/>
            <p:cNvSpPr>
              <a:spLocks noChangeShapeType="1"/>
            </p:cNvSpPr>
            <p:nvPr/>
          </p:nvSpPr>
          <p:spPr bwMode="auto">
            <a:xfrm flipH="1">
              <a:off x="3276600" y="5429250"/>
              <a:ext cx="72659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solidFill>
                  <a:srgbClr val="5B125A"/>
                </a:solidFill>
              </a:endParaRPr>
            </a:p>
          </p:txBody>
        </p:sp>
        <p:sp>
          <p:nvSpPr>
            <p:cNvPr id="46103" name="Freeform 22"/>
            <p:cNvSpPr>
              <a:spLocks/>
            </p:cNvSpPr>
            <p:nvPr/>
          </p:nvSpPr>
          <p:spPr bwMode="auto">
            <a:xfrm rot="-611247">
              <a:off x="4191000" y="4267200"/>
              <a:ext cx="756309" cy="307975"/>
            </a:xfrm>
            <a:custGeom>
              <a:avLst/>
              <a:gdLst>
                <a:gd name="T0" fmla="*/ 0 w 900"/>
                <a:gd name="T1" fmla="*/ 2147483647 h 390"/>
                <a:gd name="T2" fmla="*/ 2147483647 w 900"/>
                <a:gd name="T3" fmla="*/ 2147483647 h 390"/>
                <a:gd name="T4" fmla="*/ 2147483647 w 900"/>
                <a:gd name="T5" fmla="*/ 2147483647 h 390"/>
                <a:gd name="T6" fmla="*/ 0 60000 65536"/>
                <a:gd name="T7" fmla="*/ 0 60000 65536"/>
                <a:gd name="T8" fmla="*/ 0 60000 65536"/>
                <a:gd name="T9" fmla="*/ 0 w 900"/>
                <a:gd name="T10" fmla="*/ 0 h 390"/>
                <a:gd name="T11" fmla="*/ 900 w 900"/>
                <a:gd name="T12" fmla="*/ 390 h 3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0" h="390">
                  <a:moveTo>
                    <a:pt x="0" y="210"/>
                  </a:moveTo>
                  <a:cubicBezTo>
                    <a:pt x="195" y="105"/>
                    <a:pt x="390" y="0"/>
                    <a:pt x="540" y="30"/>
                  </a:cubicBezTo>
                  <a:cubicBezTo>
                    <a:pt x="690" y="60"/>
                    <a:pt x="795" y="225"/>
                    <a:pt x="900" y="39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400">
                <a:solidFill>
                  <a:srgbClr val="5B125A"/>
                </a:solidFill>
                <a:latin typeface="Tahoma" charset="0"/>
                <a:cs typeface="Tahoma" charset="0"/>
              </a:endParaRPr>
            </a:p>
          </p:txBody>
        </p:sp>
        <p:sp>
          <p:nvSpPr>
            <p:cNvPr id="46104" name="Text Box 86"/>
            <p:cNvSpPr txBox="1">
              <a:spLocks noChangeArrowheads="1"/>
            </p:cNvSpPr>
            <p:nvPr/>
          </p:nvSpPr>
          <p:spPr bwMode="auto">
            <a:xfrm>
              <a:off x="3559857" y="5530644"/>
              <a:ext cx="54635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5B125A"/>
                  </a:solidFill>
                  <a:cs typeface="Tahoma" charset="0"/>
                </a:rPr>
                <a:t>(0,n)</a:t>
              </a:r>
            </a:p>
          </p:txBody>
        </p:sp>
        <p:sp>
          <p:nvSpPr>
            <p:cNvPr id="46106" name="Line 17"/>
            <p:cNvSpPr>
              <a:spLocks noChangeShapeType="1"/>
            </p:cNvSpPr>
            <p:nvPr/>
          </p:nvSpPr>
          <p:spPr bwMode="auto">
            <a:xfrm flipH="1">
              <a:off x="6400800" y="1981200"/>
              <a:ext cx="76200" cy="609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5B125A"/>
                </a:solidFill>
              </a:endParaRPr>
            </a:p>
          </p:txBody>
        </p:sp>
        <p:grpSp>
          <p:nvGrpSpPr>
            <p:cNvPr id="46107" name="Group 160"/>
            <p:cNvGrpSpPr>
              <a:grpSpLocks/>
            </p:cNvGrpSpPr>
            <p:nvPr/>
          </p:nvGrpSpPr>
          <p:grpSpPr bwMode="auto">
            <a:xfrm>
              <a:off x="349249" y="1516062"/>
              <a:ext cx="4298951" cy="673100"/>
              <a:chOff x="349249" y="1516062"/>
              <a:chExt cx="4298951" cy="673100"/>
            </a:xfrm>
          </p:grpSpPr>
          <p:sp>
            <p:nvSpPr>
              <p:cNvPr id="46165" name="Rectangle 6"/>
              <p:cNvSpPr>
                <a:spLocks noChangeArrowheads="1"/>
              </p:cNvSpPr>
              <p:nvPr/>
            </p:nvSpPr>
            <p:spPr bwMode="auto">
              <a:xfrm>
                <a:off x="1949450" y="1709737"/>
                <a:ext cx="1238250" cy="42386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/>
                <a:r>
                  <a:rPr lang="en-US" sz="1400" b="1">
                    <a:solidFill>
                      <a:srgbClr val="5B125A"/>
                    </a:solidFill>
                    <a:latin typeface="Tahoma" charset="0"/>
                    <a:cs typeface="Tahoma" charset="0"/>
                  </a:rPr>
                  <a:t>MÔN HỌC</a:t>
                </a:r>
              </a:p>
            </p:txBody>
          </p:sp>
          <p:grpSp>
            <p:nvGrpSpPr>
              <p:cNvPr id="46166" name="Group 147"/>
              <p:cNvGrpSpPr>
                <a:grpSpLocks/>
              </p:cNvGrpSpPr>
              <p:nvPr/>
            </p:nvGrpSpPr>
            <p:grpSpPr bwMode="auto">
              <a:xfrm>
                <a:off x="3187700" y="1709737"/>
                <a:ext cx="628650" cy="138113"/>
                <a:chOff x="3067051" y="2022475"/>
                <a:chExt cx="628650" cy="138113"/>
              </a:xfrm>
            </p:grpSpPr>
            <p:sp>
              <p:nvSpPr>
                <p:cNvPr id="4617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067051" y="2103438"/>
                  <a:ext cx="461963" cy="158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6177" name="Oval 24"/>
                <p:cNvSpPr>
                  <a:spLocks noChangeArrowheads="1"/>
                </p:cNvSpPr>
                <p:nvPr/>
              </p:nvSpPr>
              <p:spPr bwMode="auto">
                <a:xfrm>
                  <a:off x="3541713" y="2022475"/>
                  <a:ext cx="153988" cy="138113"/>
                </a:xfrm>
                <a:prstGeom prst="ellipse">
                  <a:avLst/>
                </a:prstGeom>
                <a:solidFill>
                  <a:schemeClr val="tx2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400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6167" name="Text Box 25"/>
              <p:cNvSpPr txBox="1">
                <a:spLocks noChangeArrowheads="1"/>
              </p:cNvSpPr>
              <p:nvPr/>
            </p:nvSpPr>
            <p:spPr bwMode="auto">
              <a:xfrm>
                <a:off x="3733800" y="1544637"/>
                <a:ext cx="768350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Mã MH</a:t>
                </a:r>
              </a:p>
            </p:txBody>
          </p:sp>
          <p:grpSp>
            <p:nvGrpSpPr>
              <p:cNvPr id="46168" name="Group 148"/>
              <p:cNvGrpSpPr>
                <a:grpSpLocks/>
              </p:cNvGrpSpPr>
              <p:nvPr/>
            </p:nvGrpSpPr>
            <p:grpSpPr bwMode="auto">
              <a:xfrm>
                <a:off x="3187700" y="1993900"/>
                <a:ext cx="628650" cy="138113"/>
                <a:chOff x="3067051" y="2306638"/>
                <a:chExt cx="628650" cy="138113"/>
              </a:xfrm>
            </p:grpSpPr>
            <p:sp>
              <p:nvSpPr>
                <p:cNvPr id="4617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067051" y="2387600"/>
                  <a:ext cx="461963" cy="158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6175" name="Oval 28"/>
                <p:cNvSpPr>
                  <a:spLocks noChangeArrowheads="1"/>
                </p:cNvSpPr>
                <p:nvPr/>
              </p:nvSpPr>
              <p:spPr bwMode="auto">
                <a:xfrm>
                  <a:off x="3541713" y="2306638"/>
                  <a:ext cx="153988" cy="138113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 sz="1400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6169" name="Text Box 29"/>
              <p:cNvSpPr txBox="1">
                <a:spLocks noChangeArrowheads="1"/>
              </p:cNvSpPr>
              <p:nvPr/>
            </p:nvSpPr>
            <p:spPr bwMode="auto">
              <a:xfrm>
                <a:off x="3835401" y="1905000"/>
                <a:ext cx="812799" cy="284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Tên MH</a:t>
                </a:r>
              </a:p>
            </p:txBody>
          </p:sp>
          <p:grpSp>
            <p:nvGrpSpPr>
              <p:cNvPr id="46170" name="Group 146"/>
              <p:cNvGrpSpPr>
                <a:grpSpLocks/>
              </p:cNvGrpSpPr>
              <p:nvPr/>
            </p:nvGrpSpPr>
            <p:grpSpPr bwMode="auto">
              <a:xfrm>
                <a:off x="1343025" y="1709737"/>
                <a:ext cx="628650" cy="138113"/>
                <a:chOff x="1222376" y="2022475"/>
                <a:chExt cx="628650" cy="138113"/>
              </a:xfrm>
            </p:grpSpPr>
            <p:sp>
              <p:nvSpPr>
                <p:cNvPr id="46172" name="Line 35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1389063" y="2078038"/>
                  <a:ext cx="461963" cy="158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6173" name="Oval 36"/>
                <p:cNvSpPr>
                  <a:spLocks noChangeArrowheads="1"/>
                </p:cNvSpPr>
                <p:nvPr/>
              </p:nvSpPr>
              <p:spPr bwMode="auto">
                <a:xfrm rot="10800000">
                  <a:off x="1222376" y="2022475"/>
                  <a:ext cx="153988" cy="138113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pPr algn="ctr"/>
                  <a:endParaRPr lang="en-US" sz="1400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6171" name="Text Box 37"/>
              <p:cNvSpPr txBox="1">
                <a:spLocks noChangeArrowheads="1"/>
              </p:cNvSpPr>
              <p:nvPr/>
            </p:nvSpPr>
            <p:spPr bwMode="auto">
              <a:xfrm>
                <a:off x="349249" y="1516062"/>
                <a:ext cx="996951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solidFill>
                      <a:srgbClr val="5B125A"/>
                    </a:solidFill>
                    <a:cs typeface="Tahoma" charset="0"/>
                  </a:rPr>
                  <a:t>Số</a:t>
                </a:r>
                <a:r>
                  <a:rPr lang="en-US" sz="1400" dirty="0">
                    <a:solidFill>
                      <a:srgbClr val="5B125A"/>
                    </a:solidFill>
                    <a:cs typeface="Tahoma" charset="0"/>
                  </a:rPr>
                  <a:t> </a:t>
                </a:r>
                <a:r>
                  <a:rPr lang="en-US" sz="1400" dirty="0" err="1">
                    <a:solidFill>
                      <a:srgbClr val="5B125A"/>
                    </a:solidFill>
                    <a:cs typeface="Tahoma" charset="0"/>
                  </a:rPr>
                  <a:t>học</a:t>
                </a:r>
                <a:r>
                  <a:rPr lang="en-US" sz="1400" dirty="0">
                    <a:solidFill>
                      <a:srgbClr val="5B125A"/>
                    </a:solidFill>
                    <a:cs typeface="Tahoma" charset="0"/>
                  </a:rPr>
                  <a:t> </a:t>
                </a:r>
                <a:r>
                  <a:rPr lang="en-US" sz="1400" dirty="0" err="1">
                    <a:solidFill>
                      <a:srgbClr val="5B125A"/>
                    </a:solidFill>
                    <a:cs typeface="Tahoma" charset="0"/>
                  </a:rPr>
                  <a:t>phần</a:t>
                </a:r>
                <a:endParaRPr lang="en-US" sz="1400" dirty="0">
                  <a:solidFill>
                    <a:srgbClr val="5B125A"/>
                  </a:solidFill>
                  <a:cs typeface="Tahoma" charset="0"/>
                </a:endParaRPr>
              </a:p>
            </p:txBody>
          </p:sp>
        </p:grpSp>
        <p:grpSp>
          <p:nvGrpSpPr>
            <p:cNvPr id="46108" name="Group 159"/>
            <p:cNvGrpSpPr>
              <a:grpSpLocks/>
            </p:cNvGrpSpPr>
            <p:nvPr/>
          </p:nvGrpSpPr>
          <p:grpSpPr bwMode="auto">
            <a:xfrm>
              <a:off x="4724400" y="1447800"/>
              <a:ext cx="4130675" cy="609600"/>
              <a:chOff x="4724400" y="1447800"/>
              <a:chExt cx="4130675" cy="609600"/>
            </a:xfrm>
          </p:grpSpPr>
          <p:sp>
            <p:nvSpPr>
              <p:cNvPr id="46152" name="Rectangle 8"/>
              <p:cNvSpPr>
                <a:spLocks noChangeArrowheads="1"/>
              </p:cNvSpPr>
              <p:nvPr/>
            </p:nvSpPr>
            <p:spPr bwMode="auto">
              <a:xfrm>
                <a:off x="5945188" y="1524001"/>
                <a:ext cx="1196975" cy="42386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/>
                <a:r>
                  <a:rPr lang="en-US" sz="1400" b="1">
                    <a:solidFill>
                      <a:srgbClr val="5B125A"/>
                    </a:solidFill>
                    <a:latin typeface="Tahoma" charset="0"/>
                    <a:cs typeface="Tahoma" charset="0"/>
                  </a:rPr>
                  <a:t>SINH VIÊN</a:t>
                </a:r>
              </a:p>
            </p:txBody>
          </p:sp>
          <p:grpSp>
            <p:nvGrpSpPr>
              <p:cNvPr id="46153" name="Group 153"/>
              <p:cNvGrpSpPr>
                <a:grpSpLocks/>
              </p:cNvGrpSpPr>
              <p:nvPr/>
            </p:nvGrpSpPr>
            <p:grpSpPr bwMode="auto">
              <a:xfrm>
                <a:off x="7142163" y="1524001"/>
                <a:ext cx="628650" cy="138113"/>
                <a:chOff x="7142163" y="1524001"/>
                <a:chExt cx="628650" cy="138113"/>
              </a:xfrm>
            </p:grpSpPr>
            <p:sp>
              <p:nvSpPr>
                <p:cNvPr id="4616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142163" y="1604964"/>
                  <a:ext cx="461963" cy="158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6164" name="Oval 32"/>
                <p:cNvSpPr>
                  <a:spLocks noChangeArrowheads="1"/>
                </p:cNvSpPr>
                <p:nvPr/>
              </p:nvSpPr>
              <p:spPr bwMode="auto">
                <a:xfrm>
                  <a:off x="7616825" y="1524001"/>
                  <a:ext cx="153988" cy="138113"/>
                </a:xfrm>
                <a:prstGeom prst="ellipse">
                  <a:avLst/>
                </a:prstGeom>
                <a:solidFill>
                  <a:schemeClr val="tx2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400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6154" name="Text Box 33"/>
              <p:cNvSpPr txBox="1">
                <a:spLocks noChangeArrowheads="1"/>
              </p:cNvSpPr>
              <p:nvPr/>
            </p:nvSpPr>
            <p:spPr bwMode="auto">
              <a:xfrm>
                <a:off x="7756525" y="1447800"/>
                <a:ext cx="614363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Mã SV</a:t>
                </a:r>
              </a:p>
            </p:txBody>
          </p:sp>
          <p:grpSp>
            <p:nvGrpSpPr>
              <p:cNvPr id="46155" name="Group 154"/>
              <p:cNvGrpSpPr>
                <a:grpSpLocks/>
              </p:cNvGrpSpPr>
              <p:nvPr/>
            </p:nvGrpSpPr>
            <p:grpSpPr bwMode="auto">
              <a:xfrm>
                <a:off x="7142163" y="1808164"/>
                <a:ext cx="628650" cy="138113"/>
                <a:chOff x="7142163" y="1808164"/>
                <a:chExt cx="628650" cy="138113"/>
              </a:xfrm>
            </p:grpSpPr>
            <p:sp>
              <p:nvSpPr>
                <p:cNvPr id="4616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7142163" y="1889126"/>
                  <a:ext cx="461963" cy="158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6162" name="Oval 40"/>
                <p:cNvSpPr>
                  <a:spLocks noChangeArrowheads="1"/>
                </p:cNvSpPr>
                <p:nvPr/>
              </p:nvSpPr>
              <p:spPr bwMode="auto">
                <a:xfrm>
                  <a:off x="7616825" y="1808164"/>
                  <a:ext cx="153988" cy="138113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 sz="1400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6156" name="Text Box 41"/>
              <p:cNvSpPr txBox="1">
                <a:spLocks noChangeArrowheads="1"/>
              </p:cNvSpPr>
              <p:nvPr/>
            </p:nvSpPr>
            <p:spPr bwMode="auto">
              <a:xfrm>
                <a:off x="7772400" y="1774825"/>
                <a:ext cx="1082675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Tên sinh viên</a:t>
                </a:r>
              </a:p>
            </p:txBody>
          </p:sp>
          <p:grpSp>
            <p:nvGrpSpPr>
              <p:cNvPr id="46157" name="Group 152"/>
              <p:cNvGrpSpPr>
                <a:grpSpLocks/>
              </p:cNvGrpSpPr>
              <p:nvPr/>
            </p:nvGrpSpPr>
            <p:grpSpPr bwMode="auto">
              <a:xfrm rot="1256774">
                <a:off x="5340350" y="1631522"/>
                <a:ext cx="627063" cy="138113"/>
                <a:chOff x="5340350" y="1524001"/>
                <a:chExt cx="627063" cy="138113"/>
              </a:xfrm>
            </p:grpSpPr>
            <p:sp>
              <p:nvSpPr>
                <p:cNvPr id="46159" name="Line 43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5505450" y="1579564"/>
                  <a:ext cx="461963" cy="158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6160" name="Oval 44"/>
                <p:cNvSpPr>
                  <a:spLocks noChangeArrowheads="1"/>
                </p:cNvSpPr>
                <p:nvPr/>
              </p:nvSpPr>
              <p:spPr bwMode="auto">
                <a:xfrm rot="10800000">
                  <a:off x="5340350" y="1524001"/>
                  <a:ext cx="153988" cy="138113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pPr algn="ctr"/>
                  <a:endParaRPr lang="en-US" sz="1400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6158" name="Text Box 45"/>
              <p:cNvSpPr txBox="1">
                <a:spLocks noChangeArrowheads="1"/>
              </p:cNvSpPr>
              <p:nvPr/>
            </p:nvSpPr>
            <p:spPr bwMode="auto">
              <a:xfrm>
                <a:off x="4724400" y="1447800"/>
                <a:ext cx="615950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Địa chỉ</a:t>
                </a:r>
              </a:p>
            </p:txBody>
          </p:sp>
        </p:grpSp>
        <p:grpSp>
          <p:nvGrpSpPr>
            <p:cNvPr id="46109" name="Group 158"/>
            <p:cNvGrpSpPr>
              <a:grpSpLocks/>
            </p:cNvGrpSpPr>
            <p:nvPr/>
          </p:nvGrpSpPr>
          <p:grpSpPr bwMode="auto">
            <a:xfrm>
              <a:off x="6096000" y="4213225"/>
              <a:ext cx="2544762" cy="1196975"/>
              <a:chOff x="6142038" y="4213225"/>
              <a:chExt cx="2544762" cy="1196975"/>
            </a:xfrm>
          </p:grpSpPr>
          <p:sp>
            <p:nvSpPr>
              <p:cNvPr id="46139" name="Rectangle 9"/>
              <p:cNvSpPr>
                <a:spLocks noChangeArrowheads="1"/>
              </p:cNvSpPr>
              <p:nvPr/>
            </p:nvSpPr>
            <p:spPr bwMode="auto">
              <a:xfrm>
                <a:off x="6142038" y="4341812"/>
                <a:ext cx="1076325" cy="42386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/>
                <a:r>
                  <a:rPr lang="en-US" sz="1400" b="1">
                    <a:solidFill>
                      <a:srgbClr val="5B125A"/>
                    </a:solidFill>
                    <a:latin typeface="Tahoma" charset="0"/>
                    <a:cs typeface="Tahoma" charset="0"/>
                  </a:rPr>
                  <a:t>LỚP</a:t>
                </a:r>
              </a:p>
            </p:txBody>
          </p:sp>
          <p:grpSp>
            <p:nvGrpSpPr>
              <p:cNvPr id="46140" name="Group 155"/>
              <p:cNvGrpSpPr>
                <a:grpSpLocks/>
              </p:cNvGrpSpPr>
              <p:nvPr/>
            </p:nvGrpSpPr>
            <p:grpSpPr bwMode="auto">
              <a:xfrm>
                <a:off x="7218363" y="4341812"/>
                <a:ext cx="628650" cy="138113"/>
                <a:chOff x="7218363" y="4341812"/>
                <a:chExt cx="628650" cy="138113"/>
              </a:xfrm>
            </p:grpSpPr>
            <p:sp>
              <p:nvSpPr>
                <p:cNvPr id="4615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7218363" y="4422775"/>
                  <a:ext cx="461963" cy="158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6151" name="Oval 48"/>
                <p:cNvSpPr>
                  <a:spLocks noChangeArrowheads="1"/>
                </p:cNvSpPr>
                <p:nvPr/>
              </p:nvSpPr>
              <p:spPr bwMode="auto">
                <a:xfrm>
                  <a:off x="7693025" y="4341812"/>
                  <a:ext cx="153988" cy="138113"/>
                </a:xfrm>
                <a:prstGeom prst="ellipse">
                  <a:avLst/>
                </a:prstGeom>
                <a:solidFill>
                  <a:schemeClr val="tx2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400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6141" name="Text Box 49"/>
              <p:cNvSpPr txBox="1">
                <a:spLocks noChangeArrowheads="1"/>
              </p:cNvSpPr>
              <p:nvPr/>
            </p:nvSpPr>
            <p:spPr bwMode="auto">
              <a:xfrm>
                <a:off x="7848600" y="4213225"/>
                <a:ext cx="768350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Mã lớp</a:t>
                </a:r>
              </a:p>
            </p:txBody>
          </p:sp>
          <p:grpSp>
            <p:nvGrpSpPr>
              <p:cNvPr id="46142" name="Group 156"/>
              <p:cNvGrpSpPr>
                <a:grpSpLocks/>
              </p:cNvGrpSpPr>
              <p:nvPr/>
            </p:nvGrpSpPr>
            <p:grpSpPr bwMode="auto">
              <a:xfrm>
                <a:off x="7218363" y="4624387"/>
                <a:ext cx="628650" cy="139700"/>
                <a:chOff x="7218363" y="4624387"/>
                <a:chExt cx="628650" cy="139700"/>
              </a:xfrm>
            </p:grpSpPr>
            <p:sp>
              <p:nvSpPr>
                <p:cNvPr id="46148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218363" y="4706937"/>
                  <a:ext cx="461963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6149" name="Oval 52"/>
                <p:cNvSpPr>
                  <a:spLocks noChangeArrowheads="1"/>
                </p:cNvSpPr>
                <p:nvPr/>
              </p:nvSpPr>
              <p:spPr bwMode="auto">
                <a:xfrm>
                  <a:off x="7693025" y="4624387"/>
                  <a:ext cx="153988" cy="139700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 sz="1400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6143" name="Text Box 53"/>
              <p:cNvSpPr txBox="1">
                <a:spLocks noChangeArrowheads="1"/>
              </p:cNvSpPr>
              <p:nvPr/>
            </p:nvSpPr>
            <p:spPr bwMode="auto">
              <a:xfrm>
                <a:off x="7908925" y="4572000"/>
                <a:ext cx="777875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Tên lớp</a:t>
                </a:r>
              </a:p>
            </p:txBody>
          </p:sp>
          <p:grpSp>
            <p:nvGrpSpPr>
              <p:cNvPr id="46144" name="Group 157"/>
              <p:cNvGrpSpPr>
                <a:grpSpLocks/>
              </p:cNvGrpSpPr>
              <p:nvPr/>
            </p:nvGrpSpPr>
            <p:grpSpPr bwMode="auto">
              <a:xfrm>
                <a:off x="7311231" y="4718844"/>
                <a:ext cx="295275" cy="484188"/>
                <a:chOff x="7311231" y="4718844"/>
                <a:chExt cx="295275" cy="484188"/>
              </a:xfrm>
            </p:grpSpPr>
            <p:sp>
              <p:nvSpPr>
                <p:cNvPr id="46146" name="Line 55"/>
                <p:cNvSpPr>
                  <a:spLocks noChangeShapeType="1"/>
                </p:cNvSpPr>
                <p:nvPr/>
              </p:nvSpPr>
              <p:spPr bwMode="auto">
                <a:xfrm rot="2700000" flipV="1">
                  <a:off x="7099300" y="4930775"/>
                  <a:ext cx="425450" cy="158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6147" name="Oval 56"/>
                <p:cNvSpPr>
                  <a:spLocks noChangeArrowheads="1"/>
                </p:cNvSpPr>
                <p:nvPr/>
              </p:nvSpPr>
              <p:spPr bwMode="auto">
                <a:xfrm rot="2700000">
                  <a:off x="7461250" y="5057775"/>
                  <a:ext cx="141288" cy="149225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algn="ctr"/>
                  <a:endParaRPr lang="en-US" sz="1400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6145" name="Text Box 57"/>
              <p:cNvSpPr txBox="1">
                <a:spLocks noChangeArrowheads="1"/>
              </p:cNvSpPr>
              <p:nvPr/>
            </p:nvSpPr>
            <p:spPr bwMode="auto">
              <a:xfrm>
                <a:off x="7620000" y="5049837"/>
                <a:ext cx="627062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Sĩ số</a:t>
                </a:r>
              </a:p>
            </p:txBody>
          </p:sp>
        </p:grpSp>
        <p:grpSp>
          <p:nvGrpSpPr>
            <p:cNvPr id="46110" name="Group 144"/>
            <p:cNvGrpSpPr>
              <a:grpSpLocks/>
            </p:cNvGrpSpPr>
            <p:nvPr/>
          </p:nvGrpSpPr>
          <p:grpSpPr bwMode="auto">
            <a:xfrm>
              <a:off x="76200" y="3131344"/>
              <a:ext cx="2189164" cy="1288256"/>
              <a:chOff x="76200" y="3131344"/>
              <a:chExt cx="2189164" cy="1288256"/>
            </a:xfrm>
          </p:grpSpPr>
          <p:sp>
            <p:nvSpPr>
              <p:cNvPr id="46125" name="Line 63"/>
              <p:cNvSpPr>
                <a:spLocks noChangeShapeType="1"/>
              </p:cNvSpPr>
              <p:nvPr/>
            </p:nvSpPr>
            <p:spPr bwMode="auto">
              <a:xfrm rot="10800000" flipV="1">
                <a:off x="1539876" y="3473450"/>
                <a:ext cx="461963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5B125A"/>
                  </a:solidFill>
                </a:endParaRPr>
              </a:p>
            </p:txBody>
          </p:sp>
          <p:sp>
            <p:nvSpPr>
              <p:cNvPr id="46126" name="Oval 64"/>
              <p:cNvSpPr>
                <a:spLocks noChangeArrowheads="1"/>
              </p:cNvSpPr>
              <p:nvPr/>
            </p:nvSpPr>
            <p:spPr bwMode="auto">
              <a:xfrm rot="10800000">
                <a:off x="1373188" y="3416300"/>
                <a:ext cx="153988" cy="13970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pPr algn="ctr"/>
                <a:endParaRPr lang="en-US" sz="1400">
                  <a:solidFill>
                    <a:srgbClr val="5B125A"/>
                  </a:solidFill>
                  <a:latin typeface="Tahoma" charset="0"/>
                  <a:cs typeface="Tahoma" charset="0"/>
                </a:endParaRPr>
              </a:p>
            </p:txBody>
          </p:sp>
          <p:sp>
            <p:nvSpPr>
              <p:cNvPr id="46127" name="Line 66"/>
              <p:cNvSpPr>
                <a:spLocks noChangeShapeType="1"/>
              </p:cNvSpPr>
              <p:nvPr/>
            </p:nvSpPr>
            <p:spPr bwMode="auto">
              <a:xfrm rot="10800000" flipV="1">
                <a:off x="1541463" y="3686175"/>
                <a:ext cx="461963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5B125A"/>
                  </a:solidFill>
                </a:endParaRPr>
              </a:p>
            </p:txBody>
          </p:sp>
          <p:sp>
            <p:nvSpPr>
              <p:cNvPr id="46128" name="Oval 67"/>
              <p:cNvSpPr>
                <a:spLocks noChangeArrowheads="1"/>
              </p:cNvSpPr>
              <p:nvPr/>
            </p:nvSpPr>
            <p:spPr bwMode="auto">
              <a:xfrm rot="10800000">
                <a:off x="1374776" y="3629025"/>
                <a:ext cx="153988" cy="13970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pPr algn="ctr"/>
                <a:endParaRPr lang="en-US" sz="1400">
                  <a:solidFill>
                    <a:srgbClr val="5B125A"/>
                  </a:solidFill>
                  <a:latin typeface="Tahoma" charset="0"/>
                  <a:cs typeface="Tahoma" charset="0"/>
                </a:endParaRPr>
              </a:p>
            </p:txBody>
          </p:sp>
          <p:sp>
            <p:nvSpPr>
              <p:cNvPr id="46129" name="Text Box 68"/>
              <p:cNvSpPr txBox="1">
                <a:spLocks noChangeArrowheads="1"/>
              </p:cNvSpPr>
              <p:nvPr/>
            </p:nvSpPr>
            <p:spPr bwMode="auto">
              <a:xfrm>
                <a:off x="381000" y="3486150"/>
                <a:ext cx="91598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Niên học</a:t>
                </a:r>
              </a:p>
            </p:txBody>
          </p:sp>
          <p:sp>
            <p:nvSpPr>
              <p:cNvPr id="46130" name="Text Box 69"/>
              <p:cNvSpPr txBox="1">
                <a:spLocks noChangeArrowheads="1"/>
              </p:cNvSpPr>
              <p:nvPr/>
            </p:nvSpPr>
            <p:spPr bwMode="auto">
              <a:xfrm>
                <a:off x="381000" y="3276600"/>
                <a:ext cx="922338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 err="1">
                    <a:solidFill>
                      <a:srgbClr val="5B125A"/>
                    </a:solidFill>
                    <a:cs typeface="Tahoma" charset="0"/>
                  </a:rPr>
                  <a:t>Học</a:t>
                </a:r>
                <a:r>
                  <a:rPr lang="en-US" sz="1400" dirty="0">
                    <a:solidFill>
                      <a:srgbClr val="5B125A"/>
                    </a:solidFill>
                    <a:cs typeface="Tahoma" charset="0"/>
                  </a:rPr>
                  <a:t> </a:t>
                </a:r>
                <a:r>
                  <a:rPr lang="en-US" sz="1400" dirty="0" err="1">
                    <a:solidFill>
                      <a:srgbClr val="5B125A"/>
                    </a:solidFill>
                    <a:cs typeface="Tahoma" charset="0"/>
                  </a:rPr>
                  <a:t>kỳ</a:t>
                </a:r>
                <a:endParaRPr lang="en-US" sz="1400" dirty="0">
                  <a:solidFill>
                    <a:srgbClr val="5B125A"/>
                  </a:solidFill>
                  <a:cs typeface="Tahoma" charset="0"/>
                </a:endParaRPr>
              </a:p>
            </p:txBody>
          </p:sp>
          <p:sp>
            <p:nvSpPr>
              <p:cNvPr id="46131" name="Line 71"/>
              <p:cNvSpPr>
                <a:spLocks noChangeShapeType="1"/>
              </p:cNvSpPr>
              <p:nvPr/>
            </p:nvSpPr>
            <p:spPr bwMode="auto">
              <a:xfrm rot="9294225" flipV="1">
                <a:off x="1533526" y="3867150"/>
                <a:ext cx="461963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5B125A"/>
                  </a:solidFill>
                </a:endParaRPr>
              </a:p>
            </p:txBody>
          </p:sp>
          <p:sp>
            <p:nvSpPr>
              <p:cNvPr id="46132" name="Oval 72"/>
              <p:cNvSpPr>
                <a:spLocks noChangeArrowheads="1"/>
              </p:cNvSpPr>
              <p:nvPr/>
            </p:nvSpPr>
            <p:spPr bwMode="auto">
              <a:xfrm rot="9294225">
                <a:off x="1403351" y="3944938"/>
                <a:ext cx="153988" cy="13970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pPr algn="ctr"/>
                <a:endParaRPr lang="en-US" sz="1400">
                  <a:solidFill>
                    <a:srgbClr val="5B125A"/>
                  </a:solidFill>
                  <a:latin typeface="Tahoma" charset="0"/>
                  <a:cs typeface="Tahoma" charset="0"/>
                </a:endParaRPr>
              </a:p>
            </p:txBody>
          </p:sp>
          <p:sp>
            <p:nvSpPr>
              <p:cNvPr id="46133" name="Text Box 73"/>
              <p:cNvSpPr txBox="1">
                <a:spLocks noChangeArrowheads="1"/>
              </p:cNvSpPr>
              <p:nvPr/>
            </p:nvSpPr>
            <p:spPr bwMode="auto">
              <a:xfrm>
                <a:off x="76200" y="3886200"/>
                <a:ext cx="1222375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Ngày bắt đầu</a:t>
                </a:r>
              </a:p>
            </p:txBody>
          </p:sp>
          <p:sp>
            <p:nvSpPr>
              <p:cNvPr id="46134" name="Line 75"/>
              <p:cNvSpPr>
                <a:spLocks noChangeShapeType="1"/>
              </p:cNvSpPr>
              <p:nvPr/>
            </p:nvSpPr>
            <p:spPr bwMode="auto">
              <a:xfrm rot="9294225" flipV="1">
                <a:off x="1803401" y="3946525"/>
                <a:ext cx="461963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5B125A"/>
                  </a:solidFill>
                </a:endParaRPr>
              </a:p>
            </p:txBody>
          </p:sp>
          <p:sp>
            <p:nvSpPr>
              <p:cNvPr id="46135" name="Oval 76"/>
              <p:cNvSpPr>
                <a:spLocks noChangeArrowheads="1"/>
              </p:cNvSpPr>
              <p:nvPr/>
            </p:nvSpPr>
            <p:spPr bwMode="auto">
              <a:xfrm rot="9294225">
                <a:off x="1673226" y="4024313"/>
                <a:ext cx="153988" cy="13970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pPr algn="ctr"/>
                <a:endParaRPr lang="en-US" sz="1400">
                  <a:solidFill>
                    <a:srgbClr val="5B125A"/>
                  </a:solidFill>
                  <a:latin typeface="Tahoma" charset="0"/>
                  <a:cs typeface="Tahoma" charset="0"/>
                </a:endParaRPr>
              </a:p>
            </p:txBody>
          </p:sp>
          <p:sp>
            <p:nvSpPr>
              <p:cNvPr id="46136" name="Text Box 77"/>
              <p:cNvSpPr txBox="1">
                <a:spLocks noChangeArrowheads="1"/>
              </p:cNvSpPr>
              <p:nvPr/>
            </p:nvSpPr>
            <p:spPr bwMode="auto">
              <a:xfrm>
                <a:off x="682625" y="4137025"/>
                <a:ext cx="1222375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Ngày kết thúc</a:t>
                </a:r>
              </a:p>
            </p:txBody>
          </p:sp>
          <p:sp>
            <p:nvSpPr>
              <p:cNvPr id="46137" name="Line 79"/>
              <p:cNvSpPr>
                <a:spLocks noChangeShapeType="1"/>
              </p:cNvSpPr>
              <p:nvPr/>
            </p:nvSpPr>
            <p:spPr bwMode="auto">
              <a:xfrm rot="-5400000">
                <a:off x="1492411" y="3524409"/>
                <a:ext cx="525462" cy="45719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5B125A"/>
                  </a:solidFill>
                </a:endParaRPr>
              </a:p>
            </p:txBody>
          </p:sp>
          <p:sp>
            <p:nvSpPr>
              <p:cNvPr id="46138" name="Oval 80"/>
              <p:cNvSpPr>
                <a:spLocks noChangeArrowheads="1"/>
              </p:cNvSpPr>
              <p:nvPr/>
            </p:nvSpPr>
            <p:spPr bwMode="auto">
              <a:xfrm rot="-5400000">
                <a:off x="1693863" y="3127375"/>
                <a:ext cx="142875" cy="150813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algn="ctr"/>
                <a:endParaRPr lang="en-US" sz="1400">
                  <a:solidFill>
                    <a:srgbClr val="5B125A"/>
                  </a:solidFill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46111" name="Group 145"/>
            <p:cNvGrpSpPr>
              <a:grpSpLocks/>
            </p:cNvGrpSpPr>
            <p:nvPr/>
          </p:nvGrpSpPr>
          <p:grpSpPr bwMode="auto">
            <a:xfrm>
              <a:off x="457200" y="5181600"/>
              <a:ext cx="2840039" cy="568326"/>
              <a:chOff x="381000" y="4724400"/>
              <a:chExt cx="2840039" cy="568326"/>
            </a:xfrm>
          </p:grpSpPr>
          <p:grpSp>
            <p:nvGrpSpPr>
              <p:cNvPr id="46115" name="Group 88"/>
              <p:cNvGrpSpPr>
                <a:grpSpLocks/>
              </p:cNvGrpSpPr>
              <p:nvPr/>
            </p:nvGrpSpPr>
            <p:grpSpPr bwMode="auto">
              <a:xfrm rot="10800000">
                <a:off x="1382713" y="4814887"/>
                <a:ext cx="628650" cy="138113"/>
                <a:chOff x="9000" y="9829"/>
                <a:chExt cx="736" cy="178"/>
              </a:xfrm>
            </p:grpSpPr>
            <p:sp>
              <p:nvSpPr>
                <p:cNvPr id="46122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9000" y="9934"/>
                  <a:ext cx="540" cy="1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6123" name="Oval 90"/>
                <p:cNvSpPr>
                  <a:spLocks noChangeArrowheads="1"/>
                </p:cNvSpPr>
                <p:nvPr/>
              </p:nvSpPr>
              <p:spPr bwMode="auto">
                <a:xfrm>
                  <a:off x="9556" y="9829"/>
                  <a:ext cx="180" cy="178"/>
                </a:xfrm>
                <a:prstGeom prst="ellipse">
                  <a:avLst/>
                </a:prstGeom>
                <a:solidFill>
                  <a:schemeClr val="tx2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rot="10800000"/>
                <a:lstStyle/>
                <a:p>
                  <a:pPr algn="ctr"/>
                  <a:endParaRPr lang="en-US" sz="1400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6116" name="Text Box 91"/>
              <p:cNvSpPr txBox="1">
                <a:spLocks noChangeArrowheads="1"/>
              </p:cNvSpPr>
              <p:nvPr/>
            </p:nvSpPr>
            <p:spPr bwMode="auto">
              <a:xfrm>
                <a:off x="381000" y="4724400"/>
                <a:ext cx="922338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Mã GV</a:t>
                </a:r>
              </a:p>
            </p:txBody>
          </p:sp>
          <p:grpSp>
            <p:nvGrpSpPr>
              <p:cNvPr id="46117" name="Group 92"/>
              <p:cNvGrpSpPr>
                <a:grpSpLocks/>
              </p:cNvGrpSpPr>
              <p:nvPr/>
            </p:nvGrpSpPr>
            <p:grpSpPr bwMode="auto">
              <a:xfrm rot="10800000">
                <a:off x="1382713" y="5040312"/>
                <a:ext cx="628650" cy="138113"/>
                <a:chOff x="9000" y="9829"/>
                <a:chExt cx="736" cy="178"/>
              </a:xfrm>
            </p:grpSpPr>
            <p:sp>
              <p:nvSpPr>
                <p:cNvPr id="46120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9000" y="9934"/>
                  <a:ext cx="540" cy="1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en-US">
                    <a:solidFill>
                      <a:srgbClr val="5B125A"/>
                    </a:solidFill>
                  </a:endParaRPr>
                </a:p>
              </p:txBody>
            </p:sp>
            <p:sp>
              <p:nvSpPr>
                <p:cNvPr id="46121" name="Oval 94"/>
                <p:cNvSpPr>
                  <a:spLocks noChangeArrowheads="1"/>
                </p:cNvSpPr>
                <p:nvPr/>
              </p:nvSpPr>
              <p:spPr bwMode="auto">
                <a:xfrm>
                  <a:off x="9556" y="9829"/>
                  <a:ext cx="180" cy="178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pPr algn="ctr"/>
                  <a:endParaRPr lang="en-US" sz="1400">
                    <a:solidFill>
                      <a:srgbClr val="5B125A"/>
                    </a:solidFill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46118" name="Text Box 95"/>
              <p:cNvSpPr txBox="1">
                <a:spLocks noChangeArrowheads="1"/>
              </p:cNvSpPr>
              <p:nvPr/>
            </p:nvSpPr>
            <p:spPr bwMode="auto">
              <a:xfrm>
                <a:off x="381000" y="5008563"/>
                <a:ext cx="922338" cy="284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>
                    <a:solidFill>
                      <a:srgbClr val="5B125A"/>
                    </a:solidFill>
                    <a:cs typeface="Tahoma" charset="0"/>
                  </a:rPr>
                  <a:t>Tên GV</a:t>
                </a:r>
              </a:p>
            </p:txBody>
          </p:sp>
          <p:sp>
            <p:nvSpPr>
              <p:cNvPr id="46119" name="Rectangle 10"/>
              <p:cNvSpPr>
                <a:spLocks noChangeArrowheads="1"/>
              </p:cNvSpPr>
              <p:nvPr/>
            </p:nvSpPr>
            <p:spPr bwMode="auto">
              <a:xfrm>
                <a:off x="1990726" y="4756149"/>
                <a:ext cx="1230313" cy="42386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/>
                <a:r>
                  <a:rPr lang="en-US" sz="1400" b="1">
                    <a:solidFill>
                      <a:srgbClr val="5B125A"/>
                    </a:solidFill>
                    <a:latin typeface="Tahoma" charset="0"/>
                    <a:cs typeface="Tahoma" charset="0"/>
                  </a:rPr>
                  <a:t>GIÁO VIÊN</a:t>
                </a:r>
              </a:p>
            </p:txBody>
          </p:sp>
        </p:grpSp>
        <p:grpSp>
          <p:nvGrpSpPr>
            <p:cNvPr id="46112" name="Group 149"/>
            <p:cNvGrpSpPr>
              <a:grpSpLocks/>
            </p:cNvGrpSpPr>
            <p:nvPr/>
          </p:nvGrpSpPr>
          <p:grpSpPr bwMode="auto">
            <a:xfrm rot="912626">
              <a:off x="6705600" y="3048000"/>
              <a:ext cx="628650" cy="138113"/>
              <a:chOff x="3067051" y="2306638"/>
              <a:chExt cx="628650" cy="138113"/>
            </a:xfrm>
          </p:grpSpPr>
          <p:sp>
            <p:nvSpPr>
              <p:cNvPr id="46113" name="Line 27"/>
              <p:cNvSpPr>
                <a:spLocks noChangeShapeType="1"/>
              </p:cNvSpPr>
              <p:nvPr/>
            </p:nvSpPr>
            <p:spPr bwMode="auto">
              <a:xfrm flipV="1">
                <a:off x="3067051" y="2387600"/>
                <a:ext cx="461963" cy="158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5B125A"/>
                  </a:solidFill>
                </a:endParaRPr>
              </a:p>
            </p:txBody>
          </p:sp>
          <p:sp>
            <p:nvSpPr>
              <p:cNvPr id="46114" name="Oval 28"/>
              <p:cNvSpPr>
                <a:spLocks noChangeArrowheads="1"/>
              </p:cNvSpPr>
              <p:nvPr/>
            </p:nvSpPr>
            <p:spPr bwMode="auto">
              <a:xfrm>
                <a:off x="3541713" y="2306638"/>
                <a:ext cx="153988" cy="138113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400">
                  <a:solidFill>
                    <a:srgbClr val="5B125A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116" name="Text Box 83"/>
            <p:cNvSpPr txBox="1">
              <a:spLocks noChangeArrowheads="1"/>
            </p:cNvSpPr>
            <p:nvPr/>
          </p:nvSpPr>
          <p:spPr bwMode="auto">
            <a:xfrm>
              <a:off x="5484813" y="3732665"/>
              <a:ext cx="460375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smtClean="0">
                  <a:solidFill>
                    <a:srgbClr val="5B125A"/>
                  </a:solidFill>
                  <a:cs typeface="Tahoma" charset="0"/>
                </a:rPr>
                <a:t>(0,n</a:t>
              </a:r>
              <a:r>
                <a:rPr lang="en-US" sz="1400" dirty="0">
                  <a:solidFill>
                    <a:srgbClr val="5B125A"/>
                  </a:solidFill>
                  <a:cs typeface="Tahoma" charset="0"/>
                </a:rPr>
                <a:t>)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182" y="3694754"/>
            <a:ext cx="4128145" cy="1794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1545826" y="3132138"/>
            <a:ext cx="1765852" cy="1794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5"/>
          <p:cNvCxnSpPr>
            <a:stCxn id="46087" idx="0"/>
          </p:cNvCxnSpPr>
          <p:nvPr/>
        </p:nvCxnSpPr>
        <p:spPr>
          <a:xfrm flipV="1">
            <a:off x="4669089" y="2827338"/>
            <a:ext cx="199909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796243" y="2674937"/>
            <a:ext cx="307131" cy="220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51092" y="2506430"/>
            <a:ext cx="10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ngayBD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124200" y="4446465"/>
            <a:ext cx="3481828" cy="122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6572631" y="4048125"/>
            <a:ext cx="1497594" cy="7232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cham</a:t>
            </a:r>
            <a:endParaRPr lang="ko-KR" altLang="en-US" dirty="0"/>
          </a:p>
        </p:txBody>
      </p:sp>
      <p:cxnSp>
        <p:nvCxnSpPr>
          <p:cNvPr id="13" name="Straight Connector 12"/>
          <p:cNvCxnSpPr>
            <a:stCxn id="11" idx="0"/>
          </p:cNvCxnSpPr>
          <p:nvPr/>
        </p:nvCxnSpPr>
        <p:spPr>
          <a:xfrm flipH="1" flipV="1">
            <a:off x="6606028" y="3678239"/>
            <a:ext cx="715400" cy="369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692424" y="3759994"/>
            <a:ext cx="70482" cy="26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62906" y="3748209"/>
            <a:ext cx="388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83"/>
          <p:cNvSpPr txBox="1">
            <a:spLocks noChangeArrowheads="1"/>
          </p:cNvSpPr>
          <p:nvPr/>
        </p:nvSpPr>
        <p:spPr bwMode="auto">
          <a:xfrm>
            <a:off x="4329481" y="5329999"/>
            <a:ext cx="4395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5B125A"/>
                </a:solidFill>
                <a:cs typeface="Tahoma" charset="0"/>
              </a:rPr>
              <a:t>(0,n</a:t>
            </a:r>
            <a:r>
              <a:rPr lang="en-US" sz="1400" dirty="0">
                <a:solidFill>
                  <a:srgbClr val="5B125A"/>
                </a:solidFill>
                <a:cs typeface="Tahoma" charset="0"/>
              </a:rPr>
              <a:t>)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5578666" y="5846641"/>
            <a:ext cx="466438" cy="26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953784" y="5696383"/>
            <a:ext cx="15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Vaitro</a:t>
            </a:r>
            <a:r>
              <a:rPr lang="en-US" altLang="ko-KR" dirty="0" smtClean="0"/>
              <a:t>(LT/TH)</a:t>
            </a:r>
            <a:endParaRPr lang="ko-KR" altLang="en-US" dirty="0"/>
          </a:p>
        </p:txBody>
      </p:sp>
      <p:sp>
        <p:nvSpPr>
          <p:cNvPr id="115" name="Oval 114"/>
          <p:cNvSpPr/>
          <p:nvPr/>
        </p:nvSpPr>
        <p:spPr>
          <a:xfrm>
            <a:off x="6071962" y="6036660"/>
            <a:ext cx="307131" cy="220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 Box 83"/>
          <p:cNvSpPr txBox="1">
            <a:spLocks noChangeArrowheads="1"/>
          </p:cNvSpPr>
          <p:nvPr/>
        </p:nvSpPr>
        <p:spPr bwMode="auto">
          <a:xfrm>
            <a:off x="7336568" y="3816791"/>
            <a:ext cx="4395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5B125A"/>
                </a:solidFill>
                <a:cs typeface="Tahoma" charset="0"/>
              </a:rPr>
              <a:t>(1,1)</a:t>
            </a:r>
            <a:endParaRPr lang="en-US" sz="1400" dirty="0">
              <a:solidFill>
                <a:srgbClr val="5B125A"/>
              </a:solidFill>
              <a:cs typeface="Tahoma" charset="0"/>
            </a:endParaRPr>
          </a:p>
        </p:txBody>
      </p:sp>
      <p:sp>
        <p:nvSpPr>
          <p:cNvPr id="118" name="Text Box 83"/>
          <p:cNvSpPr txBox="1">
            <a:spLocks noChangeArrowheads="1"/>
          </p:cNvSpPr>
          <p:nvPr/>
        </p:nvSpPr>
        <p:spPr bwMode="auto">
          <a:xfrm>
            <a:off x="6248316" y="4115348"/>
            <a:ext cx="4395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5B125A"/>
                </a:solidFill>
                <a:cs typeface="Tahoma" charset="0"/>
              </a:rPr>
              <a:t>(0,n)</a:t>
            </a:r>
            <a:endParaRPr lang="en-US" sz="1400" dirty="0">
              <a:solidFill>
                <a:srgbClr val="5B125A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87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thực thể kết hợp mở rộng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endParaRPr lang="en-US" dirty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2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phân cấp</a:t>
            </a:r>
          </a:p>
        </p:txBody>
      </p:sp>
      <p:sp>
        <p:nvSpPr>
          <p:cNvPr id="25624" name="Rectangle 2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E1, E2, E3 </a:t>
            </a:r>
            <a:r>
              <a:rPr lang="en-US" dirty="0" err="1"/>
              <a:t>khi</a:t>
            </a:r>
            <a:endParaRPr lang="en-US" dirty="0"/>
          </a:p>
          <a:p>
            <a:pPr lvl="2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E1, E2, E3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E</a:t>
            </a:r>
          </a:p>
          <a:p>
            <a:pPr lvl="1"/>
            <a:endParaRPr lang="en-US" dirty="0"/>
          </a:p>
        </p:txBody>
      </p:sp>
      <p:grpSp>
        <p:nvGrpSpPr>
          <p:cNvPr id="25607" name="Group 21"/>
          <p:cNvGrpSpPr>
            <a:grpSpLocks/>
          </p:cNvGrpSpPr>
          <p:nvPr/>
        </p:nvGrpSpPr>
        <p:grpSpPr bwMode="auto">
          <a:xfrm>
            <a:off x="2545205" y="1965641"/>
            <a:ext cx="4145602" cy="2060377"/>
            <a:chOff x="2590800" y="2587823"/>
            <a:chExt cx="4146013" cy="2060179"/>
          </a:xfrm>
        </p:grpSpPr>
        <p:sp>
          <p:nvSpPr>
            <p:cNvPr id="25608" name="Rectangle 4"/>
            <p:cNvSpPr>
              <a:spLocks noChangeArrowheads="1"/>
            </p:cNvSpPr>
            <p:nvPr/>
          </p:nvSpPr>
          <p:spPr bwMode="auto">
            <a:xfrm>
              <a:off x="3848100" y="2705100"/>
              <a:ext cx="457200" cy="34131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E</a:t>
              </a:r>
            </a:p>
          </p:txBody>
        </p:sp>
        <p:sp>
          <p:nvSpPr>
            <p:cNvPr id="25609" name="Rectangle 5"/>
            <p:cNvSpPr>
              <a:spLocks noChangeArrowheads="1"/>
            </p:cNvSpPr>
            <p:nvPr/>
          </p:nvSpPr>
          <p:spPr bwMode="auto">
            <a:xfrm>
              <a:off x="2590800" y="3505200"/>
              <a:ext cx="457200" cy="3429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E1</a:t>
              </a:r>
            </a:p>
          </p:txBody>
        </p:sp>
        <p:sp>
          <p:nvSpPr>
            <p:cNvPr id="25610" name="Rectangle 6"/>
            <p:cNvSpPr>
              <a:spLocks noChangeArrowheads="1"/>
            </p:cNvSpPr>
            <p:nvPr/>
          </p:nvSpPr>
          <p:spPr bwMode="auto">
            <a:xfrm>
              <a:off x="3848100" y="3505200"/>
              <a:ext cx="457200" cy="34131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E2</a:t>
              </a:r>
            </a:p>
          </p:txBody>
        </p:sp>
        <p:sp>
          <p:nvSpPr>
            <p:cNvPr id="25611" name="Rectangle 7"/>
            <p:cNvSpPr>
              <a:spLocks noChangeArrowheads="1"/>
            </p:cNvSpPr>
            <p:nvPr/>
          </p:nvSpPr>
          <p:spPr bwMode="auto">
            <a:xfrm>
              <a:off x="5105400" y="3505200"/>
              <a:ext cx="457200" cy="34131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E3</a:t>
              </a:r>
            </a:p>
          </p:txBody>
        </p:sp>
        <p:sp>
          <p:nvSpPr>
            <p:cNvPr id="25612" name="Line 8"/>
            <p:cNvSpPr>
              <a:spLocks noChangeShapeType="1"/>
            </p:cNvSpPr>
            <p:nvPr/>
          </p:nvSpPr>
          <p:spPr bwMode="auto">
            <a:xfrm>
              <a:off x="2819400" y="3276600"/>
              <a:ext cx="2514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5613" name="Line 9"/>
            <p:cNvSpPr>
              <a:spLocks noChangeShapeType="1"/>
            </p:cNvSpPr>
            <p:nvPr/>
          </p:nvSpPr>
          <p:spPr bwMode="auto">
            <a:xfrm flipV="1">
              <a:off x="4076700" y="3048000"/>
              <a:ext cx="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5614" name="Line 10"/>
            <p:cNvSpPr>
              <a:spLocks noChangeShapeType="1"/>
            </p:cNvSpPr>
            <p:nvPr/>
          </p:nvSpPr>
          <p:spPr bwMode="auto">
            <a:xfrm>
              <a:off x="2819400" y="3276600"/>
              <a:ext cx="0" cy="228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5615" name="Line 11"/>
            <p:cNvSpPr>
              <a:spLocks noChangeShapeType="1"/>
            </p:cNvSpPr>
            <p:nvPr/>
          </p:nvSpPr>
          <p:spPr bwMode="auto">
            <a:xfrm>
              <a:off x="5334000" y="3276600"/>
              <a:ext cx="0" cy="228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5616" name="Text Box 12"/>
            <p:cNvSpPr txBox="1">
              <a:spLocks noChangeArrowheads="1"/>
            </p:cNvSpPr>
            <p:nvPr/>
          </p:nvSpPr>
          <p:spPr bwMode="auto">
            <a:xfrm>
              <a:off x="5718485" y="2587823"/>
              <a:ext cx="1018328" cy="3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</a:rPr>
                <a:t>Tổng quát</a:t>
              </a:r>
            </a:p>
          </p:txBody>
        </p:sp>
        <p:sp>
          <p:nvSpPr>
            <p:cNvPr id="25617" name="Text Box 13"/>
            <p:cNvSpPr txBox="1">
              <a:spLocks noChangeArrowheads="1"/>
            </p:cNvSpPr>
            <p:nvPr/>
          </p:nvSpPr>
          <p:spPr bwMode="auto">
            <a:xfrm>
              <a:off x="5505739" y="4340255"/>
              <a:ext cx="1133756" cy="3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</a:rPr>
                <a:t>Chuyên biệt</a:t>
              </a:r>
            </a:p>
          </p:txBody>
        </p:sp>
        <p:sp>
          <p:nvSpPr>
            <p:cNvPr id="25618" name="Line 14"/>
            <p:cNvSpPr>
              <a:spLocks noChangeShapeType="1"/>
            </p:cNvSpPr>
            <p:nvPr/>
          </p:nvSpPr>
          <p:spPr bwMode="auto">
            <a:xfrm flipH="1">
              <a:off x="4419600" y="2743200"/>
              <a:ext cx="1371600" cy="152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5619" name="Line 15"/>
            <p:cNvSpPr>
              <a:spLocks noChangeShapeType="1"/>
            </p:cNvSpPr>
            <p:nvPr/>
          </p:nvSpPr>
          <p:spPr bwMode="auto">
            <a:xfrm flipH="1" flipV="1">
              <a:off x="5410200" y="3962400"/>
              <a:ext cx="228600" cy="381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5620" name="Line 16"/>
            <p:cNvSpPr>
              <a:spLocks noChangeShapeType="1"/>
            </p:cNvSpPr>
            <p:nvPr/>
          </p:nvSpPr>
          <p:spPr bwMode="auto">
            <a:xfrm flipH="1" flipV="1">
              <a:off x="4267200" y="3962400"/>
              <a:ext cx="1295400" cy="381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5621" name="Line 17"/>
            <p:cNvSpPr>
              <a:spLocks noChangeShapeType="1"/>
            </p:cNvSpPr>
            <p:nvPr/>
          </p:nvSpPr>
          <p:spPr bwMode="auto">
            <a:xfrm flipH="1" flipV="1">
              <a:off x="3200400" y="3886200"/>
              <a:ext cx="228600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881A87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630" name="Group 27"/>
          <p:cNvGrpSpPr>
            <a:grpSpLocks/>
          </p:cNvGrpSpPr>
          <p:nvPr/>
        </p:nvGrpSpPr>
        <p:grpSpPr bwMode="auto">
          <a:xfrm>
            <a:off x="2464313" y="2692052"/>
            <a:ext cx="3886200" cy="1181100"/>
            <a:chOff x="1200" y="2088"/>
            <a:chExt cx="2448" cy="744"/>
          </a:xfrm>
        </p:grpSpPr>
        <p:sp>
          <p:nvSpPr>
            <p:cNvPr id="26644" name="Rectangle 18"/>
            <p:cNvSpPr>
              <a:spLocks noChangeArrowheads="1"/>
            </p:cNvSpPr>
            <p:nvPr/>
          </p:nvSpPr>
          <p:spPr bwMode="auto">
            <a:xfrm>
              <a:off x="2112" y="2088"/>
              <a:ext cx="432" cy="21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1628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Tahoma" charset="0"/>
                  <a:cs typeface="Tahoma" charset="0"/>
                </a:rPr>
                <a:t>XE</a:t>
              </a:r>
            </a:p>
          </p:txBody>
        </p:sp>
        <p:sp>
          <p:nvSpPr>
            <p:cNvPr id="26645" name="Rectangle 19"/>
            <p:cNvSpPr>
              <a:spLocks noChangeArrowheads="1"/>
            </p:cNvSpPr>
            <p:nvPr/>
          </p:nvSpPr>
          <p:spPr bwMode="auto">
            <a:xfrm>
              <a:off x="1200" y="2592"/>
              <a:ext cx="672" cy="240"/>
            </a:xfrm>
            <a:prstGeom prst="rect">
              <a:avLst/>
            </a:prstGeom>
            <a:solidFill>
              <a:srgbClr val="A6C36B"/>
            </a:solidFill>
            <a:ln w="25400">
              <a:solidFill>
                <a:srgbClr val="11628F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Tahoma" charset="0"/>
                  <a:cs typeface="Tahoma" charset="0"/>
                </a:rPr>
                <a:t>XE TẢI</a:t>
              </a:r>
            </a:p>
          </p:txBody>
        </p:sp>
        <p:sp>
          <p:nvSpPr>
            <p:cNvPr id="26646" name="Rectangle 20"/>
            <p:cNvSpPr>
              <a:spLocks noChangeArrowheads="1"/>
            </p:cNvSpPr>
            <p:nvPr/>
          </p:nvSpPr>
          <p:spPr bwMode="auto">
            <a:xfrm>
              <a:off x="2064" y="2592"/>
              <a:ext cx="624" cy="240"/>
            </a:xfrm>
            <a:prstGeom prst="rect">
              <a:avLst/>
            </a:prstGeom>
            <a:solidFill>
              <a:srgbClr val="A6C36B"/>
            </a:solidFill>
            <a:ln w="25400">
              <a:solidFill>
                <a:srgbClr val="11628F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Tahoma" charset="0"/>
                  <a:cs typeface="Tahoma" charset="0"/>
                </a:rPr>
                <a:t>XE BUS</a:t>
              </a:r>
            </a:p>
          </p:txBody>
        </p:sp>
        <p:sp>
          <p:nvSpPr>
            <p:cNvPr id="26647" name="Rectangle 21"/>
            <p:cNvSpPr>
              <a:spLocks noChangeArrowheads="1"/>
            </p:cNvSpPr>
            <p:nvPr/>
          </p:nvSpPr>
          <p:spPr bwMode="auto">
            <a:xfrm>
              <a:off x="2904" y="2592"/>
              <a:ext cx="744" cy="240"/>
            </a:xfrm>
            <a:prstGeom prst="rect">
              <a:avLst/>
            </a:prstGeom>
            <a:solidFill>
              <a:srgbClr val="A6C36B"/>
            </a:solidFill>
            <a:ln w="25400">
              <a:solidFill>
                <a:srgbClr val="11628F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Tahoma" charset="0"/>
                  <a:cs typeface="Tahoma" charset="0"/>
                </a:rPr>
                <a:t>XE HƠI</a:t>
              </a:r>
            </a:p>
          </p:txBody>
        </p:sp>
        <p:sp>
          <p:nvSpPr>
            <p:cNvPr id="26648" name="Line 22"/>
            <p:cNvSpPr>
              <a:spLocks noChangeShapeType="1"/>
            </p:cNvSpPr>
            <p:nvPr/>
          </p:nvSpPr>
          <p:spPr bwMode="auto">
            <a:xfrm>
              <a:off x="1536" y="2448"/>
              <a:ext cx="1584" cy="0"/>
            </a:xfrm>
            <a:prstGeom prst="line">
              <a:avLst/>
            </a:prstGeom>
            <a:noFill/>
            <a:ln w="25400">
              <a:solidFill>
                <a:srgbClr val="1162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664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0" cy="144"/>
            </a:xfrm>
            <a:prstGeom prst="line">
              <a:avLst/>
            </a:prstGeom>
            <a:noFill/>
            <a:ln w="25400">
              <a:solidFill>
                <a:srgbClr val="1162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6650" name="Line 24"/>
            <p:cNvSpPr>
              <a:spLocks noChangeShapeType="1"/>
            </p:cNvSpPr>
            <p:nvPr/>
          </p:nvSpPr>
          <p:spPr bwMode="auto">
            <a:xfrm>
              <a:off x="3120" y="2448"/>
              <a:ext cx="0" cy="144"/>
            </a:xfrm>
            <a:prstGeom prst="line">
              <a:avLst/>
            </a:prstGeom>
            <a:noFill/>
            <a:ln w="25400">
              <a:solidFill>
                <a:srgbClr val="1162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6651" name="Line 25"/>
            <p:cNvSpPr>
              <a:spLocks noChangeShapeType="1"/>
            </p:cNvSpPr>
            <p:nvPr/>
          </p:nvSpPr>
          <p:spPr bwMode="auto">
            <a:xfrm flipV="1">
              <a:off x="2328" y="2304"/>
              <a:ext cx="0" cy="288"/>
            </a:xfrm>
            <a:prstGeom prst="line">
              <a:avLst/>
            </a:prstGeom>
            <a:noFill/>
            <a:ln w="25400">
              <a:solidFill>
                <a:srgbClr val="11628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</p:grpSp>
      <p:grpSp>
        <p:nvGrpSpPr>
          <p:cNvPr id="26631" name="Group 47"/>
          <p:cNvGrpSpPr>
            <a:grpSpLocks/>
          </p:cNvGrpSpPr>
          <p:nvPr/>
        </p:nvGrpSpPr>
        <p:grpSpPr bwMode="auto">
          <a:xfrm>
            <a:off x="1702313" y="4597052"/>
            <a:ext cx="6172200" cy="1257300"/>
            <a:chOff x="1371600" y="4000499"/>
            <a:chExt cx="6172200" cy="1257301"/>
          </a:xfrm>
        </p:grpSpPr>
        <p:sp>
          <p:nvSpPr>
            <p:cNvPr id="26632" name="Rectangle 28"/>
            <p:cNvSpPr>
              <a:spLocks noChangeArrowheads="1"/>
            </p:cNvSpPr>
            <p:nvPr/>
          </p:nvSpPr>
          <p:spPr bwMode="auto">
            <a:xfrm>
              <a:off x="2438400" y="4116387"/>
              <a:ext cx="1295400" cy="3413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11628F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Tahoma" charset="0"/>
                  <a:cs typeface="Tahoma" charset="0"/>
                </a:rPr>
                <a:t>NHÂN VIÊN</a:t>
              </a:r>
            </a:p>
          </p:txBody>
        </p:sp>
        <p:sp>
          <p:nvSpPr>
            <p:cNvPr id="26633" name="Rectangle 29"/>
            <p:cNvSpPr>
              <a:spLocks noChangeArrowheads="1"/>
            </p:cNvSpPr>
            <p:nvPr/>
          </p:nvSpPr>
          <p:spPr bwMode="auto">
            <a:xfrm>
              <a:off x="1371600" y="4916487"/>
              <a:ext cx="1028700" cy="341313"/>
            </a:xfrm>
            <a:prstGeom prst="rect">
              <a:avLst/>
            </a:prstGeom>
            <a:solidFill>
              <a:srgbClr val="A6C36B"/>
            </a:solidFill>
            <a:ln w="28575">
              <a:solidFill>
                <a:srgbClr val="11628F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Tahoma" charset="0"/>
                  <a:cs typeface="Tahoma" charset="0"/>
                </a:rPr>
                <a:t>THƯ KÝ</a:t>
              </a:r>
            </a:p>
          </p:txBody>
        </p:sp>
        <p:sp>
          <p:nvSpPr>
            <p:cNvPr id="26634" name="Rectangle 30"/>
            <p:cNvSpPr>
              <a:spLocks noChangeArrowheads="1"/>
            </p:cNvSpPr>
            <p:nvPr/>
          </p:nvSpPr>
          <p:spPr bwMode="auto">
            <a:xfrm>
              <a:off x="2667000" y="4916487"/>
              <a:ext cx="800100" cy="341313"/>
            </a:xfrm>
            <a:prstGeom prst="rect">
              <a:avLst/>
            </a:prstGeom>
            <a:solidFill>
              <a:srgbClr val="A6C36B"/>
            </a:solidFill>
            <a:ln w="28575">
              <a:solidFill>
                <a:srgbClr val="11628F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charset="0"/>
                  <a:cs typeface="Tahoma" charset="0"/>
                </a:rPr>
                <a:t>KỸ SƯ</a:t>
              </a:r>
            </a:p>
          </p:txBody>
        </p:sp>
        <p:sp>
          <p:nvSpPr>
            <p:cNvPr id="26635" name="Rectangle 31"/>
            <p:cNvSpPr>
              <a:spLocks noChangeArrowheads="1"/>
            </p:cNvSpPr>
            <p:nvPr/>
          </p:nvSpPr>
          <p:spPr bwMode="auto">
            <a:xfrm>
              <a:off x="3810000" y="4916487"/>
              <a:ext cx="1447800" cy="341313"/>
            </a:xfrm>
            <a:prstGeom prst="rect">
              <a:avLst/>
            </a:prstGeom>
            <a:solidFill>
              <a:srgbClr val="A6C36B"/>
            </a:solidFill>
            <a:ln w="28575">
              <a:solidFill>
                <a:srgbClr val="11628F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Tahoma" charset="0"/>
                  <a:cs typeface="Tahoma" charset="0"/>
                </a:rPr>
                <a:t>NV QUẢN LÝ</a:t>
              </a:r>
            </a:p>
          </p:txBody>
        </p:sp>
        <p:sp>
          <p:nvSpPr>
            <p:cNvPr id="26636" name="Line 32"/>
            <p:cNvSpPr>
              <a:spLocks noChangeShapeType="1"/>
            </p:cNvSpPr>
            <p:nvPr/>
          </p:nvSpPr>
          <p:spPr bwMode="auto">
            <a:xfrm>
              <a:off x="1943100" y="4686299"/>
              <a:ext cx="2514600" cy="0"/>
            </a:xfrm>
            <a:prstGeom prst="line">
              <a:avLst/>
            </a:prstGeom>
            <a:noFill/>
            <a:ln w="25400">
              <a:solidFill>
                <a:srgbClr val="1162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6637" name="Line 33"/>
            <p:cNvSpPr>
              <a:spLocks noChangeShapeType="1"/>
            </p:cNvSpPr>
            <p:nvPr/>
          </p:nvSpPr>
          <p:spPr bwMode="auto">
            <a:xfrm>
              <a:off x="1943100" y="4686299"/>
              <a:ext cx="0" cy="230188"/>
            </a:xfrm>
            <a:prstGeom prst="line">
              <a:avLst/>
            </a:prstGeom>
            <a:noFill/>
            <a:ln w="25400">
              <a:solidFill>
                <a:srgbClr val="1162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6638" name="Line 34"/>
            <p:cNvSpPr>
              <a:spLocks noChangeShapeType="1"/>
            </p:cNvSpPr>
            <p:nvPr/>
          </p:nvSpPr>
          <p:spPr bwMode="auto">
            <a:xfrm>
              <a:off x="4457700" y="4686299"/>
              <a:ext cx="0" cy="230188"/>
            </a:xfrm>
            <a:prstGeom prst="line">
              <a:avLst/>
            </a:prstGeom>
            <a:noFill/>
            <a:ln w="25400">
              <a:solidFill>
                <a:srgbClr val="1162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6639" name="Line 35"/>
            <p:cNvSpPr>
              <a:spLocks noChangeShapeType="1"/>
            </p:cNvSpPr>
            <p:nvPr/>
          </p:nvSpPr>
          <p:spPr bwMode="auto">
            <a:xfrm flipV="1">
              <a:off x="3086100" y="4457699"/>
              <a:ext cx="0" cy="458788"/>
            </a:xfrm>
            <a:prstGeom prst="line">
              <a:avLst/>
            </a:prstGeom>
            <a:noFill/>
            <a:ln w="25400">
              <a:solidFill>
                <a:srgbClr val="11628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6640" name="Rectangle 36"/>
            <p:cNvSpPr>
              <a:spLocks noChangeArrowheads="1"/>
            </p:cNvSpPr>
            <p:nvPr/>
          </p:nvSpPr>
          <p:spPr bwMode="auto">
            <a:xfrm>
              <a:off x="6019800" y="4114799"/>
              <a:ext cx="1524000" cy="342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11628F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Tahoma" charset="0"/>
                  <a:cs typeface="Tahoma" charset="0"/>
                </a:rPr>
                <a:t>PHÒNG BAN</a:t>
              </a:r>
            </a:p>
          </p:txBody>
        </p:sp>
        <p:sp>
          <p:nvSpPr>
            <p:cNvPr id="26641" name="AutoShape 37"/>
            <p:cNvSpPr>
              <a:spLocks noChangeArrowheads="1"/>
            </p:cNvSpPr>
            <p:nvPr/>
          </p:nvSpPr>
          <p:spPr bwMode="auto">
            <a:xfrm>
              <a:off x="4267200" y="4000499"/>
              <a:ext cx="1219200" cy="571500"/>
            </a:xfrm>
            <a:prstGeom prst="diamond">
              <a:avLst/>
            </a:prstGeom>
            <a:solidFill>
              <a:srgbClr val="FFCC66"/>
            </a:solidFill>
            <a:ln w="25400">
              <a:solidFill>
                <a:srgbClr val="11628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Tahoma" charset="0"/>
                  <a:cs typeface="Tahoma" charset="0"/>
                </a:rPr>
                <a:t>Thuộc</a:t>
              </a:r>
            </a:p>
          </p:txBody>
        </p:sp>
        <p:sp>
          <p:nvSpPr>
            <p:cNvPr id="26642" name="Line 39"/>
            <p:cNvSpPr>
              <a:spLocks noChangeShapeType="1"/>
            </p:cNvSpPr>
            <p:nvPr/>
          </p:nvSpPr>
          <p:spPr bwMode="auto">
            <a:xfrm flipV="1">
              <a:off x="5486400" y="4292599"/>
              <a:ext cx="533400" cy="0"/>
            </a:xfrm>
            <a:prstGeom prst="line">
              <a:avLst/>
            </a:prstGeom>
            <a:noFill/>
            <a:ln w="25400">
              <a:solidFill>
                <a:srgbClr val="1162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6643" name="Line 39"/>
            <p:cNvSpPr>
              <a:spLocks noChangeShapeType="1"/>
            </p:cNvSpPr>
            <p:nvPr/>
          </p:nvSpPr>
          <p:spPr bwMode="auto">
            <a:xfrm flipV="1">
              <a:off x="3733800" y="4292251"/>
              <a:ext cx="533400" cy="0"/>
            </a:xfrm>
            <a:prstGeom prst="line">
              <a:avLst/>
            </a:prstGeom>
            <a:noFill/>
            <a:ln w="25400">
              <a:solidFill>
                <a:srgbClr val="1162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4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7654" name="Group 77"/>
          <p:cNvGrpSpPr>
            <a:grpSpLocks/>
          </p:cNvGrpSpPr>
          <p:nvPr/>
        </p:nvGrpSpPr>
        <p:grpSpPr bwMode="auto">
          <a:xfrm>
            <a:off x="590801" y="2888847"/>
            <a:ext cx="8080375" cy="2532062"/>
            <a:chOff x="530226" y="2133600"/>
            <a:chExt cx="8080374" cy="2532063"/>
          </a:xfrm>
        </p:grpSpPr>
        <p:sp>
          <p:nvSpPr>
            <p:cNvPr id="27655" name="Text Box 29"/>
            <p:cNvSpPr txBox="1">
              <a:spLocks noChangeArrowheads="1"/>
            </p:cNvSpPr>
            <p:nvPr/>
          </p:nvSpPr>
          <p:spPr bwMode="auto">
            <a:xfrm>
              <a:off x="1589088" y="2133600"/>
              <a:ext cx="3709988" cy="3397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CON </a:t>
              </a:r>
              <a:r>
                <a:rPr lang="en-US" sz="1400" b="1" dirty="0" smtClean="0">
                  <a:solidFill>
                    <a:srgbClr val="881A87"/>
                  </a:solidFill>
                  <a:cs typeface="Tahoma" charset="0"/>
                </a:rPr>
                <a:t>NGƯỜI</a:t>
              </a:r>
              <a:endParaRPr lang="en-US" sz="1400" b="1" dirty="0">
                <a:solidFill>
                  <a:srgbClr val="881A87"/>
                </a:solidFill>
                <a:cs typeface="Tahoma" charset="0"/>
              </a:endParaRPr>
            </a:p>
          </p:txBody>
        </p:sp>
        <p:sp>
          <p:nvSpPr>
            <p:cNvPr id="27656" name="Text Box 30"/>
            <p:cNvSpPr txBox="1">
              <a:spLocks noChangeArrowheads="1"/>
            </p:cNvSpPr>
            <p:nvPr/>
          </p:nvSpPr>
          <p:spPr bwMode="auto">
            <a:xfrm>
              <a:off x="530226" y="3006725"/>
              <a:ext cx="1192213" cy="33972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solidFill>
                    <a:srgbClr val="881A87"/>
                  </a:solidFill>
                  <a:cs typeface="Tahoma" charset="0"/>
                </a:rPr>
                <a:t>ĐÀN ÔNG</a:t>
              </a:r>
              <a:endParaRPr lang="en-US" sz="1400" b="1" dirty="0">
                <a:solidFill>
                  <a:srgbClr val="881A87"/>
                </a:solidFill>
                <a:cs typeface="Tahoma" charset="0"/>
              </a:endParaRPr>
            </a:p>
          </p:txBody>
        </p:sp>
        <p:sp>
          <p:nvSpPr>
            <p:cNvPr id="27657" name="Text Box 31"/>
            <p:cNvSpPr txBox="1">
              <a:spLocks noChangeArrowheads="1"/>
            </p:cNvSpPr>
            <p:nvPr/>
          </p:nvSpPr>
          <p:spPr bwMode="auto">
            <a:xfrm>
              <a:off x="1854201" y="3006725"/>
              <a:ext cx="1060450" cy="33972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solidFill>
                    <a:srgbClr val="881A87"/>
                  </a:solidFill>
                  <a:cs typeface="Tahoma" charset="0"/>
                </a:rPr>
                <a:t>PHỤ NỮ</a:t>
              </a:r>
              <a:endParaRPr lang="en-US" sz="1400" b="1" dirty="0">
                <a:solidFill>
                  <a:srgbClr val="881A87"/>
                </a:solidFill>
                <a:cs typeface="Tahoma" charset="0"/>
              </a:endParaRPr>
            </a:p>
          </p:txBody>
        </p:sp>
        <p:sp>
          <p:nvSpPr>
            <p:cNvPr id="27658" name="Text Box 32"/>
            <p:cNvSpPr txBox="1">
              <a:spLocks noChangeArrowheads="1"/>
            </p:cNvSpPr>
            <p:nvPr/>
          </p:nvSpPr>
          <p:spPr bwMode="auto">
            <a:xfrm>
              <a:off x="3046413" y="3006725"/>
              <a:ext cx="1192213" cy="33972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solidFill>
                    <a:srgbClr val="881A87"/>
                  </a:solidFill>
                  <a:cs typeface="Tahoma" charset="0"/>
                </a:rPr>
                <a:t>QUẢN LÝ</a:t>
              </a:r>
              <a:endParaRPr lang="en-US" sz="1400" b="1" dirty="0">
                <a:solidFill>
                  <a:srgbClr val="881A87"/>
                </a:solidFill>
                <a:cs typeface="Tahoma" charset="0"/>
              </a:endParaRPr>
            </a:p>
          </p:txBody>
        </p:sp>
        <p:sp>
          <p:nvSpPr>
            <p:cNvPr id="27659" name="Text Box 33"/>
            <p:cNvSpPr txBox="1">
              <a:spLocks noChangeArrowheads="1"/>
            </p:cNvSpPr>
            <p:nvPr/>
          </p:nvSpPr>
          <p:spPr bwMode="auto">
            <a:xfrm>
              <a:off x="4371976" y="3006725"/>
              <a:ext cx="1058863" cy="33972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881A87"/>
                  </a:solidFill>
                  <a:cs typeface="Tahoma" charset="0"/>
                </a:rPr>
                <a:t>THƯ KÝ</a:t>
              </a:r>
            </a:p>
          </p:txBody>
        </p:sp>
        <p:sp>
          <p:nvSpPr>
            <p:cNvPr id="27660" name="Text Box 34"/>
            <p:cNvSpPr txBox="1">
              <a:spLocks noChangeArrowheads="1"/>
            </p:cNvSpPr>
            <p:nvPr/>
          </p:nvSpPr>
          <p:spPr bwMode="auto">
            <a:xfrm>
              <a:off x="957262" y="4098925"/>
              <a:ext cx="1252538" cy="517525"/>
            </a:xfrm>
            <a:prstGeom prst="rect">
              <a:avLst/>
            </a:prstGeom>
            <a:solidFill>
              <a:srgbClr val="A6C36B"/>
            </a:solidFill>
            <a:ln w="2857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solidFill>
                    <a:srgbClr val="881A87"/>
                  </a:solidFill>
                  <a:cs typeface="Tahoma" charset="0"/>
                </a:rPr>
                <a:t>QUẢN LÝ KỸ THUẬT</a:t>
              </a:r>
              <a:endParaRPr lang="en-US" sz="1400" b="1" dirty="0">
                <a:solidFill>
                  <a:srgbClr val="881A87"/>
                </a:solidFill>
                <a:cs typeface="Tahoma" charset="0"/>
              </a:endParaRPr>
            </a:p>
          </p:txBody>
        </p:sp>
        <p:sp>
          <p:nvSpPr>
            <p:cNvPr id="27661" name="Text Box 35"/>
            <p:cNvSpPr txBox="1">
              <a:spLocks noChangeArrowheads="1"/>
            </p:cNvSpPr>
            <p:nvPr/>
          </p:nvSpPr>
          <p:spPr bwMode="auto">
            <a:xfrm>
              <a:off x="5564188" y="3006725"/>
              <a:ext cx="1457325" cy="33972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881A87"/>
                  </a:solidFill>
                  <a:cs typeface="Tahoma" charset="0"/>
                </a:rPr>
                <a:t>NHÂN VIÊN</a:t>
              </a:r>
            </a:p>
          </p:txBody>
        </p:sp>
        <p:sp>
          <p:nvSpPr>
            <p:cNvPr id="27662" name="Line 36"/>
            <p:cNvSpPr>
              <a:spLocks noChangeShapeType="1"/>
            </p:cNvSpPr>
            <p:nvPr/>
          </p:nvSpPr>
          <p:spPr bwMode="auto">
            <a:xfrm>
              <a:off x="1323976" y="2787650"/>
              <a:ext cx="1192213" cy="0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63" name="Line 37"/>
            <p:cNvSpPr>
              <a:spLocks noChangeShapeType="1"/>
            </p:cNvSpPr>
            <p:nvPr/>
          </p:nvSpPr>
          <p:spPr bwMode="auto">
            <a:xfrm>
              <a:off x="3708401" y="2787650"/>
              <a:ext cx="2517775" cy="0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64" name="Line 38"/>
            <p:cNvSpPr>
              <a:spLocks noChangeShapeType="1"/>
            </p:cNvSpPr>
            <p:nvPr/>
          </p:nvSpPr>
          <p:spPr bwMode="auto">
            <a:xfrm>
              <a:off x="1323976" y="2787650"/>
              <a:ext cx="0" cy="227013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65" name="Line 39"/>
            <p:cNvSpPr>
              <a:spLocks noChangeShapeType="1"/>
            </p:cNvSpPr>
            <p:nvPr/>
          </p:nvSpPr>
          <p:spPr bwMode="auto">
            <a:xfrm>
              <a:off x="2516188" y="2787650"/>
              <a:ext cx="0" cy="227013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66" name="Line 40"/>
            <p:cNvSpPr>
              <a:spLocks noChangeShapeType="1"/>
            </p:cNvSpPr>
            <p:nvPr/>
          </p:nvSpPr>
          <p:spPr bwMode="auto">
            <a:xfrm>
              <a:off x="3708401" y="2787650"/>
              <a:ext cx="0" cy="227013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67" name="Line 41"/>
            <p:cNvSpPr>
              <a:spLocks noChangeShapeType="1"/>
            </p:cNvSpPr>
            <p:nvPr/>
          </p:nvSpPr>
          <p:spPr bwMode="auto">
            <a:xfrm>
              <a:off x="6226176" y="2787650"/>
              <a:ext cx="0" cy="227013"/>
            </a:xfrm>
            <a:prstGeom prst="lin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68" name="Line 42"/>
            <p:cNvSpPr>
              <a:spLocks noChangeShapeType="1"/>
            </p:cNvSpPr>
            <p:nvPr/>
          </p:nvSpPr>
          <p:spPr bwMode="auto">
            <a:xfrm>
              <a:off x="4902201" y="2787650"/>
              <a:ext cx="0" cy="227013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69" name="Line 43"/>
            <p:cNvSpPr>
              <a:spLocks noChangeShapeType="1"/>
            </p:cNvSpPr>
            <p:nvPr/>
          </p:nvSpPr>
          <p:spPr bwMode="auto">
            <a:xfrm flipV="1">
              <a:off x="1987551" y="2455863"/>
              <a:ext cx="0" cy="341313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70" name="Line 44"/>
            <p:cNvSpPr>
              <a:spLocks noChangeShapeType="1"/>
            </p:cNvSpPr>
            <p:nvPr/>
          </p:nvSpPr>
          <p:spPr bwMode="auto">
            <a:xfrm flipV="1">
              <a:off x="4902201" y="2455863"/>
              <a:ext cx="0" cy="341313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71" name="Text Box 45"/>
            <p:cNvSpPr txBox="1">
              <a:spLocks noChangeArrowheads="1"/>
            </p:cNvSpPr>
            <p:nvPr/>
          </p:nvSpPr>
          <p:spPr bwMode="auto">
            <a:xfrm>
              <a:off x="2424113" y="4098925"/>
              <a:ext cx="1462087" cy="517525"/>
            </a:xfrm>
            <a:prstGeom prst="rect">
              <a:avLst/>
            </a:prstGeom>
            <a:solidFill>
              <a:srgbClr val="A6C36B"/>
            </a:solidFill>
            <a:ln w="2857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solidFill>
                    <a:srgbClr val="881A87"/>
                  </a:solidFill>
                  <a:cs typeface="Tahoma" charset="0"/>
                </a:rPr>
                <a:t>QUẢN LÝ HÀNH </a:t>
              </a:r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CHÍNH</a:t>
              </a:r>
            </a:p>
          </p:txBody>
        </p:sp>
        <p:sp>
          <p:nvSpPr>
            <p:cNvPr id="27672" name="Line 46"/>
            <p:cNvSpPr>
              <a:spLocks noChangeShapeType="1"/>
            </p:cNvSpPr>
            <p:nvPr/>
          </p:nvSpPr>
          <p:spPr bwMode="auto">
            <a:xfrm>
              <a:off x="1323976" y="3881438"/>
              <a:ext cx="2252663" cy="0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73" name="Line 47"/>
            <p:cNvSpPr>
              <a:spLocks noChangeShapeType="1"/>
            </p:cNvSpPr>
            <p:nvPr/>
          </p:nvSpPr>
          <p:spPr bwMode="auto">
            <a:xfrm>
              <a:off x="1323976" y="3881438"/>
              <a:ext cx="0" cy="227013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74" name="Line 48"/>
            <p:cNvSpPr>
              <a:spLocks noChangeShapeType="1"/>
            </p:cNvSpPr>
            <p:nvPr/>
          </p:nvSpPr>
          <p:spPr bwMode="auto">
            <a:xfrm>
              <a:off x="3576638" y="3881438"/>
              <a:ext cx="0" cy="227013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75" name="Line 49"/>
            <p:cNvSpPr>
              <a:spLocks noChangeShapeType="1"/>
            </p:cNvSpPr>
            <p:nvPr/>
          </p:nvSpPr>
          <p:spPr bwMode="auto">
            <a:xfrm flipV="1">
              <a:off x="3311526" y="3330575"/>
              <a:ext cx="0" cy="566738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76" name="Text Box 50"/>
            <p:cNvSpPr txBox="1">
              <a:spLocks noChangeArrowheads="1"/>
            </p:cNvSpPr>
            <p:nvPr/>
          </p:nvSpPr>
          <p:spPr bwMode="auto">
            <a:xfrm>
              <a:off x="4106863" y="4098925"/>
              <a:ext cx="1323975" cy="566738"/>
            </a:xfrm>
            <a:prstGeom prst="rect">
              <a:avLst/>
            </a:prstGeom>
            <a:solidFill>
              <a:srgbClr val="A6C36B"/>
            </a:solidFill>
            <a:ln w="2857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NHÂN </a:t>
              </a:r>
              <a:r>
                <a:rPr lang="en-US" sz="1400" b="1" dirty="0" smtClean="0">
                  <a:solidFill>
                    <a:srgbClr val="881A87"/>
                  </a:solidFill>
                  <a:cs typeface="Tahoma" charset="0"/>
                </a:rPr>
                <a:t>VIÊN</a:t>
              </a:r>
            </a:p>
            <a:p>
              <a:pPr algn="ctr" eaLnBrk="1" hangingPunct="1"/>
              <a:r>
                <a:rPr lang="en-US" sz="1400" b="1" dirty="0" smtClean="0">
                  <a:solidFill>
                    <a:srgbClr val="881A87"/>
                  </a:solidFill>
                  <a:cs typeface="Tahoma" charset="0"/>
                </a:rPr>
                <a:t>LẬP TRÌNH</a:t>
              </a:r>
              <a:endParaRPr lang="en-US" sz="1400" b="1" dirty="0">
                <a:solidFill>
                  <a:srgbClr val="881A87"/>
                </a:solidFill>
                <a:cs typeface="Tahoma" charset="0"/>
              </a:endParaRPr>
            </a:p>
          </p:txBody>
        </p:sp>
        <p:sp>
          <p:nvSpPr>
            <p:cNvPr id="27677" name="Text Box 51"/>
            <p:cNvSpPr txBox="1">
              <a:spLocks noChangeArrowheads="1"/>
            </p:cNvSpPr>
            <p:nvPr/>
          </p:nvSpPr>
          <p:spPr bwMode="auto">
            <a:xfrm>
              <a:off x="5564188" y="4098925"/>
              <a:ext cx="1457325" cy="566738"/>
            </a:xfrm>
            <a:prstGeom prst="rect">
              <a:avLst/>
            </a:prstGeom>
            <a:solidFill>
              <a:srgbClr val="A6C36B"/>
            </a:solidFill>
            <a:ln w="2857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881A87"/>
                  </a:solidFill>
                  <a:cs typeface="Tahoma" charset="0"/>
                </a:rPr>
                <a:t>NHÂN VIÊN BÁN HÀNG</a:t>
              </a:r>
            </a:p>
          </p:txBody>
        </p:sp>
        <p:sp>
          <p:nvSpPr>
            <p:cNvPr id="27678" name="Text Box 52"/>
            <p:cNvSpPr txBox="1">
              <a:spLocks noChangeArrowheads="1"/>
            </p:cNvSpPr>
            <p:nvPr/>
          </p:nvSpPr>
          <p:spPr bwMode="auto">
            <a:xfrm>
              <a:off x="7153275" y="4098925"/>
              <a:ext cx="1457325" cy="566738"/>
            </a:xfrm>
            <a:prstGeom prst="rect">
              <a:avLst/>
            </a:prstGeom>
            <a:solidFill>
              <a:srgbClr val="A6C36B"/>
            </a:solidFill>
            <a:ln w="2857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NHÂN VIÊN </a:t>
              </a:r>
              <a:r>
                <a:rPr lang="en-US" sz="1400" b="1" dirty="0" smtClean="0">
                  <a:solidFill>
                    <a:srgbClr val="881A87"/>
                  </a:solidFill>
                  <a:cs typeface="Tahoma" charset="0"/>
                </a:rPr>
                <a:t>TIẾP THỊ</a:t>
              </a:r>
              <a:endParaRPr lang="en-US" sz="1400" b="1" dirty="0">
                <a:solidFill>
                  <a:srgbClr val="881A87"/>
                </a:solidFill>
                <a:cs typeface="Tahoma" charset="0"/>
              </a:endParaRPr>
            </a:p>
          </p:txBody>
        </p:sp>
        <p:sp>
          <p:nvSpPr>
            <p:cNvPr id="27679" name="Line 53"/>
            <p:cNvSpPr>
              <a:spLocks noChangeShapeType="1"/>
            </p:cNvSpPr>
            <p:nvPr/>
          </p:nvSpPr>
          <p:spPr bwMode="auto">
            <a:xfrm>
              <a:off x="4768850" y="3881438"/>
              <a:ext cx="3046413" cy="0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80" name="Line 54"/>
            <p:cNvSpPr>
              <a:spLocks noChangeShapeType="1"/>
            </p:cNvSpPr>
            <p:nvPr/>
          </p:nvSpPr>
          <p:spPr bwMode="auto">
            <a:xfrm>
              <a:off x="4768850" y="3881438"/>
              <a:ext cx="0" cy="227013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81" name="Line 55"/>
            <p:cNvSpPr>
              <a:spLocks noChangeShapeType="1"/>
            </p:cNvSpPr>
            <p:nvPr/>
          </p:nvSpPr>
          <p:spPr bwMode="auto">
            <a:xfrm>
              <a:off x="7815263" y="3881438"/>
              <a:ext cx="0" cy="227013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82" name="Line 56"/>
            <p:cNvSpPr>
              <a:spLocks noChangeShapeType="1"/>
            </p:cNvSpPr>
            <p:nvPr/>
          </p:nvSpPr>
          <p:spPr bwMode="auto">
            <a:xfrm>
              <a:off x="5961063" y="3881438"/>
              <a:ext cx="0" cy="227013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683" name="Line 57"/>
            <p:cNvSpPr>
              <a:spLocks noChangeShapeType="1"/>
            </p:cNvSpPr>
            <p:nvPr/>
          </p:nvSpPr>
          <p:spPr bwMode="auto">
            <a:xfrm flipV="1">
              <a:off x="5961063" y="3330575"/>
              <a:ext cx="0" cy="566738"/>
            </a:xfrm>
            <a:prstGeom prst="lin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93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phân cấp (tt)</a:t>
            </a:r>
          </a:p>
        </p:txBody>
      </p:sp>
      <p:sp>
        <p:nvSpPr>
          <p:cNvPr id="28705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grpSp>
        <p:nvGrpSpPr>
          <p:cNvPr id="28679" name="Group 55"/>
          <p:cNvGrpSpPr>
            <a:grpSpLocks/>
          </p:cNvGrpSpPr>
          <p:nvPr/>
        </p:nvGrpSpPr>
        <p:grpSpPr bwMode="auto">
          <a:xfrm>
            <a:off x="2316728" y="3905467"/>
            <a:ext cx="4730750" cy="1485900"/>
            <a:chOff x="1495168" y="3886200"/>
            <a:chExt cx="4730578" cy="1485900"/>
          </a:xfrm>
        </p:grpSpPr>
        <p:sp>
          <p:nvSpPr>
            <p:cNvPr id="28680" name="Rectangle 40"/>
            <p:cNvSpPr>
              <a:spLocks noChangeArrowheads="1"/>
            </p:cNvSpPr>
            <p:nvPr/>
          </p:nvSpPr>
          <p:spPr bwMode="auto">
            <a:xfrm>
              <a:off x="3092278" y="3952009"/>
              <a:ext cx="514865" cy="424055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E</a:t>
              </a:r>
            </a:p>
          </p:txBody>
        </p:sp>
        <p:sp>
          <p:nvSpPr>
            <p:cNvPr id="28681" name="Rectangle 41"/>
            <p:cNvSpPr>
              <a:spLocks noChangeArrowheads="1"/>
            </p:cNvSpPr>
            <p:nvPr/>
          </p:nvSpPr>
          <p:spPr bwMode="auto">
            <a:xfrm>
              <a:off x="2319981" y="4946073"/>
              <a:ext cx="514865" cy="426027"/>
            </a:xfrm>
            <a:prstGeom prst="rect">
              <a:avLst/>
            </a:prstGeom>
            <a:solidFill>
              <a:srgbClr val="A6C36B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E1</a:t>
              </a:r>
            </a:p>
          </p:txBody>
        </p:sp>
        <p:sp>
          <p:nvSpPr>
            <p:cNvPr id="28682" name="Rectangle 42"/>
            <p:cNvSpPr>
              <a:spLocks noChangeArrowheads="1"/>
            </p:cNvSpPr>
            <p:nvPr/>
          </p:nvSpPr>
          <p:spPr bwMode="auto">
            <a:xfrm>
              <a:off x="5710881" y="3952009"/>
              <a:ext cx="514865" cy="42602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E</a:t>
              </a:r>
              <a:r>
                <a:rPr lang="ja-JP" alt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’</a:t>
              </a:r>
              <a:endParaRPr lang="en-US" sz="1400" b="1">
                <a:solidFill>
                  <a:srgbClr val="881A87"/>
                </a:solidFill>
                <a:latin typeface="Tahoma" charset="0"/>
                <a:cs typeface="Tahoma" charset="0"/>
              </a:endParaRPr>
            </a:p>
          </p:txBody>
        </p:sp>
        <p:sp>
          <p:nvSpPr>
            <p:cNvPr id="28683" name="Rectangle 43"/>
            <p:cNvSpPr>
              <a:spLocks noChangeArrowheads="1"/>
            </p:cNvSpPr>
            <p:nvPr/>
          </p:nvSpPr>
          <p:spPr bwMode="auto">
            <a:xfrm>
              <a:off x="3735859" y="4946073"/>
              <a:ext cx="514865" cy="424055"/>
            </a:xfrm>
            <a:prstGeom prst="rect">
              <a:avLst/>
            </a:prstGeom>
            <a:solidFill>
              <a:srgbClr val="A6C36B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E2</a:t>
              </a:r>
            </a:p>
          </p:txBody>
        </p:sp>
        <p:sp>
          <p:nvSpPr>
            <p:cNvPr id="28684" name="Line 44"/>
            <p:cNvSpPr>
              <a:spLocks noChangeShapeType="1"/>
            </p:cNvSpPr>
            <p:nvPr/>
          </p:nvSpPr>
          <p:spPr bwMode="auto">
            <a:xfrm>
              <a:off x="2577414" y="4662055"/>
              <a:ext cx="141587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8685" name="Line 45"/>
            <p:cNvSpPr>
              <a:spLocks noChangeShapeType="1"/>
            </p:cNvSpPr>
            <p:nvPr/>
          </p:nvSpPr>
          <p:spPr bwMode="auto">
            <a:xfrm flipV="1">
              <a:off x="3349711" y="4378036"/>
              <a:ext cx="0" cy="2840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8686" name="Line 46"/>
            <p:cNvSpPr>
              <a:spLocks noChangeShapeType="1"/>
            </p:cNvSpPr>
            <p:nvPr/>
          </p:nvSpPr>
          <p:spPr bwMode="auto">
            <a:xfrm>
              <a:off x="2577414" y="4662055"/>
              <a:ext cx="0" cy="2840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8687" name="Line 47"/>
            <p:cNvSpPr>
              <a:spLocks noChangeShapeType="1"/>
            </p:cNvSpPr>
            <p:nvPr/>
          </p:nvSpPr>
          <p:spPr bwMode="auto">
            <a:xfrm>
              <a:off x="3993292" y="4662055"/>
              <a:ext cx="0" cy="2840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8688" name="AutoShape 48"/>
            <p:cNvSpPr>
              <a:spLocks noChangeArrowheads="1"/>
            </p:cNvSpPr>
            <p:nvPr/>
          </p:nvSpPr>
          <p:spPr bwMode="auto">
            <a:xfrm>
              <a:off x="4508157" y="3886200"/>
              <a:ext cx="559143" cy="533400"/>
            </a:xfrm>
            <a:prstGeom prst="diamond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R</a:t>
              </a:r>
            </a:p>
          </p:txBody>
        </p:sp>
        <p:sp>
          <p:nvSpPr>
            <p:cNvPr id="28689" name="Line 49"/>
            <p:cNvSpPr>
              <a:spLocks noChangeShapeType="1"/>
            </p:cNvSpPr>
            <p:nvPr/>
          </p:nvSpPr>
          <p:spPr bwMode="auto">
            <a:xfrm>
              <a:off x="3607143" y="4165023"/>
              <a:ext cx="90101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8690" name="Line 50"/>
            <p:cNvSpPr>
              <a:spLocks noChangeShapeType="1"/>
            </p:cNvSpPr>
            <p:nvPr/>
          </p:nvSpPr>
          <p:spPr bwMode="auto">
            <a:xfrm>
              <a:off x="5067300" y="4165023"/>
              <a:ext cx="643581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8691" name="Text Box 60"/>
            <p:cNvSpPr txBox="1">
              <a:spLocks noChangeArrowheads="1"/>
            </p:cNvSpPr>
            <p:nvPr/>
          </p:nvSpPr>
          <p:spPr bwMode="auto">
            <a:xfrm>
              <a:off x="2257168" y="4059382"/>
              <a:ext cx="257432" cy="28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A</a:t>
              </a:r>
            </a:p>
          </p:txBody>
        </p:sp>
        <p:sp>
          <p:nvSpPr>
            <p:cNvPr id="28692" name="Text Box 61"/>
            <p:cNvSpPr txBox="1">
              <a:spLocks noChangeArrowheads="1"/>
            </p:cNvSpPr>
            <p:nvPr/>
          </p:nvSpPr>
          <p:spPr bwMode="auto">
            <a:xfrm>
              <a:off x="1495168" y="5049982"/>
              <a:ext cx="257432" cy="28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B</a:t>
              </a:r>
            </a:p>
          </p:txBody>
        </p:sp>
        <p:sp>
          <p:nvSpPr>
            <p:cNvPr id="28693" name="Text Box 62"/>
            <p:cNvSpPr txBox="1">
              <a:spLocks noChangeArrowheads="1"/>
            </p:cNvSpPr>
            <p:nvPr/>
          </p:nvSpPr>
          <p:spPr bwMode="auto">
            <a:xfrm>
              <a:off x="4876800" y="5049982"/>
              <a:ext cx="257432" cy="28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C</a:t>
              </a:r>
            </a:p>
          </p:txBody>
        </p:sp>
        <p:grpSp>
          <p:nvGrpSpPr>
            <p:cNvPr id="28694" name="Group 54"/>
            <p:cNvGrpSpPr>
              <a:grpSpLocks/>
            </p:cNvGrpSpPr>
            <p:nvPr/>
          </p:nvGrpSpPr>
          <p:grpSpPr bwMode="auto">
            <a:xfrm>
              <a:off x="1752600" y="5105400"/>
              <a:ext cx="591214" cy="121737"/>
              <a:chOff x="5946047" y="4724400"/>
              <a:chExt cx="591214" cy="121737"/>
            </a:xfrm>
          </p:grpSpPr>
          <p:sp>
            <p:nvSpPr>
              <p:cNvPr id="46" name="Line 109"/>
              <p:cNvSpPr>
                <a:spLocks noChangeShapeType="1"/>
              </p:cNvSpPr>
              <p:nvPr/>
            </p:nvSpPr>
            <p:spPr bwMode="auto">
              <a:xfrm rot="16834042">
                <a:off x="6263268" y="4552959"/>
                <a:ext cx="85725" cy="46353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400" b="1">
                  <a:solidFill>
                    <a:srgbClr val="881A87"/>
                  </a:solidFill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28702" name="Oval 110"/>
              <p:cNvSpPr>
                <a:spLocks noChangeArrowheads="1"/>
              </p:cNvSpPr>
              <p:nvPr/>
            </p:nvSpPr>
            <p:spPr bwMode="auto">
              <a:xfrm rot="-4765958">
                <a:off x="5943759" y="4726688"/>
                <a:ext cx="121737" cy="11716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algn="ctr"/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grpSp>
          <p:nvGrpSpPr>
            <p:cNvPr id="28695" name="Group 50"/>
            <p:cNvGrpSpPr>
              <a:grpSpLocks/>
            </p:cNvGrpSpPr>
            <p:nvPr/>
          </p:nvGrpSpPr>
          <p:grpSpPr bwMode="auto">
            <a:xfrm>
              <a:off x="4267200" y="5105400"/>
              <a:ext cx="572821" cy="121737"/>
              <a:chOff x="5642788" y="4876800"/>
              <a:chExt cx="572821" cy="121737"/>
            </a:xfrm>
          </p:grpSpPr>
          <p:sp>
            <p:nvSpPr>
              <p:cNvPr id="49" name="Line 109"/>
              <p:cNvSpPr>
                <a:spLocks noChangeShapeType="1"/>
              </p:cNvSpPr>
              <p:nvPr/>
            </p:nvSpPr>
            <p:spPr bwMode="auto">
              <a:xfrm rot="16834042">
                <a:off x="5830541" y="4722027"/>
                <a:ext cx="85725" cy="46194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400" b="1">
                  <a:solidFill>
                    <a:srgbClr val="881A87"/>
                  </a:solidFill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28700" name="Oval 110"/>
              <p:cNvSpPr>
                <a:spLocks noChangeArrowheads="1"/>
              </p:cNvSpPr>
              <p:nvPr/>
            </p:nvSpPr>
            <p:spPr bwMode="auto">
              <a:xfrm rot="-4765958">
                <a:off x="6096159" y="4879088"/>
                <a:ext cx="121737" cy="11716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algn="ctr"/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grpSp>
          <p:nvGrpSpPr>
            <p:cNvPr id="28696" name="Group 53"/>
            <p:cNvGrpSpPr>
              <a:grpSpLocks/>
            </p:cNvGrpSpPr>
            <p:nvPr/>
          </p:nvGrpSpPr>
          <p:grpSpPr bwMode="auto">
            <a:xfrm>
              <a:off x="2514600" y="4114800"/>
              <a:ext cx="591214" cy="121737"/>
              <a:chOff x="6098447" y="4876800"/>
              <a:chExt cx="591214" cy="121737"/>
            </a:xfrm>
          </p:grpSpPr>
          <p:sp>
            <p:nvSpPr>
              <p:cNvPr id="52" name="Line 109"/>
              <p:cNvSpPr>
                <a:spLocks noChangeShapeType="1"/>
              </p:cNvSpPr>
              <p:nvPr/>
            </p:nvSpPr>
            <p:spPr bwMode="auto">
              <a:xfrm rot="16834042">
                <a:off x="6415640" y="4705359"/>
                <a:ext cx="85725" cy="46353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400" b="1">
                  <a:solidFill>
                    <a:srgbClr val="881A87"/>
                  </a:solidFill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28698" name="Oval 110"/>
              <p:cNvSpPr>
                <a:spLocks noChangeArrowheads="1"/>
              </p:cNvSpPr>
              <p:nvPr/>
            </p:nvSpPr>
            <p:spPr bwMode="auto">
              <a:xfrm rot="-4765958">
                <a:off x="6096159" y="4879088"/>
                <a:ext cx="121737" cy="11716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algn="ctr"/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2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4" name="Rectangle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phân cấp (tt)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9702" name="Group 98"/>
          <p:cNvGrpSpPr>
            <a:grpSpLocks/>
          </p:cNvGrpSpPr>
          <p:nvPr/>
        </p:nvGrpSpPr>
        <p:grpSpPr bwMode="auto">
          <a:xfrm>
            <a:off x="1589089" y="1856821"/>
            <a:ext cx="6553200" cy="2603500"/>
            <a:chOff x="990600" y="1752600"/>
            <a:chExt cx="6553200" cy="2603552"/>
          </a:xfrm>
        </p:grpSpPr>
        <p:sp>
          <p:nvSpPr>
            <p:cNvPr id="29743" name="Rectangle 31"/>
            <p:cNvSpPr>
              <a:spLocks noChangeArrowheads="1"/>
            </p:cNvSpPr>
            <p:nvPr/>
          </p:nvSpPr>
          <p:spPr bwMode="auto">
            <a:xfrm>
              <a:off x="990600" y="1913056"/>
              <a:ext cx="1235964" cy="36035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 dirty="0">
                  <a:solidFill>
                    <a:srgbClr val="881A87"/>
                  </a:solidFill>
                  <a:latin typeface="Tahoma" charset="0"/>
                  <a:cs typeface="Tahoma" charset="0"/>
                </a:rPr>
                <a:t>PHIẾU NHẬP</a:t>
              </a:r>
            </a:p>
          </p:txBody>
        </p:sp>
        <p:sp>
          <p:nvSpPr>
            <p:cNvPr id="29744" name="AutoShape 32"/>
            <p:cNvSpPr>
              <a:spLocks noChangeArrowheads="1"/>
            </p:cNvSpPr>
            <p:nvPr/>
          </p:nvSpPr>
          <p:spPr bwMode="auto">
            <a:xfrm>
              <a:off x="4774692" y="2590964"/>
              <a:ext cx="1016508" cy="685636"/>
            </a:xfrm>
            <a:prstGeom prst="diamond">
              <a:avLst/>
            </a:prstGeom>
            <a:solidFill>
              <a:srgbClr val="FFCC66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CT XUẤT</a:t>
              </a:r>
            </a:p>
          </p:txBody>
        </p:sp>
        <p:grpSp>
          <p:nvGrpSpPr>
            <p:cNvPr id="29745" name="Group 33"/>
            <p:cNvGrpSpPr>
              <a:grpSpLocks/>
            </p:cNvGrpSpPr>
            <p:nvPr/>
          </p:nvGrpSpPr>
          <p:grpSpPr bwMode="auto">
            <a:xfrm>
              <a:off x="6099048" y="1862195"/>
              <a:ext cx="492286" cy="119005"/>
              <a:chOff x="9000" y="9829"/>
              <a:chExt cx="736" cy="178"/>
            </a:xfrm>
          </p:grpSpPr>
          <p:sp>
            <p:nvSpPr>
              <p:cNvPr id="29790" name="Line 34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9791" name="Oval 35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29746" name="Rectangle 36"/>
            <p:cNvSpPr>
              <a:spLocks noChangeArrowheads="1"/>
            </p:cNvSpPr>
            <p:nvPr/>
          </p:nvSpPr>
          <p:spPr bwMode="auto">
            <a:xfrm>
              <a:off x="4724400" y="1869582"/>
              <a:ext cx="1374648" cy="36035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PHIẾU XUẤT</a:t>
              </a:r>
            </a:p>
          </p:txBody>
        </p:sp>
        <p:sp>
          <p:nvSpPr>
            <p:cNvPr id="29747" name="Line 39"/>
            <p:cNvSpPr>
              <a:spLocks noChangeShapeType="1"/>
            </p:cNvSpPr>
            <p:nvPr/>
          </p:nvSpPr>
          <p:spPr bwMode="auto">
            <a:xfrm>
              <a:off x="1624584" y="2274081"/>
              <a:ext cx="361188" cy="48136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9748" name="Line 40"/>
            <p:cNvSpPr>
              <a:spLocks noChangeShapeType="1"/>
            </p:cNvSpPr>
            <p:nvPr/>
          </p:nvSpPr>
          <p:spPr bwMode="auto">
            <a:xfrm>
              <a:off x="2362200" y="3200399"/>
              <a:ext cx="827532" cy="27776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9749" name="Line 41"/>
            <p:cNvSpPr>
              <a:spLocks noChangeShapeType="1"/>
            </p:cNvSpPr>
            <p:nvPr/>
          </p:nvSpPr>
          <p:spPr bwMode="auto">
            <a:xfrm flipH="1">
              <a:off x="5497068" y="2229939"/>
              <a:ext cx="120396" cy="48203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9750" name="Line 42"/>
            <p:cNvSpPr>
              <a:spLocks noChangeShapeType="1"/>
            </p:cNvSpPr>
            <p:nvPr/>
          </p:nvSpPr>
          <p:spPr bwMode="auto">
            <a:xfrm flipH="1">
              <a:off x="4191000" y="3124200"/>
              <a:ext cx="838200" cy="32963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grpSp>
          <p:nvGrpSpPr>
            <p:cNvPr id="29751" name="Group 43"/>
            <p:cNvGrpSpPr>
              <a:grpSpLocks/>
            </p:cNvGrpSpPr>
            <p:nvPr/>
          </p:nvGrpSpPr>
          <p:grpSpPr bwMode="auto">
            <a:xfrm rot="958103">
              <a:off x="6099048" y="2122820"/>
              <a:ext cx="492286" cy="119005"/>
              <a:chOff x="9000" y="9829"/>
              <a:chExt cx="736" cy="178"/>
            </a:xfrm>
          </p:grpSpPr>
          <p:sp>
            <p:nvSpPr>
              <p:cNvPr id="29788" name="Line 44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9789" name="Oval 45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29752" name="Text Box 46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481584" cy="24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Số PX</a:t>
              </a:r>
            </a:p>
          </p:txBody>
        </p:sp>
        <p:sp>
          <p:nvSpPr>
            <p:cNvPr id="29753" name="Text Box 47"/>
            <p:cNvSpPr txBox="1">
              <a:spLocks noChangeArrowheads="1"/>
            </p:cNvSpPr>
            <p:nvPr/>
          </p:nvSpPr>
          <p:spPr bwMode="auto">
            <a:xfrm>
              <a:off x="6629400" y="2135655"/>
              <a:ext cx="914400" cy="30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Ngày xuất</a:t>
              </a:r>
            </a:p>
          </p:txBody>
        </p:sp>
        <p:sp>
          <p:nvSpPr>
            <p:cNvPr id="29754" name="Text Box 48"/>
            <p:cNvSpPr txBox="1">
              <a:spLocks noChangeArrowheads="1"/>
            </p:cNvSpPr>
            <p:nvPr/>
          </p:nvSpPr>
          <p:spPr bwMode="auto">
            <a:xfrm>
              <a:off x="2743200" y="1828800"/>
              <a:ext cx="481584" cy="24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Số PN</a:t>
              </a:r>
            </a:p>
          </p:txBody>
        </p:sp>
        <p:grpSp>
          <p:nvGrpSpPr>
            <p:cNvPr id="29755" name="Group 49"/>
            <p:cNvGrpSpPr>
              <a:grpSpLocks/>
            </p:cNvGrpSpPr>
            <p:nvPr/>
          </p:nvGrpSpPr>
          <p:grpSpPr bwMode="auto">
            <a:xfrm rot="-425050">
              <a:off x="2226564" y="1949827"/>
              <a:ext cx="492286" cy="119005"/>
              <a:chOff x="9000" y="9829"/>
              <a:chExt cx="736" cy="178"/>
            </a:xfrm>
          </p:grpSpPr>
          <p:sp>
            <p:nvSpPr>
              <p:cNvPr id="29786" name="Line 50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9787" name="Oval 51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29756" name="Text Box 55"/>
            <p:cNvSpPr txBox="1">
              <a:spLocks noChangeArrowheads="1"/>
            </p:cNvSpPr>
            <p:nvPr/>
          </p:nvSpPr>
          <p:spPr bwMode="auto">
            <a:xfrm>
              <a:off x="2743200" y="2153739"/>
              <a:ext cx="1133856" cy="208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Ngày nhập</a:t>
              </a:r>
            </a:p>
          </p:txBody>
        </p:sp>
        <p:grpSp>
          <p:nvGrpSpPr>
            <p:cNvPr id="29757" name="Group 56"/>
            <p:cNvGrpSpPr>
              <a:grpSpLocks/>
            </p:cNvGrpSpPr>
            <p:nvPr/>
          </p:nvGrpSpPr>
          <p:grpSpPr bwMode="auto">
            <a:xfrm>
              <a:off x="5756114" y="2868419"/>
              <a:ext cx="492286" cy="119005"/>
              <a:chOff x="9000" y="9829"/>
              <a:chExt cx="736" cy="178"/>
            </a:xfrm>
          </p:grpSpPr>
          <p:sp>
            <p:nvSpPr>
              <p:cNvPr id="29784" name="Line 57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9785" name="Oval 58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29758" name="Text Box 59"/>
            <p:cNvSpPr txBox="1">
              <a:spLocks noChangeArrowheads="1"/>
            </p:cNvSpPr>
            <p:nvPr/>
          </p:nvSpPr>
          <p:spPr bwMode="auto">
            <a:xfrm>
              <a:off x="6211824" y="2801562"/>
              <a:ext cx="722376" cy="24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SL xuất</a:t>
              </a:r>
            </a:p>
          </p:txBody>
        </p:sp>
        <p:grpSp>
          <p:nvGrpSpPr>
            <p:cNvPr id="29759" name="Group 60"/>
            <p:cNvGrpSpPr>
              <a:grpSpLocks/>
            </p:cNvGrpSpPr>
            <p:nvPr/>
          </p:nvGrpSpPr>
          <p:grpSpPr bwMode="auto">
            <a:xfrm rot="-962740">
              <a:off x="2593368" y="2787078"/>
              <a:ext cx="492286" cy="119005"/>
              <a:chOff x="9000" y="9829"/>
              <a:chExt cx="736" cy="178"/>
            </a:xfrm>
          </p:grpSpPr>
          <p:sp>
            <p:nvSpPr>
              <p:cNvPr id="29782" name="Line 61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9783" name="Oval 62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29760" name="Text Box 63"/>
            <p:cNvSpPr txBox="1">
              <a:spLocks noChangeArrowheads="1"/>
            </p:cNvSpPr>
            <p:nvPr/>
          </p:nvSpPr>
          <p:spPr bwMode="auto">
            <a:xfrm>
              <a:off x="3087624" y="2654248"/>
              <a:ext cx="722376" cy="24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SL nhập</a:t>
              </a:r>
            </a:p>
          </p:txBody>
        </p:sp>
        <p:grpSp>
          <p:nvGrpSpPr>
            <p:cNvPr id="29761" name="Group 64"/>
            <p:cNvGrpSpPr>
              <a:grpSpLocks/>
            </p:cNvGrpSpPr>
            <p:nvPr/>
          </p:nvGrpSpPr>
          <p:grpSpPr bwMode="auto">
            <a:xfrm rot="3191859">
              <a:off x="3825959" y="3830832"/>
              <a:ext cx="492286" cy="119005"/>
              <a:chOff x="9000" y="9829"/>
              <a:chExt cx="736" cy="178"/>
            </a:xfrm>
          </p:grpSpPr>
          <p:sp>
            <p:nvSpPr>
              <p:cNvPr id="29780" name="Line 65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9781" name="Oval 66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29762" name="Group 67"/>
            <p:cNvGrpSpPr>
              <a:grpSpLocks/>
            </p:cNvGrpSpPr>
            <p:nvPr/>
          </p:nvGrpSpPr>
          <p:grpSpPr bwMode="auto">
            <a:xfrm>
              <a:off x="4114800" y="3581400"/>
              <a:ext cx="492286" cy="119005"/>
              <a:chOff x="9000" y="9829"/>
              <a:chExt cx="736" cy="178"/>
            </a:xfrm>
          </p:grpSpPr>
          <p:sp>
            <p:nvSpPr>
              <p:cNvPr id="29778" name="Line 68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9779" name="Oval 69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29763" name="Group 70"/>
            <p:cNvGrpSpPr>
              <a:grpSpLocks/>
            </p:cNvGrpSpPr>
            <p:nvPr/>
          </p:nvGrpSpPr>
          <p:grpSpPr bwMode="auto">
            <a:xfrm rot="1989476">
              <a:off x="4107264" y="3782539"/>
              <a:ext cx="492286" cy="119005"/>
              <a:chOff x="9000" y="9829"/>
              <a:chExt cx="736" cy="178"/>
            </a:xfrm>
          </p:grpSpPr>
          <p:sp>
            <p:nvSpPr>
              <p:cNvPr id="29776" name="Line 71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9777" name="Oval 72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29764" name="Text Box 73"/>
            <p:cNvSpPr txBox="1">
              <a:spLocks noChangeArrowheads="1"/>
            </p:cNvSpPr>
            <p:nvPr/>
          </p:nvSpPr>
          <p:spPr bwMode="auto">
            <a:xfrm>
              <a:off x="4572000" y="3568648"/>
              <a:ext cx="722376" cy="24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Mã NVL</a:t>
              </a:r>
            </a:p>
          </p:txBody>
        </p:sp>
        <p:sp>
          <p:nvSpPr>
            <p:cNvPr id="29765" name="Text Box 74"/>
            <p:cNvSpPr txBox="1">
              <a:spLocks noChangeArrowheads="1"/>
            </p:cNvSpPr>
            <p:nvPr/>
          </p:nvSpPr>
          <p:spPr bwMode="auto">
            <a:xfrm>
              <a:off x="4495800" y="3962400"/>
              <a:ext cx="722376" cy="24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Tên NVL</a:t>
              </a:r>
            </a:p>
          </p:txBody>
        </p:sp>
        <p:sp>
          <p:nvSpPr>
            <p:cNvPr id="29766" name="Text Box 75"/>
            <p:cNvSpPr txBox="1">
              <a:spLocks noChangeArrowheads="1"/>
            </p:cNvSpPr>
            <p:nvPr/>
          </p:nvSpPr>
          <p:spPr bwMode="auto">
            <a:xfrm>
              <a:off x="3810000" y="4114800"/>
              <a:ext cx="722376" cy="24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ĐV tính</a:t>
              </a:r>
            </a:p>
          </p:txBody>
        </p:sp>
        <p:sp>
          <p:nvSpPr>
            <p:cNvPr id="29768" name="Text Box 77"/>
            <p:cNvSpPr txBox="1">
              <a:spLocks noChangeArrowheads="1"/>
            </p:cNvSpPr>
            <p:nvPr/>
          </p:nvSpPr>
          <p:spPr bwMode="auto">
            <a:xfrm>
              <a:off x="990600" y="2438400"/>
              <a:ext cx="693420" cy="236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(1,n)</a:t>
              </a:r>
            </a:p>
          </p:txBody>
        </p:sp>
        <p:sp>
          <p:nvSpPr>
            <p:cNvPr id="29769" name="Text Box 78"/>
            <p:cNvSpPr txBox="1">
              <a:spLocks noChangeArrowheads="1"/>
            </p:cNvSpPr>
            <p:nvPr/>
          </p:nvSpPr>
          <p:spPr bwMode="auto">
            <a:xfrm>
              <a:off x="4191000" y="3048000"/>
              <a:ext cx="571500" cy="200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(0,n)</a:t>
              </a:r>
            </a:p>
          </p:txBody>
        </p:sp>
        <p:sp>
          <p:nvSpPr>
            <p:cNvPr id="29770" name="Text Box 79"/>
            <p:cNvSpPr txBox="1">
              <a:spLocks noChangeArrowheads="1"/>
            </p:cNvSpPr>
            <p:nvPr/>
          </p:nvSpPr>
          <p:spPr bwMode="auto">
            <a:xfrm>
              <a:off x="5617464" y="2310167"/>
              <a:ext cx="783336" cy="204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(1,n)</a:t>
              </a:r>
            </a:p>
          </p:txBody>
        </p:sp>
        <p:grpSp>
          <p:nvGrpSpPr>
            <p:cNvPr id="29771" name="Group 49"/>
            <p:cNvGrpSpPr>
              <a:grpSpLocks/>
            </p:cNvGrpSpPr>
            <p:nvPr/>
          </p:nvGrpSpPr>
          <p:grpSpPr bwMode="auto">
            <a:xfrm rot="513595">
              <a:off x="2215915" y="2133600"/>
              <a:ext cx="492286" cy="119005"/>
              <a:chOff x="9000" y="9829"/>
              <a:chExt cx="736" cy="178"/>
            </a:xfrm>
          </p:grpSpPr>
          <p:sp>
            <p:nvSpPr>
              <p:cNvPr id="29774" name="Line 50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9775" name="Oval 51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29772" name="Rectangle 37"/>
            <p:cNvSpPr>
              <a:spLocks noChangeArrowheads="1"/>
            </p:cNvSpPr>
            <p:nvPr/>
          </p:nvSpPr>
          <p:spPr bwMode="auto">
            <a:xfrm>
              <a:off x="3189732" y="3357156"/>
              <a:ext cx="963168" cy="36035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NVLIỆU</a:t>
              </a:r>
            </a:p>
          </p:txBody>
        </p:sp>
        <p:sp>
          <p:nvSpPr>
            <p:cNvPr id="29773" name="AutoShape 38"/>
            <p:cNvSpPr>
              <a:spLocks noChangeArrowheads="1"/>
            </p:cNvSpPr>
            <p:nvPr/>
          </p:nvSpPr>
          <p:spPr bwMode="auto">
            <a:xfrm>
              <a:off x="1600200" y="2635774"/>
              <a:ext cx="1107948" cy="717026"/>
            </a:xfrm>
            <a:prstGeom prst="diamond">
              <a:avLst/>
            </a:prstGeom>
            <a:solidFill>
              <a:srgbClr val="FFCC66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CT NHẬP</a:t>
              </a:r>
            </a:p>
          </p:txBody>
        </p:sp>
        <p:sp>
          <p:nvSpPr>
            <p:cNvPr id="29767" name="Text Box 76"/>
            <p:cNvSpPr txBox="1">
              <a:spLocks noChangeArrowheads="1"/>
            </p:cNvSpPr>
            <p:nvPr/>
          </p:nvSpPr>
          <p:spPr bwMode="auto">
            <a:xfrm>
              <a:off x="2588348" y="3439777"/>
              <a:ext cx="630936" cy="29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881A87"/>
                  </a:solidFill>
                  <a:cs typeface="Tahoma" charset="0"/>
                </a:rPr>
                <a:t>(0,n)</a:t>
              </a:r>
            </a:p>
          </p:txBody>
        </p:sp>
      </p:grpSp>
      <p:sp>
        <p:nvSpPr>
          <p:cNvPr id="29704" name="AutoShape 120"/>
          <p:cNvSpPr>
            <a:spLocks noChangeArrowheads="1"/>
          </p:cNvSpPr>
          <p:nvPr/>
        </p:nvSpPr>
        <p:spPr bwMode="auto">
          <a:xfrm>
            <a:off x="4401702" y="4766221"/>
            <a:ext cx="3810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7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phân cấp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42"/>
          <p:cNvGrpSpPr>
            <a:grpSpLocks/>
          </p:cNvGrpSpPr>
          <p:nvPr/>
        </p:nvGrpSpPr>
        <p:grpSpPr bwMode="auto">
          <a:xfrm>
            <a:off x="913607" y="1964976"/>
            <a:ext cx="7315200" cy="1905000"/>
            <a:chOff x="838200" y="4267200"/>
            <a:chExt cx="7315200" cy="1905000"/>
          </a:xfrm>
        </p:grpSpPr>
        <p:sp>
          <p:nvSpPr>
            <p:cNvPr id="5" name="AutoShape 81"/>
            <p:cNvSpPr>
              <a:spLocks noChangeAspect="1" noChangeArrowheads="1"/>
            </p:cNvSpPr>
            <p:nvPr/>
          </p:nvSpPr>
          <p:spPr bwMode="auto">
            <a:xfrm>
              <a:off x="1371600" y="4267200"/>
              <a:ext cx="6248400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400">
                <a:solidFill>
                  <a:srgbClr val="881A87"/>
                </a:solidFill>
                <a:latin typeface="Tahoma" charset="0"/>
                <a:cs typeface="Tahoma" charset="0"/>
              </a:endParaRPr>
            </a:p>
          </p:txBody>
        </p:sp>
        <p:sp>
          <p:nvSpPr>
            <p:cNvPr id="6" name="Rectangle 82"/>
            <p:cNvSpPr>
              <a:spLocks noChangeArrowheads="1"/>
            </p:cNvSpPr>
            <p:nvPr/>
          </p:nvSpPr>
          <p:spPr bwMode="auto">
            <a:xfrm>
              <a:off x="1861671" y="5615304"/>
              <a:ext cx="980141" cy="55689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PHIẾU NHẬP</a:t>
              </a:r>
            </a:p>
          </p:txBody>
        </p:sp>
        <p:sp>
          <p:nvSpPr>
            <p:cNvPr id="7" name="Rectangle 83"/>
            <p:cNvSpPr>
              <a:spLocks noChangeArrowheads="1"/>
            </p:cNvSpPr>
            <p:nvPr/>
          </p:nvSpPr>
          <p:spPr bwMode="auto">
            <a:xfrm>
              <a:off x="3576918" y="5615304"/>
              <a:ext cx="980141" cy="55689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PHIẾU XUẤT</a:t>
              </a:r>
            </a:p>
          </p:txBody>
        </p:sp>
        <p:sp>
          <p:nvSpPr>
            <p:cNvPr id="8" name="Rectangle 84"/>
            <p:cNvSpPr>
              <a:spLocks noChangeArrowheads="1"/>
            </p:cNvSpPr>
            <p:nvPr/>
          </p:nvSpPr>
          <p:spPr bwMode="auto">
            <a:xfrm>
              <a:off x="5943600" y="4390436"/>
              <a:ext cx="980141" cy="3669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NVLIỆU</a:t>
              </a:r>
            </a:p>
          </p:txBody>
        </p:sp>
        <p:sp>
          <p:nvSpPr>
            <p:cNvPr id="9" name="Text Box 85"/>
            <p:cNvSpPr txBox="1">
              <a:spLocks noChangeArrowheads="1"/>
            </p:cNvSpPr>
            <p:nvPr/>
          </p:nvSpPr>
          <p:spPr bwMode="auto">
            <a:xfrm>
              <a:off x="7239000" y="5012009"/>
              <a:ext cx="735106" cy="245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ĐV tính</a:t>
              </a:r>
            </a:p>
          </p:txBody>
        </p:sp>
        <p:sp>
          <p:nvSpPr>
            <p:cNvPr id="10" name="Text Box 86"/>
            <p:cNvSpPr txBox="1">
              <a:spLocks noChangeArrowheads="1"/>
            </p:cNvSpPr>
            <p:nvPr/>
          </p:nvSpPr>
          <p:spPr bwMode="auto">
            <a:xfrm>
              <a:off x="958162" y="4343400"/>
              <a:ext cx="1175438" cy="190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Số chứng từ</a:t>
              </a:r>
            </a:p>
          </p:txBody>
        </p:sp>
        <p:grpSp>
          <p:nvGrpSpPr>
            <p:cNvPr id="11" name="Group 87"/>
            <p:cNvGrpSpPr>
              <a:grpSpLocks/>
            </p:cNvGrpSpPr>
            <p:nvPr/>
          </p:nvGrpSpPr>
          <p:grpSpPr bwMode="auto">
            <a:xfrm rot="10800000">
              <a:off x="2089839" y="4419600"/>
              <a:ext cx="500961" cy="121193"/>
              <a:chOff x="9000" y="9829"/>
              <a:chExt cx="736" cy="178"/>
            </a:xfrm>
          </p:grpSpPr>
          <p:sp>
            <p:nvSpPr>
              <p:cNvPr id="41" name="Line 88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42" name="Oval 89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pPr algn="ctr"/>
                <a:endPara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838200" y="4625957"/>
              <a:ext cx="1175439" cy="25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Ngày chứng từ</a:t>
              </a:r>
            </a:p>
          </p:txBody>
        </p:sp>
        <p:grpSp>
          <p:nvGrpSpPr>
            <p:cNvPr id="13" name="Group 91"/>
            <p:cNvGrpSpPr>
              <a:grpSpLocks/>
            </p:cNvGrpSpPr>
            <p:nvPr/>
          </p:nvGrpSpPr>
          <p:grpSpPr bwMode="auto">
            <a:xfrm rot="4736615">
              <a:off x="4594532" y="5074080"/>
              <a:ext cx="501795" cy="121156"/>
              <a:chOff x="9000" y="9829"/>
              <a:chExt cx="736" cy="178"/>
            </a:xfrm>
          </p:grpSpPr>
          <p:sp>
            <p:nvSpPr>
              <p:cNvPr id="39" name="Line 92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40" name="Oval 93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rot="10800000" vert="eaVert"/>
              <a:lstStyle/>
              <a:p>
                <a:pPr algn="ctr"/>
                <a:endPara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14" name="Text Box 94"/>
            <p:cNvSpPr txBox="1">
              <a:spLocks noChangeArrowheads="1"/>
            </p:cNvSpPr>
            <p:nvPr/>
          </p:nvSpPr>
          <p:spPr bwMode="auto">
            <a:xfrm>
              <a:off x="4979894" y="5181600"/>
              <a:ext cx="735106" cy="245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Số lượng</a:t>
              </a:r>
            </a:p>
          </p:txBody>
        </p: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6923741" y="4374607"/>
              <a:ext cx="500961" cy="121193"/>
              <a:chOff x="9000" y="9829"/>
              <a:chExt cx="736" cy="178"/>
            </a:xfrm>
          </p:grpSpPr>
          <p:sp>
            <p:nvSpPr>
              <p:cNvPr id="37" name="Line 96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38" name="Oval 97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16" name="Group 98"/>
            <p:cNvGrpSpPr>
              <a:grpSpLocks/>
            </p:cNvGrpSpPr>
            <p:nvPr/>
          </p:nvGrpSpPr>
          <p:grpSpPr bwMode="auto">
            <a:xfrm rot="1116194">
              <a:off x="6923741" y="4572541"/>
              <a:ext cx="500961" cy="121193"/>
              <a:chOff x="9000" y="9829"/>
              <a:chExt cx="736" cy="178"/>
            </a:xfrm>
          </p:grpSpPr>
          <p:sp>
            <p:nvSpPr>
              <p:cNvPr id="35" name="Line 99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36" name="Oval 100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17" name="Group 101"/>
            <p:cNvGrpSpPr>
              <a:grpSpLocks/>
            </p:cNvGrpSpPr>
            <p:nvPr/>
          </p:nvGrpSpPr>
          <p:grpSpPr bwMode="auto">
            <a:xfrm rot="1989476">
              <a:off x="6898708" y="4775147"/>
              <a:ext cx="500280" cy="121193"/>
              <a:chOff x="9000" y="9829"/>
              <a:chExt cx="736" cy="178"/>
            </a:xfrm>
          </p:grpSpPr>
          <p:sp>
            <p:nvSpPr>
              <p:cNvPr id="33" name="Line 102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34" name="Oval 103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18" name="Text Box 104"/>
            <p:cNvSpPr txBox="1">
              <a:spLocks noChangeArrowheads="1"/>
            </p:cNvSpPr>
            <p:nvPr/>
          </p:nvSpPr>
          <p:spPr bwMode="auto">
            <a:xfrm>
              <a:off x="7391400" y="4325528"/>
              <a:ext cx="735106" cy="246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Mã NVL</a:t>
              </a:r>
            </a:p>
          </p:txBody>
        </p:sp>
        <p:sp>
          <p:nvSpPr>
            <p:cNvPr id="19" name="Text Box 105"/>
            <p:cNvSpPr txBox="1">
              <a:spLocks noChangeArrowheads="1"/>
            </p:cNvSpPr>
            <p:nvPr/>
          </p:nvSpPr>
          <p:spPr bwMode="auto">
            <a:xfrm>
              <a:off x="7418294" y="4648200"/>
              <a:ext cx="735106" cy="246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Tên NVL</a:t>
              </a:r>
            </a:p>
          </p:txBody>
        </p:sp>
        <p:sp>
          <p:nvSpPr>
            <p:cNvPr id="20" name="Text Box 106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567765" cy="25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(0,n)</a:t>
              </a:r>
            </a:p>
          </p:txBody>
        </p:sp>
        <p:sp>
          <p:nvSpPr>
            <p:cNvPr id="21" name="Text Box 107"/>
            <p:cNvSpPr txBox="1">
              <a:spLocks noChangeArrowheads="1"/>
            </p:cNvSpPr>
            <p:nvPr/>
          </p:nvSpPr>
          <p:spPr bwMode="auto">
            <a:xfrm>
              <a:off x="3657600" y="4572000"/>
              <a:ext cx="561788" cy="241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(1,n)</a:t>
              </a:r>
            </a:p>
          </p:txBody>
        </p:sp>
        <p:sp>
          <p:nvSpPr>
            <p:cNvPr id="22" name="AutoShape 109"/>
            <p:cNvSpPr>
              <a:spLocks noChangeArrowheads="1"/>
            </p:cNvSpPr>
            <p:nvPr/>
          </p:nvSpPr>
          <p:spPr bwMode="auto">
            <a:xfrm>
              <a:off x="4295588" y="4267200"/>
              <a:ext cx="980141" cy="614137"/>
            </a:xfrm>
            <a:prstGeom prst="diamond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CT CTỪ</a:t>
              </a:r>
            </a:p>
          </p:txBody>
        </p:sp>
        <p:grpSp>
          <p:nvGrpSpPr>
            <p:cNvPr id="23" name="Group 110"/>
            <p:cNvGrpSpPr>
              <a:grpSpLocks/>
            </p:cNvGrpSpPr>
            <p:nvPr/>
          </p:nvGrpSpPr>
          <p:grpSpPr bwMode="auto">
            <a:xfrm rot="10800000">
              <a:off x="2089839" y="4664029"/>
              <a:ext cx="500961" cy="121193"/>
              <a:chOff x="9000" y="9829"/>
              <a:chExt cx="736" cy="178"/>
            </a:xfrm>
          </p:grpSpPr>
          <p:sp>
            <p:nvSpPr>
              <p:cNvPr id="31" name="Line 111"/>
              <p:cNvSpPr>
                <a:spLocks noChangeShapeType="1"/>
              </p:cNvSpPr>
              <p:nvPr/>
            </p:nvSpPr>
            <p:spPr bwMode="auto">
              <a:xfrm flipV="1">
                <a:off x="9000" y="9934"/>
                <a:ext cx="54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32" name="Oval 112"/>
              <p:cNvSpPr>
                <a:spLocks noChangeArrowheads="1"/>
              </p:cNvSpPr>
              <p:nvPr/>
            </p:nvSpPr>
            <p:spPr bwMode="auto">
              <a:xfrm>
                <a:off x="9556" y="9829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pPr algn="ctr"/>
                <a:endPara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24" name="Line 115"/>
            <p:cNvSpPr>
              <a:spLocks noChangeShapeType="1"/>
            </p:cNvSpPr>
            <p:nvPr/>
          </p:nvSpPr>
          <p:spPr bwMode="auto">
            <a:xfrm>
              <a:off x="2351741" y="5370195"/>
              <a:ext cx="171524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5" name="Line 116"/>
            <p:cNvSpPr>
              <a:spLocks noChangeShapeType="1"/>
            </p:cNvSpPr>
            <p:nvPr/>
          </p:nvSpPr>
          <p:spPr bwMode="auto">
            <a:xfrm flipV="1">
              <a:off x="3209365" y="4757420"/>
              <a:ext cx="0" cy="61277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6" name="Line 117"/>
            <p:cNvSpPr>
              <a:spLocks noChangeShapeType="1"/>
            </p:cNvSpPr>
            <p:nvPr/>
          </p:nvSpPr>
          <p:spPr bwMode="auto">
            <a:xfrm>
              <a:off x="2351741" y="5370195"/>
              <a:ext cx="0" cy="2451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sp>
          <p:nvSpPr>
            <p:cNvPr id="27" name="Line 118"/>
            <p:cNvSpPr>
              <a:spLocks noChangeShapeType="1"/>
            </p:cNvSpPr>
            <p:nvPr/>
          </p:nvSpPr>
          <p:spPr bwMode="auto">
            <a:xfrm>
              <a:off x="4066988" y="5370195"/>
              <a:ext cx="0" cy="2451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solidFill>
                  <a:srgbClr val="881A87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57600" y="4572000"/>
              <a:ext cx="685800" cy="1588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108"/>
            <p:cNvSpPr>
              <a:spLocks noChangeArrowheads="1"/>
            </p:cNvSpPr>
            <p:nvPr/>
          </p:nvSpPr>
          <p:spPr bwMode="auto">
            <a:xfrm>
              <a:off x="2590800" y="4390436"/>
              <a:ext cx="1108635" cy="3669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1">
                  <a:solidFill>
                    <a:srgbClr val="881A87"/>
                  </a:solidFill>
                  <a:latin typeface="Tahoma" charset="0"/>
                  <a:cs typeface="Tahoma" charset="0"/>
                </a:rPr>
                <a:t>CHỨNG TỪ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257800" y="4572000"/>
              <a:ext cx="685800" cy="1588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phân cấp (tt)</a:t>
            </a:r>
          </a:p>
        </p:txBody>
      </p:sp>
      <p:sp>
        <p:nvSpPr>
          <p:cNvPr id="3072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thực-thể-chuyên-biệt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r>
              <a:rPr lang="en-US" smtClean="0"/>
              <a:t> </a:t>
            </a:r>
            <a:endParaRPr lang="en-US" dirty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2"/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0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77l">
  <a:themeElements>
    <a:clrScheme name="170Gp_natural_light 1">
      <a:dk1>
        <a:srgbClr val="000000"/>
      </a:dk1>
      <a:lt1>
        <a:srgbClr val="FFFFFF"/>
      </a:lt1>
      <a:dk2>
        <a:srgbClr val="000066"/>
      </a:dk2>
      <a:lt2>
        <a:srgbClr val="C0C0C0"/>
      </a:lt2>
      <a:accent1>
        <a:srgbClr val="65D135"/>
      </a:accent1>
      <a:accent2>
        <a:srgbClr val="ECCE4C"/>
      </a:accent2>
      <a:accent3>
        <a:srgbClr val="FFFFFF"/>
      </a:accent3>
      <a:accent4>
        <a:srgbClr val="000000"/>
      </a:accent4>
      <a:accent5>
        <a:srgbClr val="B8E5AE"/>
      </a:accent5>
      <a:accent6>
        <a:srgbClr val="D6BA44"/>
      </a:accent6>
      <a:hlink>
        <a:srgbClr val="AE0404"/>
      </a:hlink>
      <a:folHlink>
        <a:srgbClr val="0066CC"/>
      </a:folHlink>
    </a:clrScheme>
    <a:fontScheme name="170Gp_natural_ligh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000066"/>
        </a:dk2>
        <a:lt2>
          <a:srgbClr val="C0C0C0"/>
        </a:lt2>
        <a:accent1>
          <a:srgbClr val="65D135"/>
        </a:accent1>
        <a:accent2>
          <a:srgbClr val="ECCE4C"/>
        </a:accent2>
        <a:accent3>
          <a:srgbClr val="FFFFFF"/>
        </a:accent3>
        <a:accent4>
          <a:srgbClr val="000000"/>
        </a:accent4>
        <a:accent5>
          <a:srgbClr val="B8E5AE"/>
        </a:accent5>
        <a:accent6>
          <a:srgbClr val="D6BA44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17407D"/>
        </a:dk2>
        <a:lt2>
          <a:srgbClr val="DDDDDD"/>
        </a:lt2>
        <a:accent1>
          <a:srgbClr val="5DC5B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6DFD9"/>
        </a:accent5>
        <a:accent6>
          <a:srgbClr val="8AB9E7"/>
        </a:accent6>
        <a:hlink>
          <a:srgbClr val="5D99DB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511550"/>
        </a:dk2>
        <a:lt2>
          <a:srgbClr val="DDDDDD"/>
        </a:lt2>
        <a:accent1>
          <a:srgbClr val="8B8DE1"/>
        </a:accent1>
        <a:accent2>
          <a:srgbClr val="CABDF5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B7ABDE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cdb2004177l</Template>
  <TotalTime>1077</TotalTime>
  <Words>1378</Words>
  <Application>Microsoft Office PowerPoint</Application>
  <PresentationFormat>On-screen Show (4:3)</PresentationFormat>
  <Paragraphs>252</Paragraphs>
  <Slides>15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Tahoma</vt:lpstr>
      <vt:lpstr>Times New Roman</vt:lpstr>
      <vt:lpstr>Wingdings</vt:lpstr>
      <vt:lpstr>cdb2004177l</vt:lpstr>
      <vt:lpstr>Image</vt:lpstr>
      <vt:lpstr>Chương 1. PHÂN  TÍCH DỮ LIỆU (tt)</vt:lpstr>
      <vt:lpstr>Mô hình thực thể kết hợp mở rộng</vt:lpstr>
      <vt:lpstr>Cấu trúc phân cấp</vt:lpstr>
      <vt:lpstr>Ví dụ</vt:lpstr>
      <vt:lpstr>Ví dụ</vt:lpstr>
      <vt:lpstr>Cấu trúc phân cấp (tt)</vt:lpstr>
      <vt:lpstr>Cấu trúc phân cấp (tt)</vt:lpstr>
      <vt:lpstr>Cấu trúc phân cấp (tt)</vt:lpstr>
      <vt:lpstr>Cấu trúc phân cấp (tt)</vt:lpstr>
      <vt:lpstr>Thuộc tính kết hợp</vt:lpstr>
      <vt:lpstr>Định danh</vt:lpstr>
      <vt:lpstr>Ví dụ</vt:lpstr>
      <vt:lpstr>Mối kết hợp mở rộng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2: INDEX</dc:title>
  <dc:creator>vinature</dc:creator>
  <cp:lastModifiedBy>Lê Nguyễn Hoài Nam</cp:lastModifiedBy>
  <cp:revision>337</cp:revision>
  <dcterms:created xsi:type="dcterms:W3CDTF">2013-01-07T00:39:27Z</dcterms:created>
  <dcterms:modified xsi:type="dcterms:W3CDTF">2020-10-13T13:36:54Z</dcterms:modified>
  <cp:contentStatus/>
</cp:coreProperties>
</file>