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5"/>
  </p:notesMasterIdLst>
  <p:handoutMasterIdLst>
    <p:handoutMasterId r:id="rId56"/>
  </p:handoutMasterIdLst>
  <p:sldIdLst>
    <p:sldId id="435" r:id="rId2"/>
    <p:sldId id="341" r:id="rId3"/>
    <p:sldId id="342" r:id="rId4"/>
    <p:sldId id="375" r:id="rId5"/>
    <p:sldId id="345" r:id="rId6"/>
    <p:sldId id="429" r:id="rId7"/>
    <p:sldId id="433" r:id="rId8"/>
    <p:sldId id="347" r:id="rId9"/>
    <p:sldId id="348" r:id="rId10"/>
    <p:sldId id="349" r:id="rId11"/>
    <p:sldId id="364" r:id="rId12"/>
    <p:sldId id="365" r:id="rId13"/>
    <p:sldId id="366" r:id="rId14"/>
    <p:sldId id="367" r:id="rId15"/>
    <p:sldId id="350" r:id="rId16"/>
    <p:sldId id="378" r:id="rId17"/>
    <p:sldId id="379" r:id="rId18"/>
    <p:sldId id="380" r:id="rId19"/>
    <p:sldId id="381" r:id="rId20"/>
    <p:sldId id="368" r:id="rId21"/>
    <p:sldId id="382" r:id="rId22"/>
    <p:sldId id="351" r:id="rId23"/>
    <p:sldId id="370" r:id="rId24"/>
    <p:sldId id="352" r:id="rId25"/>
    <p:sldId id="383" r:id="rId26"/>
    <p:sldId id="384" r:id="rId27"/>
    <p:sldId id="385" r:id="rId28"/>
    <p:sldId id="386" r:id="rId29"/>
    <p:sldId id="372" r:id="rId30"/>
    <p:sldId id="373" r:id="rId31"/>
    <p:sldId id="414" r:id="rId32"/>
    <p:sldId id="415" r:id="rId33"/>
    <p:sldId id="354" r:id="rId34"/>
    <p:sldId id="387" r:id="rId35"/>
    <p:sldId id="388" r:id="rId36"/>
    <p:sldId id="389" r:id="rId37"/>
    <p:sldId id="419" r:id="rId38"/>
    <p:sldId id="355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8" r:id="rId47"/>
    <p:sldId id="400" r:id="rId48"/>
    <p:sldId id="401" r:id="rId49"/>
    <p:sldId id="416" r:id="rId50"/>
    <p:sldId id="402" r:id="rId51"/>
    <p:sldId id="425" r:id="rId52"/>
    <p:sldId id="403" r:id="rId53"/>
    <p:sldId id="42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E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44" autoAdjust="0"/>
  </p:normalViewPr>
  <p:slideViewPr>
    <p:cSldViewPr snapToGrid="0" snapToObjects="1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91306-CB26-F242-B8E6-56873EE5EB3B}" type="datetimeFigureOut">
              <a:rPr lang="en-US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9B55B-FAA8-3147-B67A-F329A4B5067A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6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37712-C0B3-D748-900B-26A7C034D0B5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8A8A-37E0-5E4E-BB83-C44BDFF5C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8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model that describes a system’s functional </a:t>
            </a:r>
            <a:r>
              <a:rPr lang="en-US" baseline="0" dirty="0" smtClean="0"/>
              <a:t> </a:t>
            </a:r>
            <a:r>
              <a:rPr lang="en-US" dirty="0" smtClean="0"/>
              <a:t>requirements in terms of Use-Cases </a:t>
            </a:r>
          </a:p>
          <a:p>
            <a:r>
              <a:rPr lang="en-US" dirty="0" smtClean="0"/>
              <a:t> A model of the system’s intended functionality </a:t>
            </a:r>
          </a:p>
          <a:p>
            <a:r>
              <a:rPr lang="en-US" dirty="0" smtClean="0"/>
              <a:t>(Use-Cases) and its environment (actors)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r>
              <a:rPr lang="en-US" baseline="0" dirty="0" smtClean="0">
                <a:sym typeface="Wingdings" pitchFamily="2" charset="2"/>
              </a:rPr>
              <a:t> excel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Preconditions and </a:t>
            </a:r>
            <a:r>
              <a:rPr lang="en-US" b="1" dirty="0" err="1" smtClean="0"/>
              <a:t>Postconditions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It can be useful to use the notion of </a:t>
            </a:r>
            <a:r>
              <a:rPr lang="en-US" b="1" dirty="0" smtClean="0"/>
              <a:t>precondition</a:t>
            </a:r>
            <a:r>
              <a:rPr lang="en-US" dirty="0" smtClean="0"/>
              <a:t> and </a:t>
            </a:r>
            <a:r>
              <a:rPr lang="en-US" b="1" dirty="0" err="1" smtClean="0"/>
              <a:t>postcondition</a:t>
            </a:r>
            <a:r>
              <a:rPr lang="en-US" dirty="0" smtClean="0"/>
              <a:t> to clarify how the flow of events starts and ends. However, only use it if it is perceived as adding value by the audience of the Use-Case.</a:t>
            </a:r>
          </a:p>
          <a:p>
            <a:r>
              <a:rPr lang="en-US" dirty="0" smtClean="0"/>
              <a:t>A precondition is the state of the system and its surroundings that is required before the Use-Case can be started. A </a:t>
            </a:r>
            <a:r>
              <a:rPr lang="en-US" dirty="0" err="1" smtClean="0"/>
              <a:t>postcondition</a:t>
            </a:r>
            <a:r>
              <a:rPr lang="en-US" dirty="0" smtClean="0"/>
              <a:t> is the states the system can be in after the Use-Case has ended.</a:t>
            </a:r>
          </a:p>
          <a:p>
            <a:r>
              <a:rPr lang="en-US" dirty="0" smtClean="0"/>
              <a:t>Consider the following: </a:t>
            </a:r>
          </a:p>
          <a:p>
            <a:r>
              <a:rPr lang="en-US" dirty="0" smtClean="0"/>
              <a:t>The states described by pre- or </a:t>
            </a:r>
            <a:r>
              <a:rPr lang="en-US" dirty="0" err="1" smtClean="0"/>
              <a:t>postconditions</a:t>
            </a:r>
            <a:r>
              <a:rPr lang="en-US" dirty="0" smtClean="0"/>
              <a:t> should be states that the user can observe. "The user has logged on to the system" or "The user has opened the document" are examples of observable states.</a:t>
            </a:r>
          </a:p>
          <a:p>
            <a:r>
              <a:rPr lang="en-US" dirty="0" smtClean="0"/>
              <a:t>A precondition is a constraint on when a Use-Case can start. It is not the event that starts the Use-Case.</a:t>
            </a:r>
          </a:p>
          <a:p>
            <a:r>
              <a:rPr lang="en-US" dirty="0" smtClean="0"/>
              <a:t>A precondition for a Use-Case is not a precondition for only one </a:t>
            </a:r>
            <a:r>
              <a:rPr lang="en-US" dirty="0" err="1" smtClean="0"/>
              <a:t>subflow</a:t>
            </a:r>
            <a:r>
              <a:rPr lang="en-US" dirty="0" smtClean="0"/>
              <a:t>, although you can define 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 at the </a:t>
            </a:r>
            <a:r>
              <a:rPr lang="en-US" dirty="0" err="1" smtClean="0"/>
              <a:t>subflow</a:t>
            </a:r>
            <a:r>
              <a:rPr lang="en-US" dirty="0" smtClean="0"/>
              <a:t> level.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postcondition</a:t>
            </a:r>
            <a:r>
              <a:rPr lang="en-US" dirty="0" smtClean="0"/>
              <a:t> for a Use-Case should be true regardless of which alternative flows were executed; it should not be true only for the main flow. If something could fail, you would cover that in the </a:t>
            </a:r>
            <a:r>
              <a:rPr lang="en-US" dirty="0" err="1" smtClean="0"/>
              <a:t>postcondition</a:t>
            </a:r>
            <a:r>
              <a:rPr lang="en-US" dirty="0" smtClean="0"/>
              <a:t> by saying "The action is completed, or if something failed, the action is not performed", rather than just "The action is completed".</a:t>
            </a:r>
          </a:p>
          <a:p>
            <a:r>
              <a:rPr lang="en-US" dirty="0" smtClean="0"/>
              <a:t>When you use </a:t>
            </a:r>
            <a:r>
              <a:rPr lang="en-US" dirty="0" err="1" smtClean="0"/>
              <a:t>postconditions</a:t>
            </a:r>
            <a:r>
              <a:rPr lang="en-US" dirty="0" smtClean="0"/>
              <a:t> together with extend-relationships, you should take care that the extending Use-Case does not introduce a </a:t>
            </a:r>
            <a:r>
              <a:rPr lang="en-US" dirty="0" err="1" smtClean="0"/>
              <a:t>subflow</a:t>
            </a:r>
            <a:r>
              <a:rPr lang="en-US" dirty="0" smtClean="0"/>
              <a:t> that violates the </a:t>
            </a:r>
            <a:r>
              <a:rPr lang="en-US" dirty="0" err="1" smtClean="0"/>
              <a:t>postcondition</a:t>
            </a:r>
            <a:r>
              <a:rPr lang="en-US" dirty="0" smtClean="0"/>
              <a:t> in the base Use-Case.</a:t>
            </a:r>
          </a:p>
          <a:p>
            <a:r>
              <a:rPr lang="en-US" dirty="0" err="1" smtClean="0"/>
              <a:t>postconditions</a:t>
            </a:r>
            <a:r>
              <a:rPr lang="en-US" dirty="0" smtClean="0"/>
              <a:t> can be a powerful tool for describing Use-Cases. You first define what the Use-Case is supposed to achieve, the </a:t>
            </a:r>
            <a:r>
              <a:rPr lang="en-US" dirty="0" err="1" smtClean="0"/>
              <a:t>postcondition</a:t>
            </a:r>
            <a:r>
              <a:rPr lang="en-US" dirty="0" smtClean="0"/>
              <a:t>. You can then describe how to reach this condition (the flow of events needed).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A precondition for the Use-Case Cash Withdrawal in the ATM machine: The customer has a personally-issued card that fits in the card reader, has been issued a PIN number, and is registered with the banking system.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postcondition</a:t>
            </a:r>
            <a:r>
              <a:rPr lang="en-US" dirty="0" smtClean="0"/>
              <a:t> for the Use-Case Cash Withdrawal in the ATM machine: At the end of the Use-Case, all account and transaction logs are balanced, communication with the banking system is reinitialized and the customer has been returned his card.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smtClean="0"/>
              <a:t>Điều kiện tiên quyết (Pre-Conditions)</a:t>
            </a:r>
          </a:p>
          <a:p>
            <a:pPr lvl="2"/>
            <a:r>
              <a:rPr lang="en-US" smtClean="0"/>
              <a:t>Các điều kiện cần thiết cần phải có trước khi thực hiện mộ UC</a:t>
            </a:r>
          </a:p>
          <a:p>
            <a:pPr lvl="2"/>
            <a:r>
              <a:rPr lang="en-US" smtClean="0"/>
              <a:t>Có thể là một UC khác (không giống với quan hệ </a:t>
            </a:r>
            <a:r>
              <a:rPr lang="en-US" smtClean="0">
                <a:solidFill>
                  <a:srgbClr val="FF0000"/>
                </a:solidFill>
              </a:rPr>
              <a:t>&lt;&lt;include&gt;&gt;</a:t>
            </a:r>
            <a:r>
              <a:rPr lang="en-US" smtClean="0"/>
              <a:t>)</a:t>
            </a:r>
          </a:p>
          <a:p>
            <a:r>
              <a:rPr lang="en-US" b="1" smtClean="0"/>
              <a:t>Mô tả (Description)</a:t>
            </a:r>
          </a:p>
          <a:p>
            <a:pPr lvl="1"/>
            <a:r>
              <a:rPr lang="en-US" smtClean="0"/>
              <a:t>Mô tả các tiến trình cơ bản hoặc bình thường của hệ thống nếu hệ thống hoạt động như dự định (mọi thứ điều đúng)</a:t>
            </a:r>
          </a:p>
          <a:p>
            <a:r>
              <a:rPr lang="en-US" b="1" smtClean="0"/>
              <a:t>Điều kiện sau (Post-conditions)</a:t>
            </a:r>
          </a:p>
          <a:p>
            <a:pPr lvl="1"/>
            <a:r>
              <a:rPr lang="en-US" smtClean="0"/>
              <a:t>Trạng thái của hệ thống sau khi UC được thực thi</a:t>
            </a:r>
          </a:p>
          <a:p>
            <a:pPr lvl="1"/>
            <a:r>
              <a:rPr lang="en-US" smtClean="0"/>
              <a:t>Các giá trị  đưa ra cho các tác nhân</a:t>
            </a:r>
          </a:p>
          <a:p>
            <a:pPr lvl="1"/>
            <a:r>
              <a:rPr lang="en-US" smtClean="0"/>
              <a:t>Phân biệt giữa biến thể và các ngoại lệ</a:t>
            </a:r>
          </a:p>
          <a:p>
            <a:r>
              <a:rPr lang="en-US" b="1" smtClean="0"/>
              <a:t>Các biến thể (Variations)</a:t>
            </a:r>
          </a:p>
          <a:p>
            <a:pPr lvl="1"/>
            <a:r>
              <a:rPr lang="en-US" smtClean="0"/>
              <a:t>Các điều kiện dẫn tới việc phân nhánh</a:t>
            </a:r>
          </a:p>
          <a:p>
            <a:pPr lvl="1"/>
            <a:r>
              <a:rPr lang="en-US" smtClean="0"/>
              <a:t>Mô tả các tiến trình thay thế hoặc là tên mở rộng của UC </a:t>
            </a:r>
          </a:p>
          <a:p>
            <a:r>
              <a:rPr lang="en-US" b="1" smtClean="0"/>
              <a:t>Các ngoại lệ (Exceptions)</a:t>
            </a:r>
          </a:p>
          <a:p>
            <a:pPr lvl="1"/>
            <a:r>
              <a:rPr lang="en-US" smtClean="0"/>
              <a:t>Những điều kiện không mong đợi dẫn tới việc phân nhánh (xung đột với điều kiện sau)</a:t>
            </a:r>
          </a:p>
          <a:p>
            <a:pPr lvl="1"/>
            <a:r>
              <a:rPr lang="en-US" smtClean="0"/>
              <a:t>Mô tả các tiến trình thay thế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1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u="sng" baseline="0" dirty="0" err="1" smtClean="0"/>
              <a:t>Quên</a:t>
            </a:r>
            <a:r>
              <a:rPr lang="en-US" sz="1200" u="sng" baseline="0" dirty="0" smtClean="0"/>
              <a:t> </a:t>
            </a:r>
            <a:r>
              <a:rPr lang="en-US" sz="1200" u="sng" baseline="0" dirty="0" err="1" smtClean="0"/>
              <a:t>mật</a:t>
            </a:r>
            <a:r>
              <a:rPr lang="en-US" sz="1200" u="sng" baseline="0" dirty="0" smtClean="0"/>
              <a:t> </a:t>
            </a:r>
            <a:r>
              <a:rPr lang="en-US" sz="1200" u="sng" baseline="0" dirty="0" err="1" smtClean="0"/>
              <a:t>khẩu: Khi người dùng chọn chức năng quên mật khẩu trên màn hình đăng nhập</a:t>
            </a:r>
            <a:endParaRPr lang="en-US" sz="1200" u="sng" baseline="0" dirty="0" smtClean="0"/>
          </a:p>
          <a:p>
            <a:pPr>
              <a:buFontTx/>
              <a:buChar char="-"/>
            </a:pPr>
            <a:r>
              <a:rPr lang="en-US" sz="1200" baseline="0" dirty="0" err="1" smtClean="0"/>
              <a:t>Chọn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chức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năng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quên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mật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khẩu</a:t>
            </a:r>
            <a:r>
              <a:rPr lang="en-US" sz="1200" baseline="0" dirty="0" smtClean="0"/>
              <a:t>.</a:t>
            </a:r>
          </a:p>
          <a:p>
            <a:pPr>
              <a:buFontTx/>
              <a:buChar char="-"/>
            </a:pPr>
            <a:r>
              <a:rPr lang="en-US" sz="1200" baseline="0" dirty="0" err="1" smtClean="0"/>
              <a:t>Gõ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địa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chỉ</a:t>
            </a:r>
            <a:r>
              <a:rPr lang="en-US" sz="1200" baseline="0" dirty="0" smtClean="0"/>
              <a:t> email.</a:t>
            </a:r>
          </a:p>
          <a:p>
            <a:pPr>
              <a:buFontTx/>
              <a:buChar char="-"/>
            </a:pPr>
            <a:r>
              <a:rPr lang="en-US" sz="1200" baseline="0" dirty="0" err="1" smtClean="0"/>
              <a:t>Hệ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thống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gửi</a:t>
            </a:r>
            <a:r>
              <a:rPr lang="en-US" sz="1200" baseline="0" dirty="0" smtClean="0"/>
              <a:t> pass </a:t>
            </a:r>
            <a:r>
              <a:rPr lang="en-US" sz="1200" baseline="0" dirty="0" err="1" smtClean="0"/>
              <a:t>đến</a:t>
            </a:r>
            <a:r>
              <a:rPr lang="en-US" sz="1200" baseline="0" dirty="0" smtClean="0"/>
              <a:t> email </a:t>
            </a:r>
            <a:r>
              <a:rPr lang="en-US" sz="1200" baseline="0" dirty="0" err="1" smtClean="0"/>
              <a:t>người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dùng</a:t>
            </a:r>
            <a:r>
              <a:rPr lang="en-US" sz="1200" baseline="0" dirty="0" smtClean="0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 ngữ mô hình hóa thống nhất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2"/>
            <a:ext cx="6400800" cy="623711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9/14/13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030112"/>
            <a:ext cx="7772400" cy="1103489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1" y="522111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PHÁT TRIỂN ỨNG DỤNG CƠ SỞ DỮ LIỆU 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3"/>
            <a:ext cx="457200" cy="4413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3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4"/>
            <a:ext cx="457200" cy="4413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67599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7" y="2743202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9/14/13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60666"/>
            <a:ext cx="7772400" cy="1196735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1" y="522111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FFFF00"/>
                </a:solidFill>
              </a:rPr>
              <a:t>PHÁT TRIỂN ỨNG DỤNG CƠ SỞ DỮ LIỆU 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2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4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423116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4231169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2"/>
            <a:ext cx="457200" cy="4413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2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2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6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5178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charset="2"/>
        <a:buChar char="￭"/>
        <a:defRPr kumimoji="0" sz="2700" kern="1200">
          <a:solidFill>
            <a:srgbClr val="800000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file:///D:\Teaching\Resources\Lecture\Database%20Application%20Development%201\Drawing1\Drawing\~T&#234;n%20Usecase\Actor.4" TargetMode="Externa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file:///C:\Users\TruongSon\Documents\Dropbox(ntson2002)\Dropbox\Teaching\09.%20HK1%20-%202011-2012\02.%20PTUDCSDL%201%20(CD)\PTUDCSDL1-Shared\Drawing1\Drawing\~Use%20Case-1\Ac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.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file:///C:\Users\TruongSon\Documents\Dropbox(ntson2002)\Dropbox\Teaching\09.%20HK1%20-%202011-2012\02.%20PTUDCSDL%201%20(CD)\PTUDCSDL1-Shared\Drawing1\Drawing\~Use%20Case-1\Actor" TargetMode="Externa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.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T&#234;n%20Usecase\Actor.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file:///D:\Teaching\Resources\Lecture\Database%20Application%20Development%201\Drawing1\Drawing\~Use%20Case-1\Actor.5" TargetMode="Externa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T&#234;n%20Usecase\Actor.4" TargetMode="Externa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file:///D:\Teaching\Resources\Lecture\Database%20Application%20Development%201\Drawing1\Drawing\~Use%20Case-1\Actor" TargetMode="Externa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7761"/>
            <a:ext cx="8534400" cy="758952"/>
          </a:xfrm>
        </p:spPr>
        <p:txBody>
          <a:bodyPr/>
          <a:lstStyle/>
          <a:p>
            <a:r>
              <a:rPr lang="en-US" dirty="0" smtClean="0"/>
              <a:t>PHÂN TÍCH CHỨC NĂNG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(Actor)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(Actor)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23" y="3550436"/>
            <a:ext cx="2290527" cy="236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53328" y="3365770"/>
            <a:ext cx="12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5953329" y="3903714"/>
            <a:ext cx="128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14" name="TextBox 13"/>
          <p:cNvSpPr txBox="1"/>
          <p:nvPr/>
        </p:nvSpPr>
        <p:spPr>
          <a:xfrm>
            <a:off x="5938902" y="4391338"/>
            <a:ext cx="127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vi-VN" dirty="0"/>
          </a:p>
        </p:txBody>
      </p:sp>
      <p:sp>
        <p:nvSpPr>
          <p:cNvPr id="15" name="TextBox 14"/>
          <p:cNvSpPr txBox="1"/>
          <p:nvPr/>
        </p:nvSpPr>
        <p:spPr>
          <a:xfrm>
            <a:off x="5953328" y="4837729"/>
            <a:ext cx="167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vi-VN" dirty="0"/>
          </a:p>
        </p:txBody>
      </p:sp>
      <p:sp>
        <p:nvSpPr>
          <p:cNvPr id="25" name="Right Arrow 24"/>
          <p:cNvSpPr/>
          <p:nvPr/>
        </p:nvSpPr>
        <p:spPr>
          <a:xfrm>
            <a:off x="4085618" y="4100553"/>
            <a:ext cx="126459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:</a:t>
            </a:r>
          </a:p>
          <a:p>
            <a:pPr lvl="1"/>
            <a:r>
              <a:rPr lang="en-US" b="1" u="sng" dirty="0" err="1" smtClean="0"/>
              <a:t>Khách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r>
              <a:rPr lang="en-US" b="1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&amp;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b="1" u="sng" dirty="0" err="1" smtClean="0"/>
              <a:t>Chủ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cửa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99604"/>
              </p:ext>
            </p:extLst>
          </p:nvPr>
        </p:nvGraphicFramePr>
        <p:xfrm>
          <a:off x="2312988" y="4524274"/>
          <a:ext cx="955507" cy="188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" name="Visio" r:id="rId3" imgW="506022" imgH="999947" progId="Visio.Drawing.11">
                  <p:link updateAutomatic="1"/>
                </p:oleObj>
              </mc:Choice>
              <mc:Fallback>
                <p:oleObj name="Visio" r:id="rId3" imgW="506022" imgH="999947" progId="Visio.Drawing.11">
                  <p:link updateAutomatic="1"/>
                  <p:pic>
                    <p:nvPicPr>
                      <p:cNvPr id="0" name="Picture 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4524274"/>
                        <a:ext cx="955507" cy="188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951667"/>
              </p:ext>
            </p:extLst>
          </p:nvPr>
        </p:nvGraphicFramePr>
        <p:xfrm>
          <a:off x="4275140" y="4524274"/>
          <a:ext cx="1123713" cy="189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" name="Visio" r:id="rId5" imgW="591528" imgH="999947" progId="Visio.Drawing.11">
                  <p:link updateAutomatic="1"/>
                </p:oleObj>
              </mc:Choice>
              <mc:Fallback>
                <p:oleObj name="Visio" r:id="rId5" imgW="591528" imgH="999947" progId="Visio.Drawing.11">
                  <p:link updateAutomatic="1"/>
                  <p:pic>
                    <p:nvPicPr>
                      <p:cNvPr id="0" name="Picture 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40" y="4524274"/>
                        <a:ext cx="1123713" cy="189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excel</a:t>
            </a:r>
            <a:endParaRPr lang="vi-V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09938"/>
              </p:ext>
            </p:extLst>
          </p:nvPr>
        </p:nvGraphicFramePr>
        <p:xfrm>
          <a:off x="4214814" y="3008314"/>
          <a:ext cx="8763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Visio" r:id="rId4" imgW="395280" imgH="999720" progId="Visio.Drawing.11">
                  <p:link updateAutomatic="1"/>
                </p:oleObj>
              </mc:Choice>
              <mc:Fallback>
                <p:oleObj name="Visio" r:id="rId4" imgW="395280" imgH="999720" progId="Visio.Drawing.11">
                  <p:link updateAutomatic="1"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4" y="3008314"/>
                        <a:ext cx="876300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micro</a:t>
            </a:r>
          </a:p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83464"/>
              </p:ext>
            </p:extLst>
          </p:nvPr>
        </p:nvGraphicFramePr>
        <p:xfrm>
          <a:off x="4947798" y="4685123"/>
          <a:ext cx="1438921" cy="163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" name="Visio" r:id="rId3" imgW="881223" imgH="999947" progId="Visio.Drawing.11">
                  <p:link updateAutomatic="1"/>
                </p:oleObj>
              </mc:Choice>
              <mc:Fallback>
                <p:oleObj name="Visio" r:id="rId3" imgW="881223" imgH="999947" progId="Visio.Drawing.11">
                  <p:link updateAutomatic="1"/>
                  <p:pic>
                    <p:nvPicPr>
                      <p:cNvPr id="0" name="Picture 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798" y="4685123"/>
                        <a:ext cx="1438921" cy="1633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647968"/>
              </p:ext>
            </p:extLst>
          </p:nvPr>
        </p:nvGraphicFramePr>
        <p:xfrm>
          <a:off x="2520950" y="4684714"/>
          <a:ext cx="509588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" name="Visio" r:id="rId5" imgW="327326" imgH="999855" progId="Visio.Drawing.11">
                  <p:link updateAutomatic="1"/>
                </p:oleObj>
              </mc:Choice>
              <mc:Fallback>
                <p:oleObj name="Visio" r:id="rId5" imgW="327326" imgH="999855" progId="Visio.Drawing.11">
                  <p:link updateAutomatic="1"/>
                  <p:pic>
                    <p:nvPicPr>
                      <p:cNvPr id="0" name="Picture 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684714"/>
                        <a:ext cx="509588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"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Paypal</a:t>
            </a:r>
            <a:r>
              <a:rPr lang="en-US" dirty="0" smtClean="0"/>
              <a:t>"</a:t>
            </a:r>
            <a:endParaRPr lang="vi-V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49926"/>
              </p:ext>
            </p:extLst>
          </p:nvPr>
        </p:nvGraphicFramePr>
        <p:xfrm>
          <a:off x="3655372" y="3429001"/>
          <a:ext cx="1296009" cy="184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" name="Visio" r:id="rId3" imgW="702928" imgH="999947" progId="Visio.Drawing.11">
                  <p:link updateAutomatic="1"/>
                </p:oleObj>
              </mc:Choice>
              <mc:Fallback>
                <p:oleObj name="Visio" r:id="rId3" imgW="702928" imgH="999947" progId="Visio.Drawing.11">
                  <p:link updateAutomatic="1"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372" y="3429001"/>
                        <a:ext cx="1296009" cy="1843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(Tình huống sử dụng)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Use-Case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Là một chuổi 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3244174" y="3667328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Actor – 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&amp;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/>
              <a:t> tin excel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MS Excel</a:t>
            </a:r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micro</a:t>
            </a:r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"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Paypal</a:t>
            </a:r>
            <a:r>
              <a:rPr lang="en-US" dirty="0" smtClean="0"/>
              <a:t>"</a:t>
            </a:r>
            <a:endParaRPr lang="vi-VN" dirty="0" smtClean="0"/>
          </a:p>
          <a:p>
            <a:pPr lvl="1"/>
            <a:endParaRPr lang="vi-VN" dirty="0" smtClean="0"/>
          </a:p>
          <a:p>
            <a:pPr lvl="1"/>
            <a:endParaRPr lang="vi-VN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smtClean="0"/>
              <a:t>Actor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Khách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hàng</a:t>
            </a:r>
            <a:r>
              <a:rPr lang="en-US" b="1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&amp;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1"/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Chủ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cửa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hàng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smtClean="0"/>
              <a:t>excel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MS Excel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micro</a:t>
            </a: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bị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đọc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mã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vạch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Hệ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thanh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toán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Paypal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vi-VN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Actor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89719" y="1822659"/>
            <a:ext cx="1395071" cy="1473978"/>
            <a:chOff x="2108599" y="4504465"/>
            <a:chExt cx="1979175" cy="1995038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769866" y="4504465"/>
              <a:ext cx="739775" cy="1384300"/>
              <a:chOff x="3206" y="2455"/>
              <a:chExt cx="466" cy="872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108599" y="5999610"/>
              <a:ext cx="1979175" cy="49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4202" y="3638178"/>
            <a:ext cx="1585215" cy="1473978"/>
            <a:chOff x="3581382" y="4515203"/>
            <a:chExt cx="2248930" cy="1995038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4321245" y="4515203"/>
              <a:ext cx="739775" cy="1384300"/>
              <a:chOff x="3206" y="2455"/>
              <a:chExt cx="466" cy="872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581382" y="6010348"/>
              <a:ext cx="2248930" cy="49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Chủ cửa hàng</a:t>
              </a:r>
              <a:endParaRPr lang="vi-V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02529" y="3796567"/>
            <a:ext cx="736099" cy="1554190"/>
            <a:chOff x="4145053" y="3880952"/>
            <a:chExt cx="928867" cy="1961195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4246195" y="3880952"/>
              <a:ext cx="739775" cy="1384300"/>
              <a:chOff x="3206" y="2455"/>
              <a:chExt cx="466" cy="872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145053" y="5376096"/>
              <a:ext cx="928867" cy="466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Excel</a:t>
              </a:r>
              <a:endParaRPr lang="vi-V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04748" y="5376385"/>
            <a:ext cx="790150" cy="1554190"/>
            <a:chOff x="2032629" y="4770652"/>
            <a:chExt cx="997071" cy="1961195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032629" y="6265796"/>
              <a:ext cx="997071" cy="466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Micro</a:t>
              </a:r>
              <a:endParaRPr lang="vi-VN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06411" y="1806987"/>
            <a:ext cx="1396198" cy="1831189"/>
            <a:chOff x="5796612" y="4786528"/>
            <a:chExt cx="1761830" cy="2310735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6356148" y="4786528"/>
              <a:ext cx="739775" cy="1384300"/>
              <a:chOff x="3206" y="2455"/>
              <a:chExt cx="466" cy="872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796612" y="6281673"/>
              <a:ext cx="1761830" cy="81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Thiết bị đọc </a:t>
              </a:r>
            </a:p>
            <a:p>
              <a:pPr algn="ctr"/>
              <a:r>
                <a:rPr lang="en-US" smtClean="0"/>
                <a:t>mã vạch</a:t>
              </a:r>
              <a:endParaRPr lang="vi-VN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32862" y="5274108"/>
            <a:ext cx="1869585" cy="1554189"/>
            <a:chOff x="2217740" y="4765052"/>
            <a:chExt cx="2359185" cy="1961195"/>
          </a:xfrm>
        </p:grpSpPr>
        <p:grpSp>
          <p:nvGrpSpPr>
            <p:cNvPr id="42" name="Group 6"/>
            <p:cNvGrpSpPr>
              <a:grpSpLocks/>
            </p:cNvGrpSpPr>
            <p:nvPr/>
          </p:nvGrpSpPr>
          <p:grpSpPr bwMode="auto">
            <a:xfrm>
              <a:off x="3036307" y="4765052"/>
              <a:ext cx="739775" cy="1384300"/>
              <a:chOff x="3206" y="2455"/>
              <a:chExt cx="466" cy="872"/>
            </a:xfrm>
          </p:grpSpPr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217740" y="6260196"/>
              <a:ext cx="2359185" cy="466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Hệ thống paypal</a:t>
              </a:r>
              <a:endParaRPr lang="vi-VN" dirty="0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4017717" y="3796575"/>
            <a:ext cx="1471931" cy="9174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Hệ thống website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396713" y="3315011"/>
            <a:ext cx="621004" cy="58508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1"/>
          </p:cNvCxnSpPr>
          <p:nvPr/>
        </p:nvCxnSpPr>
        <p:spPr>
          <a:xfrm flipH="1">
            <a:off x="5489651" y="3315011"/>
            <a:ext cx="616760" cy="5862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 flipV="1">
            <a:off x="6006033" y="4531264"/>
            <a:ext cx="1296499" cy="1258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5195844" y="4942602"/>
            <a:ext cx="741585" cy="6435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322450" y="4893584"/>
            <a:ext cx="904495" cy="74158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133571" y="4294752"/>
            <a:ext cx="1243708" cy="12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22" y="2832679"/>
            <a:ext cx="1395071" cy="1719600"/>
            <a:chOff x="2377846" y="4504465"/>
            <a:chExt cx="1619148" cy="1904103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769866" y="4504465"/>
              <a:ext cx="739775" cy="1384300"/>
              <a:chOff x="3206" y="2455"/>
              <a:chExt cx="466" cy="872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377846" y="5999609"/>
              <a:ext cx="1619148" cy="408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8359" y="4915016"/>
            <a:ext cx="1585215" cy="1719600"/>
            <a:chOff x="3826152" y="4515203"/>
            <a:chExt cx="1839833" cy="1904103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4321245" y="4515203"/>
              <a:ext cx="739775" cy="1384300"/>
              <a:chOff x="3206" y="2455"/>
              <a:chExt cx="466" cy="872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826152" y="6010347"/>
              <a:ext cx="1839833" cy="408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Chủ cửa hàng</a:t>
              </a:r>
              <a:endParaRPr lang="vi-V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1938" y="2832678"/>
            <a:ext cx="775608" cy="1864476"/>
            <a:chOff x="4210362" y="3880952"/>
            <a:chExt cx="775608" cy="1864476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4246195" y="3880952"/>
              <a:ext cx="739775" cy="1384300"/>
              <a:chOff x="3206" y="2455"/>
              <a:chExt cx="466" cy="872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10362" y="537609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Excel</a:t>
              </a:r>
              <a:endParaRPr lang="vi-V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79260" y="4880511"/>
            <a:ext cx="790150" cy="1864476"/>
            <a:chOff x="2097941" y="4770652"/>
            <a:chExt cx="790150" cy="1864476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097941" y="6265796"/>
              <a:ext cx="790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Micro</a:t>
              </a:r>
              <a:endParaRPr lang="vi-VN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76957" y="2832678"/>
            <a:ext cx="2297324" cy="1864476"/>
            <a:chOff x="5513588" y="4786528"/>
            <a:chExt cx="2297324" cy="1864476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6356148" y="4786528"/>
              <a:ext cx="739775" cy="1384300"/>
              <a:chOff x="3206" y="2455"/>
              <a:chExt cx="466" cy="872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513588" y="6281672"/>
              <a:ext cx="2297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Thiết bị đọc mã vạch</a:t>
              </a:r>
              <a:endParaRPr lang="vi-VN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67638" y="2832678"/>
            <a:ext cx="1869585" cy="1864476"/>
            <a:chOff x="2413679" y="4765052"/>
            <a:chExt cx="1869585" cy="1864476"/>
          </a:xfrm>
        </p:grpSpPr>
        <p:grpSp>
          <p:nvGrpSpPr>
            <p:cNvPr id="42" name="Group 6"/>
            <p:cNvGrpSpPr>
              <a:grpSpLocks/>
            </p:cNvGrpSpPr>
            <p:nvPr/>
          </p:nvGrpSpPr>
          <p:grpSpPr bwMode="auto">
            <a:xfrm>
              <a:off x="3036307" y="4765052"/>
              <a:ext cx="739775" cy="1384300"/>
              <a:chOff x="3206" y="2455"/>
              <a:chExt cx="466" cy="872"/>
            </a:xfrm>
          </p:grpSpPr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413679" y="6260196"/>
              <a:ext cx="1869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Hệ thống paypal</a:t>
              </a:r>
              <a:endParaRPr lang="vi-VN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811" y="1931974"/>
            <a:ext cx="8600124" cy="4926027"/>
            <a:chOff x="212810" y="2190769"/>
            <a:chExt cx="8600124" cy="417086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12810" y="2746449"/>
              <a:ext cx="8600124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71175" y="4275406"/>
              <a:ext cx="417086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330503" y="4275406"/>
              <a:ext cx="417086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763153" y="4275406"/>
              <a:ext cx="417086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10673" y="2070338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Người dùng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07086" y="207033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Hệ thống khác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74361" y="2070338"/>
            <a:ext cx="145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Phần cứng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24377" y="2070338"/>
            <a:ext cx="145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Phần mềm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u="sng" dirty="0" err="1" smtClean="0"/>
              <a:t>chức</a:t>
            </a:r>
            <a:r>
              <a:rPr lang="en-US" u="sng" dirty="0" smtClean="0"/>
              <a:t> </a:t>
            </a:r>
            <a:r>
              <a:rPr lang="en-US" u="sng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u="sng" dirty="0" smtClean="0"/>
              <a:t>"</a:t>
            </a:r>
            <a:r>
              <a:rPr lang="en-US" u="sng" dirty="0" err="1" smtClean="0"/>
              <a:t>hệ</a:t>
            </a:r>
            <a:r>
              <a:rPr lang="en-US" u="sng" dirty="0" smtClean="0"/>
              <a:t> </a:t>
            </a:r>
            <a:r>
              <a:rPr lang="en-US" u="sng" dirty="0" err="1" smtClean="0"/>
              <a:t>thống</a:t>
            </a:r>
            <a:r>
              <a:rPr lang="en-US" u="sng" dirty="0" smtClean="0"/>
              <a:t>"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u="sng" dirty="0" err="1" smtClean="0"/>
              <a:t>phải</a:t>
            </a:r>
            <a:r>
              <a:rPr lang="en-US" u="sng" dirty="0" smtClean="0"/>
              <a:t> </a:t>
            </a:r>
            <a:r>
              <a:rPr lang="en-US" u="sng" dirty="0" err="1" smtClean="0"/>
              <a:t>thực</a:t>
            </a:r>
            <a:r>
              <a:rPr lang="en-US" u="sng" dirty="0" smtClean="0"/>
              <a:t> </a:t>
            </a:r>
            <a:r>
              <a:rPr lang="en-US" u="sng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"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"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</a:rPr>
              <a:t>Ví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</a:rPr>
              <a:t>dụ</a:t>
            </a:r>
            <a:r>
              <a:rPr lang="en-US" dirty="0" err="1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b="1" u="sng" dirty="0" err="1"/>
              <a:t>Khách</a:t>
            </a:r>
            <a:r>
              <a:rPr lang="en-US" b="1" u="sng" dirty="0"/>
              <a:t> </a:t>
            </a:r>
            <a:r>
              <a:rPr lang="en-US" b="1" u="sng" dirty="0" err="1"/>
              <a:t>hàng</a:t>
            </a:r>
            <a:r>
              <a:rPr lang="en-US" b="1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đăng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ký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tài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khoản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i="1" dirty="0" err="1">
                <a:solidFill>
                  <a:srgbClr val="FF0000"/>
                </a:solidFill>
              </a:rPr>
              <a:t>mua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phẩm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b="1" u="sng" dirty="0" err="1"/>
              <a:t>Chủ</a:t>
            </a:r>
            <a:r>
              <a:rPr lang="en-US" b="1" u="sng" dirty="0"/>
              <a:t> </a:t>
            </a:r>
            <a:r>
              <a:rPr lang="en-US" b="1" u="sng" dirty="0" err="1"/>
              <a:t>cửa</a:t>
            </a:r>
            <a:r>
              <a:rPr lang="en-US" b="1" u="sng" dirty="0"/>
              <a:t> </a:t>
            </a:r>
            <a:r>
              <a:rPr lang="en-US" b="1" u="sng" dirty="0" err="1"/>
              <a:t>hàng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chấp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nhận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các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đơn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đặt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đăng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phẩm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xuất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báo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cáo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b="1" u="sng" dirty="0"/>
              <a:t>excel</a:t>
            </a: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hỗ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trợ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khách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hàng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trực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tuyến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u="sng" dirty="0"/>
              <a:t>micro</a:t>
            </a: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u="sng" dirty="0" err="1"/>
              <a:t>thiết</a:t>
            </a:r>
            <a:r>
              <a:rPr lang="en-US" b="1" u="sng" dirty="0"/>
              <a:t> </a:t>
            </a:r>
            <a:r>
              <a:rPr lang="en-US" b="1" u="sng" dirty="0" err="1"/>
              <a:t>bị</a:t>
            </a:r>
            <a:r>
              <a:rPr lang="en-US" b="1" u="sng" dirty="0"/>
              <a:t> </a:t>
            </a:r>
            <a:r>
              <a:rPr lang="en-US" b="1" u="sng" dirty="0" err="1"/>
              <a:t>đọc</a:t>
            </a:r>
            <a:r>
              <a:rPr lang="en-US" b="1" u="sng" dirty="0"/>
              <a:t> </a:t>
            </a:r>
            <a:r>
              <a:rPr lang="en-US" b="1" u="sng" dirty="0" err="1"/>
              <a:t>mã</a:t>
            </a:r>
            <a:r>
              <a:rPr lang="en-US" b="1" u="sng" dirty="0"/>
              <a:t> </a:t>
            </a:r>
            <a:r>
              <a:rPr lang="en-US" b="1" u="sng" dirty="0" err="1"/>
              <a:t>vạch</a:t>
            </a:r>
            <a:r>
              <a:rPr lang="en-US" b="1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thêm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thông</a:t>
            </a:r>
            <a:r>
              <a:rPr lang="en-US" i="1" dirty="0">
                <a:solidFill>
                  <a:srgbClr val="FF0000"/>
                </a:solidFill>
              </a:rPr>
              <a:t> tin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phẩm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thanh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toán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u="sng" dirty="0"/>
              <a:t>"</a:t>
            </a:r>
            <a:r>
              <a:rPr lang="en-US" b="1" u="sng" dirty="0" err="1"/>
              <a:t>Hệ</a:t>
            </a:r>
            <a:r>
              <a:rPr lang="en-US" b="1" u="sng" dirty="0"/>
              <a:t> </a:t>
            </a:r>
            <a:r>
              <a:rPr lang="en-US" b="1" u="sng" dirty="0" err="1"/>
              <a:t>thống</a:t>
            </a:r>
            <a:r>
              <a:rPr lang="en-US" b="1" u="sng" dirty="0"/>
              <a:t> </a:t>
            </a:r>
            <a:r>
              <a:rPr lang="en-US" b="1" u="sng" dirty="0" err="1"/>
              <a:t>thanh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</a:t>
            </a:r>
            <a:r>
              <a:rPr lang="en-US" b="1" u="sng" dirty="0" err="1"/>
              <a:t>Paypal</a:t>
            </a:r>
            <a:r>
              <a:rPr lang="en-US" b="1" u="sng" dirty="0"/>
              <a:t>"</a:t>
            </a:r>
            <a:endParaRPr lang="vi-VN" b="1" u="sng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97133" y="1785697"/>
            <a:ext cx="8215800" cy="4583381"/>
          </a:xfrm>
          <a:prstGeom prst="roundRect">
            <a:avLst>
              <a:gd name="adj" fmla="val 10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Hệ thống website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dụ: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(2)</a:t>
            </a:r>
            <a:endParaRPr lang="vi-VN" dirty="0"/>
          </a:p>
        </p:txBody>
      </p:sp>
      <p:sp>
        <p:nvSpPr>
          <p:cNvPr id="6" name="Oval 5"/>
          <p:cNvSpPr/>
          <p:nvPr/>
        </p:nvSpPr>
        <p:spPr>
          <a:xfrm>
            <a:off x="866778" y="2269695"/>
            <a:ext cx="2155021" cy="729574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Đăng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ký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tài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khoản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47189" y="2269695"/>
            <a:ext cx="1813401" cy="729574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Mua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sản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27522" y="5277162"/>
            <a:ext cx="1954448" cy="729574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Duyệt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đơn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hàng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99170" y="2269695"/>
            <a:ext cx="1954448" cy="729574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Đăng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sản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7060" y="3657507"/>
            <a:ext cx="2118637" cy="833336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800000"/>
                </a:solidFill>
              </a:rPr>
              <a:t>Kết xuất ra excel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24366" y="3657507"/>
            <a:ext cx="2359185" cy="833336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Hỗ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trợ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trực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tuyến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1416" y="5149081"/>
            <a:ext cx="2729152" cy="985736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800000"/>
                </a:solidFill>
              </a:rPr>
              <a:t>Đọc</a:t>
            </a:r>
            <a:r>
              <a:rPr lang="en-US" b="1">
                <a:solidFill>
                  <a:srgbClr val="800000"/>
                </a:solidFill>
              </a:rPr>
              <a:t> mã vạch sản 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18596" y="5262570"/>
            <a:ext cx="1864694" cy="758758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Thanh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toán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Actor &amp;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6" name="Oval 5"/>
          <p:cNvSpPr/>
          <p:nvPr/>
        </p:nvSpPr>
        <p:spPr>
          <a:xfrm>
            <a:off x="4635230" y="3884199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Use-Case</a:t>
            </a:r>
            <a:endParaRPr lang="vi-VN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95" y="3540708"/>
            <a:ext cx="2290527" cy="236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21413" y="4237255"/>
            <a:ext cx="111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Actor &amp; </a:t>
            </a:r>
            <a:r>
              <a:rPr lang="en-US" dirty="0" err="1" smtClean="0"/>
              <a:t>Use-Case</a:t>
            </a:r>
            <a:r>
              <a:rPr lang="en-US" dirty="0" smtClean="0"/>
              <a:t>(2)</a:t>
            </a:r>
            <a:endParaRPr lang="vi-VN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spcAft>
                <a:spcPts val="2000"/>
              </a:spcAft>
            </a:pPr>
            <a:r>
              <a:rPr lang="en-US" b="1" u="sng" dirty="0" err="1"/>
              <a:t>Khách</a:t>
            </a:r>
            <a:r>
              <a:rPr lang="en-US" b="1" u="sng" dirty="0"/>
              <a:t> </a:t>
            </a:r>
            <a:r>
              <a:rPr lang="en-US" b="1" u="sng" dirty="0" err="1"/>
              <a:t>hàng</a:t>
            </a:r>
            <a:r>
              <a:rPr lang="en-US" b="1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đăng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ký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tài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khoản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i="1" dirty="0" err="1">
                <a:solidFill>
                  <a:srgbClr val="FF0000"/>
                </a:solidFill>
              </a:rPr>
              <a:t>mua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phẩm</a:t>
            </a:r>
            <a:endParaRPr lang="en-US" i="1" dirty="0">
              <a:solidFill>
                <a:srgbClr val="FF0000"/>
              </a:solidFill>
            </a:endParaRPr>
          </a:p>
          <a:p>
            <a:endParaRPr lang="vi-VN" dirty="0"/>
          </a:p>
        </p:txBody>
      </p:sp>
      <p:cxnSp>
        <p:nvCxnSpPr>
          <p:cNvPr id="9" name="Straight Arrow Connector 8"/>
          <p:cNvCxnSpPr>
            <a:endCxn id="11" idx="2"/>
          </p:cNvCxnSpPr>
          <p:nvPr/>
        </p:nvCxnSpPr>
        <p:spPr>
          <a:xfrm flipV="1">
            <a:off x="3087719" y="3326859"/>
            <a:ext cx="1520759" cy="754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608478" y="2962071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vi-VN" dirty="0"/>
          </a:p>
        </p:txBody>
      </p:sp>
      <p:sp>
        <p:nvSpPr>
          <p:cNvPr id="12" name="Oval 11"/>
          <p:cNvSpPr/>
          <p:nvPr/>
        </p:nvSpPr>
        <p:spPr>
          <a:xfrm>
            <a:off x="4763307" y="4353128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19433"/>
              </p:ext>
            </p:extLst>
          </p:nvPr>
        </p:nvGraphicFramePr>
        <p:xfrm>
          <a:off x="1977145" y="3493244"/>
          <a:ext cx="9556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Visio" r:id="rId3" imgW="506022" imgH="999947" progId="Visio.Drawing.11">
                  <p:link updateAutomatic="1"/>
                </p:oleObj>
              </mc:Choice>
              <mc:Fallback>
                <p:oleObj name="Visio" r:id="rId3" imgW="506022" imgH="999947" progId="Visio.Drawing.11">
                  <p:link updateAutomatic="1"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145" y="3493244"/>
                        <a:ext cx="955675" cy="188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>
            <a:endCxn id="12" idx="2"/>
          </p:cNvCxnSpPr>
          <p:nvPr/>
        </p:nvCxnSpPr>
        <p:spPr>
          <a:xfrm>
            <a:off x="3087719" y="4345880"/>
            <a:ext cx="1675588" cy="372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&amp;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</a:t>
            </a:r>
          </a:p>
          <a:p>
            <a:pPr lvl="1"/>
            <a:r>
              <a:rPr lang="en-US" b="1" u="sng" dirty="0" smtClean="0">
                <a:solidFill>
                  <a:srgbClr val="0000FF"/>
                </a:solidFill>
              </a:rPr>
              <a:t>Include</a:t>
            </a:r>
            <a:r>
              <a:rPr lang="en-US" dirty="0" smtClean="0"/>
              <a:t>: </a:t>
            </a:r>
            <a:r>
              <a:rPr lang="en-US" dirty="0" err="1" smtClean="0"/>
              <a:t>Use-Case</a:t>
            </a:r>
            <a:r>
              <a:rPr lang="en-US" dirty="0" smtClean="0"/>
              <a:t> A &lt;&lt;include&gt;&gt; </a:t>
            </a:r>
            <a:r>
              <a:rPr lang="en-US" dirty="0" err="1" smtClean="0"/>
              <a:t>Use-Case</a:t>
            </a:r>
            <a:r>
              <a:rPr lang="en-US" dirty="0" smtClean="0"/>
              <a:t> B: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Use-CaseB</a:t>
            </a: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b="1" u="sng" dirty="0" smtClean="0">
                <a:solidFill>
                  <a:srgbClr val="0000FF"/>
                </a:solidFill>
              </a:rPr>
              <a:t>Extend</a:t>
            </a:r>
            <a:r>
              <a:rPr lang="en-US" dirty="0" smtClean="0"/>
              <a:t>: </a:t>
            </a:r>
            <a:r>
              <a:rPr lang="en-US" dirty="0" err="1" smtClean="0"/>
              <a:t>Use-Case</a:t>
            </a:r>
            <a:r>
              <a:rPr lang="en-US" dirty="0" smtClean="0"/>
              <a:t> A &lt;&lt;extend&gt;&gt; </a:t>
            </a:r>
            <a:r>
              <a:rPr lang="en-US" dirty="0" err="1" smtClean="0"/>
              <a:t>Use-Case</a:t>
            </a:r>
            <a:r>
              <a:rPr lang="en-US" dirty="0" smtClean="0"/>
              <a:t> B: 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A,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B</a:t>
            </a:r>
            <a:endParaRPr lang="vi-VN" dirty="0"/>
          </a:p>
        </p:txBody>
      </p:sp>
      <p:sp>
        <p:nvSpPr>
          <p:cNvPr id="6" name="Oval 5"/>
          <p:cNvSpPr/>
          <p:nvPr/>
        </p:nvSpPr>
        <p:spPr>
          <a:xfrm>
            <a:off x="2355713" y="3186291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A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5822810" y="3186291"/>
            <a:ext cx="1605063" cy="7295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B</a:t>
            </a:r>
            <a:endParaRPr lang="vi-V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3960773" y="3551077"/>
            <a:ext cx="18620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268" y="3172018"/>
            <a:ext cx="153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&lt;&lt;include&gt;&gt;</a:t>
            </a:r>
            <a:endParaRPr lang="vi-VN" dirty="0"/>
          </a:p>
        </p:txBody>
      </p:sp>
      <p:sp>
        <p:nvSpPr>
          <p:cNvPr id="12" name="Oval 11"/>
          <p:cNvSpPr/>
          <p:nvPr/>
        </p:nvSpPr>
        <p:spPr>
          <a:xfrm>
            <a:off x="2355713" y="5544444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A</a:t>
            </a:r>
            <a:endParaRPr lang="vi-VN" dirty="0"/>
          </a:p>
        </p:txBody>
      </p:sp>
      <p:sp>
        <p:nvSpPr>
          <p:cNvPr id="13" name="Oval 12"/>
          <p:cNvSpPr/>
          <p:nvPr/>
        </p:nvSpPr>
        <p:spPr>
          <a:xfrm>
            <a:off x="5822810" y="5544444"/>
            <a:ext cx="1605063" cy="7295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B</a:t>
            </a:r>
            <a:endParaRPr lang="vi-VN" dirty="0"/>
          </a:p>
        </p:txBody>
      </p:sp>
      <p:cxnSp>
        <p:nvCxnSpPr>
          <p:cNvPr id="14" name="Straight Arrow Connector 13"/>
          <p:cNvCxnSpPr>
            <a:stCxn id="13" idx="2"/>
            <a:endCxn id="12" idx="6"/>
          </p:cNvCxnSpPr>
          <p:nvPr/>
        </p:nvCxnSpPr>
        <p:spPr>
          <a:xfrm flipH="1">
            <a:off x="3960773" y="5909230"/>
            <a:ext cx="18620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1086" y="5530171"/>
            <a:ext cx="146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&lt;&lt;extend&gt;&gt;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&lt;&lt;include&gt;&gt;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&lt;&lt;include&gt;&gt;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b="1" u="sng" dirty="0" err="1" smtClean="0"/>
              <a:t>khách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mua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hàng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thanh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toán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u="sng" dirty="0" err="1" smtClean="0"/>
              <a:t>chủ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cửa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endParaRPr lang="vi-VN" b="1" u="sng" dirty="0"/>
          </a:p>
        </p:txBody>
      </p:sp>
      <p:sp>
        <p:nvSpPr>
          <p:cNvPr id="6" name="Oval 5"/>
          <p:cNvSpPr/>
          <p:nvPr/>
        </p:nvSpPr>
        <p:spPr>
          <a:xfrm>
            <a:off x="3026921" y="3954294"/>
            <a:ext cx="1605063" cy="729574"/>
          </a:xfrm>
          <a:prstGeom prst="ellipse">
            <a:avLst/>
          </a:prstGeom>
          <a:solidFill>
            <a:srgbClr val="FFFFFF"/>
          </a:solidFill>
          <a:ln>
            <a:solidFill>
              <a:srgbClr val="4F81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Mua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sản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94017" y="3954294"/>
            <a:ext cx="1718331" cy="729574"/>
          </a:xfrm>
          <a:prstGeom prst="ellipse">
            <a:avLst/>
          </a:prstGeom>
          <a:solidFill>
            <a:srgbClr val="FFFFFF"/>
          </a:solidFill>
          <a:ln>
            <a:solidFill>
              <a:srgbClr val="4F81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Thanh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toán</a:t>
            </a:r>
            <a:endParaRPr lang="vi-VN" b="1" dirty="0">
              <a:solidFill>
                <a:srgbClr val="8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31981" y="3940021"/>
            <a:ext cx="1862034" cy="379059"/>
            <a:chOff x="4631982" y="3940021"/>
            <a:chExt cx="1862034" cy="379059"/>
          </a:xfrm>
        </p:grpSpPr>
        <p:cxnSp>
          <p:nvCxnSpPr>
            <p:cNvPr id="8" name="Straight Arrow Connector 7"/>
            <p:cNvCxnSpPr>
              <a:stCxn id="6" idx="6"/>
            </p:cNvCxnSpPr>
            <p:nvPr/>
          </p:nvCxnSpPr>
          <p:spPr>
            <a:xfrm>
              <a:off x="4631982" y="4319080"/>
              <a:ext cx="1862034" cy="0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45477" y="3940021"/>
              <a:ext cx="153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&lt;&lt;include&gt;&gt;</a:t>
              </a:r>
              <a:endParaRPr lang="vi-V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1913103" y="4272161"/>
            <a:ext cx="111381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11"/>
          <p:cNvGrpSpPr/>
          <p:nvPr/>
        </p:nvGrpSpPr>
        <p:grpSpPr>
          <a:xfrm>
            <a:off x="579072" y="3415433"/>
            <a:ext cx="1395071" cy="1829970"/>
            <a:chOff x="1735628" y="4770652"/>
            <a:chExt cx="1395071" cy="1829970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35628" y="6231290"/>
              <a:ext cx="13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&lt;&lt;include&gt;&gt;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&lt;&lt;include&gt;&gt;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C00000"/>
                </a:solidFill>
              </a:rPr>
              <a:t>khách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b="1" u="sng" dirty="0" err="1" smtClean="0">
                <a:solidFill>
                  <a:srgbClr val="C00000"/>
                </a:solidFill>
              </a:rPr>
              <a:t>hàng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đăng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nhập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kiểm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tra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tài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khoản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tồn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tại</a:t>
            </a:r>
            <a:endParaRPr lang="vi-VN" b="1" i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6921" y="3572526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6494018" y="3572526"/>
            <a:ext cx="1605063" cy="7295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4631981" y="3937312"/>
            <a:ext cx="18620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45476" y="3558253"/>
            <a:ext cx="153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&lt;&lt;include&gt;&gt;</a:t>
            </a:r>
            <a:endParaRPr lang="vi-V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284943"/>
              </p:ext>
            </p:extLst>
          </p:nvPr>
        </p:nvGraphicFramePr>
        <p:xfrm>
          <a:off x="1313497" y="3110733"/>
          <a:ext cx="851921" cy="168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Visio" r:id="rId3" imgW="506022" imgH="999947" progId="Visio.Drawing.11">
                  <p:link updateAutomatic="1"/>
                </p:oleObj>
              </mc:Choice>
              <mc:Fallback>
                <p:oleObj name="Visio" r:id="rId3" imgW="506022" imgH="999947" progId="Visio.Drawing.11">
                  <p:link updateAutomatic="1"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497" y="3110733"/>
                        <a:ext cx="851921" cy="1682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913103" y="3890393"/>
            <a:ext cx="111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&lt;&lt;extend&gt;&gt;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b="1" u="sng" dirty="0"/>
          </a:p>
        </p:txBody>
      </p:sp>
      <p:sp>
        <p:nvSpPr>
          <p:cNvPr id="6" name="Oval 5"/>
          <p:cNvSpPr/>
          <p:nvPr/>
        </p:nvSpPr>
        <p:spPr>
          <a:xfrm>
            <a:off x="2400800" y="3529134"/>
            <a:ext cx="1718557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5535129" y="3429425"/>
            <a:ext cx="1784223" cy="92899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cxnSp>
        <p:nvCxnSpPr>
          <p:cNvPr id="8" name="Straight Arrow Connector 7"/>
          <p:cNvCxnSpPr>
            <a:stCxn id="7" idx="2"/>
            <a:endCxn id="6" idx="6"/>
          </p:cNvCxnSpPr>
          <p:nvPr/>
        </p:nvCxnSpPr>
        <p:spPr>
          <a:xfrm flipH="1">
            <a:off x="4119357" y="3893921"/>
            <a:ext cx="14157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9357" y="3514862"/>
            <a:ext cx="146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&lt;&lt;extend&gt;&gt;</a:t>
            </a:r>
            <a:endParaRPr lang="vi-V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86983" y="3847002"/>
            <a:ext cx="111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36936"/>
              </p:ext>
            </p:extLst>
          </p:nvPr>
        </p:nvGraphicFramePr>
        <p:xfrm>
          <a:off x="328512" y="3196215"/>
          <a:ext cx="958473" cy="161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" name="Visio" r:id="rId3" imgW="591528" imgH="999947" progId="Visio.Drawing.11">
                  <p:link updateAutomatic="1"/>
                </p:oleObj>
              </mc:Choice>
              <mc:Fallback>
                <p:oleObj name="Visio" r:id="rId3" imgW="591528" imgH="999947" progId="Visio.Drawing.11">
                  <p:link updateAutomatic="1"/>
                  <p:pic>
                    <p:nvPicPr>
                      <p:cNvPr id="0" name="Picture 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12" y="3196215"/>
                        <a:ext cx="958473" cy="1619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81256"/>
              </p:ext>
            </p:extLst>
          </p:nvPr>
        </p:nvGraphicFramePr>
        <p:xfrm>
          <a:off x="7519485" y="3303220"/>
          <a:ext cx="1446680" cy="164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" name="Visio" r:id="rId5" imgW="881223" imgH="999947" progId="Visio.Drawing.11">
                  <p:link updateAutomatic="1"/>
                </p:oleObj>
              </mc:Choice>
              <mc:Fallback>
                <p:oleObj name="Visio" r:id="rId5" imgW="881223" imgH="999947" progId="Visio.Drawing.11">
                  <p:link updateAutomatic="1"/>
                  <p:pic>
                    <p:nvPicPr>
                      <p:cNvPr id="0" name="Picture 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485" y="3303220"/>
                        <a:ext cx="1446680" cy="1642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7319351" y="3893921"/>
            <a:ext cx="68650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của cửa hàng bán điện thoại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Yêu cầu lưu trữ:</a:t>
            </a:r>
          </a:p>
          <a:p>
            <a:pPr lvl="1"/>
            <a:r>
              <a:rPr lang="en-US" smtClean="0"/>
              <a:t>Lưu trữ thông tin các sản phẩm có bán trong cửa hàng: số lượng, mã hàng, hãng sản xuất,...</a:t>
            </a:r>
          </a:p>
          <a:p>
            <a:pPr lvl="1"/>
            <a:r>
              <a:rPr lang="en-US" smtClean="0"/>
              <a:t>Lưu trữ thông tin đơn hàng</a:t>
            </a:r>
          </a:p>
          <a:p>
            <a:pPr lvl="1"/>
            <a:r>
              <a:rPr lang="en-US" smtClean="0"/>
              <a:t>Lưu trữ thông tin nhập hàng</a:t>
            </a:r>
          </a:p>
          <a:p>
            <a:r>
              <a:rPr lang="en-US"/>
              <a:t>Yêu cầu chức năng:</a:t>
            </a:r>
            <a:endParaRPr lang="en-US" smtClean="0"/>
          </a:p>
          <a:p>
            <a:pPr lvl="1"/>
            <a:r>
              <a:rPr lang="en-US" smtClean="0"/>
              <a:t>Cho phép nhân viên cửa hàng nhập đơn hàng</a:t>
            </a:r>
          </a:p>
          <a:p>
            <a:pPr lvl="1"/>
            <a:r>
              <a:rPr lang="en-US"/>
              <a:t>Lập hoá đơn bán hàng</a:t>
            </a:r>
            <a:endParaRPr lang="en-US" smtClean="0"/>
          </a:p>
          <a:p>
            <a:pPr lvl="1"/>
            <a:r>
              <a:rPr lang="en-US" smtClean="0"/>
              <a:t>Lập báo cáo thống kê số lượng hàng đã bán, thành tiền, tồn kho vào cuối ngày, cuối tuần,...hay vào bất kỳ thời gian nào</a:t>
            </a:r>
          </a:p>
          <a:p>
            <a:pPr lvl="1"/>
            <a:r>
              <a:rPr lang="en-US"/>
              <a:t>…</a:t>
            </a:r>
            <a:endParaRPr lang="en-US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vi-V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07875"/>
              </p:ext>
            </p:extLst>
          </p:nvPr>
        </p:nvGraphicFramePr>
        <p:xfrm>
          <a:off x="588080" y="2769156"/>
          <a:ext cx="958851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4" name="Visio" r:id="rId3" imgW="591528" imgH="999947" progId="Visio.Drawing.11">
                  <p:link updateAutomatic="1"/>
                </p:oleObj>
              </mc:Choice>
              <mc:Fallback>
                <p:oleObj name="Visio" r:id="rId3" imgW="591528" imgH="999947" progId="Visio.Drawing.11">
                  <p:link updateAutomatic="1"/>
                  <p:pic>
                    <p:nvPicPr>
                      <p:cNvPr id="0" name="Picture 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80" y="2769156"/>
                        <a:ext cx="958851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17990"/>
              </p:ext>
            </p:extLst>
          </p:nvPr>
        </p:nvGraphicFramePr>
        <p:xfrm>
          <a:off x="588082" y="4573233"/>
          <a:ext cx="852487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" name="Visio" r:id="rId5" imgW="506022" imgH="999947" progId="Visio.Drawing.11">
                  <p:link updateAutomatic="1"/>
                </p:oleObj>
              </mc:Choice>
              <mc:Fallback>
                <p:oleObj name="Visio" r:id="rId5" imgW="506022" imgH="999947" progId="Visio.Drawing.11">
                  <p:link updateAutomatic="1"/>
                  <p:pic>
                    <p:nvPicPr>
                      <p:cNvPr id="0" name="Picture 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82" y="4573233"/>
                        <a:ext cx="852487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2314716" y="3969420"/>
            <a:ext cx="1718557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vi-VN" dirty="0"/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1546930" y="3578782"/>
            <a:ext cx="1019463" cy="49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3"/>
          </p:cNvCxnSpPr>
          <p:nvPr/>
        </p:nvCxnSpPr>
        <p:spPr>
          <a:xfrm flipV="1">
            <a:off x="1440569" y="4592151"/>
            <a:ext cx="1125825" cy="822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47" name="Picture 1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61" y="3008306"/>
            <a:ext cx="43719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6912" y="1836846"/>
            <a:ext cx="2270398" cy="72957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Đăng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ký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tài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khoản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2310" y="3903234"/>
            <a:ext cx="1910488" cy="72957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Mua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sản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7565" y="6048219"/>
            <a:ext cx="2059086" cy="72957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Duyệt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đơn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hàng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52973" y="5055114"/>
            <a:ext cx="2059086" cy="72957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Đăng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sản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37310" y="2816089"/>
            <a:ext cx="2485493" cy="83333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Hỗ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trợ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trực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tuyến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12938" y="3930210"/>
            <a:ext cx="1964527" cy="758758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Thanh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toán</a:t>
            </a:r>
            <a:endParaRPr lang="vi-VN" b="1" dirty="0">
              <a:solidFill>
                <a:srgbClr val="800000"/>
              </a:solidFill>
            </a:endParaRPr>
          </a:p>
        </p:txBody>
      </p: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3376487" y="2201633"/>
            <a:ext cx="690425" cy="427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3376486" y="3562034"/>
            <a:ext cx="855824" cy="705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30"/>
          <p:cNvGrpSpPr/>
          <p:nvPr/>
        </p:nvGrpSpPr>
        <p:grpSpPr>
          <a:xfrm>
            <a:off x="5925246" y="3930530"/>
            <a:ext cx="1469115" cy="379059"/>
            <a:chOff x="4471237" y="3940021"/>
            <a:chExt cx="1967930" cy="37905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577134" y="4319080"/>
              <a:ext cx="1862033" cy="0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71237" y="3940021"/>
              <a:ext cx="1849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&lt;&lt;include&gt;&gt;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13"/>
          <p:cNvGrpSpPr/>
          <p:nvPr/>
        </p:nvGrpSpPr>
        <p:grpSpPr>
          <a:xfrm>
            <a:off x="154209" y="5536657"/>
            <a:ext cx="1585215" cy="1033568"/>
            <a:chOff x="1131017" y="4770652"/>
            <a:chExt cx="2884344" cy="1905210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31017" y="5995060"/>
              <a:ext cx="2884344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Chủ cửa hàng</a:t>
              </a:r>
              <a:endParaRPr lang="vi-VN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246625" y="2551269"/>
            <a:ext cx="1395071" cy="1050821"/>
            <a:chOff x="1199159" y="4770652"/>
            <a:chExt cx="2538369" cy="1937014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199159" y="6026864"/>
              <a:ext cx="2538369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982878" y="5055114"/>
            <a:ext cx="1447133" cy="397900"/>
            <a:chOff x="4119356" y="3940021"/>
            <a:chExt cx="1447133" cy="397900"/>
          </a:xfrm>
        </p:grpSpPr>
        <p:cxnSp>
          <p:nvCxnSpPr>
            <p:cNvPr id="63" name="Straight Arrow Connector 62"/>
            <p:cNvCxnSpPr/>
            <p:nvPr/>
          </p:nvCxnSpPr>
          <p:spPr>
            <a:xfrm rot="10800000">
              <a:off x="4119356" y="4336333"/>
              <a:ext cx="1415772" cy="1588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242188" y="3940021"/>
              <a:ext cx="1324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&lt;&lt;extend&gt;&gt;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stCxn id="12" idx="5"/>
          </p:cNvCxnSpPr>
          <p:nvPr/>
        </p:nvCxnSpPr>
        <p:spPr>
          <a:xfrm>
            <a:off x="7836900" y="5685576"/>
            <a:ext cx="382241" cy="2940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23"/>
          <p:cNvGrpSpPr/>
          <p:nvPr/>
        </p:nvGrpSpPr>
        <p:grpSpPr>
          <a:xfrm>
            <a:off x="7744915" y="5451428"/>
            <a:ext cx="1396198" cy="1435542"/>
            <a:chOff x="1291618" y="4770652"/>
            <a:chExt cx="2492460" cy="2562693"/>
          </a:xfrm>
        </p:grpSpPr>
        <p:grpSp>
          <p:nvGrpSpPr>
            <p:cNvPr id="19" name="Group 6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291618" y="6179531"/>
              <a:ext cx="2492460" cy="115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Thiết bị đọc </a:t>
              </a:r>
            </a:p>
            <a:p>
              <a:pPr algn="ctr"/>
              <a:r>
                <a:rPr lang="en-US" smtClean="0"/>
                <a:t>mã vạch</a:t>
              </a:r>
              <a:endParaRPr lang="vi-VN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5315737" y="5112919"/>
            <a:ext cx="2953726" cy="670909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rgbClr val="800000"/>
                </a:solidFill>
              </a:rPr>
              <a:t>Đọc</a:t>
            </a:r>
            <a:r>
              <a:rPr lang="en-US" b="1" smtClean="0">
                <a:solidFill>
                  <a:srgbClr val="800000"/>
                </a:solidFill>
              </a:rPr>
              <a:t> mã vạch sản phẩm</a:t>
            </a:r>
            <a:endParaRPr lang="vi-VN" b="1" dirty="0">
              <a:solidFill>
                <a:srgbClr val="800000"/>
              </a:solidFill>
            </a:endParaRPr>
          </a:p>
        </p:txBody>
      </p:sp>
      <p:cxnSp>
        <p:nvCxnSpPr>
          <p:cNvPr id="74" name="Straight Arrow Connector 73"/>
          <p:cNvCxnSpPr>
            <a:endCxn id="8" idx="2"/>
          </p:cNvCxnSpPr>
          <p:nvPr/>
        </p:nvCxnSpPr>
        <p:spPr>
          <a:xfrm>
            <a:off x="1462087" y="6059446"/>
            <a:ext cx="845478" cy="3535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" idx="2"/>
          </p:cNvCxnSpPr>
          <p:nvPr/>
        </p:nvCxnSpPr>
        <p:spPr>
          <a:xfrm flipV="1">
            <a:off x="1462087" y="5419901"/>
            <a:ext cx="790886" cy="4491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82872" y="2240146"/>
            <a:ext cx="1432283" cy="65254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800000"/>
                </a:solidFill>
              </a:rPr>
              <a:t>Đăng nhập</a:t>
            </a:r>
            <a:endParaRPr lang="vi-VN" b="1" dirty="0">
              <a:solidFill>
                <a:srgbClr val="800000"/>
              </a:solidFill>
            </a:endParaRPr>
          </a:p>
        </p:txBody>
      </p:sp>
      <p:cxnSp>
        <p:nvCxnSpPr>
          <p:cNvPr id="83" name="Straight Arrow Connector 82"/>
          <p:cNvCxnSpPr>
            <a:stCxn id="55" idx="2"/>
            <a:endCxn id="80" idx="4"/>
          </p:cNvCxnSpPr>
          <p:nvPr/>
        </p:nvCxnSpPr>
        <p:spPr>
          <a:xfrm flipH="1" flipV="1">
            <a:off x="899014" y="2892693"/>
            <a:ext cx="528748" cy="855649"/>
          </a:xfrm>
          <a:prstGeom prst="straightConnector1">
            <a:avLst/>
          </a:prstGeom>
          <a:ln cap="flat">
            <a:round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>
            <a:off x="3527734" y="3232757"/>
            <a:ext cx="2809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13"/>
          <p:cNvGrpSpPr/>
          <p:nvPr/>
        </p:nvGrpSpPr>
        <p:grpSpPr>
          <a:xfrm>
            <a:off x="834895" y="3624327"/>
            <a:ext cx="1418064" cy="1050821"/>
            <a:chOff x="1199159" y="4770652"/>
            <a:chExt cx="2580208" cy="1937013"/>
          </a:xfrm>
        </p:grpSpPr>
        <p:grpSp>
          <p:nvGrpSpPr>
            <p:cNvPr id="53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55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199159" y="6026863"/>
              <a:ext cx="2580208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Người dùng</a:t>
              </a:r>
              <a:endParaRPr lang="vi-VN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3206" y="3562035"/>
            <a:ext cx="1036287" cy="423824"/>
            <a:chOff x="200697" y="4621454"/>
            <a:chExt cx="1119211" cy="633367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Isosceles Triangle 59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8611270">
            <a:off x="737534" y="4811287"/>
            <a:ext cx="904943" cy="457829"/>
            <a:chOff x="200697" y="4621454"/>
            <a:chExt cx="1119211" cy="633367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Isosceles Triangle 65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cụ để vẽ mô hình Use-Case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IBM Rational Rose</a:t>
            </a:r>
          </a:p>
          <a:p>
            <a:r>
              <a:rPr lang="en-US"/>
              <a:t>Enterprise Architecture</a:t>
            </a:r>
          </a:p>
          <a:p>
            <a:r>
              <a:rPr lang="en-US"/>
              <a:t>Visio</a:t>
            </a:r>
          </a:p>
          <a:p>
            <a:r>
              <a:rPr lang="en-US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1"/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tả Use-Case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3816"/>
              </p:ext>
            </p:extLst>
          </p:nvPr>
        </p:nvGraphicFramePr>
        <p:xfrm>
          <a:off x="28075" y="1439165"/>
          <a:ext cx="9123294" cy="53384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2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Tiêu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Nội</a:t>
                      </a:r>
                      <a:r>
                        <a:rPr lang="en-US" sz="2000" dirty="0" smtClean="0"/>
                        <a:t> dung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r>
                        <a:rPr lang="en-US" sz="2000" smtClean="0"/>
                        <a:t>Tên</a:t>
                      </a:r>
                      <a:r>
                        <a:rPr lang="en-US" sz="2000" baseline="0" smtClean="0"/>
                        <a:t> Use-Case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Tên</a:t>
                      </a:r>
                      <a:r>
                        <a:rPr lang="en-US" sz="2000" baseline="0" smtClean="0"/>
                        <a:t> ngắn gọn của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Mô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tả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Mô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ngắn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gọn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nội</a:t>
                      </a:r>
                      <a:r>
                        <a:rPr lang="en-US" sz="2000" baseline="0" dirty="0" smtClean="0"/>
                        <a:t> dung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Use-Case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978">
                <a:tc>
                  <a:txBody>
                    <a:bodyPr/>
                    <a:lstStyle/>
                    <a:p>
                      <a:r>
                        <a:rPr lang="en-US" sz="2000" smtClean="0"/>
                        <a:t>Sự</a:t>
                      </a:r>
                      <a:r>
                        <a:rPr lang="en-US" sz="2000" baseline="0" smtClean="0"/>
                        <a:t> kiện kích hoạt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Sự</a:t>
                      </a:r>
                      <a:r>
                        <a:rPr lang="en-US" sz="2000" baseline="0" smtClean="0"/>
                        <a:t> kiện kích hoạt Use-Case hoạt động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93">
                <a:tc>
                  <a:txBody>
                    <a:bodyPr/>
                    <a:lstStyle/>
                    <a:p>
                      <a:r>
                        <a:rPr lang="en-US" sz="2000" smtClean="0"/>
                        <a:t>Actors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Các</a:t>
                      </a:r>
                      <a:r>
                        <a:rPr lang="en-US" sz="2000" baseline="0" smtClean="0"/>
                        <a:t> tác nhân liên quan đến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692">
                <a:tc>
                  <a:txBody>
                    <a:bodyPr/>
                    <a:lstStyle/>
                    <a:p>
                      <a:r>
                        <a:rPr lang="en-US" sz="2000" smtClean="0"/>
                        <a:t>Use-Case</a:t>
                      </a:r>
                      <a:r>
                        <a:rPr lang="en-US" sz="2000" baseline="0" smtClean="0"/>
                        <a:t> liên quan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Các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Use-Case</a:t>
                      </a:r>
                      <a:r>
                        <a:rPr lang="en-US" sz="2000" baseline="0" smtClean="0"/>
                        <a:t> được gọi khi thực hiện Use-Case này. Gồm 2 loại include và e</a:t>
                      </a:r>
                      <a:r>
                        <a:rPr lang="en-US" sz="2000" smtClean="0"/>
                        <a:t>xtend.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19">
                <a:tc>
                  <a:txBody>
                    <a:bodyPr/>
                    <a:lstStyle/>
                    <a:p>
                      <a:r>
                        <a:rPr lang="en-US" sz="2000" smtClean="0"/>
                        <a:t>Tiền</a:t>
                      </a:r>
                      <a:r>
                        <a:rPr lang="en-US" sz="2000" baseline="0" smtClean="0"/>
                        <a:t> điều kiện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Các</a:t>
                      </a:r>
                      <a:r>
                        <a:rPr lang="en-US" sz="2000" baseline="0" smtClean="0"/>
                        <a:t> điều kiện cần thiết phải có trước khi Use-Case thực hiện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80">
                <a:tc>
                  <a:txBody>
                    <a:bodyPr/>
                    <a:lstStyle/>
                    <a:p>
                      <a:r>
                        <a:rPr lang="en-US" sz="2000" smtClean="0"/>
                        <a:t>Hậu</a:t>
                      </a:r>
                      <a:r>
                        <a:rPr lang="en-US" sz="2000" baseline="0" smtClean="0"/>
                        <a:t> điều kiện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Trạng thái</a:t>
                      </a:r>
                      <a:r>
                        <a:rPr lang="en-US" sz="2000" baseline="0" smtClean="0"/>
                        <a:t> của hệ thống sau khi usacase được thực hiện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Biến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Điều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dẫn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nhánh</a:t>
                      </a:r>
                      <a:r>
                        <a:rPr lang="en-US" sz="2000" baseline="0" dirty="0" smtClean="0"/>
                        <a:t>. </a:t>
                      </a:r>
                      <a:r>
                        <a:rPr lang="en-US" sz="2000" baseline="0" dirty="0" err="1" smtClean="0"/>
                        <a:t>Sẽ</a:t>
                      </a:r>
                      <a:r>
                        <a:rPr lang="en-US" sz="2000" baseline="0" dirty="0" smtClean="0"/>
                        <a:t> quay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luồng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chính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smtClean="0"/>
                        <a:t>Ngoại</a:t>
                      </a:r>
                      <a:r>
                        <a:rPr lang="en-US" sz="2000" baseline="0" smtClean="0"/>
                        <a:t> lệ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Những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điều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dẫn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việc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nhánh</a:t>
                      </a:r>
                      <a:r>
                        <a:rPr lang="en-US" sz="2000" baseline="0" dirty="0" smtClean="0"/>
                        <a:t>.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quay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luồng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chính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tả Use-Case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36415"/>
              </p:ext>
            </p:extLst>
          </p:nvPr>
        </p:nvGraphicFramePr>
        <p:xfrm>
          <a:off x="76201" y="2073978"/>
          <a:ext cx="9035716" cy="29298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Tiêu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đề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Nội</a:t>
                      </a:r>
                      <a:r>
                        <a:rPr lang="en-US" sz="2200" dirty="0" smtClean="0"/>
                        <a:t> dung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 rowSpan="2">
                  <a:txBody>
                    <a:bodyPr/>
                    <a:lstStyle/>
                    <a:p>
                      <a:r>
                        <a:rPr lang="en-US" sz="2200" smtClean="0"/>
                        <a:t>Luồng sự</a:t>
                      </a:r>
                      <a:r>
                        <a:rPr lang="en-US" sz="2200" baseline="0" smtClean="0"/>
                        <a:t> kiện chính</a:t>
                      </a:r>
                      <a:endParaRPr lang="en-US" sz="2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Actor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system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8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các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hoạt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động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trong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Use-Case</a:t>
                      </a:r>
                      <a:r>
                        <a:rPr lang="en-US" sz="2200" baseline="0" dirty="0" smtClean="0"/>
                        <a:t> do actor </a:t>
                      </a:r>
                      <a:r>
                        <a:rPr lang="en-US" sz="2200" baseline="0" dirty="0" err="1" smtClean="0"/>
                        <a:t>thực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hiện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Các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hoạt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động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trong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Use-Case</a:t>
                      </a:r>
                      <a:r>
                        <a:rPr lang="en-US" sz="2200" baseline="0" dirty="0" smtClean="0"/>
                        <a:t> do system </a:t>
                      </a:r>
                      <a:r>
                        <a:rPr lang="en-US" sz="2200" baseline="0" dirty="0" err="1" smtClean="0"/>
                        <a:t>thực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hiện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Use case Đăng nhập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9310326"/>
              </p:ext>
            </p:extLst>
          </p:nvPr>
        </p:nvGraphicFramePr>
        <p:xfrm>
          <a:off x="268942" y="1300802"/>
          <a:ext cx="8558935" cy="5330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Calibri"/>
                          <a:cs typeface="Calibri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Calibri"/>
                          <a:cs typeface="Calibri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Calibri"/>
                          <a:cs typeface="Calibri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18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Tên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Use-Case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Đăng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nhập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/>
                          <a:cs typeface="Calibri"/>
                        </a:rPr>
                        <a:t>Mô tả</a:t>
                      </a: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/>
                          <a:cs typeface="Calibri"/>
                        </a:rPr>
                        <a:t>Use-case cho phép người dùng đăng nhập vào hệ thống để thực hiện những chức năng của mình</a:t>
                      </a: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Actor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Người dùng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62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/>
                          <a:cs typeface="Calibri"/>
                        </a:rPr>
                        <a:t>Điều kiện kích hoạt</a:t>
                      </a: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Khi người dùng chọn chức năng đăng nhập từ trang chủ của hệ thống</a:t>
                      </a: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Tiền điều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kiện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Người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dùng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phải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có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tài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khoản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trên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hệ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thống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378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Hậu điều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kiện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Người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dùng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đăng nhập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thành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công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88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Luồng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sự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kiện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chính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Hệ thống hiển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thị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màn hình đăng nhập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Người dùng nhập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tên đăng nhập và mật khẩu.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Hệ thống hiển thị kiểm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tra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thông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tin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đăng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nhập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Nếu thành công hệ thống h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iển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thị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màn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hình đăng nhập thành công.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Kết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thúc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Use-Case.</a:t>
                      </a:r>
                      <a:endParaRPr lang="en-US" sz="2000" baseline="0" dirty="0" smtClean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69510"/>
              </p:ext>
            </p:extLst>
          </p:nvPr>
        </p:nvGraphicFramePr>
        <p:xfrm>
          <a:off x="239059" y="1439333"/>
          <a:ext cx="8573876" cy="52730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12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051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Luồng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phụ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u="sng" baseline="0" dirty="0" smtClean="0">
                          <a:solidFill>
                            <a:srgbClr val="0000FF"/>
                          </a:solidFill>
                        </a:rPr>
                        <a:t>A3 - </a:t>
                      </a: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Mật</a:t>
                      </a:r>
                      <a:r>
                        <a:rPr lang="en-US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khẩu</a:t>
                      </a:r>
                      <a:r>
                        <a:rPr lang="en-US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không</a:t>
                      </a:r>
                      <a:r>
                        <a:rPr lang="en-US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hợp</a:t>
                      </a:r>
                      <a:r>
                        <a:rPr lang="en-US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lệ</a:t>
                      </a:r>
                      <a:r>
                        <a:rPr lang="en-US" sz="2000" u="none" baseline="0" dirty="0" smtClean="0"/>
                        <a:t>: </a:t>
                      </a:r>
                      <a:r>
                        <a:rPr lang="en-US" sz="2000" u="none" baseline="0" dirty="0" err="1" smtClean="0"/>
                        <a:t>Khi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người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dùng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nhập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sai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tên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đăng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nhập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và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mật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khẩu</a:t>
                      </a:r>
                      <a:endParaRPr lang="en-US" sz="2000" u="none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/>
                        <a:t>Hệ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lại màn hình đăng nhập để người dùng nhập lại thông tin kèm theo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r>
                        <a:rPr lang="en-US" sz="2000" baseline="0" dirty="0" smtClean="0"/>
                        <a:t> tên đăng nhập và mật khẩu bị sai.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Quay lại bước 2 trong luồng sự kiện chính.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0" u="sng" baseline="0" smtClean="0">
                          <a:solidFill>
                            <a:srgbClr val="0000FF"/>
                          </a:solidFill>
                        </a:rPr>
                        <a:t>A1 – </a:t>
                      </a:r>
                      <a:r>
                        <a:rPr lang="en-US" sz="2000" b="0" u="sng" baseline="0" dirty="0" smtClean="0">
                          <a:solidFill>
                            <a:srgbClr val="0000FF"/>
                          </a:solidFill>
                        </a:rPr>
                        <a:t>Quên mật khẩu</a:t>
                      </a:r>
                      <a:r>
                        <a:rPr lang="en-US" sz="2000" baseline="0" dirty="0" smtClean="0"/>
                        <a:t>: Khi người dùng chọn chức năng quên mật khẩu trên màn hình đăng nhập.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Hệ thống hiển thị màn hình để người dùng nhập email.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Người dùng nhập email và chọn nút chức năng Lấy lại mật khẩu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Hệ thống kiểm tra email hợp lệ và gửi liên kết để reset mật khẩu cho người dùng qua email.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Hệ thống hiển thị màn hình thông báo thành công.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Use case kết thúc.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Use case Đăng nhập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vi-VN" dirty="0"/>
          </a:p>
        </p:txBody>
      </p:sp>
      <p:pic>
        <p:nvPicPr>
          <p:cNvPr id="11267" name="Picture 3" descr="D:\Teaching\Resources\Lecture\Database Application Development 1\Requirement - temp\tstcs_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11" y="3062591"/>
            <a:ext cx="3579779" cy="3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684045" y="3075142"/>
            <a:ext cx="4128889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Basic flow: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4684046" y="4139732"/>
            <a:ext cx="4128889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Alternate flow: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(Activity Diagram)</a:t>
            </a:r>
            <a:endParaRPr lang="vi-V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>
              <a:defRPr/>
            </a:pPr>
            <a:r>
              <a:rPr lang="en-US"/>
              <a:t>Activity Diagram là một mô hình logic dùng để mô hình hoá các hoạt động trong một quy trình nghiệp vụ.</a:t>
            </a:r>
          </a:p>
          <a:p>
            <a:pPr lvl="0" algn="just">
              <a:defRPr/>
            </a:pPr>
            <a:r>
              <a:rPr lang="en-US"/>
              <a:t>Mục đích sử dụng</a:t>
            </a:r>
          </a:p>
          <a:p>
            <a:pPr marL="800100" lvl="1" indent="-342900" algn="just">
              <a:spcAft>
                <a:spcPts val="2000"/>
              </a:spcAft>
            </a:pPr>
            <a:r>
              <a:rPr lang="en-US"/>
              <a:t>Mô tả các hoạt động trong một chức năng của hệ thống (1 Use-Case)</a:t>
            </a:r>
          </a:p>
          <a:p>
            <a:pPr marL="800100" lvl="1" indent="-342900" algn="just">
              <a:spcAft>
                <a:spcPts val="2000"/>
              </a:spcAft>
            </a:pPr>
            <a:r>
              <a:rPr lang="en-US"/>
              <a:t>Mô tả các hoạt động chính và mối quan hệ giữa các hoạt động này trong quy trình.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 của cửa hàng bán điện thoại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Yêu cầu phi chức năng:</a:t>
            </a:r>
          </a:p>
          <a:p>
            <a:pPr lvl="1"/>
            <a:r>
              <a:rPr lang="en-US"/>
              <a:t>Hệ thống có khả năng chạy ổn định trên hệ điều hành windows xp, 1.0Ghz</a:t>
            </a:r>
          </a:p>
          <a:p>
            <a:pPr lvl="1"/>
            <a:r>
              <a:rPr lang="en-US"/>
              <a:t>Hệ thống được triển khai trên web</a:t>
            </a:r>
          </a:p>
          <a:p>
            <a:pPr lvl="1"/>
            <a:r>
              <a:rPr lang="en-US"/>
              <a:t>Giao diện thân thiện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thành phần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Start</a:t>
            </a:r>
          </a:p>
          <a:p>
            <a:pPr algn="just"/>
            <a:r>
              <a:rPr lang="en-US" smtClean="0"/>
              <a:t>Activity</a:t>
            </a:r>
          </a:p>
          <a:p>
            <a:pPr algn="just"/>
            <a:r>
              <a:rPr lang="en-US" smtClean="0"/>
              <a:t>Transition</a:t>
            </a:r>
          </a:p>
          <a:p>
            <a:pPr algn="just"/>
            <a:r>
              <a:rPr lang="en-US" smtClean="0"/>
              <a:t>Decision</a:t>
            </a:r>
          </a:p>
          <a:p>
            <a:pPr lvl="1" algn="just"/>
            <a:r>
              <a:rPr lang="en-US" smtClean="0"/>
              <a:t>Merge</a:t>
            </a:r>
          </a:p>
          <a:p>
            <a:pPr lvl="1" algn="just"/>
            <a:r>
              <a:rPr lang="en-US" smtClean="0"/>
              <a:t>Branch</a:t>
            </a:r>
          </a:p>
          <a:p>
            <a:pPr algn="just"/>
            <a:r>
              <a:rPr lang="en-US" smtClean="0"/>
              <a:t>Synchronization bar</a:t>
            </a:r>
            <a:endParaRPr lang="en-US" dirty="0" smtClean="0"/>
          </a:p>
          <a:p>
            <a:pPr lvl="1" algn="just"/>
            <a:r>
              <a:rPr lang="en-US" smtClean="0"/>
              <a:t>Fork</a:t>
            </a:r>
          </a:p>
          <a:p>
            <a:pPr lvl="1" algn="just"/>
            <a:r>
              <a:rPr lang="en-US" smtClean="0"/>
              <a:t>Join</a:t>
            </a:r>
          </a:p>
          <a:p>
            <a:pPr algn="just"/>
            <a:r>
              <a:rPr lang="en-US" sz="220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7838" y="2697107"/>
            <a:ext cx="1896895" cy="369651"/>
          </a:xfrm>
          <a:prstGeom prst="roundRect">
            <a:avLst/>
          </a:prstGeom>
          <a:solidFill>
            <a:srgbClr val="FFFFFF"/>
          </a:solidFill>
          <a:ln>
            <a:solidFill>
              <a:srgbClr val="4F81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Hoạt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động</a:t>
            </a:r>
            <a:endParaRPr lang="vi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873884" y="2168537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78635" y="6162364"/>
            <a:ext cx="495300" cy="495300"/>
            <a:chOff x="5733238" y="2755684"/>
            <a:chExt cx="495300" cy="4953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5828488" y="285093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5733238" y="2755684"/>
              <a:ext cx="495300" cy="495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257279" y="3362178"/>
            <a:ext cx="153801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247521" y="5147189"/>
            <a:ext cx="1557529" cy="1588"/>
          </a:xfrm>
          <a:prstGeom prst="line">
            <a:avLst/>
          </a:prstGeom>
          <a:ln w="762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5733239" y="3659216"/>
            <a:ext cx="586093" cy="496111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(Activity Diagram)</a:t>
            </a:r>
            <a:endParaRPr lang="vi-VN" dirty="0"/>
          </a:p>
        </p:txBody>
      </p:sp>
      <p:grpSp>
        <p:nvGrpSpPr>
          <p:cNvPr id="78" name="Group 77"/>
          <p:cNvGrpSpPr/>
          <p:nvPr/>
        </p:nvGrpSpPr>
        <p:grpSpPr>
          <a:xfrm>
            <a:off x="3627174" y="1867920"/>
            <a:ext cx="4014167" cy="4889858"/>
            <a:chOff x="4040258" y="1843909"/>
            <a:chExt cx="4014167" cy="4889858"/>
          </a:xfrm>
        </p:grpSpPr>
        <p:grpSp>
          <p:nvGrpSpPr>
            <p:cNvPr id="15" name="Group 58"/>
            <p:cNvGrpSpPr/>
            <p:nvPr/>
          </p:nvGrpSpPr>
          <p:grpSpPr>
            <a:xfrm>
              <a:off x="7357405" y="6430673"/>
              <a:ext cx="269338" cy="252108"/>
              <a:chOff x="5623395" y="3023678"/>
              <a:chExt cx="332364" cy="32912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623395" y="3023678"/>
                <a:ext cx="332364" cy="329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7708" y="3076370"/>
                <a:ext cx="223737" cy="2237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040258" y="1843909"/>
              <a:ext cx="4014167" cy="4889858"/>
              <a:chOff x="4040258" y="1843909"/>
              <a:chExt cx="4014167" cy="488985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805561" y="2435204"/>
                <a:ext cx="1386153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1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Diamond 10"/>
              <p:cNvSpPr/>
              <p:nvPr/>
            </p:nvSpPr>
            <p:spPr>
              <a:xfrm>
                <a:off x="5431778" y="4206695"/>
                <a:ext cx="376026" cy="31829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0"/>
              </p:cNvCxnSpPr>
              <p:nvPr/>
            </p:nvCxnSpPr>
            <p:spPr>
              <a:xfrm rot="16200000" flipH="1">
                <a:off x="5442873" y="4029777"/>
                <a:ext cx="353122" cy="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33" idx="2"/>
              </p:cNvCxnSpPr>
              <p:nvPr/>
            </p:nvCxnSpPr>
            <p:spPr>
              <a:xfrm rot="5400000">
                <a:off x="5682489" y="4467385"/>
                <a:ext cx="2308526" cy="1080903"/>
              </a:xfrm>
              <a:prstGeom prst="bentConnector3">
                <a:avLst>
                  <a:gd name="adj1" fmla="val 84125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6200000" flipH="1">
                <a:off x="5919850" y="6267177"/>
                <a:ext cx="211743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6366640" y="1843909"/>
                <a:ext cx="223737" cy="572259"/>
                <a:chOff x="6030818" y="2711246"/>
                <a:chExt cx="223737" cy="572259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6030818" y="2711246"/>
                  <a:ext cx="223737" cy="2237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147682" y="2892779"/>
                  <a:ext cx="3240" cy="3907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ounded Rectangle 20"/>
              <p:cNvSpPr/>
              <p:nvPr/>
            </p:nvSpPr>
            <p:spPr>
              <a:xfrm>
                <a:off x="4941855" y="3493649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2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16200000" flipH="1">
                <a:off x="6312984" y="2975575"/>
                <a:ext cx="360897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6493435" y="2508326"/>
                <a:ext cx="0" cy="129540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6024927" y="3167935"/>
                <a:ext cx="983902" cy="325713"/>
                <a:chOff x="5759445" y="4035272"/>
                <a:chExt cx="983902" cy="311648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 rot="16200000" flipH="1">
                  <a:off x="6587522" y="4191095"/>
                  <a:ext cx="311646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rot="5400000">
                  <a:off x="5604415" y="4190302"/>
                  <a:ext cx="311647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ounded Rectangle 32"/>
              <p:cNvSpPr/>
              <p:nvPr/>
            </p:nvSpPr>
            <p:spPr>
              <a:xfrm>
                <a:off x="6699980" y="3493649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3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040258" y="4814139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4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841684" y="4814139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5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9" name="Elbow Connector 38"/>
              <p:cNvCxnSpPr>
                <a:stCxn id="11" idx="1"/>
                <a:endCxn id="37" idx="0"/>
              </p:cNvCxnSpPr>
              <p:nvPr/>
            </p:nvCxnSpPr>
            <p:spPr>
              <a:xfrm rot="10800000" flipV="1">
                <a:off x="4717482" y="4365843"/>
                <a:ext cx="714297" cy="448296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38"/>
              <p:cNvCxnSpPr>
                <a:stCxn id="11" idx="3"/>
                <a:endCxn id="38" idx="0"/>
              </p:cNvCxnSpPr>
              <p:nvPr/>
            </p:nvCxnSpPr>
            <p:spPr>
              <a:xfrm>
                <a:off x="5807804" y="4365843"/>
                <a:ext cx="711103" cy="448296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Diamond 44"/>
              <p:cNvSpPr/>
              <p:nvPr/>
            </p:nvSpPr>
            <p:spPr>
              <a:xfrm>
                <a:off x="5465658" y="5473734"/>
                <a:ext cx="376026" cy="31829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Elbow Connector 38"/>
              <p:cNvCxnSpPr>
                <a:stCxn id="37" idx="2"/>
                <a:endCxn id="45" idx="1"/>
              </p:cNvCxnSpPr>
              <p:nvPr/>
            </p:nvCxnSpPr>
            <p:spPr>
              <a:xfrm rot="16200000" flipH="1">
                <a:off x="4862160" y="5029383"/>
                <a:ext cx="458819" cy="748177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38"/>
              <p:cNvCxnSpPr>
                <a:stCxn id="38" idx="2"/>
                <a:endCxn id="45" idx="3"/>
              </p:cNvCxnSpPr>
              <p:nvPr/>
            </p:nvCxnSpPr>
            <p:spPr>
              <a:xfrm rot="5400000">
                <a:off x="5950887" y="5064861"/>
                <a:ext cx="458819" cy="677223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6052280" y="5514397"/>
                <a:ext cx="0" cy="129540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>
                <a:stCxn id="45" idx="2"/>
              </p:cNvCxnSpPr>
              <p:nvPr/>
            </p:nvCxnSpPr>
            <p:spPr>
              <a:xfrm rot="16200000" flipH="1">
                <a:off x="5468636" y="5977063"/>
                <a:ext cx="370070" cy="1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ounded Rectangle 70"/>
              <p:cNvSpPr/>
              <p:nvPr/>
            </p:nvSpPr>
            <p:spPr>
              <a:xfrm>
                <a:off x="5349293" y="6373843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6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3" name="Elbow Connector 72"/>
            <p:cNvCxnSpPr>
              <a:stCxn id="71" idx="3"/>
              <a:endCxn id="16" idx="2"/>
            </p:cNvCxnSpPr>
            <p:nvPr/>
          </p:nvCxnSpPr>
          <p:spPr>
            <a:xfrm>
              <a:off x="6703738" y="6553805"/>
              <a:ext cx="653667" cy="29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Line Callout 1 (Accent Bar) 84"/>
          <p:cNvSpPr/>
          <p:nvPr/>
        </p:nvSpPr>
        <p:spPr>
          <a:xfrm>
            <a:off x="7319686" y="1858747"/>
            <a:ext cx="643308" cy="378960"/>
          </a:xfrm>
          <a:prstGeom prst="accentCallout1">
            <a:avLst>
              <a:gd name="adj1" fmla="val 15038"/>
              <a:gd name="adj2" fmla="val 4788"/>
              <a:gd name="adj3" fmla="val 34545"/>
              <a:gd name="adj4" fmla="val -1761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Line Callout 1 (Accent Bar) 85"/>
          <p:cNvSpPr/>
          <p:nvPr/>
        </p:nvSpPr>
        <p:spPr>
          <a:xfrm>
            <a:off x="7319686" y="2644727"/>
            <a:ext cx="1736189" cy="547221"/>
          </a:xfrm>
          <a:prstGeom prst="accentCallout1">
            <a:avLst>
              <a:gd name="adj1" fmla="val 20992"/>
              <a:gd name="adj2" fmla="val -1041"/>
              <a:gd name="adj3" fmla="val 94021"/>
              <a:gd name="adj4" fmla="val -4417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Synchronization bar (Fork)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Line Callout 1 (Accent Bar) 86"/>
          <p:cNvSpPr/>
          <p:nvPr/>
        </p:nvSpPr>
        <p:spPr>
          <a:xfrm>
            <a:off x="7213658" y="3992359"/>
            <a:ext cx="1930343" cy="306324"/>
          </a:xfrm>
          <a:prstGeom prst="accentCallout1">
            <a:avLst>
              <a:gd name="adj1" fmla="val 9566"/>
              <a:gd name="adj2" fmla="val 244"/>
              <a:gd name="adj3" fmla="val 107908"/>
              <a:gd name="adj4" fmla="val -9856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Decision ( Branch)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Line Callout 1 (Accent Bar) 87"/>
          <p:cNvSpPr/>
          <p:nvPr/>
        </p:nvSpPr>
        <p:spPr>
          <a:xfrm>
            <a:off x="7319685" y="4838150"/>
            <a:ext cx="1824315" cy="359925"/>
          </a:xfrm>
          <a:prstGeom prst="accentCallout1">
            <a:avLst>
              <a:gd name="adj1" fmla="val 14841"/>
              <a:gd name="adj2" fmla="val 1261"/>
              <a:gd name="adj3" fmla="val 202396"/>
              <a:gd name="adj4" fmla="val -1049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Decision (Merge)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Line Callout 1 (Accent Bar) 88"/>
          <p:cNvSpPr/>
          <p:nvPr/>
        </p:nvSpPr>
        <p:spPr>
          <a:xfrm>
            <a:off x="7404129" y="5497745"/>
            <a:ext cx="1739872" cy="538107"/>
          </a:xfrm>
          <a:prstGeom prst="accentCallout1">
            <a:avLst>
              <a:gd name="adj1" fmla="val 21364"/>
              <a:gd name="adj2" fmla="val 93"/>
              <a:gd name="adj3" fmla="val 121701"/>
              <a:gd name="adj4" fmla="val -7015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Synchronization bar (Join)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Line Callout 1 (Accent Bar) 89"/>
          <p:cNvSpPr/>
          <p:nvPr/>
        </p:nvSpPr>
        <p:spPr>
          <a:xfrm>
            <a:off x="8284647" y="6378748"/>
            <a:ext cx="771228" cy="378960"/>
          </a:xfrm>
          <a:prstGeom prst="accentCallout1">
            <a:avLst>
              <a:gd name="adj1" fmla="val 15038"/>
              <a:gd name="adj2" fmla="val 787"/>
              <a:gd name="adj3" fmla="val 53105"/>
              <a:gd name="adj4" fmla="val -13865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92584"/>
              </p:ext>
            </p:extLst>
          </p:nvPr>
        </p:nvGraphicFramePr>
        <p:xfrm>
          <a:off x="1" y="2426110"/>
          <a:ext cx="2831465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Tiêu</a:t>
                      </a:r>
                      <a:r>
                        <a:rPr lang="en-US" sz="1200" baseline="0" smtClean="0"/>
                        <a:t> đề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Nội dung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Tên</a:t>
                      </a:r>
                      <a:r>
                        <a:rPr lang="en-US" sz="1200" baseline="0" smtClean="0"/>
                        <a:t> Use-Case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smtClean="0"/>
                        <a:t>Mô</a:t>
                      </a:r>
                      <a:r>
                        <a:rPr lang="en-US" sz="1200" baseline="0" smtClean="0"/>
                        <a:t> tả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Sự</a:t>
                      </a:r>
                      <a:r>
                        <a:rPr lang="en-US" sz="1200" baseline="0" smtClean="0"/>
                        <a:t> kiện kích hoạt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smtClean="0"/>
                        <a:t>Actors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Use-Case</a:t>
                      </a:r>
                      <a:r>
                        <a:rPr lang="en-US" sz="1200" baseline="0" smtClean="0"/>
                        <a:t> liên quan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Tiền</a:t>
                      </a:r>
                      <a:r>
                        <a:rPr lang="en-US" sz="1200" baseline="0" smtClean="0"/>
                        <a:t> điều kiện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Hậu</a:t>
                      </a:r>
                      <a:r>
                        <a:rPr lang="en-US" sz="1200" baseline="0" smtClean="0"/>
                        <a:t> điều kiện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aseline="0" smtClean="0"/>
                        <a:t>Biến thể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smtClean="0"/>
                        <a:t>Ngoại</a:t>
                      </a:r>
                      <a:r>
                        <a:rPr lang="en-US" sz="1200" baseline="0" smtClean="0"/>
                        <a:t> lệ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200" smtClean="0"/>
                        <a:t>Luồng sự</a:t>
                      </a:r>
                      <a:r>
                        <a:rPr lang="en-US" sz="1200" baseline="0" smtClean="0"/>
                        <a:t> kiện chính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Actor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System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2" name="Chevron 91"/>
          <p:cNvSpPr/>
          <p:nvPr/>
        </p:nvSpPr>
        <p:spPr>
          <a:xfrm>
            <a:off x="3384856" y="3746073"/>
            <a:ext cx="484632" cy="484632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Line Callout 1 (Accent Bar) 92"/>
          <p:cNvSpPr/>
          <p:nvPr/>
        </p:nvSpPr>
        <p:spPr>
          <a:xfrm flipH="1">
            <a:off x="4154215" y="1962879"/>
            <a:ext cx="1052491" cy="454565"/>
          </a:xfrm>
          <a:prstGeom prst="accentCallout1">
            <a:avLst>
              <a:gd name="adj1" fmla="val 21364"/>
              <a:gd name="adj2" fmla="val 93"/>
              <a:gd name="adj3" fmla="val 102072"/>
              <a:gd name="adj4" fmla="val -4299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Line Callout 1 (Accent Bar) 93"/>
          <p:cNvSpPr/>
          <p:nvPr/>
        </p:nvSpPr>
        <p:spPr>
          <a:xfrm flipH="1">
            <a:off x="3627172" y="3002466"/>
            <a:ext cx="1275120" cy="378960"/>
          </a:xfrm>
          <a:prstGeom prst="accentCallout1">
            <a:avLst>
              <a:gd name="adj1" fmla="val 29887"/>
              <a:gd name="adj2" fmla="val 1478"/>
              <a:gd name="adj3" fmla="val -13713"/>
              <a:gd name="adj4" fmla="val -922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64755" y="4092206"/>
            <a:ext cx="714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[correct]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83931" y="4375786"/>
            <a:ext cx="83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[incorrect]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Line Callout 1 (Accent Bar) 96"/>
          <p:cNvSpPr/>
          <p:nvPr/>
        </p:nvSpPr>
        <p:spPr>
          <a:xfrm flipH="1">
            <a:off x="2586555" y="5807147"/>
            <a:ext cx="1942215" cy="378960"/>
          </a:xfrm>
          <a:prstGeom prst="accentCallout1">
            <a:avLst>
              <a:gd name="adj1" fmla="val 29887"/>
              <a:gd name="adj2" fmla="val 1478"/>
              <a:gd name="adj3" fmla="val -663346"/>
              <a:gd name="adj4" fmla="val -5386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Concurrent threads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Line Callout 1 (Accent Bar) 97"/>
          <p:cNvSpPr/>
          <p:nvPr/>
        </p:nvSpPr>
        <p:spPr>
          <a:xfrm flipH="1">
            <a:off x="1744390" y="4319513"/>
            <a:ext cx="1942215" cy="378960"/>
          </a:xfrm>
          <a:prstGeom prst="accentCallout1">
            <a:avLst>
              <a:gd name="adj1" fmla="val 29887"/>
              <a:gd name="adj2" fmla="val 1478"/>
              <a:gd name="adj3" fmla="val 53105"/>
              <a:gd name="adj4" fmla="val -2996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Alternative threads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2" grpId="1" animBg="1"/>
      <p:bldP spid="93" grpId="0" animBg="1"/>
      <p:bldP spid="94" grpId="0" animBg="1"/>
      <p:bldP spid="95" grpId="0"/>
      <p:bldP spid="96" grpId="0"/>
      <p:bldP spid="97" grpId="0" animBg="1"/>
      <p:bldP spid="9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mtClean="0"/>
              <a:t>Khởi tạo một hoạt động.</a:t>
            </a:r>
          </a:p>
          <a:p>
            <a:pPr lvl="1"/>
            <a:r>
              <a:rPr lang="en-US" smtClean="0"/>
              <a:t>Một activity diagram có thể có nhiều trạng thái start.</a:t>
            </a:r>
          </a:p>
          <a:p>
            <a:pPr lvl="1"/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06856" y="158424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mtClean="0"/>
              <a:t>Mô tả hành vi của đối tượng trong quy trình</a:t>
            </a:r>
          </a:p>
          <a:p>
            <a:pPr lvl="1"/>
            <a:r>
              <a:rPr lang="en-US" smtClean="0"/>
              <a:t>Tên hoạt động phải ngắn gọn – đủ nghĩa</a:t>
            </a:r>
          </a:p>
          <a:p>
            <a:pPr lvl="1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64793" y="1541518"/>
            <a:ext cx="2110987" cy="51437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EF"/>
                </a:solidFill>
              </a:rPr>
              <a:t>Hoạt</a:t>
            </a:r>
            <a:r>
              <a:rPr lang="en-US" sz="2400" b="1" dirty="0" smtClean="0">
                <a:solidFill>
                  <a:srgbClr val="FF00EF"/>
                </a:solidFill>
              </a:rPr>
              <a:t> </a:t>
            </a:r>
            <a:r>
              <a:rPr lang="en-US" sz="2400" b="1" dirty="0" err="1" smtClean="0">
                <a:solidFill>
                  <a:srgbClr val="FF00EF"/>
                </a:solidFill>
              </a:rPr>
              <a:t>động</a:t>
            </a:r>
            <a:endParaRPr lang="vi-VN" sz="2400" b="1" dirty="0">
              <a:solidFill>
                <a:srgbClr val="FF00E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z="2000" smtClean="0"/>
              <a:t>Mô tả sự chuyển đổi trạng thái của các hoạt động.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04922" y="2016529"/>
            <a:ext cx="1538012" cy="1588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z="2000" smtClean="0"/>
              <a:t>Tập các điều kiện kích hoạt việc chuyển trạng thái.</a:t>
            </a:r>
          </a:p>
          <a:p>
            <a:pPr lvl="1"/>
            <a:r>
              <a:rPr lang="en-US" sz="2000" smtClean="0"/>
              <a:t>Branch </a:t>
            </a:r>
          </a:p>
          <a:p>
            <a:pPr lvl="2"/>
            <a:r>
              <a:rPr lang="en-US" sz="1800" smtClean="0"/>
              <a:t>Mô tả điều kiện rẻ nhánh</a:t>
            </a:r>
          </a:p>
          <a:p>
            <a:pPr lvl="2"/>
            <a:r>
              <a:rPr lang="en-US" sz="1800" smtClean="0"/>
              <a:t>Chỉ một dòng điều khiển đi vào</a:t>
            </a:r>
          </a:p>
          <a:p>
            <a:pPr lvl="2"/>
            <a:r>
              <a:rPr lang="en-US" sz="1800" smtClean="0"/>
              <a:t>Hai hoặc nhiều dòng điều khiển ra</a:t>
            </a:r>
          </a:p>
          <a:p>
            <a:pPr lvl="2"/>
            <a:r>
              <a:rPr lang="en-US" sz="1800" smtClean="0"/>
              <a:t>Chỉ một dòng điều khiển ra dẫn đến kết quả</a:t>
            </a:r>
          </a:p>
          <a:p>
            <a:pPr lvl="2"/>
            <a:r>
              <a:rPr lang="en-US" sz="1800" smtClean="0"/>
              <a:t>Mỗi dòng chứa một điều kiện (guard), guard phải liên quan đến điều kiện và loại trừ nhau</a:t>
            </a:r>
          </a:p>
          <a:p>
            <a:pPr lvl="1"/>
            <a:r>
              <a:rPr lang="en-US" sz="2000"/>
              <a:t>Merge</a:t>
            </a:r>
          </a:p>
          <a:p>
            <a:pPr lvl="2"/>
            <a:r>
              <a:rPr lang="en-US" sz="1800"/>
              <a:t>Có hai hoặc nhiều dòng điều khiển đi vào</a:t>
            </a:r>
          </a:p>
          <a:p>
            <a:pPr lvl="2"/>
            <a:r>
              <a:rPr lang="en-US" sz="1800"/>
              <a:t>Chỉ một dòng điều khiển đi ra</a:t>
            </a:r>
          </a:p>
          <a:p>
            <a:pPr lvl="2"/>
            <a:endParaRPr lang="en-US" sz="1800" smtClean="0"/>
          </a:p>
        </p:txBody>
      </p:sp>
      <p:sp>
        <p:nvSpPr>
          <p:cNvPr id="10" name="Diamond 9"/>
          <p:cNvSpPr/>
          <p:nvPr/>
        </p:nvSpPr>
        <p:spPr>
          <a:xfrm>
            <a:off x="3216315" y="1687389"/>
            <a:ext cx="586093" cy="496111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/>
          </a:p>
        </p:txBody>
      </p:sp>
      <p:grpSp>
        <p:nvGrpSpPr>
          <p:cNvPr id="15" name="Group 14"/>
          <p:cNvGrpSpPr/>
          <p:nvPr/>
        </p:nvGrpSpPr>
        <p:grpSpPr>
          <a:xfrm>
            <a:off x="6515185" y="3360943"/>
            <a:ext cx="1371181" cy="938975"/>
            <a:chOff x="5733238" y="3633819"/>
            <a:chExt cx="1371181" cy="938975"/>
          </a:xfrm>
        </p:grpSpPr>
        <p:sp>
          <p:nvSpPr>
            <p:cNvPr id="16" name="Diamond 15"/>
            <p:cNvSpPr/>
            <p:nvPr/>
          </p:nvSpPr>
          <p:spPr>
            <a:xfrm>
              <a:off x="5733238" y="3659215"/>
              <a:ext cx="586093" cy="496111"/>
            </a:xfrm>
            <a:prstGeom prst="diamond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79951" y="4154532"/>
              <a:ext cx="754083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latin typeface="Times New Roman" pitchFamily="18" charset="0"/>
                  <a:cs typeface="Times New Roman" pitchFamily="18" charset="0"/>
                </a:rPr>
                <a:t>[correct]</a:t>
              </a:r>
              <a:endParaRPr 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1996" y="3633819"/>
              <a:ext cx="882423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latin typeface="Times New Roman" pitchFamily="18" charset="0"/>
                  <a:cs typeface="Times New Roman" pitchFamily="18" charset="0"/>
                </a:rPr>
                <a:t>[incorrect]</a:t>
              </a:r>
              <a:endParaRPr 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319331" y="3910818"/>
              <a:ext cx="655400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5824704" y="4362869"/>
              <a:ext cx="418262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Line Callout 1 (Accent Bar) 26"/>
          <p:cNvSpPr/>
          <p:nvPr/>
        </p:nvSpPr>
        <p:spPr>
          <a:xfrm>
            <a:off x="7721195" y="4255957"/>
            <a:ext cx="885627" cy="306324"/>
          </a:xfrm>
          <a:prstGeom prst="accentCallout1">
            <a:avLst>
              <a:gd name="adj1" fmla="val 9566"/>
              <a:gd name="adj2" fmla="val 244"/>
              <a:gd name="adj3" fmla="val -25752"/>
              <a:gd name="adj4" fmla="val -5614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Guard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37123" y="5689245"/>
            <a:ext cx="2060812" cy="1088321"/>
            <a:chOff x="4517412" y="2347415"/>
            <a:chExt cx="2060812" cy="1088321"/>
          </a:xfrm>
        </p:grpSpPr>
        <p:sp>
          <p:nvSpPr>
            <p:cNvPr id="13" name="Diamond 12"/>
            <p:cNvSpPr/>
            <p:nvPr/>
          </p:nvSpPr>
          <p:spPr>
            <a:xfrm>
              <a:off x="5281277" y="2522157"/>
              <a:ext cx="586093" cy="496111"/>
            </a:xfrm>
            <a:prstGeom prst="diamond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5372743" y="3225811"/>
              <a:ext cx="418262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13" idx="1"/>
            </p:cNvCxnSpPr>
            <p:nvPr/>
          </p:nvCxnSpPr>
          <p:spPr>
            <a:xfrm>
              <a:off x="4517412" y="2347415"/>
              <a:ext cx="763865" cy="422798"/>
            </a:xfrm>
            <a:prstGeom prst="bentConnector3">
              <a:avLst>
                <a:gd name="adj1" fmla="val -27"/>
              </a:avLst>
            </a:prstGeom>
            <a:ln w="28575">
              <a:prstDash val="soli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endCxn id="13" idx="3"/>
            </p:cNvCxnSpPr>
            <p:nvPr/>
          </p:nvCxnSpPr>
          <p:spPr>
            <a:xfrm rot="10800000" flipV="1">
              <a:off x="5867370" y="2347415"/>
              <a:ext cx="710854" cy="422798"/>
            </a:xfrm>
            <a:prstGeom prst="bentConnector3">
              <a:avLst>
                <a:gd name="adj1" fmla="val 82"/>
              </a:avLst>
            </a:prstGeom>
            <a:ln w="28575">
              <a:prstDash val="soli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  <a:endParaRPr lang="en-US" smtClean="0">
              <a:solidFill>
                <a:srgbClr val="0000FF"/>
              </a:solidFill>
            </a:endParaRPr>
          </a:p>
          <a:p>
            <a:pPr lvl="1"/>
            <a:r>
              <a:rPr lang="en-US" sz="2000" smtClean="0"/>
              <a:t>Mô tả các dòng điều khiển thực hiện song song.</a:t>
            </a:r>
          </a:p>
          <a:p>
            <a:pPr lvl="1"/>
            <a:r>
              <a:rPr lang="en-US" sz="2000" smtClean="0"/>
              <a:t>Fork</a:t>
            </a:r>
          </a:p>
          <a:p>
            <a:pPr lvl="2"/>
            <a:r>
              <a:rPr lang="en-US" sz="1800" smtClean="0"/>
              <a:t>Mô tả một dòng điều khiển được tách ra thực hiện song song.</a:t>
            </a:r>
          </a:p>
          <a:p>
            <a:pPr lvl="2"/>
            <a:r>
              <a:rPr lang="en-US" sz="1800" smtClean="0"/>
              <a:t>Chỉ một dòng điều khiển đi vào </a:t>
            </a:r>
          </a:p>
          <a:p>
            <a:pPr lvl="2"/>
            <a:r>
              <a:rPr lang="en-US" sz="1800" smtClean="0"/>
              <a:t>Có hai hoặc nhiều dòng điều khiển ra.</a:t>
            </a:r>
          </a:p>
          <a:p>
            <a:pPr lvl="2"/>
            <a:r>
              <a:rPr lang="en-US" sz="1800" smtClean="0"/>
              <a:t>Dùng fork khi các hoạt động thực hiện không quan tâm thứ tự.</a:t>
            </a:r>
          </a:p>
          <a:p>
            <a:pPr lvl="1"/>
            <a:r>
              <a:rPr lang="en-US" sz="2000"/>
              <a:t>Join</a:t>
            </a:r>
          </a:p>
          <a:p>
            <a:pPr lvl="2"/>
            <a:r>
              <a:rPr lang="en-US" sz="1800"/>
              <a:t>Kết hợp các dòng điều khiển song song (fork).</a:t>
            </a:r>
          </a:p>
          <a:p>
            <a:pPr lvl="2"/>
            <a:r>
              <a:rPr lang="en-US" sz="1800"/>
              <a:t>Có hai hoặc nhiều dòng điều khiển vào</a:t>
            </a:r>
          </a:p>
          <a:p>
            <a:pPr lvl="2"/>
            <a:r>
              <a:rPr lang="en-US" sz="1800"/>
              <a:t>Chỉ một dòng điều khiển ra </a:t>
            </a:r>
          </a:p>
          <a:p>
            <a:pPr lvl="2"/>
            <a:r>
              <a:rPr lang="en-US" sz="1800"/>
              <a:t>Dòng điều khiển ra được tạo khi tất cả các dòng cần thiết đã vào.</a:t>
            </a:r>
            <a:endParaRPr lang="en-US" u="sng"/>
          </a:p>
          <a:p>
            <a:pPr>
              <a:buNone/>
            </a:pPr>
            <a:r>
              <a:rPr lang="en-US" u="sng"/>
              <a:t>Ghi chú</a:t>
            </a:r>
            <a:r>
              <a:rPr lang="en-US"/>
              <a:t>: fork và join không cần nhãn </a:t>
            </a:r>
            <a:endParaRPr lang="en-US" sz="1800" smtClean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3261359" y="1910802"/>
            <a:ext cx="1557529" cy="1588"/>
          </a:xfrm>
          <a:prstGeom prst="line">
            <a:avLst/>
          </a:prstGeom>
          <a:ln w="762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504703" y="3150070"/>
            <a:ext cx="597381" cy="703903"/>
            <a:chOff x="5399747" y="3730657"/>
            <a:chExt cx="743334" cy="879056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5590377" y="3938993"/>
              <a:ext cx="418260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5399747" y="4189863"/>
              <a:ext cx="743334" cy="1588"/>
            </a:xfrm>
            <a:prstGeom prst="line">
              <a:avLst/>
            </a:prstGeom>
            <a:ln w="76200"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5359950" y="4398199"/>
              <a:ext cx="418262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5769382" y="4399788"/>
              <a:ext cx="418262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0800000">
            <a:off x="7504703" y="5189445"/>
            <a:ext cx="597381" cy="731198"/>
            <a:chOff x="5399747" y="3730657"/>
            <a:chExt cx="743334" cy="913143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>
              <a:off x="5590377" y="3938993"/>
              <a:ext cx="418260" cy="1588"/>
            </a:xfrm>
            <a:prstGeom prst="straightConnector1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5399747" y="4189863"/>
              <a:ext cx="743334" cy="1588"/>
            </a:xfrm>
            <a:prstGeom prst="line">
              <a:avLst/>
            </a:prstGeom>
            <a:ln w="76200"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5359950" y="4432287"/>
              <a:ext cx="418262" cy="1588"/>
            </a:xfrm>
            <a:prstGeom prst="straightConnector1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769382" y="4433875"/>
              <a:ext cx="418262" cy="1588"/>
            </a:xfrm>
            <a:prstGeom prst="straightConnector1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z="2000" smtClean="0"/>
              <a:t>Mô tả trạng thái kết thúc quy trình.</a:t>
            </a:r>
          </a:p>
          <a:p>
            <a:pPr lvl="1"/>
            <a:r>
              <a:rPr lang="en-US" sz="2000" smtClean="0"/>
              <a:t>Một activity diagram có một hoặc nhiều trạng thái kết thúc.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26485" y="1673237"/>
            <a:ext cx="495300" cy="495300"/>
            <a:chOff x="5733238" y="2755684"/>
            <a:chExt cx="495300" cy="4953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5828488" y="285093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5733238" y="2755684"/>
              <a:ext cx="495300" cy="495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Ánh xạ Use-Case </a:t>
            </a:r>
            <a:r>
              <a:rPr lang="en-US" smtClean="0">
                <a:sym typeface="Wingdings" pitchFamily="2" charset="2"/>
              </a:rPr>
              <a:t> Activity diagram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6529823"/>
              </p:ext>
            </p:extLst>
          </p:nvPr>
        </p:nvGraphicFramePr>
        <p:xfrm>
          <a:off x="140971" y="1502953"/>
          <a:ext cx="5458460" cy="4402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Use-Case</a:t>
                      </a:r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Activity</a:t>
                      </a:r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smtClean="0"/>
                        <a:t>Tiền</a:t>
                      </a:r>
                      <a:r>
                        <a:rPr lang="en-US" sz="1800" baseline="0" smtClean="0"/>
                        <a:t> điều kiện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Initial state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19">
                <a:tc>
                  <a:txBody>
                    <a:bodyPr/>
                    <a:lstStyle/>
                    <a:p>
                      <a:r>
                        <a:rPr lang="en-US" sz="1800" smtClean="0"/>
                        <a:t>Yêu</a:t>
                      </a:r>
                      <a:r>
                        <a:rPr lang="en-US" sz="1800" baseline="0" smtClean="0"/>
                        <a:t> cầu của tác nhân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Transition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673">
                <a:tc>
                  <a:txBody>
                    <a:bodyPr/>
                    <a:lstStyle/>
                    <a:p>
                      <a:r>
                        <a:rPr lang="en-US" sz="1800" smtClean="0"/>
                        <a:t>Hoạt</a:t>
                      </a:r>
                      <a:r>
                        <a:rPr lang="en-US" sz="1800" baseline="0" smtClean="0"/>
                        <a:t> động của hệ thống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Activity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smtClean="0"/>
                        <a:t>Điều kiện</a:t>
                      </a:r>
                      <a:r>
                        <a:rPr lang="en-US" sz="1800" baseline="0" smtClean="0"/>
                        <a:t> rẻ nhánh (luồng sự kiện phụ)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Decision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916">
                <a:tc>
                  <a:txBody>
                    <a:bodyPr/>
                    <a:lstStyle/>
                    <a:p>
                      <a:r>
                        <a:rPr lang="en-US" sz="1800" smtClean="0"/>
                        <a:t>Từ  các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nhánh</a:t>
                      </a:r>
                      <a:r>
                        <a:rPr lang="en-US" sz="1800" baseline="0" smtClean="0"/>
                        <a:t> t</a:t>
                      </a:r>
                      <a:r>
                        <a:rPr lang="en-US" sz="1800" smtClean="0"/>
                        <a:t>rả về</a:t>
                      </a:r>
                      <a:r>
                        <a:rPr lang="en-US" sz="1800" baseline="0" smtClean="0"/>
                        <a:t> luồng sự kiện chính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Merge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smtClean="0"/>
                        <a:t>Các</a:t>
                      </a:r>
                      <a:r>
                        <a:rPr lang="en-US" sz="1800" baseline="0" smtClean="0"/>
                        <a:t> hoạt động thực hiện song song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Fork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r>
                        <a:rPr lang="en-US" sz="1800" smtClean="0"/>
                        <a:t>Kết hợp</a:t>
                      </a:r>
                      <a:r>
                        <a:rPr lang="en-US" sz="1800" baseline="0" smtClean="0"/>
                        <a:t> các nhánh hoạt động song song tra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Join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327">
                <a:tc>
                  <a:txBody>
                    <a:bodyPr/>
                    <a:lstStyle/>
                    <a:p>
                      <a:r>
                        <a:rPr lang="en-US" sz="1800" smtClean="0"/>
                        <a:t>Hậu điều</a:t>
                      </a:r>
                      <a:r>
                        <a:rPr lang="en-US" sz="1800" baseline="0" smtClean="0"/>
                        <a:t> kiện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Final node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797085" y="2047165"/>
            <a:ext cx="1386153" cy="4017491"/>
            <a:chOff x="5791913" y="1843909"/>
            <a:chExt cx="1386153" cy="4017491"/>
          </a:xfrm>
        </p:grpSpPr>
        <p:grpSp>
          <p:nvGrpSpPr>
            <p:cNvPr id="10" name="Group 58"/>
            <p:cNvGrpSpPr/>
            <p:nvPr/>
          </p:nvGrpSpPr>
          <p:grpSpPr>
            <a:xfrm>
              <a:off x="6366640" y="5609292"/>
              <a:ext cx="269338" cy="252108"/>
              <a:chOff x="4400788" y="1951366"/>
              <a:chExt cx="332364" cy="329120"/>
            </a:xfrm>
          </p:grpSpPr>
          <p:sp>
            <p:nvSpPr>
              <p:cNvPr id="38" name="Oval 15"/>
              <p:cNvSpPr/>
              <p:nvPr/>
            </p:nvSpPr>
            <p:spPr>
              <a:xfrm>
                <a:off x="4400788" y="1951366"/>
                <a:ext cx="332364" cy="3291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55101" y="2004059"/>
                <a:ext cx="223737" cy="2237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73"/>
            <p:cNvGrpSpPr/>
            <p:nvPr/>
          </p:nvGrpSpPr>
          <p:grpSpPr>
            <a:xfrm>
              <a:off x="5791913" y="1843909"/>
              <a:ext cx="1386153" cy="3779031"/>
              <a:chOff x="5791913" y="1843909"/>
              <a:chExt cx="1386153" cy="377903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791913" y="2585332"/>
                <a:ext cx="1386153" cy="359924"/>
              </a:xfrm>
              <a:prstGeom prst="roundRect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1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6295491" y="3325482"/>
                <a:ext cx="376026" cy="31829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6104487" y="5021042"/>
                <a:ext cx="382008" cy="2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31"/>
              <p:cNvGrpSpPr/>
              <p:nvPr/>
            </p:nvGrpSpPr>
            <p:grpSpPr>
              <a:xfrm>
                <a:off x="6366640" y="1843909"/>
                <a:ext cx="223737" cy="741423"/>
                <a:chOff x="6030818" y="2711246"/>
                <a:chExt cx="223737" cy="74142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030818" y="2711246"/>
                  <a:ext cx="223737" cy="2237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cxnSp>
              <p:nvCxnSpPr>
                <p:cNvPr id="37" name="Straight Arrow Connector 36"/>
                <p:cNvCxnSpPr>
                  <a:stCxn id="36" idx="4"/>
                  <a:endCxn id="13" idx="0"/>
                </p:cNvCxnSpPr>
                <p:nvPr/>
              </p:nvCxnSpPr>
              <p:spPr>
                <a:xfrm rot="16200000" flipH="1">
                  <a:off x="5887084" y="3190585"/>
                  <a:ext cx="517686" cy="6481"/>
                </a:xfrm>
                <a:prstGeom prst="straightConnector1">
                  <a:avLst/>
                </a:prstGeom>
                <a:ln>
                  <a:prstDash val="soli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rot="16200000" flipH="1">
                <a:off x="6312984" y="3125703"/>
                <a:ext cx="360897" cy="4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38"/>
              <p:cNvCxnSpPr>
                <a:stCxn id="14" idx="1"/>
                <a:endCxn id="28" idx="1"/>
              </p:cNvCxnSpPr>
              <p:nvPr/>
            </p:nvCxnSpPr>
            <p:spPr>
              <a:xfrm rot="10800000" flipV="1">
                <a:off x="6295489" y="3484630"/>
                <a:ext cx="2" cy="813014"/>
              </a:xfrm>
              <a:prstGeom prst="bentConnector3">
                <a:avLst>
                  <a:gd name="adj1" fmla="val 11430100000"/>
                </a:avLst>
              </a:prstGeom>
              <a:ln>
                <a:prstDash val="solid"/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38"/>
              <p:cNvCxnSpPr>
                <a:stCxn id="14" idx="3"/>
                <a:endCxn id="28" idx="3"/>
              </p:cNvCxnSpPr>
              <p:nvPr/>
            </p:nvCxnSpPr>
            <p:spPr>
              <a:xfrm flipH="1">
                <a:off x="6671515" y="3484630"/>
                <a:ext cx="2" cy="813014"/>
              </a:xfrm>
              <a:prstGeom prst="bentConnector3">
                <a:avLst>
                  <a:gd name="adj1" fmla="val -11430000000"/>
                </a:avLst>
              </a:prstGeom>
              <a:ln>
                <a:prstDash val="solid"/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Diamond 27"/>
              <p:cNvSpPr/>
              <p:nvPr/>
            </p:nvSpPr>
            <p:spPr>
              <a:xfrm>
                <a:off x="6295489" y="4138496"/>
                <a:ext cx="376026" cy="318295"/>
              </a:xfrm>
              <a:prstGeom prst="diamond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10800000">
                <a:off x="6052223" y="4828450"/>
                <a:ext cx="858003" cy="1588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28" idx="2"/>
              </p:cNvCxnSpPr>
              <p:nvPr/>
            </p:nvCxnSpPr>
            <p:spPr>
              <a:xfrm rot="16200000" flipH="1">
                <a:off x="6298467" y="4641825"/>
                <a:ext cx="370070" cy="1"/>
              </a:xfrm>
              <a:prstGeom prst="bentConnector3">
                <a:avLst>
                  <a:gd name="adj1" fmla="val 50000"/>
                </a:avLst>
              </a:prstGeom>
              <a:ln>
                <a:prstDash val="solid"/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6512735" y="5021042"/>
                <a:ext cx="382008" cy="2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10800000">
                <a:off x="6052222" y="5239343"/>
                <a:ext cx="858003" cy="1588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5400000">
                <a:off x="6295741" y="5431935"/>
                <a:ext cx="382008" cy="2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Arrow Connector 50"/>
          <p:cNvCxnSpPr>
            <a:endCxn id="36" idx="2"/>
          </p:cNvCxnSpPr>
          <p:nvPr/>
        </p:nvCxnSpPr>
        <p:spPr>
          <a:xfrm flipV="1">
            <a:off x="5599431" y="2159034"/>
            <a:ext cx="1772380" cy="46039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99431" y="2998383"/>
            <a:ext cx="1211301" cy="360898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599432" y="2442949"/>
            <a:ext cx="1889241" cy="53737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4" idx="0"/>
          </p:cNvCxnSpPr>
          <p:nvPr/>
        </p:nvCxnSpPr>
        <p:spPr>
          <a:xfrm flipV="1">
            <a:off x="5599431" y="3528738"/>
            <a:ext cx="1889244" cy="159148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8" idx="0"/>
          </p:cNvCxnSpPr>
          <p:nvPr/>
        </p:nvCxnSpPr>
        <p:spPr>
          <a:xfrm>
            <a:off x="5599432" y="4341751"/>
            <a:ext cx="1889242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599432" y="4660047"/>
            <a:ext cx="1457960" cy="37007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99432" y="5033295"/>
            <a:ext cx="1457961" cy="40930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8" idx="2"/>
          </p:cNvCxnSpPr>
          <p:nvPr/>
        </p:nvCxnSpPr>
        <p:spPr>
          <a:xfrm>
            <a:off x="5599429" y="5812548"/>
            <a:ext cx="1772383" cy="12605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 tập: Đặc tả Use-Case Đăng nhập</a:t>
            </a:r>
            <a:endParaRPr lang="vi-VN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Oval 5"/>
          <p:cNvSpPr/>
          <p:nvPr/>
        </p:nvSpPr>
        <p:spPr>
          <a:xfrm>
            <a:off x="4066912" y="1836846"/>
            <a:ext cx="1907435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EF"/>
                </a:solidFill>
              </a:rPr>
              <a:t>Đăng</a:t>
            </a:r>
            <a:r>
              <a:rPr lang="en-US" dirty="0">
                <a:solidFill>
                  <a:srgbClr val="FF00EF"/>
                </a:solidFill>
              </a:rPr>
              <a:t> </a:t>
            </a:r>
            <a:r>
              <a:rPr lang="en-US" dirty="0" err="1">
                <a:solidFill>
                  <a:srgbClr val="FF00EF"/>
                </a:solidFill>
              </a:rPr>
              <a:t>ký</a:t>
            </a:r>
            <a:r>
              <a:rPr lang="en-US" dirty="0">
                <a:solidFill>
                  <a:srgbClr val="FF00EF"/>
                </a:solidFill>
              </a:rPr>
              <a:t> </a:t>
            </a:r>
            <a:r>
              <a:rPr lang="en-US" dirty="0" err="1">
                <a:solidFill>
                  <a:srgbClr val="FF00EF"/>
                </a:solidFill>
              </a:rPr>
              <a:t>tài</a:t>
            </a:r>
            <a:r>
              <a:rPr lang="en-US" dirty="0">
                <a:solidFill>
                  <a:srgbClr val="FF00EF"/>
                </a:solidFill>
              </a:rPr>
              <a:t> </a:t>
            </a:r>
            <a:r>
              <a:rPr lang="en-US" dirty="0" err="1">
                <a:solidFill>
                  <a:srgbClr val="FF00EF"/>
                </a:solidFill>
              </a:rPr>
              <a:t>khoản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2310" y="3903234"/>
            <a:ext cx="1605063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Mua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sản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phẩm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7565" y="6048219"/>
            <a:ext cx="1729905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Duyệt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đơn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hàng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52973" y="5055114"/>
            <a:ext cx="1729905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Đăng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sản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phẩm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37310" y="2816089"/>
            <a:ext cx="2088143" cy="833336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Hỗ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trợ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trực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tuyến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12938" y="3930210"/>
            <a:ext cx="1650463" cy="758758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Thanh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toán</a:t>
            </a:r>
            <a:endParaRPr lang="vi-VN" dirty="0">
              <a:solidFill>
                <a:srgbClr val="FF00EF"/>
              </a:solidFill>
            </a:endParaRPr>
          </a:p>
        </p:txBody>
      </p: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3376487" y="2201633"/>
            <a:ext cx="690427" cy="4273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3376486" y="3562034"/>
            <a:ext cx="855823" cy="705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30"/>
          <p:cNvGrpSpPr/>
          <p:nvPr/>
        </p:nvGrpSpPr>
        <p:grpSpPr>
          <a:xfrm>
            <a:off x="5743824" y="3930530"/>
            <a:ext cx="1469115" cy="379059"/>
            <a:chOff x="4471237" y="3940021"/>
            <a:chExt cx="1967930" cy="37905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577134" y="4319080"/>
              <a:ext cx="1862033" cy="0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71237" y="3940021"/>
              <a:ext cx="1849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&lt;&lt;include&gt;&gt;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13"/>
          <p:cNvGrpSpPr/>
          <p:nvPr/>
        </p:nvGrpSpPr>
        <p:grpSpPr>
          <a:xfrm>
            <a:off x="154207" y="5536657"/>
            <a:ext cx="1585215" cy="1033568"/>
            <a:chOff x="1131017" y="4770652"/>
            <a:chExt cx="2884343" cy="1905210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31017" y="5995060"/>
              <a:ext cx="2884343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Chủ cửa hàng</a:t>
              </a:r>
              <a:endParaRPr lang="vi-VN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246625" y="2551269"/>
            <a:ext cx="1395071" cy="1050821"/>
            <a:chOff x="1199159" y="4770652"/>
            <a:chExt cx="2538370" cy="1937013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199159" y="6026863"/>
              <a:ext cx="2538370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982875" y="5055114"/>
            <a:ext cx="1447133" cy="397900"/>
            <a:chOff x="4119356" y="3940021"/>
            <a:chExt cx="1447133" cy="397900"/>
          </a:xfrm>
        </p:grpSpPr>
        <p:cxnSp>
          <p:nvCxnSpPr>
            <p:cNvPr id="63" name="Straight Arrow Connector 62"/>
            <p:cNvCxnSpPr/>
            <p:nvPr/>
          </p:nvCxnSpPr>
          <p:spPr>
            <a:xfrm rot="10800000">
              <a:off x="4119356" y="4336333"/>
              <a:ext cx="1415772" cy="1588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242188" y="3940021"/>
              <a:ext cx="1324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&lt;&lt;extend&gt;&gt;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stCxn id="12" idx="5"/>
          </p:cNvCxnSpPr>
          <p:nvPr/>
        </p:nvCxnSpPr>
        <p:spPr>
          <a:xfrm rot="16200000" flipH="1">
            <a:off x="7679455" y="5439965"/>
            <a:ext cx="294076" cy="78529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23"/>
          <p:cNvGrpSpPr/>
          <p:nvPr/>
        </p:nvGrpSpPr>
        <p:grpSpPr>
          <a:xfrm>
            <a:off x="7744917" y="5451428"/>
            <a:ext cx="1396198" cy="1435541"/>
            <a:chOff x="1291620" y="4770652"/>
            <a:chExt cx="2492459" cy="2562692"/>
          </a:xfrm>
        </p:grpSpPr>
        <p:grpSp>
          <p:nvGrpSpPr>
            <p:cNvPr id="19" name="Group 6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291620" y="6179530"/>
              <a:ext cx="2492459" cy="115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Thiết bị đọc </a:t>
              </a:r>
            </a:p>
            <a:p>
              <a:pPr algn="ctr"/>
              <a:r>
                <a:rPr lang="en-US" smtClean="0"/>
                <a:t>mã vạch</a:t>
              </a:r>
              <a:endParaRPr lang="vi-VN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5315737" y="5112919"/>
            <a:ext cx="2481521" cy="670909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rgbClr val="FF00EF"/>
                </a:solidFill>
              </a:rPr>
              <a:t>Đọc</a:t>
            </a:r>
            <a:r>
              <a:rPr lang="en-US" smtClean="0">
                <a:solidFill>
                  <a:srgbClr val="FF00EF"/>
                </a:solidFill>
              </a:rPr>
              <a:t> mã vạch sản phẩm</a:t>
            </a:r>
            <a:endParaRPr lang="vi-VN" dirty="0">
              <a:solidFill>
                <a:srgbClr val="FF00EF"/>
              </a:solidFill>
            </a:endParaRPr>
          </a:p>
        </p:txBody>
      </p:sp>
      <p:cxnSp>
        <p:nvCxnSpPr>
          <p:cNvPr id="74" name="Straight Arrow Connector 73"/>
          <p:cNvCxnSpPr>
            <a:endCxn id="8" idx="2"/>
          </p:cNvCxnSpPr>
          <p:nvPr/>
        </p:nvCxnSpPr>
        <p:spPr>
          <a:xfrm>
            <a:off x="1462087" y="6059446"/>
            <a:ext cx="845476" cy="3535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" idx="2"/>
          </p:cNvCxnSpPr>
          <p:nvPr/>
        </p:nvCxnSpPr>
        <p:spPr>
          <a:xfrm flipV="1">
            <a:off x="1462087" y="5419901"/>
            <a:ext cx="790884" cy="4491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82872" y="2240146"/>
            <a:ext cx="1203307" cy="652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Đăng nhập</a:t>
            </a:r>
            <a:endParaRPr lang="vi-VN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Arrow Connector 82"/>
          <p:cNvCxnSpPr>
            <a:stCxn id="55" idx="2"/>
            <a:endCxn id="80" idx="4"/>
          </p:cNvCxnSpPr>
          <p:nvPr/>
        </p:nvCxnSpPr>
        <p:spPr>
          <a:xfrm flipH="1" flipV="1">
            <a:off x="784526" y="2892693"/>
            <a:ext cx="643237" cy="855649"/>
          </a:xfrm>
          <a:prstGeom prst="straightConnector1">
            <a:avLst/>
          </a:prstGeom>
          <a:ln cap="flat">
            <a:round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>
            <a:off x="3527734" y="3232757"/>
            <a:ext cx="280957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13"/>
          <p:cNvGrpSpPr/>
          <p:nvPr/>
        </p:nvGrpSpPr>
        <p:grpSpPr>
          <a:xfrm>
            <a:off x="834895" y="3624327"/>
            <a:ext cx="1418064" cy="1050821"/>
            <a:chOff x="1199159" y="4770652"/>
            <a:chExt cx="2580208" cy="1937013"/>
          </a:xfrm>
        </p:grpSpPr>
        <p:grpSp>
          <p:nvGrpSpPr>
            <p:cNvPr id="53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55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199159" y="6026863"/>
              <a:ext cx="2580208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Người dùng</a:t>
              </a:r>
              <a:endParaRPr lang="vi-VN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3206" y="3562035"/>
            <a:ext cx="1036287" cy="423824"/>
            <a:chOff x="200697" y="4621454"/>
            <a:chExt cx="1119211" cy="633367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Isosceles Triangle 59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8611270">
            <a:off x="737534" y="4811287"/>
            <a:ext cx="904943" cy="457829"/>
            <a:chOff x="200697" y="4621454"/>
            <a:chExt cx="1119211" cy="633367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Isosceles Triangle 65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en-US" dirty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2481438"/>
              </p:ext>
            </p:extLst>
          </p:nvPr>
        </p:nvGraphicFramePr>
        <p:xfrm>
          <a:off x="712788" y="1439864"/>
          <a:ext cx="8101650" cy="4834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16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Actor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7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kích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hoạt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654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Tiền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phải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Hậu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107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65865341"/>
              </p:ext>
            </p:extLst>
          </p:nvPr>
        </p:nvGraphicFramePr>
        <p:xfrm>
          <a:off x="712788" y="1439864"/>
          <a:ext cx="8101650" cy="55574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20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phụ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A1 -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Quên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B2,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quên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phép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Gõ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reset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A2 –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B3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kèm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theo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B2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Activity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pSp>
        <p:nvGrpSpPr>
          <p:cNvPr id="7" name="Group 58"/>
          <p:cNvGrpSpPr/>
          <p:nvPr/>
        </p:nvGrpSpPr>
        <p:grpSpPr>
          <a:xfrm>
            <a:off x="2982575" y="6393293"/>
            <a:ext cx="269339" cy="252108"/>
            <a:chOff x="7822502" y="6128945"/>
            <a:chExt cx="269338" cy="252108"/>
          </a:xfrm>
        </p:grpSpPr>
        <p:sp>
          <p:nvSpPr>
            <p:cNvPr id="27" name="Oval 15"/>
            <p:cNvSpPr/>
            <p:nvPr/>
          </p:nvSpPr>
          <p:spPr>
            <a:xfrm>
              <a:off x="7822502" y="6128945"/>
              <a:ext cx="269338" cy="2521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66516" y="6169308"/>
              <a:ext cx="181310" cy="17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121538" y="1283398"/>
            <a:ext cx="211459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 thị login form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rot="16200000" flipH="1">
            <a:off x="3961643" y="1860513"/>
            <a:ext cx="436091" cy="170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8"/>
          <p:cNvCxnSpPr>
            <a:endCxn id="18" idx="0"/>
          </p:cNvCxnSpPr>
          <p:nvPr/>
        </p:nvCxnSpPr>
        <p:spPr>
          <a:xfrm rot="10800000" flipV="1">
            <a:off x="2406357" y="3708418"/>
            <a:ext cx="576219" cy="528479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8"/>
          <p:cNvCxnSpPr>
            <a:endCxn id="71" idx="0"/>
          </p:cNvCxnSpPr>
          <p:nvPr/>
        </p:nvCxnSpPr>
        <p:spPr>
          <a:xfrm>
            <a:off x="6910747" y="5154880"/>
            <a:ext cx="723192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2"/>
          </p:cNvCxnSpPr>
          <p:nvPr/>
        </p:nvCxnSpPr>
        <p:spPr>
          <a:xfrm rot="16200000" flipH="1">
            <a:off x="3021751" y="3400432"/>
            <a:ext cx="292971" cy="470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285" y="1580451"/>
            <a:ext cx="209544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Start login Use-Case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08589" y="2896375"/>
            <a:ext cx="211459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username - pass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92103" y="4236898"/>
            <a:ext cx="1228508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Hiện form chính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8504" y="3339085"/>
            <a:ext cx="799956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01014" y="3339085"/>
            <a:ext cx="97950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14660" y="4250677"/>
            <a:ext cx="1757691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 báo sai username - pass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Elbow Connector 38"/>
          <p:cNvCxnSpPr>
            <a:stCxn id="21" idx="3"/>
            <a:endCxn id="17" idx="3"/>
          </p:cNvCxnSpPr>
          <p:nvPr/>
        </p:nvCxnSpPr>
        <p:spPr>
          <a:xfrm flipH="1" flipV="1">
            <a:off x="4223179" y="3076338"/>
            <a:ext cx="849172" cy="1440224"/>
          </a:xfrm>
          <a:prstGeom prst="bentConnector3">
            <a:avLst>
              <a:gd name="adj1" fmla="val -2692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6936" y="6348241"/>
            <a:ext cx="203132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End login Use-Case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727303" y="3549269"/>
            <a:ext cx="876825" cy="605739"/>
            <a:chOff x="2997693" y="4384274"/>
            <a:chExt cx="876825" cy="605739"/>
          </a:xfrm>
        </p:grpSpPr>
        <p:sp>
          <p:nvSpPr>
            <p:cNvPr id="9" name="Diamond 8"/>
            <p:cNvSpPr/>
            <p:nvPr/>
          </p:nvSpPr>
          <p:spPr>
            <a:xfrm>
              <a:off x="3252967" y="4384274"/>
              <a:ext cx="376026" cy="318295"/>
            </a:xfrm>
            <a:prstGeom prst="diamond">
              <a:avLst/>
            </a:prstGeom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7693" y="4620681"/>
              <a:ext cx="876825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Check?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9" name="Straight Arrow Connector 28"/>
          <p:cNvCxnSpPr>
            <a:stCxn id="32" idx="2"/>
            <a:endCxn id="61" idx="0"/>
          </p:cNvCxnSpPr>
          <p:nvPr/>
        </p:nvCxnSpPr>
        <p:spPr>
          <a:xfrm flipH="1">
            <a:off x="6723797" y="3070603"/>
            <a:ext cx="1540" cy="24535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756348" y="2541526"/>
            <a:ext cx="1937976" cy="529077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22556" y="2079411"/>
            <a:ext cx="2261707" cy="605739"/>
            <a:chOff x="6306942" y="4497849"/>
            <a:chExt cx="2261708" cy="605739"/>
          </a:xfrm>
        </p:grpSpPr>
        <p:sp>
          <p:nvSpPr>
            <p:cNvPr id="40" name="Diamond 39"/>
            <p:cNvSpPr/>
            <p:nvPr/>
          </p:nvSpPr>
          <p:spPr>
            <a:xfrm>
              <a:off x="6876914" y="4497849"/>
              <a:ext cx="376026" cy="318295"/>
            </a:xfrm>
            <a:prstGeom prst="diamond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6942" y="4734256"/>
              <a:ext cx="2261708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Chọn quên mật khẩu 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Elbow Connector 38"/>
          <p:cNvCxnSpPr>
            <a:endCxn id="32" idx="0"/>
          </p:cNvCxnSpPr>
          <p:nvPr/>
        </p:nvCxnSpPr>
        <p:spPr>
          <a:xfrm>
            <a:off x="4368554" y="2238561"/>
            <a:ext cx="2356783" cy="30296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8"/>
          <p:cNvCxnSpPr>
            <a:endCxn id="17" idx="0"/>
          </p:cNvCxnSpPr>
          <p:nvPr/>
        </p:nvCxnSpPr>
        <p:spPr>
          <a:xfrm rot="10800000" flipV="1">
            <a:off x="3165883" y="2238561"/>
            <a:ext cx="826644" cy="65781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932177" y="3315958"/>
            <a:ext cx="1583241" cy="309513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61" idx="2"/>
            <a:endCxn id="68" idx="0"/>
          </p:cNvCxnSpPr>
          <p:nvPr/>
        </p:nvCxnSpPr>
        <p:spPr>
          <a:xfrm flipH="1">
            <a:off x="6722057" y="3625471"/>
            <a:ext cx="1739" cy="37178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617589" y="3997258"/>
            <a:ext cx="2208937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725337" y="5396557"/>
            <a:ext cx="1817207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6534721" y="4995732"/>
            <a:ext cx="376027" cy="318295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7" name="Straight Arrow Connector 76"/>
          <p:cNvCxnSpPr>
            <a:stCxn id="68" idx="2"/>
            <a:endCxn id="75" idx="0"/>
          </p:cNvCxnSpPr>
          <p:nvPr/>
        </p:nvCxnSpPr>
        <p:spPr>
          <a:xfrm>
            <a:off x="6722058" y="4529027"/>
            <a:ext cx="677" cy="46670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38"/>
          <p:cNvCxnSpPr>
            <a:endCxn id="91" idx="0"/>
          </p:cNvCxnSpPr>
          <p:nvPr/>
        </p:nvCxnSpPr>
        <p:spPr>
          <a:xfrm rot="10800000" flipV="1">
            <a:off x="5586870" y="5154878"/>
            <a:ext cx="947853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943306" y="5396557"/>
            <a:ext cx="1287125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Gửi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Elbow Connector 38"/>
          <p:cNvCxnSpPr>
            <a:endCxn id="21" idx="0"/>
          </p:cNvCxnSpPr>
          <p:nvPr/>
        </p:nvCxnSpPr>
        <p:spPr>
          <a:xfrm>
            <a:off x="3358601" y="3708418"/>
            <a:ext cx="834904" cy="542258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40863" y="1869229"/>
            <a:ext cx="62052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43306" y="1869229"/>
            <a:ext cx="67428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84263" y="4762440"/>
            <a:ext cx="799956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6771" y="4762440"/>
            <a:ext cx="97950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Elbow Connector 38"/>
          <p:cNvCxnSpPr>
            <a:stCxn id="71" idx="3"/>
            <a:endCxn id="61" idx="3"/>
          </p:cNvCxnSpPr>
          <p:nvPr/>
        </p:nvCxnSpPr>
        <p:spPr>
          <a:xfrm flipH="1" flipV="1">
            <a:off x="7515417" y="3470715"/>
            <a:ext cx="1027127" cy="2191727"/>
          </a:xfrm>
          <a:prstGeom prst="bentConnector3">
            <a:avLst>
              <a:gd name="adj1" fmla="val -22256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38"/>
          <p:cNvCxnSpPr>
            <a:stCxn id="18" idx="2"/>
          </p:cNvCxnSpPr>
          <p:nvPr/>
        </p:nvCxnSpPr>
        <p:spPr>
          <a:xfrm rot="16200000" flipH="1">
            <a:off x="1982176" y="5192849"/>
            <a:ext cx="1380733" cy="532368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2692536" y="6149399"/>
            <a:ext cx="858003" cy="1588"/>
          </a:xfrm>
          <a:prstGeom prst="line">
            <a:avLst/>
          </a:prstGeom>
          <a:ln w="762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38"/>
          <p:cNvCxnSpPr>
            <a:endCxn id="28" idx="0"/>
          </p:cNvCxnSpPr>
          <p:nvPr/>
        </p:nvCxnSpPr>
        <p:spPr>
          <a:xfrm rot="5400000">
            <a:off x="2991708" y="6303824"/>
            <a:ext cx="255370" cy="4297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31"/>
          <p:cNvGrpSpPr/>
          <p:nvPr/>
        </p:nvGrpSpPr>
        <p:grpSpPr>
          <a:xfrm>
            <a:off x="1375401" y="1356715"/>
            <a:ext cx="1764211" cy="223737"/>
            <a:chOff x="6044466" y="2643006"/>
            <a:chExt cx="1764211" cy="223737"/>
          </a:xfrm>
        </p:grpSpPr>
        <p:sp>
          <p:nvSpPr>
            <p:cNvPr id="56" name="Oval 55"/>
            <p:cNvSpPr/>
            <p:nvPr/>
          </p:nvSpPr>
          <p:spPr>
            <a:xfrm>
              <a:off x="6044466" y="2643006"/>
              <a:ext cx="223737" cy="223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Straight Arrow Connector 56"/>
            <p:cNvCxnSpPr>
              <a:stCxn id="56" idx="6"/>
            </p:cNvCxnSpPr>
            <p:nvPr/>
          </p:nvCxnSpPr>
          <p:spPr>
            <a:xfrm>
              <a:off x="6268203" y="2754875"/>
              <a:ext cx="1540474" cy="8425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314659" y="5662442"/>
            <a:ext cx="1628647" cy="488545"/>
            <a:chOff x="3314659" y="5662441"/>
            <a:chExt cx="1628646" cy="488545"/>
          </a:xfrm>
        </p:grpSpPr>
        <p:cxnSp>
          <p:nvCxnSpPr>
            <p:cNvPr id="122" name="Straight Arrow Connector 121"/>
            <p:cNvCxnSpPr>
              <a:stCxn id="91" idx="1"/>
            </p:cNvCxnSpPr>
            <p:nvPr/>
          </p:nvCxnSpPr>
          <p:spPr>
            <a:xfrm flipH="1">
              <a:off x="3314659" y="5662441"/>
              <a:ext cx="1628646" cy="8425"/>
            </a:xfrm>
            <a:prstGeom prst="straightConnector1">
              <a:avLst/>
            </a:prstGeom>
            <a:ln>
              <a:prstDash val="solid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rot="16200000" flipH="1">
              <a:off x="3077123" y="5908573"/>
              <a:ext cx="480120" cy="4705"/>
            </a:xfrm>
            <a:prstGeom prst="bentConnector3">
              <a:avLst>
                <a:gd name="adj1" fmla="val 50000"/>
              </a:avLst>
            </a:prstGeom>
            <a:ln>
              <a:prstDash val="solid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Explosion 2 128"/>
          <p:cNvSpPr/>
          <p:nvPr/>
        </p:nvSpPr>
        <p:spPr>
          <a:xfrm>
            <a:off x="1799604" y="5351890"/>
            <a:ext cx="1152417" cy="1152873"/>
          </a:xfrm>
          <a:prstGeom prst="irregularSeal2">
            <a:avLst/>
          </a:prstGeom>
          <a:solidFill>
            <a:srgbClr val="FF0000"/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Sai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Activity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smtClean="0"/>
              <a:t>nhập</a:t>
            </a:r>
            <a:endParaRPr lang="en-US" dirty="0"/>
          </a:p>
        </p:txBody>
      </p:sp>
      <p:grpSp>
        <p:nvGrpSpPr>
          <p:cNvPr id="7" name="Group 58"/>
          <p:cNvGrpSpPr/>
          <p:nvPr/>
        </p:nvGrpSpPr>
        <p:grpSpPr>
          <a:xfrm>
            <a:off x="2832828" y="6280336"/>
            <a:ext cx="269339" cy="252108"/>
            <a:chOff x="7822502" y="6128945"/>
            <a:chExt cx="269338" cy="252108"/>
          </a:xfrm>
        </p:grpSpPr>
        <p:sp>
          <p:nvSpPr>
            <p:cNvPr id="27" name="Oval 15"/>
            <p:cNvSpPr/>
            <p:nvPr/>
          </p:nvSpPr>
          <p:spPr>
            <a:xfrm>
              <a:off x="7822502" y="6128945"/>
              <a:ext cx="269338" cy="2521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66516" y="6169308"/>
              <a:ext cx="181310" cy="17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121538" y="1283398"/>
            <a:ext cx="2114591" cy="481719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4178832" y="1765116"/>
            <a:ext cx="1709" cy="31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8"/>
          <p:cNvCxnSpPr>
            <a:endCxn id="18" idx="0"/>
          </p:cNvCxnSpPr>
          <p:nvPr/>
        </p:nvCxnSpPr>
        <p:spPr>
          <a:xfrm rot="10800000" flipV="1">
            <a:off x="2086316" y="3708418"/>
            <a:ext cx="576219" cy="528479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8"/>
          <p:cNvCxnSpPr>
            <a:endCxn id="71" idx="0"/>
          </p:cNvCxnSpPr>
          <p:nvPr/>
        </p:nvCxnSpPr>
        <p:spPr>
          <a:xfrm>
            <a:off x="6910747" y="5154880"/>
            <a:ext cx="723192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2"/>
          </p:cNvCxnSpPr>
          <p:nvPr/>
        </p:nvCxnSpPr>
        <p:spPr>
          <a:xfrm rot="16200000" flipH="1">
            <a:off x="2701711" y="3400432"/>
            <a:ext cx="292971" cy="470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285" y="15804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Start login Use-Case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8549" y="2896375"/>
            <a:ext cx="2114591" cy="35992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username - pass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72063" y="4236898"/>
            <a:ext cx="1228508" cy="531770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8465" y="3339085"/>
            <a:ext cx="79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0974" y="3339085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50549" y="4250677"/>
            <a:ext cx="2172152" cy="531770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Elbow Connector 38"/>
          <p:cNvCxnSpPr>
            <a:stCxn id="21" idx="3"/>
            <a:endCxn id="17" idx="3"/>
          </p:cNvCxnSpPr>
          <p:nvPr/>
        </p:nvCxnSpPr>
        <p:spPr>
          <a:xfrm flipH="1" flipV="1">
            <a:off x="3903139" y="3076338"/>
            <a:ext cx="1119563" cy="1440224"/>
          </a:xfrm>
          <a:prstGeom prst="bentConnector3">
            <a:avLst>
              <a:gd name="adj1" fmla="val -20419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3477" y="62803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login Use-Case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07263" y="3549269"/>
            <a:ext cx="876825" cy="605739"/>
            <a:chOff x="2997693" y="4384274"/>
            <a:chExt cx="876825" cy="605739"/>
          </a:xfrm>
        </p:grpSpPr>
        <p:sp>
          <p:nvSpPr>
            <p:cNvPr id="9" name="Diamond 8"/>
            <p:cNvSpPr/>
            <p:nvPr/>
          </p:nvSpPr>
          <p:spPr>
            <a:xfrm>
              <a:off x="3252967" y="4384274"/>
              <a:ext cx="376026" cy="3182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7693" y="4620681"/>
              <a:ext cx="87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Check?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9" name="Straight Arrow Connector 28"/>
          <p:cNvCxnSpPr>
            <a:stCxn id="32" idx="2"/>
            <a:endCxn id="61" idx="0"/>
          </p:cNvCxnSpPr>
          <p:nvPr/>
        </p:nvCxnSpPr>
        <p:spPr>
          <a:xfrm flipH="1">
            <a:off x="6723797" y="3070603"/>
            <a:ext cx="1540" cy="245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756348" y="2541526"/>
            <a:ext cx="1937976" cy="52907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22556" y="2079411"/>
            <a:ext cx="2261707" cy="605739"/>
            <a:chOff x="6306942" y="4497849"/>
            <a:chExt cx="2261708" cy="605739"/>
          </a:xfrm>
        </p:grpSpPr>
        <p:sp>
          <p:nvSpPr>
            <p:cNvPr id="40" name="Diamond 39"/>
            <p:cNvSpPr/>
            <p:nvPr/>
          </p:nvSpPr>
          <p:spPr>
            <a:xfrm>
              <a:off x="6876914" y="4497849"/>
              <a:ext cx="376026" cy="3182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6942" y="4734256"/>
              <a:ext cx="226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Chọn quên mật khẩu 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Elbow Connector 38"/>
          <p:cNvCxnSpPr>
            <a:endCxn id="32" idx="0"/>
          </p:cNvCxnSpPr>
          <p:nvPr/>
        </p:nvCxnSpPr>
        <p:spPr>
          <a:xfrm>
            <a:off x="4368554" y="2238561"/>
            <a:ext cx="2356783" cy="30296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8"/>
          <p:cNvCxnSpPr>
            <a:stCxn id="40" idx="1"/>
            <a:endCxn id="17" idx="0"/>
          </p:cNvCxnSpPr>
          <p:nvPr/>
        </p:nvCxnSpPr>
        <p:spPr>
          <a:xfrm rot="10800000" flipV="1">
            <a:off x="2845843" y="2238561"/>
            <a:ext cx="1146684" cy="65781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932177" y="3315958"/>
            <a:ext cx="1583241" cy="3095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61" idx="2"/>
            <a:endCxn id="68" idx="0"/>
          </p:cNvCxnSpPr>
          <p:nvPr/>
        </p:nvCxnSpPr>
        <p:spPr>
          <a:xfrm flipH="1">
            <a:off x="6722057" y="3625471"/>
            <a:ext cx="1739" cy="371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617589" y="3997258"/>
            <a:ext cx="2208937" cy="531770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725337" y="5396557"/>
            <a:ext cx="1817207" cy="53177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6534721" y="4995732"/>
            <a:ext cx="376027" cy="318295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7" name="Straight Arrow Connector 76"/>
          <p:cNvCxnSpPr>
            <a:stCxn id="68" idx="2"/>
            <a:endCxn id="75" idx="0"/>
          </p:cNvCxnSpPr>
          <p:nvPr/>
        </p:nvCxnSpPr>
        <p:spPr>
          <a:xfrm>
            <a:off x="6722058" y="4529027"/>
            <a:ext cx="677" cy="46670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38"/>
          <p:cNvCxnSpPr>
            <a:endCxn id="91" idx="0"/>
          </p:cNvCxnSpPr>
          <p:nvPr/>
        </p:nvCxnSpPr>
        <p:spPr>
          <a:xfrm rot="10800000" flipV="1">
            <a:off x="5586870" y="5154878"/>
            <a:ext cx="947853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943306" y="5396557"/>
            <a:ext cx="1287125" cy="53177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Gửi email</a:t>
            </a:r>
            <a:endParaRPr lang="vi-VN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Elbow Connector 38"/>
          <p:cNvCxnSpPr/>
          <p:nvPr/>
        </p:nvCxnSpPr>
        <p:spPr>
          <a:xfrm>
            <a:off x="3038561" y="3708418"/>
            <a:ext cx="898064" cy="542258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40863" y="1869229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43306" y="1869229"/>
            <a:ext cx="6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84263" y="4762440"/>
            <a:ext cx="79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6771" y="476244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Elbow Connector 38"/>
          <p:cNvCxnSpPr>
            <a:stCxn id="71" idx="3"/>
            <a:endCxn id="61" idx="3"/>
          </p:cNvCxnSpPr>
          <p:nvPr/>
        </p:nvCxnSpPr>
        <p:spPr>
          <a:xfrm flipH="1" flipV="1">
            <a:off x="7515417" y="3470715"/>
            <a:ext cx="1027127" cy="2191727"/>
          </a:xfrm>
          <a:prstGeom prst="bentConnector3">
            <a:avLst>
              <a:gd name="adj1" fmla="val -22256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38"/>
          <p:cNvCxnSpPr>
            <a:stCxn id="18" idx="2"/>
            <a:endCxn id="52" idx="1"/>
          </p:cNvCxnSpPr>
          <p:nvPr/>
        </p:nvCxnSpPr>
        <p:spPr>
          <a:xfrm rot="16200000" flipH="1">
            <a:off x="1981260" y="4873724"/>
            <a:ext cx="897702" cy="687589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38"/>
          <p:cNvCxnSpPr>
            <a:stCxn id="52" idx="2"/>
            <a:endCxn id="28" idx="0"/>
          </p:cNvCxnSpPr>
          <p:nvPr/>
        </p:nvCxnSpPr>
        <p:spPr>
          <a:xfrm rot="16200000" flipH="1">
            <a:off x="2717118" y="6070318"/>
            <a:ext cx="495183" cy="5579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31"/>
          <p:cNvGrpSpPr/>
          <p:nvPr/>
        </p:nvGrpSpPr>
        <p:grpSpPr>
          <a:xfrm>
            <a:off x="1375401" y="1356715"/>
            <a:ext cx="1764211" cy="223737"/>
            <a:chOff x="6044466" y="2643006"/>
            <a:chExt cx="1764211" cy="223737"/>
          </a:xfrm>
        </p:grpSpPr>
        <p:sp>
          <p:nvSpPr>
            <p:cNvPr id="56" name="Oval 55"/>
            <p:cNvSpPr/>
            <p:nvPr/>
          </p:nvSpPr>
          <p:spPr>
            <a:xfrm>
              <a:off x="6044466" y="2643006"/>
              <a:ext cx="223737" cy="223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Straight Arrow Connector 56"/>
            <p:cNvCxnSpPr>
              <a:stCxn id="56" idx="6"/>
            </p:cNvCxnSpPr>
            <p:nvPr/>
          </p:nvCxnSpPr>
          <p:spPr>
            <a:xfrm>
              <a:off x="6268203" y="2754875"/>
              <a:ext cx="1540474" cy="8425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Diamond 51"/>
          <p:cNvSpPr/>
          <p:nvPr/>
        </p:nvSpPr>
        <p:spPr>
          <a:xfrm>
            <a:off x="2773905" y="5507222"/>
            <a:ext cx="376027" cy="318295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8" name="Elbow Connector 38"/>
          <p:cNvCxnSpPr>
            <a:stCxn id="91" idx="1"/>
            <a:endCxn id="52" idx="3"/>
          </p:cNvCxnSpPr>
          <p:nvPr/>
        </p:nvCxnSpPr>
        <p:spPr>
          <a:xfrm rot="10800000" flipV="1">
            <a:off x="3149934" y="5662442"/>
            <a:ext cx="1793373" cy="3928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5" name="Group 56"/>
          <p:cNvGrpSpPr/>
          <p:nvPr/>
        </p:nvGrpSpPr>
        <p:grpSpPr>
          <a:xfrm>
            <a:off x="2011254" y="1853833"/>
            <a:ext cx="795285" cy="1032327"/>
            <a:chOff x="5985891" y="2309813"/>
            <a:chExt cx="1219200" cy="1582594"/>
          </a:xfrm>
        </p:grpSpPr>
        <p:sp>
          <p:nvSpPr>
            <p:cNvPr id="66" name="TextBox 65"/>
            <p:cNvSpPr txBox="1"/>
            <p:nvPr/>
          </p:nvSpPr>
          <p:spPr>
            <a:xfrm>
              <a:off x="6162556" y="3326208"/>
              <a:ext cx="872890" cy="566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user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7" name="Picture 2" descr="C:\Users\TGHong\Downloads\boy_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5891" y="2309813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69" name="Group 77"/>
          <p:cNvGrpSpPr/>
          <p:nvPr/>
        </p:nvGrpSpPr>
        <p:grpSpPr>
          <a:xfrm>
            <a:off x="4478405" y="358894"/>
            <a:ext cx="864427" cy="916825"/>
            <a:chOff x="302394" y="4447886"/>
            <a:chExt cx="864428" cy="916825"/>
          </a:xfrm>
        </p:grpSpPr>
        <p:sp>
          <p:nvSpPr>
            <p:cNvPr id="70" name="TextBox 69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2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74" name="Group 77"/>
          <p:cNvGrpSpPr/>
          <p:nvPr/>
        </p:nvGrpSpPr>
        <p:grpSpPr>
          <a:xfrm>
            <a:off x="6980720" y="1658226"/>
            <a:ext cx="864427" cy="916825"/>
            <a:chOff x="302394" y="4447886"/>
            <a:chExt cx="864428" cy="916825"/>
          </a:xfrm>
        </p:grpSpPr>
        <p:sp>
          <p:nvSpPr>
            <p:cNvPr id="76" name="TextBox 75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8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79" name="Group 56"/>
          <p:cNvGrpSpPr/>
          <p:nvPr/>
        </p:nvGrpSpPr>
        <p:grpSpPr>
          <a:xfrm>
            <a:off x="5394330" y="2799794"/>
            <a:ext cx="795285" cy="1032327"/>
            <a:chOff x="5985891" y="2309813"/>
            <a:chExt cx="1219200" cy="1582594"/>
          </a:xfrm>
        </p:grpSpPr>
        <p:sp>
          <p:nvSpPr>
            <p:cNvPr id="80" name="TextBox 79"/>
            <p:cNvSpPr txBox="1"/>
            <p:nvPr/>
          </p:nvSpPr>
          <p:spPr>
            <a:xfrm>
              <a:off x="6162556" y="3326208"/>
              <a:ext cx="872890" cy="566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user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1" name="Picture 2" descr="C:\Users\TGHong\Downloads\boy_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5891" y="2309813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82" name="Group 77"/>
          <p:cNvGrpSpPr/>
          <p:nvPr/>
        </p:nvGrpSpPr>
        <p:grpSpPr>
          <a:xfrm>
            <a:off x="7429189" y="3777209"/>
            <a:ext cx="864427" cy="916825"/>
            <a:chOff x="302394" y="4447886"/>
            <a:chExt cx="864428" cy="916825"/>
          </a:xfrm>
        </p:grpSpPr>
        <p:sp>
          <p:nvSpPr>
            <p:cNvPr id="83" name="TextBox 82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4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86" name="Group 77"/>
          <p:cNvGrpSpPr/>
          <p:nvPr/>
        </p:nvGrpSpPr>
        <p:grpSpPr>
          <a:xfrm>
            <a:off x="4624590" y="5728587"/>
            <a:ext cx="864427" cy="916825"/>
            <a:chOff x="302394" y="4447886"/>
            <a:chExt cx="864428" cy="916825"/>
          </a:xfrm>
        </p:grpSpPr>
        <p:sp>
          <p:nvSpPr>
            <p:cNvPr id="87" name="TextBox 86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8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89" name="Group 56"/>
          <p:cNvGrpSpPr/>
          <p:nvPr/>
        </p:nvGrpSpPr>
        <p:grpSpPr>
          <a:xfrm>
            <a:off x="8208027" y="5556944"/>
            <a:ext cx="795285" cy="1032327"/>
            <a:chOff x="5985891" y="2309813"/>
            <a:chExt cx="1219200" cy="1582594"/>
          </a:xfrm>
        </p:grpSpPr>
        <p:sp>
          <p:nvSpPr>
            <p:cNvPr id="90" name="TextBox 89"/>
            <p:cNvSpPr txBox="1"/>
            <p:nvPr/>
          </p:nvSpPr>
          <p:spPr>
            <a:xfrm>
              <a:off x="6162556" y="3326208"/>
              <a:ext cx="872890" cy="566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user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2" name="Picture 2" descr="C:\Users\TGHong\Downloads\boy_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5891" y="2309813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93" name="Group 77"/>
          <p:cNvGrpSpPr/>
          <p:nvPr/>
        </p:nvGrpSpPr>
        <p:grpSpPr>
          <a:xfrm>
            <a:off x="735061" y="3867564"/>
            <a:ext cx="864427" cy="916825"/>
            <a:chOff x="302394" y="4447886"/>
            <a:chExt cx="864428" cy="916825"/>
          </a:xfrm>
        </p:grpSpPr>
        <p:sp>
          <p:nvSpPr>
            <p:cNvPr id="94" name="TextBox 93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5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97" name="Group 77"/>
          <p:cNvGrpSpPr/>
          <p:nvPr/>
        </p:nvGrpSpPr>
        <p:grpSpPr>
          <a:xfrm>
            <a:off x="4078969" y="3346316"/>
            <a:ext cx="864427" cy="916825"/>
            <a:chOff x="302394" y="4447886"/>
            <a:chExt cx="864428" cy="916825"/>
          </a:xfrm>
        </p:grpSpPr>
        <p:sp>
          <p:nvSpPr>
            <p:cNvPr id="99" name="TextBox 98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0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96" name="Group 77"/>
          <p:cNvGrpSpPr/>
          <p:nvPr/>
        </p:nvGrpSpPr>
        <p:grpSpPr>
          <a:xfrm>
            <a:off x="8220002" y="5516363"/>
            <a:ext cx="864427" cy="916825"/>
            <a:chOff x="302394" y="4447886"/>
            <a:chExt cx="864428" cy="916825"/>
          </a:xfrm>
        </p:grpSpPr>
        <p:sp>
          <p:nvSpPr>
            <p:cNvPr id="101" name="TextBox 100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chức năng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8000"/>
                </a:solidFill>
              </a:rPr>
              <a:t>DỰA </a:t>
            </a:r>
            <a:r>
              <a:rPr lang="en-US" b="1" dirty="0">
                <a:solidFill>
                  <a:srgbClr val="008000"/>
                </a:solidFill>
              </a:rPr>
              <a:t>VÀO CÁC QUY TRÌNH NGHIỆP VỤ </a:t>
            </a:r>
          </a:p>
          <a:p>
            <a:r>
              <a:rPr lang="en-US" dirty="0" err="1"/>
              <a:t>Bước</a:t>
            </a:r>
            <a:r>
              <a:rPr lang="en-US" dirty="0"/>
              <a:t> 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(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Suy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nghĩ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về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khả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năng</a:t>
            </a:r>
            <a:r>
              <a:rPr lang="en-US" dirty="0">
                <a:sym typeface="Wingdings"/>
              </a:rPr>
              <a:t> tin </a:t>
            </a:r>
            <a:r>
              <a:rPr lang="en-US" dirty="0" err="1">
                <a:sym typeface="Wingdings"/>
              </a:rPr>
              <a:t>học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hoá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của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từng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bước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trong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quy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trình</a:t>
            </a:r>
            <a:r>
              <a:rPr lang="en-US" dirty="0">
                <a:sym typeface="Wingdings"/>
              </a:rPr>
              <a:t> </a:t>
            </a:r>
          </a:p>
          <a:p>
            <a:r>
              <a:rPr lang="en-US" dirty="0" err="1">
                <a:sym typeface="Wingdings"/>
              </a:rPr>
              <a:t>Bước</a:t>
            </a:r>
            <a:r>
              <a:rPr lang="en-US" dirty="0">
                <a:sym typeface="Wingdings"/>
              </a:rPr>
              <a:t> 2. </a:t>
            </a:r>
            <a:r>
              <a:rPr lang="en-US" dirty="0" err="1">
                <a:sym typeface="Wingdings"/>
              </a:rPr>
              <a:t>Với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những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bước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có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khả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năng</a:t>
            </a:r>
            <a:r>
              <a:rPr lang="en-US" dirty="0">
                <a:sym typeface="Wingdings"/>
              </a:rPr>
              <a:t>  </a:t>
            </a:r>
            <a:r>
              <a:rPr lang="en-US" dirty="0" err="1">
                <a:sym typeface="Wingdings"/>
              </a:rPr>
              <a:t>Xác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định</a:t>
            </a:r>
            <a:r>
              <a:rPr lang="en-US" dirty="0">
                <a:sym typeface="Wingdings"/>
              </a:rPr>
              <a:t> CHỨC NĂNG PHẦN MỀM </a:t>
            </a:r>
            <a:r>
              <a:rPr lang="en-US" dirty="0" err="1">
                <a:sym typeface="Wingdings"/>
              </a:rPr>
              <a:t>tương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ứng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chức năng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8000"/>
                </a:solidFill>
              </a:rPr>
              <a:t>CÁC </a:t>
            </a:r>
            <a:r>
              <a:rPr lang="en-US" b="1" dirty="0">
                <a:solidFill>
                  <a:srgbClr val="008000"/>
                </a:solidFill>
              </a:rPr>
              <a:t>CHỨC NĂNG ĐẶC TRƯNG CHO PHẦN MỀM </a:t>
            </a:r>
          </a:p>
          <a:p>
            <a:r>
              <a:rPr lang="en-US" dirty="0" err="1"/>
              <a:t>Các</a:t>
            </a:r>
            <a:r>
              <a:rPr lang="en-US" dirty="0"/>
              <a:t> CHỨC NĂNG PHẦN MỀM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người </a:t>
            </a:r>
            <a:r>
              <a:rPr lang="en-US" dirty="0" err="1"/>
              <a:t>dùng</a:t>
            </a:r>
            <a:r>
              <a:rPr lang="en-US" dirty="0"/>
              <a:t>,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…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CSDL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ấn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1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Use-Case 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(Actor)</a:t>
            </a:r>
          </a:p>
          <a:p>
            <a:pPr lvl="1"/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Use-Case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2"/>
            <a:r>
              <a:rPr lang="en-US" dirty="0" smtClean="0"/>
              <a:t>Actor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2"/>
            <a:r>
              <a:rPr lang="en-US" dirty="0" smtClean="0"/>
              <a:t>Actor </a:t>
            </a:r>
            <a:r>
              <a:rPr lang="en-US" dirty="0" err="1" smtClean="0"/>
              <a:t>và</a:t>
            </a:r>
            <a:r>
              <a:rPr lang="en-US" dirty="0" smtClean="0"/>
              <a:t> Actor</a:t>
            </a:r>
          </a:p>
          <a:p>
            <a:pPr lvl="1"/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(System boundary)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3 PTUDCSDL1 Templat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 PTUDCSDL1 Template.potx</Template>
  <TotalTime>3056</TotalTime>
  <Words>3800</Words>
  <Application>Microsoft Office PowerPoint</Application>
  <PresentationFormat>On-screen Show (4:3)</PresentationFormat>
  <Paragraphs>596</Paragraphs>
  <Slides>53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53</vt:i4>
      </vt:variant>
    </vt:vector>
  </HeadingPairs>
  <TitlesOfParts>
    <vt:vector size="72" baseType="lpstr">
      <vt:lpstr>Arial</vt:lpstr>
      <vt:lpstr>Calibri</vt:lpstr>
      <vt:lpstr>Georgia</vt:lpstr>
      <vt:lpstr>Times New Roman</vt:lpstr>
      <vt:lpstr>Wingdings</vt:lpstr>
      <vt:lpstr>Wingdings 2</vt:lpstr>
      <vt:lpstr>2013 PTUDCSDL1 Template</vt:lpstr>
      <vt:lpstr>file:///D:\Teaching\Resources\Lecture\Database%20Application%20Development%201\Drawing1\Drawing\~Use%20Case-1\Actor</vt:lpstr>
      <vt:lpstr>file:///D:\Teaching\Resources\Lecture\Database%20Application%20Development%201\Drawing1\Drawing\~Tên%20Usecase\Actor.4</vt:lpstr>
      <vt:lpstr>file:///C:\Users\TruongSon\Documents\Dropbox(ntson2002)\Dropbox\Teaching\09.%20HK1%20-%202011-2012\02.%20PTUDCSDL%201%20(CD)\PTUDCSDL1-Shared\Drawing1\Drawing\~Use%20Case-1\Actor</vt:lpstr>
      <vt:lpstr>file:///D:\Teaching\Resources\Lecture\Database%20Application%20Development%201\Drawing1\Drawing\~Use%20Case-1\Actor.5</vt:lpstr>
      <vt:lpstr>file:///C:\Users\TruongSon\Documents\Dropbox(ntson2002)\Dropbox\Teaching\09.%20HK1%20-%202011-2012\02.%20PTUDCSDL%201%20(CD)\PTUDCSDL1-Shared\Drawing1\Drawing\~Use%20Case-1\Actor</vt:lpstr>
      <vt:lpstr>file:///D:\Teaching\Resources\Lecture\Database%20Application%20Development%201\Drawing1\Drawing\~Use%20Case-1\Actor.6</vt:lpstr>
      <vt:lpstr>file:///D:\Teaching\Resources\Lecture\Database%20Application%20Development%201\Drawing1\Drawing\~Use%20Case-1\Actor</vt:lpstr>
      <vt:lpstr>file:///D:\Teaching\Resources\Lecture\Database%20Application%20Development%201\Drawing1\Drawing\~Use%20Case-1\Actor</vt:lpstr>
      <vt:lpstr>file:///D:\Teaching\Resources\Lecture\Database%20Application%20Development%201\Drawing1\Drawing\~Tên%20Usecase\Actor.4</vt:lpstr>
      <vt:lpstr>file:///D:\Teaching\Resources\Lecture\Database%20Application%20Development%201\Drawing1\Drawing\~Use%20Case-1\Actor.5</vt:lpstr>
      <vt:lpstr>file:///D:\Teaching\Resources\Lecture\Database%20Application%20Development%201\Drawing1\Drawing\~Tên%20Usecase\Actor.4</vt:lpstr>
      <vt:lpstr>file:///D:\Teaching\Resources\Lecture\Database%20Application%20Development%201\Drawing1\Drawing\~Use%20Case-1\Actor</vt:lpstr>
      <vt:lpstr>PHÂN TÍCH CHỨC NĂNG</vt:lpstr>
      <vt:lpstr>Yêu cầu là gì?</vt:lpstr>
      <vt:lpstr>Yêu cầu của cửa hàng bán điện thoại</vt:lpstr>
      <vt:lpstr>Yêu cầu của cửa hàng bán điện thoại</vt:lpstr>
      <vt:lpstr>Mục tiêu phân tích yêu cầu</vt:lpstr>
      <vt:lpstr>Phương pháp xác định yêu cầu chức năng </vt:lpstr>
      <vt:lpstr>Phương pháp xác định yêu cầu chức năng </vt:lpstr>
      <vt:lpstr>Mục tiêu của mô hình hóa yêu cầu chức năng</vt:lpstr>
      <vt:lpstr>Mô hình Use-Case</vt:lpstr>
      <vt:lpstr>Tác nhân (Actor)</vt:lpstr>
      <vt:lpstr>Tác nhân con người</vt:lpstr>
      <vt:lpstr>Tác nhân phần mềm</vt:lpstr>
      <vt:lpstr>Tác nhân phần cứng</vt:lpstr>
      <vt:lpstr>Tác nhân hệ thống khác</vt:lpstr>
      <vt:lpstr>Use-Case (Tình huống sử dụng)</vt:lpstr>
      <vt:lpstr>Ví dụ: Xác định Actor – Use-case</vt:lpstr>
      <vt:lpstr>Ví dụ: Xác định Actor</vt:lpstr>
      <vt:lpstr>Ví dụ: Xác định Actor</vt:lpstr>
      <vt:lpstr>Ví dụ: Phân loại tác nhân</vt:lpstr>
      <vt:lpstr>Ví dụ: Use-Case</vt:lpstr>
      <vt:lpstr>Ví dụ: Use-Case(2)</vt:lpstr>
      <vt:lpstr>Quan hệ giữa Actor &amp; Use-Case</vt:lpstr>
      <vt:lpstr>Quan hệ giữa Actor &amp; Use-Case(2)</vt:lpstr>
      <vt:lpstr>Quan hệ giữa Use-Case &amp; Use-Case</vt:lpstr>
      <vt:lpstr>Quan hệ &lt;&lt;include&gt;&gt;</vt:lpstr>
      <vt:lpstr>Quan hệ &lt;&lt;include&gt;&gt;</vt:lpstr>
      <vt:lpstr>Quan hệ &lt;&lt;include&gt;&gt;</vt:lpstr>
      <vt:lpstr>Quan hệ &lt;&lt;include&gt;&gt;</vt:lpstr>
      <vt:lpstr>Quan hệ &lt;&lt;extend&gt;&gt;</vt:lpstr>
      <vt:lpstr>Quan hệ tổng quát hóa giữa các tác nhân</vt:lpstr>
      <vt:lpstr>Ví dụ Use-Case</vt:lpstr>
      <vt:lpstr>Công cụ để vẽ mô hình Use-Case</vt:lpstr>
      <vt:lpstr>Đặc tả Use-Case</vt:lpstr>
      <vt:lpstr>Đặc tả Use-Case</vt:lpstr>
      <vt:lpstr>Đặc tả Use-Case</vt:lpstr>
      <vt:lpstr>Ví dụ: Use case Đăng nhập</vt:lpstr>
      <vt:lpstr>Ví dụ: Use case Đăng nhập</vt:lpstr>
      <vt:lpstr>Luồng sự kiện trong mỗi Use-Case</vt:lpstr>
      <vt:lpstr>Sơ đồ hoạt động (Activity Diagram)</vt:lpstr>
      <vt:lpstr>Các thành phần</vt:lpstr>
      <vt:lpstr>Sơ đồ hoạt động (Activity Diagram)</vt:lpstr>
      <vt:lpstr>Start</vt:lpstr>
      <vt:lpstr>Activity</vt:lpstr>
      <vt:lpstr>Transition</vt:lpstr>
      <vt:lpstr>Decision</vt:lpstr>
      <vt:lpstr>Synchronization bar</vt:lpstr>
      <vt:lpstr>End</vt:lpstr>
      <vt:lpstr>Ánh xạ Use-Case  Activity diagram</vt:lpstr>
      <vt:lpstr>Bài tập: Đặc tả Use-Case Đăng nhập</vt:lpstr>
      <vt:lpstr>Ví dụ: Đặc tả Use-Case đăng nhập</vt:lpstr>
      <vt:lpstr>Ví dụ: Đặc tả Use-Case đăng nhập</vt:lpstr>
      <vt:lpstr>Ví dụ: Activity Đăng nhập</vt:lpstr>
      <vt:lpstr>Ví dụ: Activity Đăng nhập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0. Giới thiệu</dc:title>
  <dc:creator>Truong Son NGUYEN</dc:creator>
  <cp:lastModifiedBy>Lê Nguyễn Hoài Nam</cp:lastModifiedBy>
  <cp:revision>427</cp:revision>
  <cp:lastPrinted>2013-09-14T05:17:23Z</cp:lastPrinted>
  <dcterms:created xsi:type="dcterms:W3CDTF">2011-08-05T08:26:47Z</dcterms:created>
  <dcterms:modified xsi:type="dcterms:W3CDTF">2020-12-09T06:38:41Z</dcterms:modified>
</cp:coreProperties>
</file>