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99" r:id="rId2"/>
    <p:sldId id="501" r:id="rId3"/>
    <p:sldId id="502" r:id="rId4"/>
    <p:sldId id="503" r:id="rId5"/>
    <p:sldId id="504" r:id="rId6"/>
    <p:sldId id="506" r:id="rId7"/>
    <p:sldId id="505" r:id="rId8"/>
    <p:sldId id="507" r:id="rId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6727" autoAdjust="0"/>
  </p:normalViewPr>
  <p:slideViewPr>
    <p:cSldViewPr snapToGrid="0">
      <p:cViewPr varScale="1">
        <p:scale>
          <a:sx n="123" d="100"/>
          <a:sy n="123" d="100"/>
        </p:scale>
        <p:origin x="14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748" cy="35143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115" y="1"/>
            <a:ext cx="4028748" cy="35143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27F806F8-E6A7-4409-8DA1-0E1A74B4B09E}" type="datetimeFigureOut">
              <a:rPr lang="en-US" smtClean="0"/>
              <a:t>09/04/2019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968"/>
            <a:ext cx="4028748" cy="35143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115" y="6658968"/>
            <a:ext cx="4028748" cy="35143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E7725881-302D-46C4-AB4A-B7FB8BE4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48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2143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7" y="0"/>
            <a:ext cx="4028440" cy="352143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843D4D0C-3B01-4464-A988-12E540F7BA8E}" type="datetimeFigureOut">
              <a:rPr lang="en-US" smtClean="0"/>
              <a:t>09/04/2019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6"/>
            <a:ext cx="7437120" cy="2760344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9"/>
            <a:ext cx="4028440" cy="35214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7" y="6658259"/>
            <a:ext cx="4028440" cy="35214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FB4E53E0-2431-48F6-BE73-079B4F2F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&lt;Window.Resources&gt;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&lt;ControlTemplate x:Key="validationTemplate"&gt;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&lt;StackPanel Orientation="Horizontal"&gt;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&lt;TextBlock Foreground="Red" FontSize="20" Text="! "&gt;&lt;/TextBlock&gt;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&lt;AdornedElementPlaceholder/&gt;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&lt;/StackPanel&gt;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&lt;/ControlTemplate&gt;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&lt;Style x:Key="textBoxInError" TargetType="{x:Type TextBox}"&gt;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&lt;Style.Triggers&gt;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&lt;Trigger Property="Validation.HasError" Value="true"&gt;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&lt;Setter Property="ToolTip"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Value="{Binding RelativeSource={x:Static RelativeSource.Self},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Path=(Validation.Errors)[0].ErrorContent}"/&gt;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&lt;/Trigger&gt;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&lt;/Style.Triggers&gt;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&lt;/Style&gt;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&lt;/Window.Resources&gt;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E53E0-2431-48F6-BE73-079B4F2FA7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70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705"/>
            <a:ext cx="9144000" cy="234146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2179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6200000">
            <a:off x="7873492" y="5587492"/>
            <a:ext cx="1271016" cy="1270000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4664"/>
            <a:ext cx="8763000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66FF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3125207" y="-2450268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60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25225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611729" y="686067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31448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" y="1489809"/>
            <a:ext cx="5988167" cy="33274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17945249">
            <a:off x="1579444" y="130908"/>
            <a:ext cx="2251314" cy="7188200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828" y="2582009"/>
            <a:ext cx="55753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44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62" r:id="rId6"/>
    <p:sldLayoutId id="2147483652" r:id="rId7"/>
    <p:sldLayoutId id="2147483653" r:id="rId8"/>
    <p:sldLayoutId id="2147483655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B73E-0EBF-4387-8876-82468A89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/>
              <a:t>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8574-578D-4A4F-A0B4-B7FBCD5904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2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C3BBF8-97B6-4B2E-B9B8-85D332B7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D5AFE-137F-446F-8F99-8467C7F82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&lt;</a:t>
            </a:r>
            <a:r>
              <a:rPr lang="en-US" sz="2400">
                <a:solidFill>
                  <a:srgbClr val="0070C0"/>
                </a:solidFill>
              </a:rPr>
              <a:t>Canvas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Name</a:t>
            </a:r>
            <a:r>
              <a:rPr lang="en-US" sz="2400"/>
              <a:t>="contentCanvas"&gt;</a:t>
            </a:r>
          </a:p>
          <a:p>
            <a:pPr marL="0" indent="0">
              <a:buNone/>
            </a:pPr>
            <a:r>
              <a:rPr lang="en-US" sz="2400"/>
              <a:t>        &lt;</a:t>
            </a:r>
            <a:r>
              <a:rPr lang="en-US" sz="2400">
                <a:solidFill>
                  <a:srgbClr val="0070C0"/>
                </a:solidFill>
              </a:rPr>
              <a:t>TextBox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Name</a:t>
            </a:r>
            <a:r>
              <a:rPr lang="en-US" sz="2400"/>
              <a:t>="ageTextBox" </a:t>
            </a:r>
            <a:r>
              <a:rPr lang="en-US" sz="2400">
                <a:solidFill>
                  <a:srgbClr val="FF0000"/>
                </a:solidFill>
              </a:rPr>
              <a:t>Text</a:t>
            </a:r>
            <a:r>
              <a:rPr lang="en-US" sz="2400"/>
              <a:t>="{Binding Age}" </a:t>
            </a:r>
          </a:p>
          <a:p>
            <a:pPr marL="0" indent="0">
              <a:buNone/>
            </a:pPr>
            <a:r>
              <a:rPr lang="en-US" sz="2400"/>
              <a:t>                 </a:t>
            </a:r>
            <a:r>
              <a:rPr lang="en-US" sz="2400">
                <a:solidFill>
                  <a:srgbClr val="FF0000"/>
                </a:solidFill>
              </a:rPr>
              <a:t>Width</a:t>
            </a:r>
            <a:r>
              <a:rPr lang="en-US" sz="2400"/>
              <a:t>="100" </a:t>
            </a:r>
            <a:r>
              <a:rPr lang="en-US" sz="2400">
                <a:solidFill>
                  <a:srgbClr val="FF0000"/>
                </a:solidFill>
              </a:rPr>
              <a:t>Height</a:t>
            </a:r>
            <a:r>
              <a:rPr lang="en-US" sz="2400"/>
              <a:t>="24" </a:t>
            </a:r>
          </a:p>
          <a:p>
            <a:pPr marL="0" indent="0">
              <a:buNone/>
            </a:pPr>
            <a:r>
              <a:rPr lang="en-US" sz="2400"/>
              <a:t>                 </a:t>
            </a:r>
            <a:r>
              <a:rPr lang="en-US" sz="2400">
                <a:solidFill>
                  <a:srgbClr val="FF0000"/>
                </a:solidFill>
              </a:rPr>
              <a:t>Canvas.Left</a:t>
            </a:r>
            <a:r>
              <a:rPr lang="en-US" sz="2400"/>
              <a:t>="21" </a:t>
            </a:r>
            <a:r>
              <a:rPr lang="en-US" sz="2400">
                <a:solidFill>
                  <a:srgbClr val="FF0000"/>
                </a:solidFill>
              </a:rPr>
              <a:t>Canvas.Top</a:t>
            </a:r>
            <a:r>
              <a:rPr lang="en-US" sz="2400"/>
              <a:t>="24"&gt;</a:t>
            </a:r>
          </a:p>
          <a:p>
            <a:pPr marL="0" indent="0">
              <a:buNone/>
            </a:pPr>
            <a:r>
              <a:rPr lang="en-US" sz="2400"/>
              <a:t>        &lt;/</a:t>
            </a:r>
            <a:r>
              <a:rPr lang="en-US" sz="2400">
                <a:solidFill>
                  <a:srgbClr val="0070C0"/>
                </a:solidFill>
              </a:rPr>
              <a:t>TextBox</a:t>
            </a:r>
            <a:r>
              <a:rPr lang="en-US" sz="2400"/>
              <a:t>&gt;</a:t>
            </a:r>
          </a:p>
          <a:p>
            <a:pPr marL="0" indent="0">
              <a:buNone/>
            </a:pPr>
            <a:r>
              <a:rPr lang="en-US" sz="2400"/>
              <a:t>&lt;/</a:t>
            </a:r>
            <a:r>
              <a:rPr lang="en-US" sz="2400">
                <a:solidFill>
                  <a:srgbClr val="0070C0"/>
                </a:solidFill>
              </a:rPr>
              <a:t>Canvas</a:t>
            </a:r>
            <a:r>
              <a:rPr lang="en-US" sz="2400"/>
              <a:t>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957803-30A9-483D-97C8-BD5390B5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8" y="4563753"/>
            <a:ext cx="1343025" cy="971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87FCDC-2D97-47A4-9840-7100FC32C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63" y="4563753"/>
            <a:ext cx="6292537" cy="1760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303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CDA9-A078-4B3B-90A9-D7C76626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Another way of writing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DC34-6859-480B-A698-128C203C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2F87F91-3268-4E31-905B-98EC275E7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01891" cy="30341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/>
              <a:t>&lt;</a:t>
            </a:r>
            <a:r>
              <a:rPr lang="en-US" sz="2400">
                <a:solidFill>
                  <a:srgbClr val="0070C0"/>
                </a:solidFill>
              </a:rPr>
              <a:t>Canvas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Name</a:t>
            </a:r>
            <a:r>
              <a:rPr lang="en-US" sz="2400"/>
              <a:t>="contentCanvas"&gt;</a:t>
            </a:r>
          </a:p>
          <a:p>
            <a:pPr marL="0" indent="0">
              <a:buNone/>
            </a:pPr>
            <a:r>
              <a:rPr lang="en-US" sz="2400"/>
              <a:t>        &lt;</a:t>
            </a:r>
            <a:r>
              <a:rPr lang="en-US" sz="2400">
                <a:solidFill>
                  <a:srgbClr val="0070C0"/>
                </a:solidFill>
              </a:rPr>
              <a:t>TextBox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Name</a:t>
            </a:r>
            <a:r>
              <a:rPr lang="en-US" sz="2400"/>
              <a:t>="ageTextBox" 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		Text</a:t>
            </a:r>
            <a:r>
              <a:rPr lang="en-US" sz="2400"/>
              <a:t>="{Binding Age}" </a:t>
            </a:r>
          </a:p>
          <a:p>
            <a:pPr marL="0" indent="0">
              <a:buNone/>
            </a:pPr>
            <a:r>
              <a:rPr lang="en-US" sz="2400"/>
              <a:t>                 	</a:t>
            </a:r>
            <a:r>
              <a:rPr lang="en-US" sz="2400">
                <a:solidFill>
                  <a:srgbClr val="FF0000"/>
                </a:solidFill>
              </a:rPr>
              <a:t>Width</a:t>
            </a:r>
            <a:r>
              <a:rPr lang="en-US" sz="2400"/>
              <a:t>="100" </a:t>
            </a:r>
            <a:r>
              <a:rPr lang="en-US" sz="2400">
                <a:solidFill>
                  <a:srgbClr val="FF0000"/>
                </a:solidFill>
              </a:rPr>
              <a:t>Height</a:t>
            </a:r>
            <a:r>
              <a:rPr lang="en-US" sz="2400"/>
              <a:t>="24" </a:t>
            </a:r>
          </a:p>
          <a:p>
            <a:pPr marL="0" indent="0">
              <a:buNone/>
            </a:pPr>
            <a:r>
              <a:rPr lang="en-US" sz="2400"/>
              <a:t>                 	</a:t>
            </a:r>
            <a:r>
              <a:rPr lang="en-US" sz="2400">
                <a:solidFill>
                  <a:srgbClr val="FF0000"/>
                </a:solidFill>
              </a:rPr>
              <a:t>Canvas.Left</a:t>
            </a:r>
            <a:r>
              <a:rPr lang="en-US" sz="2400"/>
              <a:t>="21" </a:t>
            </a:r>
            <a:r>
              <a:rPr lang="en-US" sz="2400">
                <a:solidFill>
                  <a:srgbClr val="FF0000"/>
                </a:solidFill>
              </a:rPr>
              <a:t>Canvas.Top</a:t>
            </a:r>
            <a:r>
              <a:rPr lang="en-US" sz="2400"/>
              <a:t>="24"&gt;</a:t>
            </a:r>
          </a:p>
          <a:p>
            <a:pPr marL="0" indent="0">
              <a:buNone/>
            </a:pPr>
            <a:r>
              <a:rPr lang="en-US" sz="2400"/>
              <a:t>        &lt;/</a:t>
            </a:r>
            <a:r>
              <a:rPr lang="en-US" sz="2400">
                <a:solidFill>
                  <a:srgbClr val="0070C0"/>
                </a:solidFill>
              </a:rPr>
              <a:t>TextBox</a:t>
            </a:r>
            <a:r>
              <a:rPr lang="en-US" sz="2400"/>
              <a:t>&gt;</a:t>
            </a:r>
          </a:p>
          <a:p>
            <a:pPr marL="0" indent="0">
              <a:buNone/>
            </a:pPr>
            <a:r>
              <a:rPr lang="en-US" sz="2400"/>
              <a:t>&lt;/</a:t>
            </a:r>
            <a:r>
              <a:rPr lang="en-US" sz="2400">
                <a:solidFill>
                  <a:srgbClr val="0070C0"/>
                </a:solidFill>
              </a:rPr>
              <a:t>Canvas</a:t>
            </a:r>
            <a:r>
              <a:rPr lang="en-US" sz="2400"/>
              <a:t>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51FD1-F485-43EC-9B14-690C11E34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799" y="5006881"/>
            <a:ext cx="5095875" cy="1104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C6F4E8-1CD3-4CAE-B50B-8F835133E4E1}"/>
              </a:ext>
            </a:extLst>
          </p:cNvPr>
          <p:cNvSpPr/>
          <p:nvPr/>
        </p:nvSpPr>
        <p:spPr>
          <a:xfrm>
            <a:off x="2096799" y="2369127"/>
            <a:ext cx="3181783" cy="509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0B0341A-51DC-4865-8B7F-5A59712B6500}"/>
              </a:ext>
            </a:extLst>
          </p:cNvPr>
          <p:cNvSpPr/>
          <p:nvPr/>
        </p:nvSpPr>
        <p:spPr>
          <a:xfrm>
            <a:off x="3906982" y="3896591"/>
            <a:ext cx="477982" cy="89747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0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3A91-E68C-4B9C-9F90-6B196B18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10F2-1EDF-4536-B3FA-11CB2985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if we want age to be in the range of 20-45?</a:t>
            </a:r>
          </a:p>
          <a:p>
            <a:endParaRPr lang="en-US"/>
          </a:p>
          <a:p>
            <a:r>
              <a:rPr lang="en-US"/>
              <a:t>Let’s define a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88D7E-2DD8-4CB5-8C4B-B8B28D37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3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1E5F-103B-4584-B0DD-86854932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 Range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BD8C7-2C4C-4B17-8BFF-01D44BEF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8A66D-4743-4A48-969B-F88CCBBCC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98" y="1442005"/>
            <a:ext cx="6596001" cy="5247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583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4FD7E7-CC64-4EEB-BE66-367E78E2B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1410241"/>
            <a:ext cx="9010650" cy="4362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3CE64F-1BDD-4A50-8EBB-C96CD695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9CFE2-32CD-4E96-B6A5-9C3C101F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C90A3-F798-4A95-86F8-445CF0651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715" y="2600417"/>
            <a:ext cx="3000375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6BB012-B552-4B45-AA30-6B39D56B3586}"/>
              </a:ext>
            </a:extLst>
          </p:cNvPr>
          <p:cNvSpPr txBox="1"/>
          <p:nvPr/>
        </p:nvSpPr>
        <p:spPr>
          <a:xfrm>
            <a:off x="152400" y="5955268"/>
            <a:ext cx="867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AdornedElementPlaceHolder</a:t>
            </a:r>
            <a:r>
              <a:rPr lang="en-US"/>
              <a:t>: has exactly the </a:t>
            </a:r>
            <a:r>
              <a:rPr lang="en-US">
                <a:solidFill>
                  <a:srgbClr val="0070C0"/>
                </a:solidFill>
              </a:rPr>
              <a:t>same size </a:t>
            </a:r>
            <a:r>
              <a:rPr lang="en-US"/>
              <a:t>of the UIElement you’re validating.</a:t>
            </a:r>
          </a:p>
        </p:txBody>
      </p:sp>
    </p:spTree>
    <p:extLst>
      <p:ext uri="{BB962C8B-B14F-4D97-AF65-F5344CB8AC3E}">
        <p14:creationId xmlns:p14="http://schemas.microsoft.com/office/powerpoint/2010/main" val="327453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FD0F8B-9DD3-4513-9DCC-FC5134FE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604962"/>
            <a:ext cx="7991475" cy="3648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6A347-06F8-40F3-A2C0-9D17DD09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to binding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518A4-00FB-4E54-975D-76C4AF1E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0B671B-A7D8-406E-88F5-5362AF744958}"/>
              </a:ext>
            </a:extLst>
          </p:cNvPr>
          <p:cNvSpPr/>
          <p:nvPr/>
        </p:nvSpPr>
        <p:spPr>
          <a:xfrm>
            <a:off x="1828444" y="3639330"/>
            <a:ext cx="4952064" cy="855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FFBDB-B4DA-4374-B0FC-DF96B0351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092" y="5630336"/>
            <a:ext cx="3000375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734E93-435C-4B80-8B8D-4FB861D512B5}"/>
              </a:ext>
            </a:extLst>
          </p:cNvPr>
          <p:cNvSpPr/>
          <p:nvPr/>
        </p:nvSpPr>
        <p:spPr>
          <a:xfrm>
            <a:off x="1515894" y="2363492"/>
            <a:ext cx="6915183" cy="604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7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C34F-CF09-4572-B579-7FB82383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types of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B7F3D-C2E9-400B-9723-2A3F0FC2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26618-31CD-4C42-9A84-1C1ED48CD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278" y="1730161"/>
            <a:ext cx="1400175" cy="933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BBB979-83A9-46D9-8EB1-DD01134BE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75" y="1549186"/>
            <a:ext cx="5543550" cy="129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DAB45-09F1-4A64-8EFD-739C7E3E8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708" y="5725169"/>
            <a:ext cx="2200275" cy="581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5DA41F-BCB1-4DB5-9109-237435C38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75" y="3093648"/>
            <a:ext cx="8400608" cy="22014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6C748F-C275-4EDA-A6A9-53521DA93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75" y="5494347"/>
            <a:ext cx="5664140" cy="1195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081EAB-D6F3-49A3-BA0D-13C450381450}"/>
              </a:ext>
            </a:extLst>
          </p:cNvPr>
          <p:cNvSpPr/>
          <p:nvPr/>
        </p:nvSpPr>
        <p:spPr>
          <a:xfrm>
            <a:off x="720671" y="6238068"/>
            <a:ext cx="3851329" cy="278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562"/>
      </p:ext>
    </p:extLst>
  </p:cSld>
  <p:clrMapOvr>
    <a:masterClrMapping/>
  </p:clrMapOvr>
</p:sld>
</file>

<file path=ppt/theme/theme1.xml><?xml version="1.0" encoding="utf-8"?>
<a:theme xmlns:a="http://schemas.openxmlformats.org/drawingml/2006/main" name="BlueGlossy2014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ueGlossy2014Theme" id="{07577958-F425-4336-BA3A-8A42EFE1C973}" vid="{7B65259D-9093-4EAF-A283-256E0A83A7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BlueGlossy2014Theme</Template>
  <TotalTime>2340</TotalTime>
  <Words>255</Words>
  <Application>Microsoft Office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Wingdings</vt:lpstr>
      <vt:lpstr>BlueGlossy2014Theme</vt:lpstr>
      <vt:lpstr>Validation</vt:lpstr>
      <vt:lpstr>Starting example</vt:lpstr>
      <vt:lpstr>Another way of writing binding</vt:lpstr>
      <vt:lpstr>Rule</vt:lpstr>
      <vt:lpstr>Age Range rule</vt:lpstr>
      <vt:lpstr>Prepare resources</vt:lpstr>
      <vt:lpstr>Add to binding rule</vt:lpstr>
      <vt:lpstr>Other types of error</vt:lpstr>
    </vt:vector>
  </TitlesOfParts>
  <Company>HCMUS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Tran</dc:creator>
  <cp:lastModifiedBy>Quang Tran</cp:lastModifiedBy>
  <cp:revision>560</cp:revision>
  <cp:lastPrinted>2015-04-14T05:05:32Z</cp:lastPrinted>
  <dcterms:created xsi:type="dcterms:W3CDTF">2015-02-25T10:45:17Z</dcterms:created>
  <dcterms:modified xsi:type="dcterms:W3CDTF">2019-04-09T10:38:28Z</dcterms:modified>
</cp:coreProperties>
</file>