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3" r:id="rId6"/>
    <p:sldId id="272" r:id="rId7"/>
    <p:sldId id="264" r:id="rId8"/>
    <p:sldId id="299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86" r:id="rId25"/>
    <p:sldId id="290" r:id="rId26"/>
    <p:sldId id="291" r:id="rId27"/>
    <p:sldId id="292" r:id="rId28"/>
    <p:sldId id="293" r:id="rId29"/>
    <p:sldId id="294" r:id="rId30"/>
    <p:sldId id="300" r:id="rId31"/>
    <p:sldId id="295" r:id="rId32"/>
    <p:sldId id="301" r:id="rId33"/>
    <p:sldId id="296" r:id="rId34"/>
    <p:sldId id="302" r:id="rId35"/>
    <p:sldId id="297" r:id="rId36"/>
    <p:sldId id="298" r:id="rId37"/>
    <p:sldId id="268" r:id="rId38"/>
  </p:sldIdLst>
  <p:sldSz cx="18288000" cy="10287000"/>
  <p:notesSz cx="6858000" cy="9144000"/>
  <p:embeddedFontLst>
    <p:embeddedFont>
      <p:font typeface="Cabin" panose="020B0604020202020204" charset="0"/>
      <p:regular r:id="rId40"/>
    </p:embeddedFont>
    <p:embeddedFont>
      <p:font typeface="Cabin Semi-Bold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3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F17D5-D74B-4D0D-9432-0C7D2570AF3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C1A0-7339-4978-A029-F1EC21C5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.vsd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Drawing1.vsd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26564" y="5143500"/>
            <a:ext cx="6703449" cy="246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GV: TS. </a:t>
            </a:r>
            <a:r>
              <a:rPr lang="en-US" sz="3200" b="1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Nguyễn</a:t>
            </a:r>
            <a:r>
              <a:rPr lang="en-US" sz="3200" b="1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Văn </a:t>
            </a:r>
            <a:r>
              <a:rPr lang="en-US" sz="3200" b="1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Hòa</a:t>
            </a:r>
            <a:endParaRPr lang="en-US" sz="3200" b="1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lang="en-US" sz="2800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ác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thành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viên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Nguyễn</a:t>
            </a:r>
            <a:r>
              <a:rPr lang="en-US" sz="2800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u="none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Công</a:t>
            </a:r>
            <a:r>
              <a:rPr lang="en-US" sz="2800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u="none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Phúc</a:t>
            </a:r>
            <a:r>
              <a:rPr lang="en-US" sz="2800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- DTH216094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Trác Tuấn Kiệt - DTH215983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õ </a:t>
            </a:r>
            <a:r>
              <a:rPr lang="en-US" sz="2800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Quốc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Đại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– DTH215858</a:t>
            </a:r>
            <a:endParaRPr lang="en-US" sz="2800" u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96200" y="836645"/>
            <a:ext cx="10591799" cy="2939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180340" indent="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DỰ ÁN PHẦN MỀM</a:t>
            </a:r>
          </a:p>
          <a:p>
            <a:pPr marR="180340" indent="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 TÀI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WEB QUẢN LÝ BÁN ĐIỆN THOẠI DI ĐỘNG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105179" y="8090781"/>
            <a:ext cx="4742962" cy="4392438"/>
            <a:chOff x="0" y="0"/>
            <a:chExt cx="5800804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00804" cy="5372100"/>
            </a:xfrm>
            <a:custGeom>
              <a:avLst/>
              <a:gdLst/>
              <a:ahLst/>
              <a:cxnLst/>
              <a:rect l="l" t="t" r="r" b="b"/>
              <a:pathLst>
                <a:path w="5800804" h="5372100">
                  <a:moveTo>
                    <a:pt x="42501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50134" y="5372100"/>
                  </a:lnTo>
                  <a:lnTo>
                    <a:pt x="5800804" y="2686050"/>
                  </a:lnTo>
                  <a:lnTo>
                    <a:pt x="4250134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602767" y="-3778684"/>
            <a:ext cx="10210354" cy="6226137"/>
            <a:chOff x="0" y="0"/>
            <a:chExt cx="8809804" cy="5372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809803" cy="5372100"/>
            </a:xfrm>
            <a:custGeom>
              <a:avLst/>
              <a:gdLst/>
              <a:ahLst/>
              <a:cxnLst/>
              <a:rect l="l" t="t" r="r" b="b"/>
              <a:pathLst>
                <a:path w="8809803" h="5372100">
                  <a:moveTo>
                    <a:pt x="72591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134" y="5372100"/>
                  </a:lnTo>
                  <a:lnTo>
                    <a:pt x="8809803" y="2686050"/>
                  </a:lnTo>
                  <a:lnTo>
                    <a:pt x="7259134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Hexagon 14">
            <a:extLst>
              <a:ext uri="{FF2B5EF4-FFF2-40B4-BE49-F238E27FC236}">
                <a16:creationId xmlns:a16="http://schemas.microsoft.com/office/drawing/2014/main" id="{00529C6B-4E58-D1FE-9938-9D6DE142BCBD}"/>
              </a:ext>
            </a:extLst>
          </p:cNvPr>
          <p:cNvSpPr/>
          <p:nvPr/>
        </p:nvSpPr>
        <p:spPr>
          <a:xfrm>
            <a:off x="1257987" y="2447454"/>
            <a:ext cx="6703449" cy="5643327"/>
          </a:xfrm>
          <a:prstGeom prst="hexag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7353F-8D54-423B-52B6-8339ED2B7BF7}"/>
              </a:ext>
            </a:extLst>
          </p:cNvPr>
          <p:cNvSpPr txBox="1"/>
          <p:nvPr/>
        </p:nvSpPr>
        <p:spPr>
          <a:xfrm>
            <a:off x="1600200" y="260292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5.Tính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(UCP)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64482-9BFF-1201-269B-40B348A9C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19" y="3825045"/>
            <a:ext cx="10927091" cy="791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40BBF-084B-AE22-4E6E-002F0DFE2CDE}"/>
              </a:ext>
            </a:extLst>
          </p:cNvPr>
          <p:cNvSpPr txBox="1"/>
          <p:nvPr/>
        </p:nvSpPr>
        <p:spPr>
          <a:xfrm>
            <a:off x="1649519" y="496749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6.Ước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nỗ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03F195-3C05-21EA-9D24-66B34D188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84210"/>
            <a:ext cx="11145332" cy="2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2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882359" y="-1060916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5EF110-9BD3-33DD-BD41-4A04D1DB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64202"/>
              </p:ext>
            </p:extLst>
          </p:nvPr>
        </p:nvGraphicFramePr>
        <p:xfrm>
          <a:off x="838200" y="446027"/>
          <a:ext cx="16764001" cy="9894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562">
                  <a:extLst>
                    <a:ext uri="{9D8B030D-6E8A-4147-A177-3AD203B41FA5}">
                      <a16:colId xmlns:a16="http://schemas.microsoft.com/office/drawing/2014/main" val="2788200282"/>
                    </a:ext>
                  </a:extLst>
                </a:gridCol>
                <a:gridCol w="10324143">
                  <a:extLst>
                    <a:ext uri="{9D8B030D-6E8A-4147-A177-3AD203B41FA5}">
                      <a16:colId xmlns:a16="http://schemas.microsoft.com/office/drawing/2014/main" val="2564301253"/>
                    </a:ext>
                  </a:extLst>
                </a:gridCol>
                <a:gridCol w="4215495">
                  <a:extLst>
                    <a:ext uri="{9D8B030D-6E8A-4147-A177-3AD203B41FA5}">
                      <a16:colId xmlns:a16="http://schemas.microsoft.com/office/drawing/2014/main" val="1251898671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1729222471"/>
                    </a:ext>
                  </a:extLst>
                </a:gridCol>
              </a:tblGrid>
              <a:tr h="4324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5">
                          <a:effectLst/>
                        </a:rPr>
                        <a:t>TT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5">
                          <a:effectLst/>
                        </a:rPr>
                        <a:t>M</a:t>
                      </a:r>
                      <a:r>
                        <a:rPr lang="en-US" sz="2000" b="1" kern="100">
                          <a:effectLst/>
                        </a:rPr>
                        <a:t>ô</a:t>
                      </a:r>
                      <a:r>
                        <a:rPr lang="en-US" sz="2000" b="1" kern="100" spc="15">
                          <a:effectLst/>
                        </a:rPr>
                        <a:t> </a:t>
                      </a:r>
                      <a:r>
                        <a:rPr lang="en-US" sz="2000" b="1" kern="100" spc="-5">
                          <a:effectLst/>
                        </a:rPr>
                        <a:t>t</a:t>
                      </a:r>
                      <a:r>
                        <a:rPr lang="en-US" sz="2000" b="1" kern="100">
                          <a:effectLst/>
                        </a:rPr>
                        <a:t>ả</a:t>
                      </a:r>
                      <a:r>
                        <a:rPr lang="en-US" sz="2000" b="1" kern="100" spc="15">
                          <a:effectLst/>
                        </a:rPr>
                        <a:t> </a:t>
                      </a:r>
                      <a:r>
                        <a:rPr lang="en-US" sz="2000" b="1" kern="100" spc="-10">
                          <a:effectLst/>
                        </a:rPr>
                        <a:t>y</a:t>
                      </a:r>
                      <a:r>
                        <a:rPr lang="en-US" sz="2000" b="1" kern="100" spc="15">
                          <a:effectLst/>
                        </a:rPr>
                        <a:t>ê</a:t>
                      </a:r>
                      <a:r>
                        <a:rPr lang="en-US" sz="2000" b="1" kern="100">
                          <a:effectLst/>
                        </a:rPr>
                        <a:t>u </a:t>
                      </a:r>
                      <a:r>
                        <a:rPr lang="en-US" sz="2000" b="1" kern="100" spc="5">
                          <a:effectLst/>
                        </a:rPr>
                        <a:t>c</a:t>
                      </a:r>
                      <a:r>
                        <a:rPr lang="en-US" sz="2000" b="1" kern="100">
                          <a:effectLst/>
                        </a:rPr>
                        <a:t>ầu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effectLst/>
                        </a:rPr>
                        <a:t>P</a:t>
                      </a:r>
                      <a:r>
                        <a:rPr lang="en-US" sz="2000" b="1" kern="100">
                          <a:effectLst/>
                        </a:rPr>
                        <a:t>hân</a:t>
                      </a:r>
                      <a:r>
                        <a:rPr lang="en-US" sz="2000" b="1" kern="100" spc="10">
                          <a:effectLst/>
                        </a:rPr>
                        <a:t> </a:t>
                      </a:r>
                      <a:r>
                        <a:rPr lang="en-US" sz="2000" b="1" kern="100">
                          <a:effectLst/>
                        </a:rPr>
                        <a:t>loại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Ghi</a:t>
                      </a:r>
                      <a:r>
                        <a:rPr lang="en-US" sz="2000" b="1" kern="100" spc="10">
                          <a:effectLst/>
                        </a:rPr>
                        <a:t> </a:t>
                      </a:r>
                      <a:r>
                        <a:rPr lang="en-US" sz="2000" b="1" kern="100" spc="15">
                          <a:effectLst/>
                        </a:rPr>
                        <a:t>c</a:t>
                      </a:r>
                      <a:r>
                        <a:rPr lang="en-US" sz="2000" b="1" kern="100" spc="-15">
                          <a:effectLst/>
                        </a:rPr>
                        <a:t>h</a:t>
                      </a:r>
                      <a:r>
                        <a:rPr lang="en-US" sz="2000" b="1" kern="100">
                          <a:effectLst/>
                        </a:rPr>
                        <a:t>ú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8567717"/>
                  </a:ext>
                </a:extLst>
              </a:tr>
              <a:tr h="32227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hệ quản lý danh mục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5869519"/>
                  </a:ext>
                </a:extLst>
              </a:tr>
              <a:tr h="82988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thông</a:t>
                      </a:r>
                      <a:r>
                        <a:rPr lang="en-US" sz="2000" b="1" kern="100" dirty="0">
                          <a:effectLst/>
                        </a:rPr>
                        <a:t> tin </a:t>
                      </a:r>
                      <a:r>
                        <a:rPr lang="en-US" sz="2000" b="1" kern="100" dirty="0" err="1">
                          <a:effectLst/>
                        </a:rPr>
                        <a:t>cấu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hình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của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hệ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thống</a:t>
                      </a:r>
                      <a:endParaRPr lang="en-US" sz="2000" b="1" kern="100" dirty="0">
                        <a:effectLst/>
                      </a:endParaRPr>
                    </a:p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7788925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Giao </a:t>
                      </a:r>
                      <a:r>
                        <a:rPr lang="en-US" sz="2000" b="1" kern="100" dirty="0" err="1">
                          <a:effectLst/>
                        </a:rPr>
                        <a:t>diện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hệ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thống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0402256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hệ thống gửi email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1446829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các tham số hệ thống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3060369"/>
                  </a:ext>
                </a:extLst>
              </a:tr>
              <a:tr h="82988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nội</a:t>
                      </a:r>
                      <a:r>
                        <a:rPr lang="en-US" sz="2000" b="1" kern="100" dirty="0">
                          <a:effectLst/>
                        </a:rPr>
                        <a:t> dung </a:t>
                      </a:r>
                      <a:r>
                        <a:rPr lang="en-US" sz="2000" b="1" kern="100" dirty="0" err="1">
                          <a:effectLst/>
                        </a:rPr>
                        <a:t>đăng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tải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trên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hệ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thống</a:t>
                      </a:r>
                      <a:endParaRPr lang="en-US" sz="2000" b="1" kern="100" dirty="0">
                        <a:effectLst/>
                      </a:endParaRPr>
                    </a:p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2252304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thông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báo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4529232"/>
                  </a:ext>
                </a:extLst>
              </a:tr>
              <a:tr h="82988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bài viết</a:t>
                      </a:r>
                    </a:p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8766115"/>
                  </a:ext>
                </a:extLst>
              </a:tr>
              <a:tr h="32227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dữ liệu hệ thống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0015336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học hàm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3513789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danh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mục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học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vị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4770524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ngoại ngữ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5409805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chức vụ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460346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thông tin về cơ cấu danh mục tổ chức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7727164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Khoa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8121048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đơn vị trực thuộc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1890720"/>
                  </a:ext>
                </a:extLst>
              </a:tr>
              <a:tr h="32227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thông tin tài khoản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1071300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tài khoản ban biên tập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8546670"/>
                  </a:ext>
                </a:extLst>
              </a:tr>
              <a:tr h="4306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tài khoản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6621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436DD-6603-3323-BDA1-6A0937EEB128}"/>
              </a:ext>
            </a:extLst>
          </p:cNvPr>
          <p:cNvSpPr txBox="1"/>
          <p:nvPr/>
        </p:nvSpPr>
        <p:spPr>
          <a:xfrm>
            <a:off x="5660104" y="-160362"/>
            <a:ext cx="10504481" cy="55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2800" b="1" i="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xết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b="1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F71BFA-BCEA-5D3B-6507-9CF639C9F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13313"/>
              </p:ext>
            </p:extLst>
          </p:nvPr>
        </p:nvGraphicFramePr>
        <p:xfrm>
          <a:off x="914400" y="1094344"/>
          <a:ext cx="16383000" cy="866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9649">
                  <a:extLst>
                    <a:ext uri="{9D8B030D-6E8A-4147-A177-3AD203B41FA5}">
                      <a16:colId xmlns:a16="http://schemas.microsoft.com/office/drawing/2014/main" val="3844519248"/>
                    </a:ext>
                  </a:extLst>
                </a:gridCol>
                <a:gridCol w="9540075">
                  <a:extLst>
                    <a:ext uri="{9D8B030D-6E8A-4147-A177-3AD203B41FA5}">
                      <a16:colId xmlns:a16="http://schemas.microsoft.com/office/drawing/2014/main" val="2926011660"/>
                    </a:ext>
                  </a:extLst>
                </a:gridCol>
                <a:gridCol w="4782676">
                  <a:extLst>
                    <a:ext uri="{9D8B030D-6E8A-4147-A177-3AD203B41FA5}">
                      <a16:colId xmlns:a16="http://schemas.microsoft.com/office/drawing/2014/main" val="34910386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17804263"/>
                    </a:ext>
                  </a:extLst>
                </a:gridCol>
              </a:tblGrid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tài khoản tác giả ngoài trường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5685233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tài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khoản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cán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bộ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thẩm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định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7806296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7226401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Thêm mới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184050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Chỉnh sửa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010542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văn bản chính sách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4771032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văn bản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9008046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biểu mẫu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4188700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sách biểu mẫu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Yêu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cầu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truy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vấn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3820791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công văn thông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6687523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danh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sách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công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văn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thông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báo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4907697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quyền người dùng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9224100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quyền người dùng trong hệ thống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192132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Khóa, chuyển quyền người dùng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8549639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nhật ký sự kiện trên website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1090504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nhật ký sự kiện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6273921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Copy, sao chép, xóa nhật ký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9392769"/>
                  </a:ext>
                </a:extLst>
              </a:tr>
              <a:tr h="2673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hệ Quản lý Tạp chí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5653246"/>
                  </a:ext>
                </a:extLst>
              </a:tr>
              <a:tr h="45263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Gửi bài báo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616882"/>
                  </a:ext>
                </a:extLst>
              </a:tr>
              <a:tr h="694652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Tác giả gửi bài bài trong trường</a:t>
                      </a: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312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9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F837E8-EF24-3AD1-04BF-FB503097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1065"/>
              </p:ext>
            </p:extLst>
          </p:nvPr>
        </p:nvGraphicFramePr>
        <p:xfrm>
          <a:off x="762000" y="1068648"/>
          <a:ext cx="16687799" cy="8640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548">
                  <a:extLst>
                    <a:ext uri="{9D8B030D-6E8A-4147-A177-3AD203B41FA5}">
                      <a16:colId xmlns:a16="http://schemas.microsoft.com/office/drawing/2014/main" val="1542544725"/>
                    </a:ext>
                  </a:extLst>
                </a:gridCol>
                <a:gridCol w="9717564">
                  <a:extLst>
                    <a:ext uri="{9D8B030D-6E8A-4147-A177-3AD203B41FA5}">
                      <a16:colId xmlns:a16="http://schemas.microsoft.com/office/drawing/2014/main" val="1012291660"/>
                    </a:ext>
                  </a:extLst>
                </a:gridCol>
                <a:gridCol w="5011531">
                  <a:extLst>
                    <a:ext uri="{9D8B030D-6E8A-4147-A177-3AD203B41FA5}">
                      <a16:colId xmlns:a16="http://schemas.microsoft.com/office/drawing/2014/main" val="1732109611"/>
                    </a:ext>
                  </a:extLst>
                </a:gridCol>
                <a:gridCol w="869156">
                  <a:extLst>
                    <a:ext uri="{9D8B030D-6E8A-4147-A177-3AD203B41FA5}">
                      <a16:colId xmlns:a16="http://schemas.microsoft.com/office/drawing/2014/main" val="3694305239"/>
                    </a:ext>
                  </a:extLst>
                </a:gridCol>
              </a:tblGrid>
              <a:tr h="45058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Tác giả gửi bài báo ngoài trường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020479"/>
                  </a:ext>
                </a:extLst>
              </a:tr>
              <a:tr h="45058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Tác giả gửi bài báo xem lại (revised)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4057272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các bài báo của BBT/TTB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0556222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chưa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4779498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đã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6552136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bị từ chối sau khi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0404280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sơ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2630432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đang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6845148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chờ xem lại (revised)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Yêu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cầu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truy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vấn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3415409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được chấp nhận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9255995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Các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bài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báo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giả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đồng</a:t>
                      </a:r>
                      <a:r>
                        <a:rPr lang="en-US" sz="2000" b="1" kern="100" dirty="0">
                          <a:effectLst/>
                        </a:rPr>
                        <a:t> ý </a:t>
                      </a:r>
                      <a:r>
                        <a:rPr lang="en-US" sz="2000" b="1" kern="100" dirty="0" err="1">
                          <a:effectLst/>
                        </a:rPr>
                        <a:t>xuất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bản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2071016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bài báo đã xuất bản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424364"/>
                  </a:ext>
                </a:extLst>
              </a:tr>
              <a:tr h="26615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giới thiệu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8943959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sách các bộ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4560576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Mời cán bộ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442612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Xác nhận chấp thuận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6572654"/>
                  </a:ext>
                </a:extLst>
              </a:tr>
              <a:tr h="26615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4555764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Thực hiện quy trình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2371481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Tổng hợp kết quả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514618"/>
                  </a:ext>
                </a:extLst>
              </a:tr>
              <a:tr h="44131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Gửi kết quả thẩm định cho 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3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6CA55-86BC-CB60-E1C7-ECE01A7B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5893"/>
              </p:ext>
            </p:extLst>
          </p:nvPr>
        </p:nvGraphicFramePr>
        <p:xfrm>
          <a:off x="1066800" y="647700"/>
          <a:ext cx="16383000" cy="95147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22">
                  <a:extLst>
                    <a:ext uri="{9D8B030D-6E8A-4147-A177-3AD203B41FA5}">
                      <a16:colId xmlns:a16="http://schemas.microsoft.com/office/drawing/2014/main" val="3156898752"/>
                    </a:ext>
                  </a:extLst>
                </a:gridCol>
                <a:gridCol w="8629212">
                  <a:extLst>
                    <a:ext uri="{9D8B030D-6E8A-4147-A177-3AD203B41FA5}">
                      <a16:colId xmlns:a16="http://schemas.microsoft.com/office/drawing/2014/main" val="3755609327"/>
                    </a:ext>
                  </a:extLst>
                </a:gridCol>
                <a:gridCol w="5304387">
                  <a:extLst>
                    <a:ext uri="{9D8B030D-6E8A-4147-A177-3AD203B41FA5}">
                      <a16:colId xmlns:a16="http://schemas.microsoft.com/office/drawing/2014/main" val="2409999318"/>
                    </a:ext>
                  </a:extLst>
                </a:gridCol>
                <a:gridCol w="1481879">
                  <a:extLst>
                    <a:ext uri="{9D8B030D-6E8A-4147-A177-3AD203B41FA5}">
                      <a16:colId xmlns:a16="http://schemas.microsoft.com/office/drawing/2014/main" val="417306012"/>
                    </a:ext>
                  </a:extLst>
                </a:gridCol>
              </a:tblGrid>
              <a:tr h="24689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bài báo theo 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0734506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gửi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3527377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thị danh sách các bài báo đã đăng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6672220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Rút bài đã gửi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1729141"/>
                  </a:ext>
                </a:extLst>
              </a:tr>
              <a:tr h="24689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bài báo theo cán bộ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2949959"/>
                  </a:ext>
                </a:extLst>
              </a:tr>
              <a:tr h="37216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 mục các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7169431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Thẩm định bào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2679"/>
                  </a:ext>
                </a:extLst>
              </a:tr>
              <a:tr h="24689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chi phí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7972232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thị danh sách bài báo đã thanh toán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272887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thị danh sách bài báo chưa thanh toán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6984541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biên nhận thù lao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6849402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danh mục lĩnh vực nghiên cứu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4004125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thị danh sách lĩnh vực nghiên cứu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6656600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Thêm/Xóa/Sữa lĩnh vực nghiên cứu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6921779"/>
                  </a:ext>
                </a:extLst>
              </a:tr>
              <a:tr h="43425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4938090"/>
                  </a:ext>
                </a:extLst>
              </a:tr>
              <a:tr h="45235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kê khai xuất bản khoa học theo năm của CBGV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5320760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kê khai ấn phẩm nghiên cứu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9245413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Cập nhật ấn phẩm NCKH vào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9434293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 cứu ấn phẩm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08095"/>
                  </a:ext>
                </a:extLst>
              </a:tr>
              <a:tr h="38581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Xóa ấn phẩm khoa học trong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truy vấn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98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2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5BA1B7-FB43-7EBF-DE55-A168BD67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20071"/>
              </p:ext>
            </p:extLst>
          </p:nvPr>
        </p:nvGraphicFramePr>
        <p:xfrm>
          <a:off x="914400" y="1068648"/>
          <a:ext cx="16611601" cy="8645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3723">
                  <a:extLst>
                    <a:ext uri="{9D8B030D-6E8A-4147-A177-3AD203B41FA5}">
                      <a16:colId xmlns:a16="http://schemas.microsoft.com/office/drawing/2014/main" val="4281074289"/>
                    </a:ext>
                  </a:extLst>
                </a:gridCol>
                <a:gridCol w="9041275">
                  <a:extLst>
                    <a:ext uri="{9D8B030D-6E8A-4147-A177-3AD203B41FA5}">
                      <a16:colId xmlns:a16="http://schemas.microsoft.com/office/drawing/2014/main" val="195946064"/>
                    </a:ext>
                  </a:extLst>
                </a:gridCol>
                <a:gridCol w="5471423">
                  <a:extLst>
                    <a:ext uri="{9D8B030D-6E8A-4147-A177-3AD203B41FA5}">
                      <a16:colId xmlns:a16="http://schemas.microsoft.com/office/drawing/2014/main" val="2643246679"/>
                    </a:ext>
                  </a:extLst>
                </a:gridCol>
                <a:gridCol w="1085180">
                  <a:extLst>
                    <a:ext uri="{9D8B030D-6E8A-4147-A177-3AD203B41FA5}">
                      <a16:colId xmlns:a16="http://schemas.microsoft.com/office/drawing/2014/main" val="207663555"/>
                    </a:ext>
                  </a:extLst>
                </a:gridCol>
              </a:tblGrid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61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In kê khai ấn phẩm theo năm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757557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62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Lưu kê khai ấn phẩm khoa học theo năm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4490218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63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Xem thông tin bản kê khai theo năm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5711092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64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Chuyển trạng thái kê khai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203059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65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Thay đổi trạng thái kê khai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5961426"/>
                  </a:ext>
                </a:extLst>
              </a:tr>
              <a:tr h="39360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Quản lý kê khai xuất bản khoa học theo năm của CB Quản lý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1364363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66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Hiển thị danh sách sản phẩm nghiên cứu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891522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67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Tra cứu danh sách sản phẩm nghiên cứu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4952618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68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Xem chi tiết thông tin sản phẩm nghiên cứu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15907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69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Duyệt kê khai xuất bản khoa học theo của khoa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041791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70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In kê khai sản phẩm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736874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71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Lưu kê khai sản phẩm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5654349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72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Xem thông tin bản kê khai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2626459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73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Thống kê danh sách sản phẩm nghiên cứu khoa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9748803"/>
                  </a:ext>
                </a:extLst>
              </a:tr>
              <a:tr h="23028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Phân hệ Quản lý Đề tài – Dự án NCKH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9637123"/>
                  </a:ext>
                </a:extLst>
              </a:tr>
              <a:tr h="3898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74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Quản lý thông tin đề tài được đề xuất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266886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75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kern="100">
                          <a:effectLst/>
                        </a:rPr>
                        <a:t>Thuyết minh – giải trình thông tin về đề tài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807285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76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Thành lập hội đồng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8896332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77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In các phiếu xét duyệt đề tài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0163237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78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Quản lý danh sách đề tài được xét duyệt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2191710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78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Quản lý danh mục Hợp đồng triển khai đề tài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5278987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79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Quản lý Báo cáo định kỳ tiến độ thực hiện đề tài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7350394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80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kern="100">
                          <a:effectLst/>
                        </a:rPr>
                        <a:t>Quản lý Nghiệm thu đề tài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0085937"/>
                  </a:ext>
                </a:extLst>
              </a:tr>
              <a:tr h="35985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81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Quản lý danh sách đề tài được nghiệm thu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effectLst/>
                        </a:rPr>
                        <a:t>Yêu cầu truy vấn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en-US" sz="18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403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7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33B90-829D-39E4-454D-78633C5227FF}"/>
              </a:ext>
            </a:extLst>
          </p:cNvPr>
          <p:cNvSpPr txBox="1"/>
          <p:nvPr/>
        </p:nvSpPr>
        <p:spPr>
          <a:xfrm>
            <a:off x="4790415" y="323069"/>
            <a:ext cx="13497585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8.Bảng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sang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(Use-Case)</a:t>
            </a:r>
            <a:endParaRPr lang="en-US" sz="28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65A7C-71B4-A0DA-71F8-037560C7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2202"/>
              </p:ext>
            </p:extLst>
          </p:nvPr>
        </p:nvGraphicFramePr>
        <p:xfrm>
          <a:off x="1066800" y="838628"/>
          <a:ext cx="16687799" cy="94272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553">
                  <a:extLst>
                    <a:ext uri="{9D8B030D-6E8A-4147-A177-3AD203B41FA5}">
                      <a16:colId xmlns:a16="http://schemas.microsoft.com/office/drawing/2014/main" val="3280931381"/>
                    </a:ext>
                  </a:extLst>
                </a:gridCol>
                <a:gridCol w="8438599">
                  <a:extLst>
                    <a:ext uri="{9D8B030D-6E8A-4147-A177-3AD203B41FA5}">
                      <a16:colId xmlns:a16="http://schemas.microsoft.com/office/drawing/2014/main" val="593549822"/>
                    </a:ext>
                  </a:extLst>
                </a:gridCol>
                <a:gridCol w="2812268">
                  <a:extLst>
                    <a:ext uri="{9D8B030D-6E8A-4147-A177-3AD203B41FA5}">
                      <a16:colId xmlns:a16="http://schemas.microsoft.com/office/drawing/2014/main" val="1555221407"/>
                    </a:ext>
                  </a:extLst>
                </a:gridCol>
                <a:gridCol w="1789460">
                  <a:extLst>
                    <a:ext uri="{9D8B030D-6E8A-4147-A177-3AD203B41FA5}">
                      <a16:colId xmlns:a16="http://schemas.microsoft.com/office/drawing/2014/main" val="2329813973"/>
                    </a:ext>
                  </a:extLst>
                </a:gridCol>
                <a:gridCol w="2557919">
                  <a:extLst>
                    <a:ext uri="{9D8B030D-6E8A-4147-A177-3AD203B41FA5}">
                      <a16:colId xmlns:a16="http://schemas.microsoft.com/office/drawing/2014/main" val="3776597346"/>
                    </a:ext>
                  </a:extLst>
                </a:gridCol>
              </a:tblGrid>
              <a:tr h="1424054">
                <a:tc>
                  <a:txBody>
                    <a:bodyPr/>
                    <a:lstStyle/>
                    <a:p>
                      <a:pPr marR="2794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5">
                          <a:effectLst/>
                        </a:rPr>
                        <a:t>T</a:t>
                      </a:r>
                      <a:r>
                        <a:rPr lang="en-US" sz="2000" kern="100">
                          <a:effectLst/>
                        </a:rPr>
                        <a:t>T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5" dirty="0" err="1">
                          <a:effectLst/>
                        </a:rPr>
                        <a:t>Tê</a:t>
                      </a:r>
                      <a:r>
                        <a:rPr lang="en-US" sz="2000" kern="100" dirty="0" err="1">
                          <a:effectLst/>
                        </a:rPr>
                        <a:t>n</a:t>
                      </a:r>
                      <a:r>
                        <a:rPr lang="en-US" sz="2000" kern="100" spc="10" dirty="0">
                          <a:effectLst/>
                        </a:rPr>
                        <a:t> </a:t>
                      </a:r>
                      <a:r>
                        <a:rPr lang="en-US" sz="2000" kern="100" spc="5" dirty="0">
                          <a:effectLst/>
                        </a:rPr>
                        <a:t>U</a:t>
                      </a:r>
                      <a:r>
                        <a:rPr lang="en-US" sz="2000" kern="100" spc="-20" dirty="0">
                          <a:effectLst/>
                        </a:rPr>
                        <a:t>s</a:t>
                      </a:r>
                      <a:r>
                        <a:rPr lang="en-US" sz="2000" kern="100" spc="15" dirty="0">
                          <a:effectLst/>
                        </a:rPr>
                        <a:t>e</a:t>
                      </a:r>
                      <a:r>
                        <a:rPr lang="en-US" sz="2000" kern="100" spc="-5" dirty="0">
                          <a:effectLst/>
                        </a:rPr>
                        <a:t>-</a:t>
                      </a:r>
                      <a:r>
                        <a:rPr lang="en-US" sz="2000" kern="100" spc="5" dirty="0">
                          <a:effectLst/>
                        </a:rPr>
                        <a:t>c</a:t>
                      </a: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spc="-5" dirty="0">
                          <a:effectLst/>
                        </a:rPr>
                        <a:t>s</a:t>
                      </a: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5">
                          <a:effectLst/>
                        </a:rPr>
                        <a:t>Tê</a:t>
                      </a: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en-US" sz="2000" kern="100" spc="10">
                          <a:effectLst/>
                        </a:rPr>
                        <a:t> </a:t>
                      </a:r>
                      <a:r>
                        <a:rPr lang="en-US" sz="2000" kern="100" spc="-5">
                          <a:effectLst/>
                        </a:rPr>
                        <a:t>t</a:t>
                      </a:r>
                      <a:r>
                        <a:rPr lang="en-US" sz="2000" kern="100" spc="-10">
                          <a:effectLst/>
                        </a:rPr>
                        <a:t>á</a:t>
                      </a:r>
                      <a:r>
                        <a:rPr lang="en-US" sz="2000" kern="100">
                          <a:effectLst/>
                        </a:rPr>
                        <a:t>c n</a:t>
                      </a:r>
                      <a:r>
                        <a:rPr lang="en-US" sz="2000" kern="100" spc="-15">
                          <a:effectLst/>
                        </a:rPr>
                        <a:t>h</a:t>
                      </a:r>
                      <a:r>
                        <a:rPr lang="en-US" sz="2000" kern="100" spc="15">
                          <a:effectLst/>
                        </a:rPr>
                        <a:t>â</a:t>
                      </a:r>
                      <a:r>
                        <a:rPr lang="en-US" sz="2000" kern="100">
                          <a:effectLst/>
                        </a:rPr>
                        <a:t>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>
                          <a:effectLst/>
                        </a:rPr>
                        <a:t>Stt chức năng yêu cầu tương ứng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5">
                          <a:effectLst/>
                        </a:rPr>
                        <a:t>M</a:t>
                      </a:r>
                      <a:r>
                        <a:rPr lang="en-US" sz="2000" kern="100" spc="-5">
                          <a:effectLst/>
                        </a:rPr>
                        <a:t>ứ</a:t>
                      </a: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en-US" sz="2000" kern="100" spc="15">
                          <a:effectLst/>
                        </a:rPr>
                        <a:t> </a:t>
                      </a:r>
                      <a:r>
                        <a:rPr lang="en-US" sz="2000" kern="100">
                          <a:effectLst/>
                        </a:rPr>
                        <a:t>độ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6985116"/>
                  </a:ext>
                </a:extLst>
              </a:tr>
              <a:tr h="222245">
                <a:tc gridSpan="2"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Phân hệ quản lý danh mục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6744415"/>
                  </a:ext>
                </a:extLst>
              </a:tr>
              <a:tr h="65033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Quản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lý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thông</a:t>
                      </a:r>
                      <a:r>
                        <a:rPr lang="en-US" sz="2000" kern="100" dirty="0">
                          <a:effectLst/>
                        </a:rPr>
                        <a:t> tin </a:t>
                      </a:r>
                      <a:r>
                        <a:rPr lang="en-US" sz="2000" kern="100" dirty="0" err="1">
                          <a:effectLst/>
                        </a:rPr>
                        <a:t>cấu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hình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của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hệ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thống</a:t>
                      </a:r>
                      <a:endParaRPr lang="en-US" sz="2000" kern="100" dirty="0">
                        <a:effectLst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1761013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Giao diện hệ thống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Nhà thiết kế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207768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hệ thống gửi email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2513000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các tham số hệ thống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1499030"/>
                  </a:ext>
                </a:extLst>
              </a:tr>
              <a:tr h="5825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Quản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lý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nội</a:t>
                      </a:r>
                      <a:r>
                        <a:rPr lang="en-US" sz="2000" kern="100" dirty="0">
                          <a:effectLst/>
                        </a:rPr>
                        <a:t> dung </a:t>
                      </a:r>
                      <a:r>
                        <a:rPr lang="en-US" sz="2000" kern="100" dirty="0" err="1">
                          <a:effectLst/>
                        </a:rPr>
                        <a:t>đăng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tải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trên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hệ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thống</a:t>
                      </a:r>
                      <a:endParaRPr lang="en-US" sz="2000" kern="100" dirty="0">
                        <a:effectLst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Admin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8896935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thông báo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3133376"/>
                  </a:ext>
                </a:extLst>
              </a:tr>
              <a:tr h="582514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bài viết</a:t>
                      </a: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1565269"/>
                  </a:ext>
                </a:extLst>
              </a:tr>
              <a:tr h="20538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dữ liệu hệ thống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064973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học hàm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9392579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học vị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0105315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ngoại ngữ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1908042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chức vụ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834160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thông tin về cơ cấu danh mục tổ chức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1536992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Khoa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7624812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danh mục đơn vị trực thuộc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8003270"/>
                  </a:ext>
                </a:extLst>
              </a:tr>
              <a:tr h="20538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thông tin tài khoản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9406124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tài khoản ban biên tập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Trung bình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7298643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Quản lý tài khoản giảng viên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Admin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Trung </a:t>
                      </a:r>
                      <a:r>
                        <a:rPr lang="en-US" sz="2000" kern="100" dirty="0" err="1">
                          <a:effectLst/>
                        </a:rPr>
                        <a:t>bình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436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3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C0FA46-CF59-AEED-DA38-93F4ED818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88902"/>
              </p:ext>
            </p:extLst>
          </p:nvPr>
        </p:nvGraphicFramePr>
        <p:xfrm>
          <a:off x="838201" y="1068648"/>
          <a:ext cx="16687800" cy="89061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39983844"/>
                    </a:ext>
                  </a:extLst>
                </a:gridCol>
                <a:gridCol w="8438605">
                  <a:extLst>
                    <a:ext uri="{9D8B030D-6E8A-4147-A177-3AD203B41FA5}">
                      <a16:colId xmlns:a16="http://schemas.microsoft.com/office/drawing/2014/main" val="1138853793"/>
                    </a:ext>
                  </a:extLst>
                </a:gridCol>
                <a:gridCol w="2812267">
                  <a:extLst>
                    <a:ext uri="{9D8B030D-6E8A-4147-A177-3AD203B41FA5}">
                      <a16:colId xmlns:a16="http://schemas.microsoft.com/office/drawing/2014/main" val="3046337344"/>
                    </a:ext>
                  </a:extLst>
                </a:gridCol>
                <a:gridCol w="1789459">
                  <a:extLst>
                    <a:ext uri="{9D8B030D-6E8A-4147-A177-3AD203B41FA5}">
                      <a16:colId xmlns:a16="http://schemas.microsoft.com/office/drawing/2014/main" val="1098808904"/>
                    </a:ext>
                  </a:extLst>
                </a:gridCol>
                <a:gridCol w="2557919">
                  <a:extLst>
                    <a:ext uri="{9D8B030D-6E8A-4147-A177-3AD203B41FA5}">
                      <a16:colId xmlns:a16="http://schemas.microsoft.com/office/drawing/2014/main" val="1408957723"/>
                    </a:ext>
                  </a:extLst>
                </a:gridCol>
              </a:tblGrid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b="1" kern="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tài khoản tác giả ngoài trường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270452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tài khoản cán bộ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0850225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9811923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Thêm mới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437640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Chỉnh sửa thông tin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7732713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văn bản chính sách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5840389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mục văn bản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2779712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biểu mẫu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3989457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sách biểu mẫu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7168275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công văn thông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0331475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danh sách công văn thông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3788310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quyền người dùng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404933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quyền người dùng trong hệ thống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7868412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Khóa, chuyển quyền người dùng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416067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nhật ký sự kiện trên website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960412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nhật ký sự kiện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674627"/>
                  </a:ext>
                </a:extLst>
              </a:tr>
              <a:tr h="484845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Copy, </a:t>
                      </a:r>
                      <a:r>
                        <a:rPr lang="en-US" sz="2000" b="1" kern="100" dirty="0" err="1">
                          <a:effectLst/>
                        </a:rPr>
                        <a:t>sao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chép</a:t>
                      </a:r>
                      <a:r>
                        <a:rPr lang="en-US" sz="2000" b="1" kern="100" dirty="0">
                          <a:effectLst/>
                        </a:rPr>
                        <a:t>, </a:t>
                      </a:r>
                      <a:r>
                        <a:rPr lang="en-US" sz="2000" b="1" kern="100" dirty="0" err="1">
                          <a:effectLst/>
                        </a:rPr>
                        <a:t>xóa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nhật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kýa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Admin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5541218"/>
                  </a:ext>
                </a:extLst>
              </a:tr>
              <a:tr h="294869">
                <a:tc gridSpan="2"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Phân hệ Quản lý Tạp chí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4587046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Gửi bài báo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4619846"/>
                  </a:ext>
                </a:extLst>
              </a:tr>
              <a:tr h="80220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Tác giả gửi bài bài trong trường</a:t>
                      </a: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16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6173C-433A-41C3-896F-3AFF1DC7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45151"/>
              </p:ext>
            </p:extLst>
          </p:nvPr>
        </p:nvGraphicFramePr>
        <p:xfrm>
          <a:off x="1066800" y="1068650"/>
          <a:ext cx="16306799" cy="86516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677">
                  <a:extLst>
                    <a:ext uri="{9D8B030D-6E8A-4147-A177-3AD203B41FA5}">
                      <a16:colId xmlns:a16="http://schemas.microsoft.com/office/drawing/2014/main" val="1630518513"/>
                    </a:ext>
                  </a:extLst>
                </a:gridCol>
                <a:gridCol w="8245942">
                  <a:extLst>
                    <a:ext uri="{9D8B030D-6E8A-4147-A177-3AD203B41FA5}">
                      <a16:colId xmlns:a16="http://schemas.microsoft.com/office/drawing/2014/main" val="3409199047"/>
                    </a:ext>
                  </a:extLst>
                </a:gridCol>
                <a:gridCol w="2748059">
                  <a:extLst>
                    <a:ext uri="{9D8B030D-6E8A-4147-A177-3AD203B41FA5}">
                      <a16:colId xmlns:a16="http://schemas.microsoft.com/office/drawing/2014/main" val="3863491718"/>
                    </a:ext>
                  </a:extLst>
                </a:gridCol>
                <a:gridCol w="1748602">
                  <a:extLst>
                    <a:ext uri="{9D8B030D-6E8A-4147-A177-3AD203B41FA5}">
                      <a16:colId xmlns:a16="http://schemas.microsoft.com/office/drawing/2014/main" val="3193543940"/>
                    </a:ext>
                  </a:extLst>
                </a:gridCol>
                <a:gridCol w="2499519">
                  <a:extLst>
                    <a:ext uri="{9D8B030D-6E8A-4147-A177-3AD203B41FA5}">
                      <a16:colId xmlns:a16="http://schemas.microsoft.com/office/drawing/2014/main" val="1198651298"/>
                    </a:ext>
                  </a:extLst>
                </a:gridCol>
              </a:tblGrid>
              <a:tr h="44738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 giả gửi bài báo ngoài trường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8533237"/>
                  </a:ext>
                </a:extLst>
              </a:tr>
              <a:tr h="447386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gửi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(revised)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52379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các bài báo của BBT/TTB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938979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chưa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2731570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đã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7627400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bị từ chối sau khi thẩm định sơ bộ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0625208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sơ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0253999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đang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424394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chờ xem lại (revised)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94575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được chấp nhận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769040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tác giả đồng ý xuất bản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0564231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bài báo đã xuất bản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386914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giới thiệu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1613269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danh sách các bộ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1532475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Mời cán bộ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692974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 nhận chấp thuận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829574"/>
                  </a:ext>
                </a:extLst>
              </a:tr>
              <a:tr h="2511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thẩm định bài báo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0783675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 hiện quy trình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9282814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hợp kết quả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172273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Gửi kết quả thẩm định cho 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294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9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111038-76CD-BA42-3122-BF98335BF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9418"/>
              </p:ext>
            </p:extLst>
          </p:nvPr>
        </p:nvGraphicFramePr>
        <p:xfrm>
          <a:off x="990600" y="876300"/>
          <a:ext cx="16611601" cy="9316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4574">
                  <a:extLst>
                    <a:ext uri="{9D8B030D-6E8A-4147-A177-3AD203B41FA5}">
                      <a16:colId xmlns:a16="http://schemas.microsoft.com/office/drawing/2014/main" val="4287323537"/>
                    </a:ext>
                  </a:extLst>
                </a:gridCol>
                <a:gridCol w="8400073">
                  <a:extLst>
                    <a:ext uri="{9D8B030D-6E8A-4147-A177-3AD203B41FA5}">
                      <a16:colId xmlns:a16="http://schemas.microsoft.com/office/drawing/2014/main" val="1550886627"/>
                    </a:ext>
                  </a:extLst>
                </a:gridCol>
                <a:gridCol w="2799426">
                  <a:extLst>
                    <a:ext uri="{9D8B030D-6E8A-4147-A177-3AD203B41FA5}">
                      <a16:colId xmlns:a16="http://schemas.microsoft.com/office/drawing/2014/main" val="3034977555"/>
                    </a:ext>
                  </a:extLst>
                </a:gridCol>
                <a:gridCol w="1781290">
                  <a:extLst>
                    <a:ext uri="{9D8B030D-6E8A-4147-A177-3AD203B41FA5}">
                      <a16:colId xmlns:a16="http://schemas.microsoft.com/office/drawing/2014/main" val="1284409269"/>
                    </a:ext>
                  </a:extLst>
                </a:gridCol>
                <a:gridCol w="2546238">
                  <a:extLst>
                    <a:ext uri="{9D8B030D-6E8A-4147-A177-3AD203B41FA5}">
                      <a16:colId xmlns:a16="http://schemas.microsoft.com/office/drawing/2014/main" val="1224273150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bài báo theo tác giả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200527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danh sách các bài báo đã gửi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7351200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danh sách các bài báo đã đăng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031929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Rút bài đã gửi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863708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Quản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bài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báo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theo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cán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bộ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thẩm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định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860736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Danh </a:t>
                      </a:r>
                      <a:r>
                        <a:rPr lang="en-US" sz="2000" b="1" kern="100" dirty="0" err="1">
                          <a:effectLst/>
                        </a:rPr>
                        <a:t>mục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các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bài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báo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CB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6128773"/>
                  </a:ext>
                </a:extLst>
              </a:tr>
              <a:tr h="65712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 dirty="0" err="1">
                          <a:effectLst/>
                        </a:rPr>
                        <a:t>Thẩm</a:t>
                      </a:r>
                      <a:r>
                        <a:rPr lang="fr-FR" sz="2000" b="1" kern="100" dirty="0">
                          <a:effectLst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</a:rPr>
                        <a:t>định</a:t>
                      </a:r>
                      <a:r>
                        <a:rPr lang="fr-FR" sz="2000" b="1" kern="100" dirty="0">
                          <a:effectLst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</a:rPr>
                        <a:t>bào</a:t>
                      </a:r>
                      <a:r>
                        <a:rPr lang="fr-FR" sz="2000" b="1" kern="100" dirty="0">
                          <a:effectLst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</a:rPr>
                        <a:t>báo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CB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9590443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Quản lý chi phí thẩm định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468795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danh sách bài báo đã thanh toán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555814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Hiển thị danh sách bài báo chưa thanh toán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8597269"/>
                  </a:ext>
                </a:extLst>
              </a:tr>
              <a:tr h="65712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In biên nhận thù lao</a:t>
                      </a:r>
                      <a:endParaRPr lang="en-US" sz="2000" b="1" kern="100">
                        <a:effectLst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1640422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Quản lý danh mục lĩnh vực nghiên cứu</a:t>
                      </a:r>
                      <a:endParaRPr lang="en-US" sz="2000" b="1" kern="100">
                        <a:effectLst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6277162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Hiển thị danh sách lĩnh vực nghiên cứu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648997"/>
                  </a:ext>
                </a:extLst>
              </a:tr>
              <a:tr h="65712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Thêm/Xóa/Sữa lĩnh vực nghiên cứu</a:t>
                      </a:r>
                      <a:endParaRPr lang="en-US" sz="2000" b="1" kern="100">
                        <a:effectLst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5278932"/>
                  </a:ext>
                </a:extLst>
              </a:tr>
              <a:tr h="416011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Phân hệ Quản lý xuất bản khoa học giảng viên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027253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Quản lý kê khai xuất bản khoa học theo năm của CBGV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4828534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Tạo kê khai ấn phẩm nghiên cứu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563127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Cập nhật ấn phẩm NCKH vào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9408776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Tra cứu ấn phẩm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986700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60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</a:rPr>
                        <a:t>Xóa ấn phẩm khoa học trong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60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800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41329"/>
            <a:ext cx="9964391" cy="944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70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Tổng</a:t>
            </a:r>
            <a:r>
              <a:rPr lang="en-US" sz="4000" b="1" dirty="0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quan</a:t>
            </a:r>
            <a:r>
              <a:rPr lang="en-US" sz="4000" b="1" dirty="0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đề</a:t>
            </a:r>
            <a:r>
              <a:rPr lang="en-US" sz="4000" b="1" dirty="0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tài</a:t>
            </a:r>
            <a:endParaRPr lang="en-US" sz="4000" b="1" u="none" dirty="0">
              <a:solidFill>
                <a:srgbClr val="0070C0"/>
              </a:solidFill>
              <a:latin typeface="Cabin Semi-Bold"/>
              <a:ea typeface="Cabin Semi-Bold"/>
              <a:cs typeface="Cabin Semi-Bold"/>
              <a:sym typeface="Cabin Semi-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3741037" y="-1217562"/>
            <a:ext cx="9852713" cy="11676274"/>
            <a:chOff x="0" y="0"/>
            <a:chExt cx="13136951" cy="15568366"/>
          </a:xfrm>
        </p:grpSpPr>
        <p:sp>
          <p:nvSpPr>
            <p:cNvPr id="4" name="Freeform 4"/>
            <p:cNvSpPr/>
            <p:nvPr/>
          </p:nvSpPr>
          <p:spPr>
            <a:xfrm flipV="1">
              <a:off x="0" y="0"/>
              <a:ext cx="10199044" cy="5823319"/>
            </a:xfrm>
            <a:custGeom>
              <a:avLst/>
              <a:gdLst/>
              <a:ahLst/>
              <a:cxnLst/>
              <a:rect l="l" t="t" r="r" b="b"/>
              <a:pathLst>
                <a:path w="10199044" h="5823319">
                  <a:moveTo>
                    <a:pt x="0" y="5823319"/>
                  </a:moveTo>
                  <a:lnTo>
                    <a:pt x="10199044" y="5823319"/>
                  </a:lnTo>
                  <a:lnTo>
                    <a:pt x="10199044" y="0"/>
                  </a:lnTo>
                  <a:lnTo>
                    <a:pt x="0" y="0"/>
                  </a:lnTo>
                  <a:lnTo>
                    <a:pt x="0" y="5823319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5"/>
            <p:cNvGrpSpPr/>
            <p:nvPr/>
          </p:nvGrpSpPr>
          <p:grpSpPr>
            <a:xfrm rot="-10800000">
              <a:off x="2115666" y="3513875"/>
              <a:ext cx="11021285" cy="12054491"/>
              <a:chOff x="0" y="0"/>
              <a:chExt cx="491165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91165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911651" h="5372100">
                    <a:moveTo>
                      <a:pt x="336098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60981" y="5372100"/>
                    </a:lnTo>
                    <a:lnTo>
                      <a:pt x="4911651" y="2686050"/>
                    </a:lnTo>
                    <a:lnTo>
                      <a:pt x="3360981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78196"/>
              </p:ext>
            </p:extLst>
          </p:nvPr>
        </p:nvGraphicFramePr>
        <p:xfrm>
          <a:off x="1028700" y="4431928"/>
          <a:ext cx="13020906" cy="4481259"/>
        </p:xfrm>
        <a:graphic>
          <a:graphicData uri="http://schemas.openxmlformats.org/drawingml/2006/table">
            <a:tbl>
              <a:tblPr/>
              <a:tblGrid>
                <a:gridCol w="70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825"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I.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Quản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lí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phạm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vi</a:t>
                      </a:r>
                      <a:endParaRPr lang="en-US" sz="4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6C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II.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Quản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lí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ước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lượng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phần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mềm</a:t>
                      </a:r>
                      <a:endParaRPr lang="en-US" sz="4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6C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825"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III.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Lập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kế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hoạch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dự</a:t>
                      </a: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 </a:t>
                      </a:r>
                      <a:r>
                        <a:rPr lang="en-US" sz="4000" b="1" u="sng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án</a:t>
                      </a:r>
                      <a:endParaRPr lang="en-US" sz="4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6C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Cabin Medium"/>
                        <a:cs typeface="Arial" panose="020B0604020202020204" pitchFamily="34" charset="0"/>
                        <a:sym typeface="Cabin Medi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5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Cabin Medium"/>
                          <a:cs typeface="Arial" panose="020B0604020202020204" pitchFamily="34" charset="0"/>
                          <a:sym typeface="Cabin Medium"/>
                        </a:rPr>
                        <a:t>III. Demo</a:t>
                      </a:r>
                      <a:endParaRPr lang="en-US" sz="4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ts val="5599"/>
                        </a:lnSpc>
                        <a:defRPr/>
                      </a:pPr>
                      <a:endParaRPr lang="en-US" sz="4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6C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CD38-E403-DE1E-0EAD-7AC44F21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26457"/>
              </p:ext>
            </p:extLst>
          </p:nvPr>
        </p:nvGraphicFramePr>
        <p:xfrm>
          <a:off x="304800" y="495300"/>
          <a:ext cx="17754601" cy="97917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9205">
                  <a:extLst>
                    <a:ext uri="{9D8B030D-6E8A-4147-A177-3AD203B41FA5}">
                      <a16:colId xmlns:a16="http://schemas.microsoft.com/office/drawing/2014/main" val="2305222809"/>
                    </a:ext>
                  </a:extLst>
                </a:gridCol>
                <a:gridCol w="8978057">
                  <a:extLst>
                    <a:ext uri="{9D8B030D-6E8A-4147-A177-3AD203B41FA5}">
                      <a16:colId xmlns:a16="http://schemas.microsoft.com/office/drawing/2014/main" val="47522769"/>
                    </a:ext>
                  </a:extLst>
                </a:gridCol>
                <a:gridCol w="2992043">
                  <a:extLst>
                    <a:ext uri="{9D8B030D-6E8A-4147-A177-3AD203B41FA5}">
                      <a16:colId xmlns:a16="http://schemas.microsoft.com/office/drawing/2014/main" val="2252425216"/>
                    </a:ext>
                  </a:extLst>
                </a:gridCol>
                <a:gridCol w="1903857">
                  <a:extLst>
                    <a:ext uri="{9D8B030D-6E8A-4147-A177-3AD203B41FA5}">
                      <a16:colId xmlns:a16="http://schemas.microsoft.com/office/drawing/2014/main" val="3481203636"/>
                    </a:ext>
                  </a:extLst>
                </a:gridCol>
                <a:gridCol w="2721439">
                  <a:extLst>
                    <a:ext uri="{9D8B030D-6E8A-4147-A177-3AD203B41FA5}">
                      <a16:colId xmlns:a16="http://schemas.microsoft.com/office/drawing/2014/main" val="3978957333"/>
                    </a:ext>
                  </a:extLst>
                </a:gridCol>
              </a:tblGrid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kê khai ấn phẩm theo năm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2878710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kê khai ấn phẩm khoa học theo năm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648218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 thông tin bản kê khai theo năm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4547689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 trạng thái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0453379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 đổi trạng thái kê khai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GV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547615"/>
                  </a:ext>
                </a:extLst>
              </a:tr>
              <a:tr h="585749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kê khai xuất bản khoa học theo năm của CB Quản lý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8582719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thị danh sách sản phẩm nghiên cứu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7497409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 cứu danh sách sản phẩm nghiên cứu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71645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 chi tiết thông tin sản phẩm nghiên cứu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2623852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Duyệt kê khai xuất bản khoa học theo của khoa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8510413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kê khai sản phẩm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2670636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kê khai sản phẩm khoa học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2043897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kê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5538691"/>
                  </a:ext>
                </a:extLst>
              </a:tr>
              <a:tr h="484563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kê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nghiên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cứu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r>
                        <a:rPr lang="fr-FR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6388999"/>
                  </a:ext>
                </a:extLst>
              </a:tr>
              <a:tr h="371671">
                <a:tc gridSpan="2"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 hệ Quản lý Đề tài – Dự án NCKH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5200403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thông tin đề tài được đề xuất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0344410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Thuyết minh – giải trình thông tin về đề tài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8166523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 lập hội đồng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7285254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các phiếu xét duyệt đề tài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4776943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danh sách đề tài được xét duyệt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429895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danh mục Hợp đồng triển khai đề tài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832235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Báo cáo định kỳ tiến độ thực hiện đề tài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58100108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Nghiệm thu đề tài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2274162"/>
                  </a:ext>
                </a:extLst>
              </a:tr>
              <a:tr h="885427"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danh sách đề tài được nghiệm thu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Cán bộ QLKH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816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24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8F98E-34F6-D726-9FBB-916EF3714EF3}"/>
              </a:ext>
            </a:extLst>
          </p:cNvPr>
          <p:cNvSpPr txBox="1"/>
          <p:nvPr/>
        </p:nvSpPr>
        <p:spPr>
          <a:xfrm>
            <a:off x="3829493" y="446027"/>
            <a:ext cx="14478000" cy="55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(Actors)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b="1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61438B-44FB-840F-CEC1-4270B009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77171"/>
              </p:ext>
            </p:extLst>
          </p:nvPr>
        </p:nvGraphicFramePr>
        <p:xfrm>
          <a:off x="914400" y="1562100"/>
          <a:ext cx="16611600" cy="80771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5789">
                  <a:extLst>
                    <a:ext uri="{9D8B030D-6E8A-4147-A177-3AD203B41FA5}">
                      <a16:colId xmlns:a16="http://schemas.microsoft.com/office/drawing/2014/main" val="548822946"/>
                    </a:ext>
                  </a:extLst>
                </a:gridCol>
                <a:gridCol w="2787974">
                  <a:extLst>
                    <a:ext uri="{9D8B030D-6E8A-4147-A177-3AD203B41FA5}">
                      <a16:colId xmlns:a16="http://schemas.microsoft.com/office/drawing/2014/main" val="3889730246"/>
                    </a:ext>
                  </a:extLst>
                </a:gridCol>
                <a:gridCol w="4883871">
                  <a:extLst>
                    <a:ext uri="{9D8B030D-6E8A-4147-A177-3AD203B41FA5}">
                      <a16:colId xmlns:a16="http://schemas.microsoft.com/office/drawing/2014/main" val="2434906139"/>
                    </a:ext>
                  </a:extLst>
                </a:gridCol>
                <a:gridCol w="2535821">
                  <a:extLst>
                    <a:ext uri="{9D8B030D-6E8A-4147-A177-3AD203B41FA5}">
                      <a16:colId xmlns:a16="http://schemas.microsoft.com/office/drawing/2014/main" val="2349396212"/>
                    </a:ext>
                  </a:extLst>
                </a:gridCol>
                <a:gridCol w="1800828">
                  <a:extLst>
                    <a:ext uri="{9D8B030D-6E8A-4147-A177-3AD203B41FA5}">
                      <a16:colId xmlns:a16="http://schemas.microsoft.com/office/drawing/2014/main" val="633150678"/>
                    </a:ext>
                  </a:extLst>
                </a:gridCol>
                <a:gridCol w="2827317">
                  <a:extLst>
                    <a:ext uri="{9D8B030D-6E8A-4147-A177-3AD203B41FA5}">
                      <a16:colId xmlns:a16="http://schemas.microsoft.com/office/drawing/2014/main" val="834210513"/>
                    </a:ext>
                  </a:extLst>
                </a:gridCol>
              </a:tblGrid>
              <a:tr h="216700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5">
                          <a:solidFill>
                            <a:schemeClr val="tx1"/>
                          </a:solidFill>
                          <a:effectLst/>
                        </a:rPr>
                        <a:t>TT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5" dirty="0" err="1">
                          <a:solidFill>
                            <a:schemeClr val="tx1"/>
                          </a:solidFill>
                          <a:effectLst/>
                        </a:rPr>
                        <a:t>Loại</a:t>
                      </a:r>
                      <a:r>
                        <a:rPr lang="en-US" sz="2000" b="1" kern="100" spc="5" dirty="0">
                          <a:solidFill>
                            <a:schemeClr val="tx1"/>
                          </a:solidFill>
                          <a:effectLst/>
                        </a:rPr>
                        <a:t> Actor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5" dirty="0" err="1">
                          <a:solidFill>
                            <a:schemeClr val="tx1"/>
                          </a:solidFill>
                          <a:effectLst/>
                        </a:rPr>
                        <a:t>Mô</a:t>
                      </a:r>
                      <a:r>
                        <a:rPr lang="en-US" sz="2000" b="1" kern="1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spc="5" dirty="0" err="1">
                          <a:solidFill>
                            <a:schemeClr val="tx1"/>
                          </a:solidFill>
                          <a:effectLst/>
                        </a:rPr>
                        <a:t>tả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Số tác nhân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Trọng số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solidFill>
                            <a:schemeClr val="tx1"/>
                          </a:solidFill>
                          <a:effectLst/>
                        </a:rPr>
                        <a:t>Điểm của từng loại tác nhân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3593710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Đơn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giản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Thuộc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loại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giao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diện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chương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trình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403921"/>
                  </a:ext>
                </a:extLst>
              </a:tr>
              <a:tr h="216700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Trung bình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Giao diện tương tác hoặc phục vụ một giao thức hoạt động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884513"/>
                  </a:ext>
                </a:extLst>
              </a:tr>
              <a:tr h="10638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Phức tạp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Giao diện đồ họa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542392"/>
                  </a:ext>
                </a:extLst>
              </a:tr>
              <a:tr h="1063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Cộng (1+2+3)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TAW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05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7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D025D-2048-A1C9-110F-A4EB02C1A97C}"/>
              </a:ext>
            </a:extLst>
          </p:cNvPr>
          <p:cNvSpPr txBox="1"/>
          <p:nvPr/>
        </p:nvSpPr>
        <p:spPr>
          <a:xfrm>
            <a:off x="5029200" y="680460"/>
            <a:ext cx="1089660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vi-VN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(Use-Case)</a:t>
            </a:r>
            <a:endParaRPr lang="en-US" sz="28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0EE66F-2451-8F07-00B8-BDD84E8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83056"/>
              </p:ext>
            </p:extLst>
          </p:nvPr>
        </p:nvGraphicFramePr>
        <p:xfrm>
          <a:off x="838200" y="1790700"/>
          <a:ext cx="16687801" cy="7889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49546">
                  <a:extLst>
                    <a:ext uri="{9D8B030D-6E8A-4147-A177-3AD203B41FA5}">
                      <a16:colId xmlns:a16="http://schemas.microsoft.com/office/drawing/2014/main" val="765827579"/>
                    </a:ext>
                  </a:extLst>
                </a:gridCol>
                <a:gridCol w="3504797">
                  <a:extLst>
                    <a:ext uri="{9D8B030D-6E8A-4147-A177-3AD203B41FA5}">
                      <a16:colId xmlns:a16="http://schemas.microsoft.com/office/drawing/2014/main" val="3232341291"/>
                    </a:ext>
                  </a:extLst>
                </a:gridCol>
                <a:gridCol w="2780984">
                  <a:extLst>
                    <a:ext uri="{9D8B030D-6E8A-4147-A177-3AD203B41FA5}">
                      <a16:colId xmlns:a16="http://schemas.microsoft.com/office/drawing/2014/main" val="4205031129"/>
                    </a:ext>
                  </a:extLst>
                </a:gridCol>
                <a:gridCol w="2657170">
                  <a:extLst>
                    <a:ext uri="{9D8B030D-6E8A-4147-A177-3AD203B41FA5}">
                      <a16:colId xmlns:a16="http://schemas.microsoft.com/office/drawing/2014/main" val="4247963937"/>
                    </a:ext>
                  </a:extLst>
                </a:gridCol>
                <a:gridCol w="2847652">
                  <a:extLst>
                    <a:ext uri="{9D8B030D-6E8A-4147-A177-3AD203B41FA5}">
                      <a16:colId xmlns:a16="http://schemas.microsoft.com/office/drawing/2014/main" val="1279862231"/>
                    </a:ext>
                  </a:extLst>
                </a:gridCol>
                <a:gridCol w="2847652">
                  <a:extLst>
                    <a:ext uri="{9D8B030D-6E8A-4147-A177-3AD203B41FA5}">
                      <a16:colId xmlns:a16="http://schemas.microsoft.com/office/drawing/2014/main" val="3530712204"/>
                    </a:ext>
                  </a:extLst>
                </a:gridCol>
              </a:tblGrid>
              <a:tr h="11668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Loại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Trọng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UCP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chuẩn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Hệ số BMT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Số trường hợp sử dụng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Điểm trường hợp sử dụng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1915385041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marR="4826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marR="4826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marR="4826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1631967268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Đơn giản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791335070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Trung bình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4182206484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Phức tạp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627263535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456241938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Đơn giản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4222290682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Trung bình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4030172077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Phức tạp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4027509561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3236601569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Đơn giản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3231561166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Trung bình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679013992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Phức tạp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2998056403"/>
                  </a:ext>
                </a:extLst>
              </a:tr>
              <a:tr h="57043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Cộng 1+2+3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TBF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974" marR="46974" marT="0" marB="0"/>
                </a:tc>
                <a:extLst>
                  <a:ext uri="{0D108BD9-81ED-4DB2-BD59-A6C34878D82A}">
                    <a16:rowId xmlns:a16="http://schemas.microsoft.com/office/drawing/2014/main" val="157729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7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D8A20-5CBE-F832-1955-D5B812A6ECFD}"/>
              </a:ext>
            </a:extLst>
          </p:cNvPr>
          <p:cNvSpPr txBox="1"/>
          <p:nvPr/>
        </p:nvSpPr>
        <p:spPr>
          <a:xfrm>
            <a:off x="5257800" y="446027"/>
            <a:ext cx="9144000" cy="55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thuật-công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800" b="1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EDB089-086B-F0F1-D060-3DE3456D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2485"/>
              </p:ext>
            </p:extLst>
          </p:nvPr>
        </p:nvGraphicFramePr>
        <p:xfrm>
          <a:off x="1066800" y="1112567"/>
          <a:ext cx="16763998" cy="8810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7181">
                  <a:extLst>
                    <a:ext uri="{9D8B030D-6E8A-4147-A177-3AD203B41FA5}">
                      <a16:colId xmlns:a16="http://schemas.microsoft.com/office/drawing/2014/main" val="3137103930"/>
                    </a:ext>
                  </a:extLst>
                </a:gridCol>
                <a:gridCol w="4117106">
                  <a:extLst>
                    <a:ext uri="{9D8B030D-6E8A-4147-A177-3AD203B41FA5}">
                      <a16:colId xmlns:a16="http://schemas.microsoft.com/office/drawing/2014/main" val="1606405706"/>
                    </a:ext>
                  </a:extLst>
                </a:gridCol>
                <a:gridCol w="3040299">
                  <a:extLst>
                    <a:ext uri="{9D8B030D-6E8A-4147-A177-3AD203B41FA5}">
                      <a16:colId xmlns:a16="http://schemas.microsoft.com/office/drawing/2014/main" val="1049607783"/>
                    </a:ext>
                  </a:extLst>
                </a:gridCol>
                <a:gridCol w="2498129">
                  <a:extLst>
                    <a:ext uri="{9D8B030D-6E8A-4147-A177-3AD203B41FA5}">
                      <a16:colId xmlns:a16="http://schemas.microsoft.com/office/drawing/2014/main" val="567477782"/>
                    </a:ext>
                  </a:extLst>
                </a:gridCol>
                <a:gridCol w="2575311">
                  <a:extLst>
                    <a:ext uri="{9D8B030D-6E8A-4147-A177-3AD203B41FA5}">
                      <a16:colId xmlns:a16="http://schemas.microsoft.com/office/drawing/2014/main" val="707699710"/>
                    </a:ext>
                  </a:extLst>
                </a:gridCol>
                <a:gridCol w="2115972">
                  <a:extLst>
                    <a:ext uri="{9D8B030D-6E8A-4147-A177-3AD203B41FA5}">
                      <a16:colId xmlns:a16="http://schemas.microsoft.com/office/drawing/2014/main" val="670460776"/>
                    </a:ext>
                  </a:extLst>
                </a:gridCol>
              </a:tblGrid>
              <a:tr h="66940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Các hệ số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Trọng số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Giá trị xếp hạng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Kết quả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Ghi chú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extLst>
                  <a:ext uri="{0D108BD9-81ED-4DB2-BD59-A6C34878D82A}">
                    <a16:rowId xmlns:a16="http://schemas.microsoft.com/office/drawing/2014/main" val="3540916113"/>
                  </a:ext>
                </a:extLst>
              </a:tr>
              <a:tr h="41467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Hệ số KT-CN (TFW)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16,5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735285308"/>
                  </a:ext>
                </a:extLst>
              </a:tr>
              <a:tr h="32631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10">
                          <a:effectLst/>
                        </a:rPr>
                        <a:t>Hệ thống phân tán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3098727314"/>
                  </a:ext>
                </a:extLst>
              </a:tr>
              <a:tr h="77282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Tính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chất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đáp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ứng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tức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thời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hoặc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yêu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cầu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đảm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bảo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thông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lượng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3368569422"/>
                  </a:ext>
                </a:extLst>
              </a:tr>
              <a:tr h="45925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10">
                          <a:effectLst/>
                        </a:rPr>
                        <a:t>Hiệu quả sử dụng trực tuyến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3467331836"/>
                  </a:ext>
                </a:extLst>
              </a:tr>
              <a:tr h="4969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effectLst/>
                        </a:rPr>
                        <a:t>Độ phức tạp của xử lý bên trong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345899705"/>
                  </a:ext>
                </a:extLst>
              </a:tr>
              <a:tr h="4969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effectLst/>
                        </a:rPr>
                        <a:t>Mã nguồn phải tái sử dụng được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2796246053"/>
                  </a:ext>
                </a:extLst>
              </a:tr>
              <a:tr h="30246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10">
                          <a:effectLst/>
                        </a:rPr>
                        <a:t>Dễ cài đặt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1985904463"/>
                  </a:ext>
                </a:extLst>
              </a:tr>
              <a:tr h="30246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10">
                          <a:effectLst/>
                        </a:rPr>
                        <a:t>Dễ sử dụng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3948633212"/>
                  </a:ext>
                </a:extLst>
              </a:tr>
              <a:tr h="35725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20">
                          <a:effectLst/>
                        </a:rPr>
                        <a:t>Khả nănchuyểnđổi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2224897203"/>
                  </a:ext>
                </a:extLst>
              </a:tr>
              <a:tr h="369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9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Khả năng dễ thay đổi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1987370958"/>
                  </a:ext>
                </a:extLst>
              </a:tr>
              <a:tr h="32631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Sử dụng đồng thời 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2274928192"/>
                  </a:ext>
                </a:extLst>
              </a:tr>
              <a:tr h="4969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Có các tính năng bảo mật đặc biệt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4058849497"/>
                  </a:ext>
                </a:extLst>
              </a:tr>
              <a:tr h="83814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Cung cấp truy nhập trực tiếp tới các phần mềm của các hãng thứ ba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1721820431"/>
                  </a:ext>
                </a:extLst>
              </a:tr>
              <a:tr h="6675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Yêu cầu phương tiện đào tạo đặc biệt cho người sử dụng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/>
                </a:tc>
                <a:extLst>
                  <a:ext uri="{0D108BD9-81ED-4DB2-BD59-A6C34878D82A}">
                    <a16:rowId xmlns:a16="http://schemas.microsoft.com/office/drawing/2014/main" val="2852349290"/>
                  </a:ext>
                </a:extLst>
              </a:tr>
              <a:tr h="98187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II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Hệ số phức tạp về KT-CN (TCF)= TCF = 0.6 + (0.01 x TFW)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 gridSpan="4">
                  <a:txBody>
                    <a:bodyPr/>
                    <a:lstStyle/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</a:p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0.6+(0.01 x 16.5) = 0.765</a:t>
                      </a:r>
                    </a:p>
                    <a:p>
                      <a:pPr indent="45720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02" marR="287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2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09BED-71B5-194B-F7A8-0906B8BECBEF}"/>
              </a:ext>
            </a:extLst>
          </p:cNvPr>
          <p:cNvSpPr txBox="1"/>
          <p:nvPr/>
        </p:nvSpPr>
        <p:spPr>
          <a:xfrm>
            <a:off x="2814551" y="385158"/>
            <a:ext cx="15402584" cy="55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b="1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CCA025-64D3-1286-712D-234EEE36B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64587"/>
              </p:ext>
            </p:extLst>
          </p:nvPr>
        </p:nvGraphicFramePr>
        <p:xfrm>
          <a:off x="914400" y="1409700"/>
          <a:ext cx="16459200" cy="8215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val="1844999228"/>
                    </a:ext>
                  </a:extLst>
                </a:gridCol>
                <a:gridCol w="8572693">
                  <a:extLst>
                    <a:ext uri="{9D8B030D-6E8A-4147-A177-3AD203B41FA5}">
                      <a16:colId xmlns:a16="http://schemas.microsoft.com/office/drawing/2014/main" val="577164770"/>
                    </a:ext>
                  </a:extLst>
                </a:gridCol>
                <a:gridCol w="6120460">
                  <a:extLst>
                    <a:ext uri="{9D8B030D-6E8A-4147-A177-3AD203B41FA5}">
                      <a16:colId xmlns:a16="http://schemas.microsoft.com/office/drawing/2014/main" val="2226623893"/>
                    </a:ext>
                  </a:extLst>
                </a:gridCol>
              </a:tblGrid>
              <a:tr h="78653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Kỹ năng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Điểm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đánh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giá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863035634"/>
                  </a:ext>
                </a:extLst>
              </a:tr>
              <a:tr h="47997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Kỹ năng lập trình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1981526109"/>
                  </a:ext>
                </a:extLst>
              </a:tr>
              <a:tr h="373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HTML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1137818676"/>
                  </a:ext>
                </a:extLst>
              </a:tr>
              <a:tr h="44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PHP/MySQL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2780199650"/>
                  </a:ext>
                </a:extLst>
              </a:tr>
              <a:tr h="588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Javascript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961438911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CSS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086665265"/>
                  </a:ext>
                </a:extLst>
              </a:tr>
              <a:tr h="62825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Kiến thức về phần mềm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203398067"/>
                  </a:ext>
                </a:extLst>
              </a:tr>
              <a:tr h="5239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Flash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214853359"/>
                  </a:ext>
                </a:extLst>
              </a:tr>
              <a:tr h="477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Photoshop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1507291788"/>
                  </a:ext>
                </a:extLst>
              </a:tr>
              <a:tr h="4689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Firework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466163835"/>
                  </a:ext>
                </a:extLst>
              </a:tr>
              <a:tr h="461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MySQL server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2447274752"/>
                  </a:ext>
                </a:extLst>
              </a:tr>
              <a:tr h="529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MS Word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4143066600"/>
                  </a:ext>
                </a:extLst>
              </a:tr>
              <a:tr h="543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MS Excel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651287867"/>
                  </a:ext>
                </a:extLst>
              </a:tr>
              <a:tr h="530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Linux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390730023"/>
                  </a:ext>
                </a:extLst>
              </a:tr>
              <a:tr h="439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LAN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2546370654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Internet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10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707" marR="64707" marT="0" marB="0"/>
                </a:tc>
                <a:extLst>
                  <a:ext uri="{0D108BD9-81ED-4DB2-BD59-A6C34878D82A}">
                    <a16:rowId xmlns:a16="http://schemas.microsoft.com/office/drawing/2014/main" val="22475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40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550DF-671F-0405-7329-2F9899C9E8DF}"/>
              </a:ext>
            </a:extLst>
          </p:cNvPr>
          <p:cNvSpPr txBox="1"/>
          <p:nvPr/>
        </p:nvSpPr>
        <p:spPr>
          <a:xfrm>
            <a:off x="4495800" y="430964"/>
            <a:ext cx="13792200" cy="107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ính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oán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ác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ộng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ôi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ờ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</a:t>
            </a:r>
            <a:r>
              <a:rPr lang="en-US" sz="2800" b="1" i="1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àm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</a:t>
            </a:r>
            <a:r>
              <a:rPr lang="en-US" sz="2800" b="1" i="1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ệ</a:t>
            </a:r>
            <a:r>
              <a:rPr lang="en-US" sz="2800" b="1" i="1" spc="-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b="1" i="1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ạp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ôi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spc="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b="1" i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800" b="1" i="1" spc="-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ờ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800" b="1" i="1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</a:t>
            </a:r>
            <a:r>
              <a:rPr lang="en-US" sz="2800" b="1" i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ị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</a:t>
            </a:r>
            <a:r>
              <a:rPr lang="en-US" sz="2800" b="1" i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</a:t>
            </a:r>
            <a:r>
              <a:rPr lang="en-US" sz="2800" b="1" i="1" spc="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ệ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b="1" i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ờ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lao</a:t>
            </a:r>
            <a:r>
              <a:rPr lang="en-US" sz="2800" b="1" i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b="1" i="1" spc="-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b="1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DAEB72-C9A6-0413-B1CC-CFE64C4C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74803"/>
              </p:ext>
            </p:extLst>
          </p:nvPr>
        </p:nvGraphicFramePr>
        <p:xfrm>
          <a:off x="647700" y="1638300"/>
          <a:ext cx="16992600" cy="82588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8375">
                  <a:extLst>
                    <a:ext uri="{9D8B030D-6E8A-4147-A177-3AD203B41FA5}">
                      <a16:colId xmlns:a16="http://schemas.microsoft.com/office/drawing/2014/main" val="625047338"/>
                    </a:ext>
                  </a:extLst>
                </a:gridCol>
                <a:gridCol w="5052565">
                  <a:extLst>
                    <a:ext uri="{9D8B030D-6E8A-4147-A177-3AD203B41FA5}">
                      <a16:colId xmlns:a16="http://schemas.microsoft.com/office/drawing/2014/main" val="2898400377"/>
                    </a:ext>
                  </a:extLst>
                </a:gridCol>
                <a:gridCol w="2386611">
                  <a:extLst>
                    <a:ext uri="{9D8B030D-6E8A-4147-A177-3AD203B41FA5}">
                      <a16:colId xmlns:a16="http://schemas.microsoft.com/office/drawing/2014/main" val="2360336531"/>
                    </a:ext>
                  </a:extLst>
                </a:gridCol>
                <a:gridCol w="2241705">
                  <a:extLst>
                    <a:ext uri="{9D8B030D-6E8A-4147-A177-3AD203B41FA5}">
                      <a16:colId xmlns:a16="http://schemas.microsoft.com/office/drawing/2014/main" val="111484278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val="1894798499"/>
                    </a:ext>
                  </a:extLst>
                </a:gridCol>
                <a:gridCol w="2938306">
                  <a:extLst>
                    <a:ext uri="{9D8B030D-6E8A-4147-A177-3AD203B41FA5}">
                      <a16:colId xmlns:a16="http://schemas.microsoft.com/office/drawing/2014/main" val="1591948829"/>
                    </a:ext>
                  </a:extLst>
                </a:gridCol>
              </a:tblGrid>
              <a:tr h="617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Các hệ số tác động môi trường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Trọng số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Giá trị xếp hạng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Kết quả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Độ ổn định kinh nghiệm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4279713201"/>
                  </a:ext>
                </a:extLst>
              </a:tr>
              <a:tr h="59873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Hệ số tác động môi trường và nhóm làm việc (EFW)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extLst>
                  <a:ext uri="{0D108BD9-81ED-4DB2-BD59-A6C34878D82A}">
                    <a16:rowId xmlns:a16="http://schemas.microsoft.com/office/drawing/2014/main" val="4275101738"/>
                  </a:ext>
                </a:extLst>
              </a:tr>
              <a:tr h="431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Đánh giá cho từng thành viên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extLst>
                  <a:ext uri="{0D108BD9-81ED-4DB2-BD59-A6C34878D82A}">
                    <a16:rowId xmlns:a16="http://schemas.microsoft.com/office/drawing/2014/main" val="3198867384"/>
                  </a:ext>
                </a:extLst>
              </a:tr>
              <a:tr h="141638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spc="5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4,5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414963090"/>
                  </a:ext>
                </a:extLst>
              </a:tr>
              <a:tr h="59873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Có kinh nghiệm về ứng dụng tương tự 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spc="5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3170845396"/>
                  </a:ext>
                </a:extLst>
              </a:tr>
              <a:tr h="59873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Có kinh nghiệm về hướng đối tượng 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3525535675"/>
                  </a:ext>
                </a:extLst>
              </a:tr>
              <a:tr h="42642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Có khả năng lãnh đạo Nhóm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spc="5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3344393422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Tính chất năng động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3415914686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Độ ổn định của các yêu cầu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3800437382"/>
                  </a:ext>
                </a:extLst>
              </a:tr>
              <a:tr h="59873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Sử dụng các nhân viên làm bán thời gian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2839018364"/>
                  </a:ext>
                </a:extLst>
              </a:tr>
              <a:tr h="39540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Dùng ngôn ngữ lập trình loại khó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marR="39370"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spc="-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2933956316"/>
                  </a:ext>
                </a:extLst>
              </a:tr>
              <a:tr h="59873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Hệ số phức tạp về môi trường (EF)=1.4+(-0.03xEFW)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 anchor="ctr"/>
                </a:tc>
                <a:extLst>
                  <a:ext uri="{0D108BD9-81ED-4DB2-BD59-A6C34878D82A}">
                    <a16:rowId xmlns:a16="http://schemas.microsoft.com/office/drawing/2014/main" val="490932622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III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Độ ổn định kinh nghiệm (ES)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extLst>
                  <a:ext uri="{0D108BD9-81ED-4DB2-BD59-A6C34878D82A}">
                    <a16:rowId xmlns:a16="http://schemas.microsoft.com/office/drawing/2014/main" val="2546619940"/>
                  </a:ext>
                </a:extLst>
              </a:tr>
              <a:tr h="43116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IV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Nội suy thời gian lao động (P)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564" marR="35564" marT="0" marB="0"/>
                </a:tc>
                <a:extLst>
                  <a:ext uri="{0D108BD9-81ED-4DB2-BD59-A6C34878D82A}">
                    <a16:rowId xmlns:a16="http://schemas.microsoft.com/office/drawing/2014/main" val="155477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1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CF9F2-B612-3526-152A-11F3A7AE14BC}"/>
              </a:ext>
            </a:extLst>
          </p:cNvPr>
          <p:cNvSpPr txBox="1"/>
          <p:nvPr/>
        </p:nvSpPr>
        <p:spPr>
          <a:xfrm>
            <a:off x="5181600" y="480583"/>
            <a:ext cx="914400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13.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endParaRPr lang="en-US" sz="28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C44B42-E7B8-CCE1-4348-20FBE1DA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92023"/>
              </p:ext>
            </p:extLst>
          </p:nvPr>
        </p:nvGraphicFramePr>
        <p:xfrm>
          <a:off x="914400" y="1523849"/>
          <a:ext cx="16916402" cy="82825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6566">
                  <a:extLst>
                    <a:ext uri="{9D8B030D-6E8A-4147-A177-3AD203B41FA5}">
                      <a16:colId xmlns:a16="http://schemas.microsoft.com/office/drawing/2014/main" val="1818485156"/>
                    </a:ext>
                  </a:extLst>
                </a:gridCol>
                <a:gridCol w="6042592">
                  <a:extLst>
                    <a:ext uri="{9D8B030D-6E8A-4147-A177-3AD203B41FA5}">
                      <a16:colId xmlns:a16="http://schemas.microsoft.com/office/drawing/2014/main" val="2823452781"/>
                    </a:ext>
                  </a:extLst>
                </a:gridCol>
                <a:gridCol w="5631654">
                  <a:extLst>
                    <a:ext uri="{9D8B030D-6E8A-4147-A177-3AD203B41FA5}">
                      <a16:colId xmlns:a16="http://schemas.microsoft.com/office/drawing/2014/main" val="1203339077"/>
                    </a:ext>
                  </a:extLst>
                </a:gridCol>
                <a:gridCol w="3035590">
                  <a:extLst>
                    <a:ext uri="{9D8B030D-6E8A-4147-A177-3AD203B41FA5}">
                      <a16:colId xmlns:a16="http://schemas.microsoft.com/office/drawing/2014/main" val="773183079"/>
                    </a:ext>
                  </a:extLst>
                </a:gridCol>
              </a:tblGrid>
              <a:tr h="95141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TT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Hạng mục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Diễn giải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Giá trị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 anchor="ctr"/>
                </a:tc>
                <a:extLst>
                  <a:ext uri="{0D108BD9-81ED-4DB2-BD59-A6C34878D82A}">
                    <a16:rowId xmlns:a16="http://schemas.microsoft.com/office/drawing/2014/main" val="2007380528"/>
                  </a:ext>
                </a:extLst>
              </a:tr>
              <a:tr h="89671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Tính điểm trường hợp sử dụng (Use-case)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028337361"/>
                  </a:ext>
                </a:extLst>
              </a:tr>
              <a:tr h="4896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Điểm Actor (TAW)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Phụ lục III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76316863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Điểm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Use-case (TBF)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Phụ lục IV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185874740"/>
                  </a:ext>
                </a:extLst>
              </a:tr>
              <a:tr h="50395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Tính điểm UUCP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UUCP = TAW +TBF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764259878"/>
                  </a:ext>
                </a:extLst>
              </a:tr>
              <a:tr h="6507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Hệ số phức tạp về KT-CN (TCF)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TCF = 0,6 + (0,01 x TFW)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0.765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138701418"/>
                  </a:ext>
                </a:extLst>
              </a:tr>
              <a:tr h="86084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phức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tạp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về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môi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trường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(EF)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EF = 1,4 + (-0,03 x EFW)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79159601"/>
                  </a:ext>
                </a:extLst>
              </a:tr>
              <a:tr h="6507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Tính điểm AUCP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AUCP = UUCP x TCF x EF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26.0406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731925523"/>
                  </a:ext>
                </a:extLst>
              </a:tr>
              <a:tr h="66805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Nội suy thời gian lao động (P)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P : người/giờ/AUCP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2911802111"/>
                  </a:ext>
                </a:extLst>
              </a:tr>
              <a:tr h="6507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III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Giá trị nỗ lực thực tế (E)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E = 10/6 x AUCP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43.401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351002924"/>
                  </a:ext>
                </a:extLst>
              </a:tr>
              <a:tr h="85277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IV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Mức lương lao động bình quân (H)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H: người/giờ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80,000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1810760491"/>
                  </a:ext>
                </a:extLst>
              </a:tr>
              <a:tr h="68509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Giá trị phần mềm nội bộ (G)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G = 1,4 x E x P x H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97.218.240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496" marR="52496" marT="0" marB="0"/>
                </a:tc>
                <a:extLst>
                  <a:ext uri="{0D108BD9-81ED-4DB2-BD59-A6C34878D82A}">
                    <a16:rowId xmlns:a16="http://schemas.microsoft.com/office/drawing/2014/main" val="185647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4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1A0B9-FDED-D78F-DFC0-AB3628ECE176}"/>
              </a:ext>
            </a:extLst>
          </p:cNvPr>
          <p:cNvSpPr txBox="1"/>
          <p:nvPr/>
        </p:nvSpPr>
        <p:spPr>
          <a:xfrm>
            <a:off x="4788643" y="398371"/>
            <a:ext cx="9144000" cy="77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20000"/>
              </a:lnSpc>
              <a:spcBef>
                <a:spcPts val="1200"/>
              </a:spcBef>
            </a:pPr>
            <a:r>
              <a:rPr lang="vi-VN" sz="40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CHƯƠNG 3.</a:t>
            </a:r>
            <a:r>
              <a:rPr lang="en-US" sz="40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40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KẾ HOẠCH DỰ ÁN</a:t>
            </a:r>
            <a:endParaRPr lang="en-US" sz="4000" b="1" kern="0" dirty="0">
              <a:solidFill>
                <a:srgbClr val="0070C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27D48-2C84-CE9B-7F31-ABD4FE0002EA}"/>
              </a:ext>
            </a:extLst>
          </p:cNvPr>
          <p:cNvSpPr txBox="1"/>
          <p:nvPr/>
        </p:nvSpPr>
        <p:spPr>
          <a:xfrm>
            <a:off x="4572000" y="1697040"/>
            <a:ext cx="12954000" cy="729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WBS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bổ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nguyên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4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7AFB6-CFB1-062D-3734-933EA5F46649}"/>
              </a:ext>
            </a:extLst>
          </p:cNvPr>
          <p:cNvSpPr txBox="1"/>
          <p:nvPr/>
        </p:nvSpPr>
        <p:spPr>
          <a:xfrm>
            <a:off x="5257800" y="597285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0696E3-8AA8-046B-B44E-F642D35F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187" y="57531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14E023-BE6D-499B-8B82-F8C5C4152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88421"/>
              </p:ext>
            </p:extLst>
          </p:nvPr>
        </p:nvGraphicFramePr>
        <p:xfrm>
          <a:off x="0" y="2681613"/>
          <a:ext cx="18288000" cy="578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788496" imgH="12858542" progId="Visio.Drawing.15">
                  <p:embed/>
                </p:oleObj>
              </mc:Choice>
              <mc:Fallback>
                <p:oleObj name="Visio" r:id="rId4" imgW="35788496" imgH="1285854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81613"/>
                        <a:ext cx="18288000" cy="5781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2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FECF1-2102-C10E-9AD3-83A73B24AE09}"/>
              </a:ext>
            </a:extLst>
          </p:cNvPr>
          <p:cNvSpPr txBox="1"/>
          <p:nvPr/>
        </p:nvSpPr>
        <p:spPr>
          <a:xfrm>
            <a:off x="5181600" y="46647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A0740CC8-CC82-0098-DC80-0875389C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55985"/>
            <a:ext cx="16459200" cy="72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7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2629342" y="-259279"/>
            <a:ext cx="7945947" cy="3511798"/>
            <a:chOff x="0" y="0"/>
            <a:chExt cx="12155147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55147" cy="5372100"/>
            </a:xfrm>
            <a:custGeom>
              <a:avLst/>
              <a:gdLst/>
              <a:ahLst/>
              <a:cxnLst/>
              <a:rect l="l" t="t" r="r" b="b"/>
              <a:pathLst>
                <a:path w="12155147" h="5372100">
                  <a:moveTo>
                    <a:pt x="1060447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0604477" y="5372100"/>
                  </a:lnTo>
                  <a:lnTo>
                    <a:pt x="12155147" y="2686050"/>
                  </a:lnTo>
                  <a:lnTo>
                    <a:pt x="10604477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15000" y="-73404"/>
            <a:ext cx="10221239" cy="96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17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I.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Báo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cáo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phạm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Cabin Semi-Bold"/>
                <a:cs typeface="Arial" panose="020B0604020202020204" pitchFamily="34" charset="0"/>
                <a:sym typeface="Cabin Semi-Bold"/>
              </a:rPr>
              <a:t> vi</a:t>
            </a:r>
            <a:endParaRPr lang="en-US" sz="4000" b="1" u="none" dirty="0">
              <a:solidFill>
                <a:srgbClr val="0070C0"/>
              </a:solidFill>
              <a:latin typeface="Arial" panose="020B0604020202020204" pitchFamily="34" charset="0"/>
              <a:ea typeface="Cabin Semi-Bold"/>
              <a:cs typeface="Arial" panose="020B0604020202020204" pitchFamily="34" charset="0"/>
              <a:sym typeface="Cabin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59E73-802B-6DC9-A4CD-C51E90D5A415}"/>
              </a:ext>
            </a:extLst>
          </p:cNvPr>
          <p:cNvSpPr txBox="1"/>
          <p:nvPr/>
        </p:nvSpPr>
        <p:spPr>
          <a:xfrm>
            <a:off x="5715000" y="1257300"/>
            <a:ext cx="12801600" cy="820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đẹp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thân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hút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mắt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xuyên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chóng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2.Yêu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Thích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duyệt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3.Yêu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tùy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module.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FECF1-2102-C10E-9AD3-83A73B24AE09}"/>
              </a:ext>
            </a:extLst>
          </p:cNvPr>
          <p:cNvSpPr txBox="1"/>
          <p:nvPr/>
        </p:nvSpPr>
        <p:spPr>
          <a:xfrm>
            <a:off x="5181600" y="46647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white shee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45A248C-88CF-A34C-0B44-35B647DCA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785323"/>
            <a:ext cx="16316686" cy="66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0013F04D-9611-2394-27B0-91B2E91B0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84437"/>
            <a:ext cx="16154400" cy="70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37B398CB-F977-5079-1F4A-D59CA829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10815"/>
            <a:ext cx="16611600" cy="70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7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8411313D-30CA-A1E3-D970-AEB4B008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5323"/>
            <a:ext cx="16611600" cy="69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2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51D89BC2-2A5B-938E-6B8B-9D32C4D0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04" y="3576953"/>
            <a:ext cx="16358791" cy="38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53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EA2E-13AC-8C00-8C26-2F6C4CC81A56}"/>
              </a:ext>
            </a:extLst>
          </p:cNvPr>
          <p:cNvSpPr txBox="1"/>
          <p:nvPr/>
        </p:nvSpPr>
        <p:spPr>
          <a:xfrm>
            <a:off x="5257800" y="54542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DADC9E-D7F1-9BBC-2864-C29FFEF90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9315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B7F7A7-7258-910D-C6AA-243D55A9C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43556"/>
              </p:ext>
            </p:extLst>
          </p:nvPr>
        </p:nvGraphicFramePr>
        <p:xfrm>
          <a:off x="457200" y="2850544"/>
          <a:ext cx="17553383" cy="648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794717" imgH="13226796" progId="Visio.Drawing.15">
                  <p:embed/>
                </p:oleObj>
              </mc:Choice>
              <mc:Fallback>
                <p:oleObj name="Visio" r:id="rId4" imgW="35794717" imgH="132267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50544"/>
                        <a:ext cx="17553383" cy="648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2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07099" y="1273708"/>
            <a:ext cx="8937630" cy="7739584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39896" r="-8278" b="-1407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48600" y="3672133"/>
            <a:ext cx="9410700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17"/>
              </a:lnSpc>
              <a:spcBef>
                <a:spcPct val="0"/>
              </a:spcBef>
            </a:pPr>
            <a:r>
              <a:rPr lang="en-US" sz="7925" b="1" u="none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Cảm</a:t>
            </a:r>
            <a:r>
              <a:rPr lang="en-US" sz="7925" b="1" u="none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u="none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ơn</a:t>
            </a:r>
            <a:r>
              <a:rPr lang="en-US" sz="7925" b="1" u="none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thầy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đã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tham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gia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buổi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báo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dirty="0" err="1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cáo</a:t>
            </a:r>
            <a:r>
              <a:rPr lang="en-US" sz="7925" b="1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7925" b="1" u="none" dirty="0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!</a:t>
            </a: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2314816" y="-2086793"/>
            <a:ext cx="6208021" cy="4173585"/>
            <a:chOff x="0" y="0"/>
            <a:chExt cx="7990758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90758" cy="5372100"/>
            </a:xfrm>
            <a:custGeom>
              <a:avLst/>
              <a:gdLst/>
              <a:ahLst/>
              <a:cxnLst/>
              <a:rect l="l" t="t" r="r" b="b"/>
              <a:pathLst>
                <a:path w="7990758" h="5372100">
                  <a:moveTo>
                    <a:pt x="644008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440088" y="5372100"/>
                  </a:lnTo>
                  <a:lnTo>
                    <a:pt x="7990758" y="2686050"/>
                  </a:lnTo>
                  <a:lnTo>
                    <a:pt x="6440088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1093063" y="7283541"/>
            <a:ext cx="2963586" cy="3459503"/>
            <a:chOff x="0" y="0"/>
            <a:chExt cx="4602013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02013" cy="5372100"/>
            </a:xfrm>
            <a:custGeom>
              <a:avLst/>
              <a:gdLst/>
              <a:ahLst/>
              <a:cxnLst/>
              <a:rect l="l" t="t" r="r" b="b"/>
              <a:pathLst>
                <a:path w="4602013" h="5372100">
                  <a:moveTo>
                    <a:pt x="305134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051343" y="5372100"/>
                  </a:lnTo>
                  <a:lnTo>
                    <a:pt x="4602013" y="2686050"/>
                  </a:lnTo>
                  <a:lnTo>
                    <a:pt x="3051343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>
            <a:off x="0" y="9986435"/>
            <a:ext cx="16445731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4141132" y="9258300"/>
            <a:ext cx="3194047" cy="4221147"/>
            <a:chOff x="0" y="0"/>
            <a:chExt cx="4064946" cy="5372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15663004" y="9258300"/>
            <a:ext cx="3194047" cy="4221147"/>
            <a:chOff x="0" y="0"/>
            <a:chExt cx="4064946" cy="5372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59BCE3-1BA0-51F8-3BF9-80271E73944A}"/>
              </a:ext>
            </a:extLst>
          </p:cNvPr>
          <p:cNvSpPr txBox="1"/>
          <p:nvPr/>
        </p:nvSpPr>
        <p:spPr>
          <a:xfrm>
            <a:off x="0" y="407988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module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endParaRPr lang="en-US" sz="2800" kern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tranh</a:t>
            </a:r>
            <a:endParaRPr lang="en-US" sz="2800" kern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phản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hồi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</a:t>
            </a:r>
            <a:endParaRPr lang="en-US" sz="2800" kern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vi-VN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endParaRPr lang="en-US" sz="28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tranh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khuyến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mãi</a:t>
            </a:r>
            <a:endParaRPr lang="en-US" sz="2800" kern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7233B6-7BAE-F330-F3A8-F6BC88D6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47389"/>
            <a:ext cx="12203060" cy="8299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2195C0-4EAF-7953-B406-102787D97370}"/>
              </a:ext>
            </a:extLst>
          </p:cNvPr>
          <p:cNvSpPr txBox="1"/>
          <p:nvPr/>
        </p:nvSpPr>
        <p:spPr>
          <a:xfrm>
            <a:off x="8686800" y="384234"/>
            <a:ext cx="697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WBS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685800" y="-32524"/>
            <a:ext cx="2755230" cy="6531045"/>
            <a:chOff x="0" y="0"/>
            <a:chExt cx="3673639" cy="8708060"/>
          </a:xfrm>
        </p:grpSpPr>
        <p:grpSp>
          <p:nvGrpSpPr>
            <p:cNvPr id="9" name="Group 9"/>
            <p:cNvGrpSpPr/>
            <p:nvPr/>
          </p:nvGrpSpPr>
          <p:grpSpPr>
            <a:xfrm rot="-5400000">
              <a:off x="-65231" y="4969189"/>
              <a:ext cx="3804101" cy="3673639"/>
              <a:chOff x="0" y="0"/>
              <a:chExt cx="5562879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6287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562879" h="5372100">
                    <a:moveTo>
                      <a:pt x="401220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012209" y="5372100"/>
                    </a:lnTo>
                    <a:lnTo>
                      <a:pt x="5562879" y="2686050"/>
                    </a:lnTo>
                    <a:lnTo>
                      <a:pt x="4012209" y="0"/>
                    </a:lnTo>
                    <a:close/>
                  </a:path>
                </a:pathLst>
              </a:custGeom>
              <a:solidFill>
                <a:srgbClr val="86C7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231" y="4969189"/>
              <a:ext cx="3804101" cy="3673639"/>
              <a:chOff x="0" y="0"/>
              <a:chExt cx="5562879" cy="53721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6287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562879" h="5372100">
                    <a:moveTo>
                      <a:pt x="401220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012209" y="5372100"/>
                    </a:lnTo>
                    <a:lnTo>
                      <a:pt x="5562879" y="2686050"/>
                    </a:lnTo>
                    <a:lnTo>
                      <a:pt x="4012209" y="0"/>
                    </a:lnTo>
                    <a:close/>
                  </a:path>
                </a:pathLst>
              </a:custGeom>
              <a:solidFill>
                <a:srgbClr val="86C7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-5400000">
              <a:off x="-65231" y="2553759"/>
              <a:ext cx="3804101" cy="3673639"/>
              <a:chOff x="0" y="0"/>
              <a:chExt cx="5562879" cy="53721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56287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562879" h="5372100">
                    <a:moveTo>
                      <a:pt x="401220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012209" y="5372100"/>
                    </a:lnTo>
                    <a:lnTo>
                      <a:pt x="5562879" y="2686050"/>
                    </a:lnTo>
                    <a:lnTo>
                      <a:pt x="4012209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5400000">
              <a:off x="-65231" y="65231"/>
              <a:ext cx="3804101" cy="3673639"/>
              <a:chOff x="0" y="0"/>
              <a:chExt cx="5562879" cy="53721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6287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562879" h="5372100">
                    <a:moveTo>
                      <a:pt x="401220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012209" y="5372100"/>
                    </a:lnTo>
                    <a:lnTo>
                      <a:pt x="5562879" y="2686050"/>
                    </a:lnTo>
                    <a:lnTo>
                      <a:pt x="4012209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135342-7178-F41E-FADC-08075A3185AC}"/>
              </a:ext>
            </a:extLst>
          </p:cNvPr>
          <p:cNvSpPr txBox="1"/>
          <p:nvPr/>
        </p:nvSpPr>
        <p:spPr>
          <a:xfrm>
            <a:off x="2743200" y="190500"/>
            <a:ext cx="9489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II. QUẢN LÝ ƯỚC LƯỢNG PHẦN MỀM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8B3D09-D85B-E626-86FD-5BC6BA8D8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61900"/>
              </p:ext>
            </p:extLst>
          </p:nvPr>
        </p:nvGraphicFramePr>
        <p:xfrm>
          <a:off x="3962400" y="1955828"/>
          <a:ext cx="11430000" cy="65404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57265">
                  <a:extLst>
                    <a:ext uri="{9D8B030D-6E8A-4147-A177-3AD203B41FA5}">
                      <a16:colId xmlns:a16="http://schemas.microsoft.com/office/drawing/2014/main" val="449481359"/>
                    </a:ext>
                  </a:extLst>
                </a:gridCol>
                <a:gridCol w="2057829">
                  <a:extLst>
                    <a:ext uri="{9D8B030D-6E8A-4147-A177-3AD203B41FA5}">
                      <a16:colId xmlns:a16="http://schemas.microsoft.com/office/drawing/2014/main" val="2082104298"/>
                    </a:ext>
                  </a:extLst>
                </a:gridCol>
                <a:gridCol w="2214665">
                  <a:extLst>
                    <a:ext uri="{9D8B030D-6E8A-4147-A177-3AD203B41FA5}">
                      <a16:colId xmlns:a16="http://schemas.microsoft.com/office/drawing/2014/main" val="1170790682"/>
                    </a:ext>
                  </a:extLst>
                </a:gridCol>
                <a:gridCol w="1869376">
                  <a:extLst>
                    <a:ext uri="{9D8B030D-6E8A-4147-A177-3AD203B41FA5}">
                      <a16:colId xmlns:a16="http://schemas.microsoft.com/office/drawing/2014/main" val="3031105899"/>
                    </a:ext>
                  </a:extLst>
                </a:gridCol>
                <a:gridCol w="2530865">
                  <a:extLst>
                    <a:ext uri="{9D8B030D-6E8A-4147-A177-3AD203B41FA5}">
                      <a16:colId xmlns:a16="http://schemas.microsoft.com/office/drawing/2014/main" val="1115559634"/>
                    </a:ext>
                  </a:extLst>
                </a:gridCol>
              </a:tblGrid>
              <a:tr h="76045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 Độ Phức Tạp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1488"/>
                  </a:ext>
                </a:extLst>
              </a:tr>
              <a:tr h="131529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446279"/>
                  </a:ext>
                </a:extLst>
              </a:tr>
              <a:tr h="78350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15x3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x4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45507"/>
                  </a:ext>
                </a:extLst>
              </a:tr>
              <a:tr h="76045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22x4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7141"/>
                  </a:ext>
                </a:extLst>
              </a:tr>
              <a:tr h="76045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Queries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18x3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602521"/>
                  </a:ext>
                </a:extLst>
              </a:tr>
              <a:tr h="76045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1x7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9756434"/>
                  </a:ext>
                </a:extLst>
              </a:tr>
              <a:tr h="78350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Interfaces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838515"/>
                  </a:ext>
                </a:extLst>
              </a:tr>
              <a:tr h="616344">
                <a:tc gridSpan="4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265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43DC40-8053-FA46-C925-72B58444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42628"/>
              </p:ext>
            </p:extLst>
          </p:nvPr>
        </p:nvGraphicFramePr>
        <p:xfrm>
          <a:off x="0" y="0"/>
          <a:ext cx="9477188" cy="61861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46313">
                  <a:extLst>
                    <a:ext uri="{9D8B030D-6E8A-4147-A177-3AD203B41FA5}">
                      <a16:colId xmlns:a16="http://schemas.microsoft.com/office/drawing/2014/main" val="4178292984"/>
                    </a:ext>
                  </a:extLst>
                </a:gridCol>
                <a:gridCol w="2230875">
                  <a:extLst>
                    <a:ext uri="{9D8B030D-6E8A-4147-A177-3AD203B41FA5}">
                      <a16:colId xmlns:a16="http://schemas.microsoft.com/office/drawing/2014/main" val="84118505"/>
                    </a:ext>
                  </a:extLst>
                </a:gridCol>
              </a:tblGrid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Yếu tố phức tạp kỹ thuật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636024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 thông dữ liệu (Data Communications)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471327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 Functions)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684784"/>
                  </a:ext>
                </a:extLst>
              </a:tr>
              <a:tr h="2801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 năng (Performance)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755608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 hình sử dụng cao (Heavily Used Configuration)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471487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giao dịch (Transaction Rate)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7718273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 liệu vào trực tuyến (Online Data Entry)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4577896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 quả người dùng cuối (End-User Efficiency)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3320447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Cập nhật dữ liệu trực tuyến (On-line Update)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131340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 lý phức tạp (Complex Processing)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433009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 năng dùng lại (Reusability)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623008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 cài đặt (Installation Ease)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628904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 vận hành (Operational Ease)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436781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 địa điểm (Multiple Sites)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8743970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 đổi dễ dàng (Facilities Change)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2894881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trọng số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4007945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9BB563E3-AB9F-B202-F628-0352EEB0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15" y="1333500"/>
            <a:ext cx="8364117" cy="30007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38A46E-331B-91ED-554E-0DBB5A69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64" y="5743831"/>
            <a:ext cx="8040222" cy="2981741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B0D215-636D-1DFF-5430-231ACCE13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49353"/>
              </p:ext>
            </p:extLst>
          </p:nvPr>
        </p:nvGraphicFramePr>
        <p:xfrm>
          <a:off x="990600" y="6667500"/>
          <a:ext cx="6882766" cy="20601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2306">
                  <a:extLst>
                    <a:ext uri="{9D8B030D-6E8A-4147-A177-3AD203B41FA5}">
                      <a16:colId xmlns:a16="http://schemas.microsoft.com/office/drawing/2014/main" val="4150606348"/>
                    </a:ext>
                  </a:extLst>
                </a:gridCol>
                <a:gridCol w="1208041">
                  <a:extLst>
                    <a:ext uri="{9D8B030D-6E8A-4147-A177-3AD203B41FA5}">
                      <a16:colId xmlns:a16="http://schemas.microsoft.com/office/drawing/2014/main" val="4229706438"/>
                    </a:ext>
                  </a:extLst>
                </a:gridCol>
                <a:gridCol w="1207189">
                  <a:extLst>
                    <a:ext uri="{9D8B030D-6E8A-4147-A177-3AD203B41FA5}">
                      <a16:colId xmlns:a16="http://schemas.microsoft.com/office/drawing/2014/main" val="3406637705"/>
                    </a:ext>
                  </a:extLst>
                </a:gridCol>
                <a:gridCol w="1208041">
                  <a:extLst>
                    <a:ext uri="{9D8B030D-6E8A-4147-A177-3AD203B41FA5}">
                      <a16:colId xmlns:a16="http://schemas.microsoft.com/office/drawing/2014/main" val="3986744985"/>
                    </a:ext>
                  </a:extLst>
                </a:gridCol>
                <a:gridCol w="1207189">
                  <a:extLst>
                    <a:ext uri="{9D8B030D-6E8A-4147-A177-3AD203B41FA5}">
                      <a16:colId xmlns:a16="http://schemas.microsoft.com/office/drawing/2014/main" val="967794242"/>
                    </a:ext>
                  </a:extLst>
                </a:gridCol>
              </a:tblGrid>
              <a:tr h="61476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000" b="1" kern="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000" b="1" kern="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2000" b="1" kern="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2000" b="1" kern="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192271"/>
                  </a:ext>
                </a:extLst>
              </a:tr>
              <a:tr h="29608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Organic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4426114"/>
                  </a:ext>
                </a:extLst>
              </a:tr>
              <a:tr h="61476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Semi-detached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3645929"/>
                  </a:ext>
                </a:extLst>
              </a:tr>
              <a:tr h="29608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9BC323-8120-33D1-7819-5C877C7B7653}"/>
              </a:ext>
            </a:extLst>
          </p:cNvPr>
          <p:cNvSpPr txBox="1"/>
          <p:nvPr/>
        </p:nvSpPr>
        <p:spPr>
          <a:xfrm>
            <a:off x="5682406" y="154332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1.Tính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(UAW)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D9B54AE-0C88-3187-C4AD-82C94613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718"/>
              </p:ext>
            </p:extLst>
          </p:nvPr>
        </p:nvGraphicFramePr>
        <p:xfrm>
          <a:off x="2438400" y="2785323"/>
          <a:ext cx="14560635" cy="7010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973">
                  <a:extLst>
                    <a:ext uri="{9D8B030D-6E8A-4147-A177-3AD203B41FA5}">
                      <a16:colId xmlns:a16="http://schemas.microsoft.com/office/drawing/2014/main" val="2195849494"/>
                    </a:ext>
                  </a:extLst>
                </a:gridCol>
                <a:gridCol w="6672807">
                  <a:extLst>
                    <a:ext uri="{9D8B030D-6E8A-4147-A177-3AD203B41FA5}">
                      <a16:colId xmlns:a16="http://schemas.microsoft.com/office/drawing/2014/main" val="1025590881"/>
                    </a:ext>
                  </a:extLst>
                </a:gridCol>
                <a:gridCol w="2150925">
                  <a:extLst>
                    <a:ext uri="{9D8B030D-6E8A-4147-A177-3AD203B41FA5}">
                      <a16:colId xmlns:a16="http://schemas.microsoft.com/office/drawing/2014/main" val="3458351550"/>
                    </a:ext>
                  </a:extLst>
                </a:gridCol>
                <a:gridCol w="2049388">
                  <a:extLst>
                    <a:ext uri="{9D8B030D-6E8A-4147-A177-3AD203B41FA5}">
                      <a16:colId xmlns:a16="http://schemas.microsoft.com/office/drawing/2014/main" val="4282149116"/>
                    </a:ext>
                  </a:extLst>
                </a:gridCol>
                <a:gridCol w="1883542">
                  <a:extLst>
                    <a:ext uri="{9D8B030D-6E8A-4147-A177-3AD203B41FA5}">
                      <a16:colId xmlns:a16="http://schemas.microsoft.com/office/drawing/2014/main" val="2321125970"/>
                    </a:ext>
                  </a:extLst>
                </a:gridCol>
              </a:tblGrid>
              <a:tr h="147205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Actor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b="1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Actor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Tổng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646423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giản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API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585378"/>
                  </a:ext>
                </a:extLst>
              </a:tr>
              <a:tr h="262338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Bình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900721"/>
                  </a:ext>
                </a:extLst>
              </a:tr>
              <a:tr h="168812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 tạp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 nhân tương tác với con người thông qua giao diện đồ họa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025986"/>
                  </a:ext>
                </a:extLst>
              </a:tr>
              <a:tr h="398736">
                <a:tc gridSpan="4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UAW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0149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0" y="-1169840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074001-C790-C5EF-EBBF-14CCDE88BD35}"/>
              </a:ext>
            </a:extLst>
          </p:cNvPr>
          <p:cNvSpPr txBox="1"/>
          <p:nvPr/>
        </p:nvSpPr>
        <p:spPr>
          <a:xfrm>
            <a:off x="5943600" y="1780951"/>
            <a:ext cx="10744200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200"/>
              </a:spcBef>
            </a:pP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2.Tính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(UUCW)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18FD68E-B4B4-DC2B-0207-03C995368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4518"/>
              </p:ext>
            </p:extLst>
          </p:nvPr>
        </p:nvGraphicFramePr>
        <p:xfrm>
          <a:off x="3048001" y="3162300"/>
          <a:ext cx="14020799" cy="6371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32422">
                  <a:extLst>
                    <a:ext uri="{9D8B030D-6E8A-4147-A177-3AD203B41FA5}">
                      <a16:colId xmlns:a16="http://schemas.microsoft.com/office/drawing/2014/main" val="1272083617"/>
                    </a:ext>
                  </a:extLst>
                </a:gridCol>
                <a:gridCol w="4174676">
                  <a:extLst>
                    <a:ext uri="{9D8B030D-6E8A-4147-A177-3AD203B41FA5}">
                      <a16:colId xmlns:a16="http://schemas.microsoft.com/office/drawing/2014/main" val="1962559544"/>
                    </a:ext>
                  </a:extLst>
                </a:gridCol>
                <a:gridCol w="2954388">
                  <a:extLst>
                    <a:ext uri="{9D8B030D-6E8A-4147-A177-3AD203B41FA5}">
                      <a16:colId xmlns:a16="http://schemas.microsoft.com/office/drawing/2014/main" val="4038756919"/>
                    </a:ext>
                  </a:extLst>
                </a:gridCol>
                <a:gridCol w="1805622">
                  <a:extLst>
                    <a:ext uri="{9D8B030D-6E8A-4147-A177-3AD203B41FA5}">
                      <a16:colId xmlns:a16="http://schemas.microsoft.com/office/drawing/2014/main" val="920817578"/>
                    </a:ext>
                  </a:extLst>
                </a:gridCol>
                <a:gridCol w="1553691">
                  <a:extLst>
                    <a:ext uri="{9D8B030D-6E8A-4147-A177-3AD203B41FA5}">
                      <a16:colId xmlns:a16="http://schemas.microsoft.com/office/drawing/2014/main" val="122031306"/>
                    </a:ext>
                  </a:extLst>
                </a:gridCol>
              </a:tblGrid>
              <a:tr h="141006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Use Case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tả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 số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381502"/>
                  </a:ext>
                </a:extLst>
              </a:tr>
              <a:tr h="140795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3498"/>
                  </a:ext>
                </a:extLst>
              </a:tr>
              <a:tr h="141006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giao dịch từ 4 đến 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607668"/>
                  </a:ext>
                </a:extLst>
              </a:tr>
              <a:tr h="140795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 tạp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giao dịch </a:t>
                      </a: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054366"/>
                  </a:ext>
                </a:extLst>
              </a:tr>
              <a:tr h="735384">
                <a:tc gridSpan="4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UUCW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92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0"/>
          <p:cNvSpPr/>
          <p:nvPr/>
        </p:nvSpPr>
        <p:spPr>
          <a:xfrm>
            <a:off x="4790415" y="-446411"/>
            <a:ext cx="13497585" cy="791631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flipH="1" flipV="1">
            <a:off x="218415" y="-2062278"/>
            <a:ext cx="5660104" cy="3231734"/>
          </a:xfrm>
          <a:custGeom>
            <a:avLst/>
            <a:gdLst/>
            <a:ahLst/>
            <a:cxnLst/>
            <a:rect l="l" t="t" r="r" b="b"/>
            <a:pathLst>
              <a:path w="5660104" h="3231734">
                <a:moveTo>
                  <a:pt x="5660104" y="3231734"/>
                </a:moveTo>
                <a:lnTo>
                  <a:pt x="0" y="3231734"/>
                </a:lnTo>
                <a:lnTo>
                  <a:pt x="0" y="0"/>
                </a:lnTo>
                <a:lnTo>
                  <a:pt x="5660104" y="0"/>
                </a:lnTo>
                <a:lnTo>
                  <a:pt x="5660104" y="3231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3CE28-D961-E58D-E7CD-AC2227B26C20}"/>
              </a:ext>
            </a:extLst>
          </p:cNvPr>
          <p:cNvSpPr txBox="1"/>
          <p:nvPr/>
        </p:nvSpPr>
        <p:spPr>
          <a:xfrm>
            <a:off x="218415" y="1308774"/>
            <a:ext cx="9144000" cy="545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3.Tính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yếu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phức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tạp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kỹ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28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(TCF)</a:t>
            </a:r>
            <a:endParaRPr lang="en-US" sz="28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1F65F-BEC7-3541-7778-54E6FE5A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13066"/>
              </p:ext>
            </p:extLst>
          </p:nvPr>
        </p:nvGraphicFramePr>
        <p:xfrm>
          <a:off x="14390" y="2140779"/>
          <a:ext cx="9205810" cy="62908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10010">
                  <a:extLst>
                    <a:ext uri="{9D8B030D-6E8A-4147-A177-3AD203B41FA5}">
                      <a16:colId xmlns:a16="http://schemas.microsoft.com/office/drawing/2014/main" val="2837576899"/>
                    </a:ext>
                  </a:extLst>
                </a:gridCol>
                <a:gridCol w="1506945">
                  <a:extLst>
                    <a:ext uri="{9D8B030D-6E8A-4147-A177-3AD203B41FA5}">
                      <a16:colId xmlns:a16="http://schemas.microsoft.com/office/drawing/2014/main" val="3625085053"/>
                    </a:ext>
                  </a:extLst>
                </a:gridCol>
                <a:gridCol w="1391062">
                  <a:extLst>
                    <a:ext uri="{9D8B030D-6E8A-4147-A177-3AD203B41FA5}">
                      <a16:colId xmlns:a16="http://schemas.microsoft.com/office/drawing/2014/main" val="2198239336"/>
                    </a:ext>
                  </a:extLst>
                </a:gridCol>
                <a:gridCol w="1597793">
                  <a:extLst>
                    <a:ext uri="{9D8B030D-6E8A-4147-A177-3AD203B41FA5}">
                      <a16:colId xmlns:a16="http://schemas.microsoft.com/office/drawing/2014/main" val="3036090347"/>
                    </a:ext>
                  </a:extLst>
                </a:gridCol>
              </a:tblGrid>
              <a:tr h="124646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 kern="100">
                          <a:effectLst/>
                        </a:rPr>
                        <a:t>Yếu tố kĩ thuật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 err="1">
                          <a:effectLst/>
                        </a:rPr>
                        <a:t>Trọng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số</a:t>
                      </a:r>
                      <a:endParaRPr lang="en-US" sz="2000" b="1" kern="100" dirty="0">
                        <a:effectLst/>
                      </a:endParaRPr>
                    </a:p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(W</a:t>
                      </a:r>
                      <a:r>
                        <a:rPr lang="en-GB" sz="2000" b="1" kern="100" baseline="-25000" dirty="0">
                          <a:effectLst/>
                        </a:rPr>
                        <a:t>i</a:t>
                      </a:r>
                      <a:r>
                        <a:rPr lang="en-GB" sz="2000" b="1" kern="100" dirty="0">
                          <a:effectLst/>
                        </a:rPr>
                        <a:t>)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 err="1">
                          <a:effectLst/>
                        </a:rPr>
                        <a:t>Giá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trị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xếp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hạng</a:t>
                      </a:r>
                      <a:r>
                        <a:rPr lang="en-GB" sz="2000" b="1" kern="100" dirty="0">
                          <a:effectLst/>
                        </a:rPr>
                        <a:t> (</a:t>
                      </a:r>
                      <a:r>
                        <a:rPr lang="en-GB" sz="2000" b="1" kern="100" dirty="0" err="1">
                          <a:effectLst/>
                        </a:rPr>
                        <a:t>AV</a:t>
                      </a:r>
                      <a:r>
                        <a:rPr lang="en-GB" sz="2000" b="1" kern="100" baseline="-25000" dirty="0" err="1">
                          <a:effectLst/>
                        </a:rPr>
                        <a:t>i</a:t>
                      </a:r>
                      <a:r>
                        <a:rPr lang="en-GB" sz="2000" b="1" kern="100" dirty="0">
                          <a:effectLst/>
                        </a:rPr>
                        <a:t>)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 err="1">
                          <a:effectLst/>
                        </a:rPr>
                        <a:t>Tổng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0638493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Hệ thống phân tán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0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3663724"/>
                  </a:ext>
                </a:extLst>
              </a:tr>
              <a:tr h="481522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Tính chất đáp ứng tức thời, hoặc yêu cầu đảm bảo lưu thông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2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0371638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Hiệu quả sử dụng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2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9884525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Xử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lý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bên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trong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là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phức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tạp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5797802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Khả năng tái sử dụng mã nguồn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669608"/>
                  </a:ext>
                </a:extLst>
              </a:tr>
              <a:tr h="52461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Dễ cài đặt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8384973"/>
                  </a:ext>
                </a:extLst>
              </a:tr>
              <a:tr h="52461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Dễ sử dụng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9242409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Tính khả chuyển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8196385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Khả năng dễ thay đổi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3857542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Xử lý tương tranh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1354443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indent="-889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00">
                          <a:effectLst/>
                        </a:rPr>
                        <a:t>Có tính bảo mật cao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9792711"/>
                  </a:ext>
                </a:extLst>
              </a:tr>
              <a:tr h="516760">
                <a:tc gridSpan="3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 err="1">
                          <a:effectLst/>
                        </a:rPr>
                        <a:t>Tổng</a:t>
                      </a:r>
                      <a:r>
                        <a:rPr lang="en-GB" sz="2000" b="1" kern="100" dirty="0">
                          <a:effectLst/>
                        </a:rPr>
                        <a:t> TF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45" marR="45645" marT="64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13,5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64825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FD6BDC7-1BC8-76C9-A6F9-6F865D85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9117473"/>
            <a:ext cx="406774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D2E02-2A0A-0E6B-109F-43BA7782AD1B}"/>
              </a:ext>
            </a:extLst>
          </p:cNvPr>
          <p:cNvSpPr txBox="1"/>
          <p:nvPr/>
        </p:nvSpPr>
        <p:spPr>
          <a:xfrm>
            <a:off x="10820400" y="125841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4.Tính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yếu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phức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môi</a:t>
            </a:r>
            <a:r>
              <a:rPr lang="en-US" sz="28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306CC3-DE76-239A-6BB2-6CC15A51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63121"/>
              </p:ext>
            </p:extLst>
          </p:nvPr>
        </p:nvGraphicFramePr>
        <p:xfrm>
          <a:off x="10210800" y="2149142"/>
          <a:ext cx="7770204" cy="60892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51487">
                  <a:extLst>
                    <a:ext uri="{9D8B030D-6E8A-4147-A177-3AD203B41FA5}">
                      <a16:colId xmlns:a16="http://schemas.microsoft.com/office/drawing/2014/main" val="2750580463"/>
                    </a:ext>
                  </a:extLst>
                </a:gridCol>
                <a:gridCol w="1260462">
                  <a:extLst>
                    <a:ext uri="{9D8B030D-6E8A-4147-A177-3AD203B41FA5}">
                      <a16:colId xmlns:a16="http://schemas.microsoft.com/office/drawing/2014/main" val="1276180998"/>
                    </a:ext>
                  </a:extLst>
                </a:gridCol>
                <a:gridCol w="1444942">
                  <a:extLst>
                    <a:ext uri="{9D8B030D-6E8A-4147-A177-3AD203B41FA5}">
                      <a16:colId xmlns:a16="http://schemas.microsoft.com/office/drawing/2014/main" val="1908965724"/>
                    </a:ext>
                  </a:extLst>
                </a:gridCol>
                <a:gridCol w="1013313">
                  <a:extLst>
                    <a:ext uri="{9D8B030D-6E8A-4147-A177-3AD203B41FA5}">
                      <a16:colId xmlns:a16="http://schemas.microsoft.com/office/drawing/2014/main" val="334989502"/>
                    </a:ext>
                  </a:extLst>
                </a:gridCol>
              </a:tblGrid>
              <a:tr h="152332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 err="1">
                          <a:effectLst/>
                        </a:rPr>
                        <a:t>Yếu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tố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môi</a:t>
                      </a:r>
                      <a:r>
                        <a:rPr lang="en-GB" sz="2000" b="1" kern="100" dirty="0">
                          <a:effectLst/>
                        </a:rPr>
                        <a:t> </a:t>
                      </a:r>
                      <a:r>
                        <a:rPr lang="en-GB" sz="2000" b="1" kern="100" dirty="0" err="1">
                          <a:effectLst/>
                        </a:rPr>
                        <a:t>trường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Trọng số</a:t>
                      </a:r>
                      <a:endParaRPr lang="en-US" sz="2000" b="1" kern="100">
                        <a:effectLst/>
                      </a:endParaRPr>
                    </a:p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(W</a:t>
                      </a:r>
                      <a:r>
                        <a:rPr lang="en-GB" sz="2000" b="1" kern="100" baseline="-25000">
                          <a:effectLst/>
                        </a:rPr>
                        <a:t>i</a:t>
                      </a:r>
                      <a:r>
                        <a:rPr lang="en-GB" sz="2000" b="1" kern="100">
                          <a:effectLst/>
                        </a:rPr>
                        <a:t>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Giá trị xếp hạng (AV</a:t>
                      </a:r>
                      <a:r>
                        <a:rPr lang="en-GB" sz="2000" b="1" kern="100" baseline="-25000">
                          <a:effectLst/>
                        </a:rPr>
                        <a:t>i</a:t>
                      </a:r>
                      <a:r>
                        <a:rPr lang="en-GB" sz="2000" b="1" kern="100">
                          <a:effectLst/>
                        </a:rPr>
                        <a:t>)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Tổng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0131430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00">
                          <a:effectLst/>
                        </a:rPr>
                        <a:t>Quen thuộc với UML, RUP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1.5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0245171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>
                          <a:effectLst/>
                        </a:rPr>
                        <a:t>Có kinh nghiệm về ứng dụng tương tự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8341470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 dirty="0" err="1">
                          <a:effectLst/>
                        </a:rPr>
                        <a:t>Có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kinh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nghiệm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về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hướng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đối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tượng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0279156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>
                          <a:effectLst/>
                        </a:rPr>
                        <a:t>Có khả năng lảnh đạo nhóm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0.5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1304337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 dirty="0" err="1">
                          <a:effectLst/>
                        </a:rPr>
                        <a:t>Có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động</a:t>
                      </a:r>
                      <a:r>
                        <a:rPr lang="en-GB" sz="2000" b="1" kern="1200" dirty="0">
                          <a:effectLst/>
                        </a:rPr>
                        <a:t> </a:t>
                      </a:r>
                      <a:r>
                        <a:rPr lang="en-GB" sz="2000" b="1" kern="1200" dirty="0" err="1">
                          <a:effectLst/>
                        </a:rPr>
                        <a:t>lực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4590073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>
                          <a:effectLst/>
                        </a:rPr>
                        <a:t>Độ ổn định của các yêu cầu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2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3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6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0945592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>
                          <a:effectLst/>
                        </a:rPr>
                        <a:t>Có nhân viên làm việc bán thời gian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-1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8480313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2000" b="1" kern="1200">
                          <a:effectLst/>
                        </a:rPr>
                        <a:t>Dùng ngôn ngữ lập trình có độ khó cao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000" b="1" kern="1200">
                          <a:effectLst/>
                        </a:rPr>
                        <a:t>-1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0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6056444"/>
                  </a:ext>
                </a:extLst>
              </a:tr>
              <a:tr h="448800">
                <a:tc gridSpan="3"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>
                          <a:effectLst/>
                        </a:rPr>
                        <a:t>Tổng</a:t>
                      </a:r>
                      <a:endParaRPr lang="en-US" sz="20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effectLst/>
                        </a:rPr>
                        <a:t>14</a:t>
                      </a:r>
                      <a:endParaRPr lang="en-US" sz="20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476325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0BFC158-5F8B-0CB9-52B2-B792C438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8648701"/>
            <a:ext cx="509658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4643</Words>
  <Application>Microsoft Office PowerPoint</Application>
  <PresentationFormat>Custom</PresentationFormat>
  <Paragraphs>1593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Cabin Semi-Bold</vt:lpstr>
      <vt:lpstr>Symbol</vt:lpstr>
      <vt:lpstr>Calibri</vt:lpstr>
      <vt:lpstr>Arial</vt:lpstr>
      <vt:lpstr>Cabin</vt:lpstr>
      <vt:lpstr>Times New Roman</vt:lpstr>
      <vt:lpstr>Office Theme</vt:lpstr>
      <vt:lpstr>Equation.3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Tuấn Kiệt Trác</cp:lastModifiedBy>
  <cp:revision>15</cp:revision>
  <dcterms:created xsi:type="dcterms:W3CDTF">2006-08-16T00:00:00Z</dcterms:created>
  <dcterms:modified xsi:type="dcterms:W3CDTF">2024-12-18T18:47:29Z</dcterms:modified>
  <dc:identifier>DAGZpmeO_90</dc:identifier>
</cp:coreProperties>
</file>