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60" r:id="rId3"/>
    <p:sldId id="261" r:id="rId4"/>
    <p:sldId id="262" r:id="rId5"/>
    <p:sldId id="263" r:id="rId6"/>
    <p:sldId id="264" r:id="rId7"/>
    <p:sldId id="265" r:id="rId8"/>
    <p:sldId id="266" r:id="rId9"/>
    <p:sldId id="267" r:id="rId10"/>
    <p:sldId id="276" r:id="rId11"/>
    <p:sldId id="277" r:id="rId12"/>
    <p:sldId id="279" r:id="rId13"/>
    <p:sldId id="268" r:id="rId14"/>
    <p:sldId id="269" r:id="rId15"/>
    <p:sldId id="270" r:id="rId16"/>
    <p:sldId id="272" r:id="rId17"/>
    <p:sldId id="271" r:id="rId18"/>
    <p:sldId id="278" r:id="rId19"/>
    <p:sldId id="280" r:id="rId20"/>
    <p:sldId id="273" r:id="rId21"/>
    <p:sldId id="274" r:id="rId22"/>
    <p:sldId id="27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098" autoAdjust="0"/>
  </p:normalViewPr>
  <p:slideViewPr>
    <p:cSldViewPr snapToGrid="0">
      <p:cViewPr varScale="1">
        <p:scale>
          <a:sx n="59" d="100"/>
          <a:sy n="59" d="100"/>
        </p:scale>
        <p:origin x="11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D66892-710A-4F79-92CB-D695AE78A1DE}" type="datetimeFigureOut">
              <a:rPr lang="en-US" smtClean="0"/>
              <a:t>4/7/2021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32CC9D-17D0-4C33-8478-A5482E27E608}" type="slidenum">
              <a:rPr lang="en-US" smtClean="0"/>
              <a:t>‹#›</a:t>
            </a:fld>
            <a:endParaRPr lang="en-US"/>
          </a:p>
        </p:txBody>
      </p:sp>
    </p:spTree>
    <p:extLst>
      <p:ext uri="{BB962C8B-B14F-4D97-AF65-F5344CB8AC3E}">
        <p14:creationId xmlns:p14="http://schemas.microsoft.com/office/powerpoint/2010/main" val="513549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dammio.com/glossary/mvc"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mtClean="0">
                <a:latin typeface="Times New Roman" panose="02020603050405020304" pitchFamily="18" charset="0"/>
                <a:cs typeface="Times New Roman" panose="02020603050405020304" pitchFamily="18" charset="0"/>
              </a:rPr>
              <a:t>ASP.NET </a:t>
            </a:r>
            <a:r>
              <a:rPr lang="vi-VN" smtClean="0">
                <a:latin typeface="Times New Roman" panose="02020603050405020304" pitchFamily="18" charset="0"/>
                <a:cs typeface="Times New Roman" panose="02020603050405020304" pitchFamily="18" charset="0"/>
                <a:hlinkClick r:id="rId3"/>
              </a:rPr>
              <a:t>MVC</a:t>
            </a:r>
            <a:r>
              <a:rPr lang="vi-VN" smtClean="0">
                <a:latin typeface="Times New Roman" panose="02020603050405020304" pitchFamily="18" charset="0"/>
                <a:cs typeface="Times New Roman" panose="02020603050405020304" pitchFamily="18" charset="0"/>
              </a:rPr>
              <a:t> là 1 phần mềm mã mở, tách rời với thành phần độc quyền ASP.NET Web Forms. ASP.NET </a:t>
            </a:r>
            <a:r>
              <a:rPr lang="vi-VN" smtClean="0">
                <a:latin typeface="Times New Roman" panose="02020603050405020304" pitchFamily="18" charset="0"/>
                <a:cs typeface="Times New Roman" panose="02020603050405020304" pitchFamily="18" charset="0"/>
                <a:hlinkClick r:id="rId3"/>
              </a:rPr>
              <a:t>MVC</a:t>
            </a:r>
            <a:r>
              <a:rPr lang="vi-VN" smtClean="0">
                <a:latin typeface="Times New Roman" panose="02020603050405020304" pitchFamily="18" charset="0"/>
                <a:cs typeface="Times New Roman" panose="02020603050405020304" pitchFamily="18" charset="0"/>
              </a:rPr>
              <a:t> đang nổi lên là phương pháp phát triển web mạnh nhất và phổ biến nhất trên nền ASP.NET hiện nay.</a:t>
            </a:r>
            <a:endParaRPr lang="en-US" sz="160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032CC9D-17D0-4C33-8478-A5482E27E608}" type="slidenum">
              <a:rPr lang="en-US" smtClean="0"/>
              <a:t>3</a:t>
            </a:fld>
            <a:endParaRPr lang="en-US"/>
          </a:p>
        </p:txBody>
      </p:sp>
    </p:spTree>
    <p:extLst>
      <p:ext uri="{BB962C8B-B14F-4D97-AF65-F5344CB8AC3E}">
        <p14:creationId xmlns:p14="http://schemas.microsoft.com/office/powerpoint/2010/main" val="1602629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buFont typeface="Wingdings" panose="05000000000000000000" pitchFamily="2" charset="2"/>
              <a:buNone/>
            </a:pPr>
            <a:r>
              <a:rPr lang="en-US" sz="120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Model:</a:t>
            </a:r>
            <a:r>
              <a:rPr lang="en-US" sz="1200" baseline="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Nó bao gồm các class/ function xử lý nhiều nghiệp vụ như kết nối database, truy vấn dữ liệu, thêm – xóa – sửa dữ liệu…</a:t>
            </a:r>
          </a:p>
          <a:p>
            <a:pPr>
              <a:lnSpc>
                <a:spcPct val="100000"/>
              </a:lnSpc>
              <a:buFont typeface="Wingdings" panose="05000000000000000000" pitchFamily="2" charset="2"/>
              <a:buNone/>
            </a:pPr>
            <a:r>
              <a:rPr lang="en-US" sz="1200" smtClean="0">
                <a:solidFill>
                  <a:srgbClr val="000000"/>
                </a:solidFill>
                <a:latin typeface="Times New Roman" panose="02020603050405020304" pitchFamily="18" charset="0"/>
                <a:cs typeface="Times New Roman" panose="02020603050405020304" pitchFamily="18" charset="0"/>
              </a:rPr>
              <a:t>View: </a:t>
            </a:r>
            <a:r>
              <a:rPr lang="en-US" sz="1200" kern="1200" smtClean="0">
                <a:solidFill>
                  <a:schemeClr val="tx1"/>
                </a:solidFill>
                <a:effectLst/>
                <a:latin typeface="Times New Roman" panose="02020603050405020304" pitchFamily="18" charset="0"/>
                <a:ea typeface="+mn-ea"/>
                <a:cs typeface="Times New Roman" panose="02020603050405020304" pitchFamily="18" charset="0"/>
              </a:rPr>
              <a:t>Hiểu một cách đơn giản, nó là tập hợp các form hoặc các file HTML. </a:t>
            </a:r>
          </a:p>
          <a:p>
            <a:pPr>
              <a:lnSpc>
                <a:spcPct val="100000"/>
              </a:lnSpc>
              <a:buFont typeface="Wingdings" panose="05000000000000000000" pitchFamily="2" charset="2"/>
              <a:buNone/>
            </a:pPr>
            <a:r>
              <a:rPr lang="en-US" sz="1200" kern="1200" smtClean="0">
                <a:solidFill>
                  <a:schemeClr val="tx1"/>
                </a:solidFill>
                <a:effectLst/>
                <a:latin typeface="Times New Roman" panose="02020603050405020304" pitchFamily="18" charset="0"/>
                <a:ea typeface="+mn-ea"/>
                <a:cs typeface="Times New Roman" panose="02020603050405020304" pitchFamily="18" charset="0"/>
              </a:rPr>
              <a:t>Controller:</a:t>
            </a:r>
            <a:r>
              <a:rPr lang="en-US" sz="1200" kern="1200" baseline="0" smtClean="0">
                <a:solidFill>
                  <a:schemeClr val="tx1"/>
                </a:solidFill>
                <a:effectLst/>
                <a:latin typeface="Times New Roman" panose="02020603050405020304" pitchFamily="18" charset="0"/>
                <a:ea typeface="+mn-ea"/>
                <a:cs typeface="Times New Roman" panose="02020603050405020304" pitchFamily="18" charset="0"/>
              </a:rPr>
              <a:t> </a:t>
            </a:r>
            <a:r>
              <a:rPr lang="en-US" sz="1200" kern="1200" smtClean="0">
                <a:solidFill>
                  <a:schemeClr val="tx1"/>
                </a:solidFill>
                <a:effectLst/>
                <a:latin typeface="Times New Roman" panose="02020603050405020304" pitchFamily="18" charset="0"/>
                <a:ea typeface="+mn-ea"/>
                <a:cs typeface="Times New Roman" panose="02020603050405020304" pitchFamily="18" charset="0"/>
              </a:rPr>
              <a:t>Chẳng hạn thành phần này sẽ nhận yêu cầu từ url và form để thao tác trực tiếp với Model.</a:t>
            </a:r>
          </a:p>
          <a:p>
            <a:pPr>
              <a:lnSpc>
                <a:spcPct val="100000"/>
              </a:lnSpc>
              <a:buFont typeface="Wingdings" panose="05000000000000000000" pitchFamily="2" charset="2"/>
              <a:buNone/>
            </a:pPr>
            <a:r>
              <a:rPr lang="en-US" sz="1200" kern="1200" smtClean="0">
                <a:solidFill>
                  <a:schemeClr val="tx1"/>
                </a:solidFill>
                <a:effectLst/>
                <a:latin typeface="Times New Roman" panose="02020603050405020304" pitchFamily="18" charset="0"/>
                <a:ea typeface="+mn-ea"/>
                <a:cs typeface="Times New Roman" panose="02020603050405020304" pitchFamily="18" charset="0"/>
              </a:rPr>
              <a:t>*******</a:t>
            </a:r>
            <a:r>
              <a:rPr lang="vi-VN" sz="1200" b="0" i="0" kern="1200" smtClean="0">
                <a:solidFill>
                  <a:schemeClr val="tx1"/>
                </a:solidFill>
                <a:effectLst/>
                <a:latin typeface="Times New Roman" panose="02020603050405020304" pitchFamily="18" charset="0"/>
                <a:ea typeface="+mn-ea"/>
                <a:cs typeface="Times New Roman" panose="02020603050405020304" pitchFamily="18" charset="0"/>
              </a:rPr>
              <a:t>Trong MVC, Controller đóng vai trò cầu nối giữa Model và View. Giữa Controller-View và Controller-Model đều là tương tác 2 chiều. Mỗi phần trong đó sẽ bao gồm các đoạn code xử lý độc lập theo vai trò của mình. Mục đích chính của mô hình này nhằm chia nhỏ code để dễ phát triển và bảo trì.</a:t>
            </a:r>
            <a:endParaRPr lang="en-US" sz="120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032CC9D-17D0-4C33-8478-A5482E27E608}" type="slidenum">
              <a:rPr lang="en-US" smtClean="0"/>
              <a:t>4</a:t>
            </a:fld>
            <a:endParaRPr lang="en-US"/>
          </a:p>
        </p:txBody>
      </p:sp>
    </p:spTree>
    <p:extLst>
      <p:ext uri="{BB962C8B-B14F-4D97-AF65-F5344CB8AC3E}">
        <p14:creationId xmlns:p14="http://schemas.microsoft.com/office/powerpoint/2010/main" val="801423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smtClean="0">
                <a:solidFill>
                  <a:schemeClr val="tx1"/>
                </a:solidFill>
                <a:effectLst/>
                <a:latin typeface="+mn-lt"/>
                <a:ea typeface="+mn-ea"/>
                <a:cs typeface="+mn-cs"/>
              </a:rPr>
              <a:t>Ưu điểm của MVC: Lợi ích chính</a:t>
            </a:r>
          </a:p>
          <a:p>
            <a:r>
              <a:rPr lang="vi-VN" sz="1200" b="0" i="0" kern="1200" smtClean="0">
                <a:solidFill>
                  <a:schemeClr val="tx1"/>
                </a:solidFill>
                <a:effectLst/>
                <a:latin typeface="+mn-lt"/>
                <a:ea typeface="+mn-ea"/>
                <a:cs typeface="+mn-cs"/>
              </a:rPr>
              <a:t>Đây là những lợi ích chính của việc sử dụng kiến ​​trúc MVC.</a:t>
            </a:r>
          </a:p>
          <a:p>
            <a:r>
              <a:rPr lang="vi-VN" sz="1200" b="0" i="0" kern="1200" smtClean="0">
                <a:solidFill>
                  <a:schemeClr val="tx1"/>
                </a:solidFill>
                <a:effectLst/>
                <a:latin typeface="+mn-lt"/>
                <a:ea typeface="+mn-ea"/>
                <a:cs typeface="+mn-cs"/>
              </a:rPr>
              <a:t>Bảo trì mã dễ dàng, giúp mở rộng và phát triển</a:t>
            </a:r>
          </a:p>
          <a:p>
            <a:r>
              <a:rPr lang="vi-VN" sz="1200" b="0" i="0" kern="1200" smtClean="0">
                <a:solidFill>
                  <a:schemeClr val="tx1"/>
                </a:solidFill>
                <a:effectLst/>
                <a:latin typeface="+mn-lt"/>
                <a:ea typeface="+mn-ea"/>
                <a:cs typeface="+mn-cs"/>
              </a:rPr>
              <a:t>Thành phần MVC có thể được kiểm tra riêng với người dùng</a:t>
            </a:r>
          </a:p>
          <a:p>
            <a:r>
              <a:rPr lang="vi-VN" sz="1200" b="0" i="0" kern="1200" smtClean="0">
                <a:solidFill>
                  <a:schemeClr val="tx1"/>
                </a:solidFill>
                <a:effectLst/>
                <a:latin typeface="+mn-lt"/>
                <a:ea typeface="+mn-ea"/>
                <a:cs typeface="+mn-cs"/>
              </a:rPr>
              <a:t>Hỗ trợ dễ dàng cho khách hàng mới</a:t>
            </a:r>
          </a:p>
          <a:p>
            <a:r>
              <a:rPr lang="vi-VN" sz="1200" b="0" i="0" kern="1200" smtClean="0">
                <a:solidFill>
                  <a:schemeClr val="tx1"/>
                </a:solidFill>
                <a:effectLst/>
                <a:latin typeface="+mn-lt"/>
                <a:ea typeface="+mn-ea"/>
                <a:cs typeface="+mn-cs"/>
              </a:rPr>
              <a:t>Sự phát triển của các thành phần khác nhau có thể được thực hiện song song.</a:t>
            </a:r>
          </a:p>
          <a:p>
            <a:r>
              <a:rPr lang="vi-VN" sz="1200" b="0" i="0" kern="1200" smtClean="0">
                <a:solidFill>
                  <a:schemeClr val="tx1"/>
                </a:solidFill>
                <a:effectLst/>
                <a:latin typeface="+mn-lt"/>
                <a:ea typeface="+mn-ea"/>
                <a:cs typeface="+mn-cs"/>
              </a:rPr>
              <a:t>Nó giúp bạn tránh sự phức tạp bằng cách chia một ứng dụng thành ba phần: Model, view và controller.</a:t>
            </a:r>
          </a:p>
          <a:p>
            <a:r>
              <a:rPr lang="vi-VN" sz="1200" b="0" i="0" kern="1200" smtClean="0">
                <a:solidFill>
                  <a:schemeClr val="tx1"/>
                </a:solidFill>
                <a:effectLst/>
                <a:latin typeface="+mn-lt"/>
                <a:ea typeface="+mn-ea"/>
                <a:cs typeface="+mn-cs"/>
              </a:rPr>
              <a:t>Chỉ sử dụng mẫu Front Controller xử lý các yêu cầu ứng dụng web thông qua một bộ điều khiển duy nhất.</a:t>
            </a:r>
          </a:p>
          <a:p>
            <a:r>
              <a:rPr lang="vi-VN" sz="1200" b="0" i="0" kern="1200" smtClean="0">
                <a:solidFill>
                  <a:schemeClr val="tx1"/>
                </a:solidFill>
                <a:effectLst/>
                <a:latin typeface="+mn-lt"/>
                <a:ea typeface="+mn-ea"/>
                <a:cs typeface="+mn-cs"/>
              </a:rPr>
              <a:t>Cung cấp hỗ trợ tốt nhất để phát triển dựa trên thử nghiệm</a:t>
            </a:r>
          </a:p>
          <a:p>
            <a:r>
              <a:rPr lang="vi-VN" sz="1200" b="0" i="0" kern="1200" smtClean="0">
                <a:solidFill>
                  <a:schemeClr val="tx1"/>
                </a:solidFill>
                <a:effectLst/>
                <a:latin typeface="+mn-lt"/>
                <a:ea typeface="+mn-ea"/>
                <a:cs typeface="+mn-cs"/>
              </a:rPr>
              <a:t>Nó hoạt động tốt cho các ứng dụng Web được hỗ trợ bởi các nhóm các nhà thiết kế và phát triển web.</a:t>
            </a:r>
          </a:p>
          <a:p>
            <a:r>
              <a:rPr lang="vi-VN" sz="1200" b="0" i="0" kern="1200" smtClean="0">
                <a:solidFill>
                  <a:schemeClr val="tx1"/>
                </a:solidFill>
                <a:effectLst/>
                <a:latin typeface="+mn-lt"/>
                <a:ea typeface="+mn-ea"/>
                <a:cs typeface="+mn-cs"/>
              </a:rPr>
              <a:t>Cung cấp sự phân tách rõ ràng các mối quan tâm (SoC).</a:t>
            </a:r>
          </a:p>
          <a:p>
            <a:r>
              <a:rPr lang="vi-VN" sz="1200" b="0" i="0" kern="1200" smtClean="0">
                <a:solidFill>
                  <a:schemeClr val="tx1"/>
                </a:solidFill>
                <a:effectLst/>
                <a:latin typeface="+mn-lt"/>
                <a:ea typeface="+mn-ea"/>
                <a:cs typeface="+mn-cs"/>
              </a:rPr>
              <a:t>Công cụ tìm kiếm tối ưu hóa (SEO) thân thiện.</a:t>
            </a:r>
          </a:p>
          <a:p>
            <a:r>
              <a:rPr lang="vi-VN" sz="1200" b="0" i="0" kern="1200" smtClean="0">
                <a:solidFill>
                  <a:schemeClr val="tx1"/>
                </a:solidFill>
                <a:effectLst/>
                <a:latin typeface="+mn-lt"/>
                <a:ea typeface="+mn-ea"/>
                <a:cs typeface="+mn-cs"/>
              </a:rPr>
              <a:t>Tất cả các layer (lớp) và các đối tượng là độc lập với nhau để bạn có thể kiểm tra chúng một cách riêng biệt.</a:t>
            </a:r>
          </a:p>
          <a:p>
            <a:r>
              <a:rPr lang="vi-VN" sz="1200" b="1" i="0" kern="1200" smtClean="0">
                <a:solidFill>
                  <a:schemeClr val="tx1"/>
                </a:solidFill>
                <a:effectLst/>
                <a:latin typeface="+mn-lt"/>
                <a:ea typeface="+mn-ea"/>
                <a:cs typeface="+mn-cs"/>
              </a:rPr>
              <a:t>Nhược điểm của việc sử dụng MVC</a:t>
            </a:r>
          </a:p>
          <a:p>
            <a:r>
              <a:rPr lang="vi-VN" sz="1200" b="0" i="0" kern="1200" smtClean="0">
                <a:solidFill>
                  <a:schemeClr val="tx1"/>
                </a:solidFill>
                <a:effectLst/>
                <a:latin typeface="+mn-lt"/>
                <a:ea typeface="+mn-ea"/>
                <a:cs typeface="+mn-cs"/>
              </a:rPr>
              <a:t>Khó đọc, thay đổi, kiểm tra và sử dụng lại mô hình này.</a:t>
            </a:r>
          </a:p>
          <a:p>
            <a:r>
              <a:rPr lang="vi-VN" sz="1200" b="0" i="0" kern="1200" smtClean="0">
                <a:solidFill>
                  <a:schemeClr val="tx1"/>
                </a:solidFill>
                <a:effectLst/>
                <a:latin typeface="+mn-lt"/>
                <a:ea typeface="+mn-ea"/>
                <a:cs typeface="+mn-cs"/>
              </a:rPr>
              <a:t>Việc điều hướng tổ chức có thể đôi khi phức tạp vì nó giới thiệu các layer mới đòi hỏi người dùng phải thích ứng với các tiêu chí của MVC.</a:t>
            </a:r>
          </a:p>
          <a:p>
            <a:r>
              <a:rPr lang="vi-VN" sz="1200" b="0" i="0" kern="1200" smtClean="0">
                <a:solidFill>
                  <a:schemeClr val="tx1"/>
                </a:solidFill>
                <a:effectLst/>
                <a:latin typeface="+mn-lt"/>
                <a:ea typeface="+mn-ea"/>
                <a:cs typeface="+mn-cs"/>
              </a:rPr>
              <a:t>Không hỗ trợ xác nhận chính thức.</a:t>
            </a:r>
          </a:p>
          <a:p>
            <a:r>
              <a:rPr lang="vi-VN" sz="1200" b="0" i="0" kern="1200" smtClean="0">
                <a:solidFill>
                  <a:schemeClr val="tx1"/>
                </a:solidFill>
                <a:effectLst/>
                <a:latin typeface="+mn-lt"/>
                <a:ea typeface="+mn-ea"/>
                <a:cs typeface="+mn-cs"/>
              </a:rPr>
              <a:t>Tăng độ phức tạp và kém hiệu quả của dữ liệu.</a:t>
            </a:r>
          </a:p>
          <a:p>
            <a:r>
              <a:rPr lang="vi-VN" sz="1200" b="0" i="0" kern="1200" smtClean="0">
                <a:solidFill>
                  <a:schemeClr val="tx1"/>
                </a:solidFill>
                <a:effectLst/>
                <a:latin typeface="+mn-lt"/>
                <a:ea typeface="+mn-ea"/>
                <a:cs typeface="+mn-cs"/>
              </a:rPr>
              <a:t>Khó khăn khi sử dụng MVC với giao diện người dùng.</a:t>
            </a:r>
          </a:p>
          <a:p>
            <a:r>
              <a:rPr lang="vi-VN" sz="1200" b="0" i="0" kern="1200" smtClean="0">
                <a:solidFill>
                  <a:schemeClr val="tx1"/>
                </a:solidFill>
                <a:effectLst/>
                <a:latin typeface="+mn-lt"/>
                <a:ea typeface="+mn-ea"/>
                <a:cs typeface="+mn-cs"/>
              </a:rPr>
              <a:t>Cần có nhiều lập trình viên để tiến hành lập trình song song.</a:t>
            </a:r>
          </a:p>
          <a:p>
            <a:r>
              <a:rPr lang="vi-VN" sz="1200" b="0" i="0" kern="1200" smtClean="0">
                <a:solidFill>
                  <a:schemeClr val="tx1"/>
                </a:solidFill>
                <a:effectLst/>
                <a:latin typeface="+mn-lt"/>
                <a:ea typeface="+mn-ea"/>
                <a:cs typeface="+mn-cs"/>
              </a:rPr>
              <a:t>Phải có lượng kiến thức về công nghệ phải nhiều vì nó rất cần thiết.</a:t>
            </a:r>
          </a:p>
          <a:p>
            <a:r>
              <a:rPr lang="vi-VN" sz="1200" b="0" i="0" kern="1200" smtClean="0">
                <a:solidFill>
                  <a:schemeClr val="tx1"/>
                </a:solidFill>
                <a:effectLst/>
                <a:latin typeface="+mn-lt"/>
                <a:ea typeface="+mn-ea"/>
                <a:cs typeface="+mn-cs"/>
              </a:rPr>
              <a:t>Duy trì rất nhiều mã trong controller (bộ điều khiển).</a:t>
            </a:r>
          </a:p>
        </p:txBody>
      </p:sp>
      <p:sp>
        <p:nvSpPr>
          <p:cNvPr id="4" name="Slide Number Placeholder 3"/>
          <p:cNvSpPr>
            <a:spLocks noGrp="1"/>
          </p:cNvSpPr>
          <p:nvPr>
            <p:ph type="sldNum" sz="quarter" idx="10"/>
          </p:nvPr>
        </p:nvSpPr>
        <p:spPr/>
        <p:txBody>
          <a:bodyPr/>
          <a:lstStyle/>
          <a:p>
            <a:fld id="{D032CC9D-17D0-4C33-8478-A5482E27E608}" type="slidenum">
              <a:rPr lang="en-US" smtClean="0"/>
              <a:t>5</a:t>
            </a:fld>
            <a:endParaRPr lang="en-US"/>
          </a:p>
        </p:txBody>
      </p:sp>
    </p:spTree>
    <p:extLst>
      <p:ext uri="{BB962C8B-B14F-4D97-AF65-F5344CB8AC3E}">
        <p14:creationId xmlns:p14="http://schemas.microsoft.com/office/powerpoint/2010/main" val="3555542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32CC9D-17D0-4C33-8478-A5482E27E608}" type="slidenum">
              <a:rPr lang="en-US" smtClean="0"/>
              <a:t>22</a:t>
            </a:fld>
            <a:endParaRPr lang="en-US"/>
          </a:p>
        </p:txBody>
      </p:sp>
    </p:spTree>
    <p:extLst>
      <p:ext uri="{BB962C8B-B14F-4D97-AF65-F5344CB8AC3E}">
        <p14:creationId xmlns:p14="http://schemas.microsoft.com/office/powerpoint/2010/main" val="2612644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E595D13-55F9-487F-A69C-41D5CC0E9EB1}" type="datetime1">
              <a:rPr lang="en-US" smtClean="0"/>
              <a:t>4/7/2021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US" smtClean="0"/>
              <a:t>Khoa Công Nghệ Thông Tin Đại học Hải Phòng</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6DE337-8C26-4DE6-B895-599E4FEF0C54}" type="datetime1">
              <a:rPr lang="en-US" smtClean="0"/>
              <a:t>4/7/2021</a:t>
            </a:fld>
            <a:endParaRPr lang="en-US" dirty="0"/>
          </a:p>
        </p:txBody>
      </p:sp>
      <p:sp>
        <p:nvSpPr>
          <p:cNvPr id="5" name="Footer Placeholder 4"/>
          <p:cNvSpPr>
            <a:spLocks noGrp="1"/>
          </p:cNvSpPr>
          <p:nvPr>
            <p:ph type="ftr" sz="quarter" idx="11"/>
          </p:nvPr>
        </p:nvSpPr>
        <p:spPr/>
        <p:txBody>
          <a:bodyPr/>
          <a:lstStyle/>
          <a:p>
            <a:r>
              <a:rPr lang="en-US" smtClean="0"/>
              <a:t>Khoa Công Nghệ Thông Tin Đại học Hải Phòng</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81D862-F7D7-4383-A82C-31B5764F01CE}" type="datetime1">
              <a:rPr lang="en-US" smtClean="0"/>
              <a:t>4/7/2021</a:t>
            </a:fld>
            <a:endParaRPr lang="en-US" dirty="0"/>
          </a:p>
        </p:txBody>
      </p:sp>
      <p:sp>
        <p:nvSpPr>
          <p:cNvPr id="5" name="Footer Placeholder 4"/>
          <p:cNvSpPr>
            <a:spLocks noGrp="1"/>
          </p:cNvSpPr>
          <p:nvPr>
            <p:ph type="ftr" sz="quarter" idx="11"/>
          </p:nvPr>
        </p:nvSpPr>
        <p:spPr/>
        <p:txBody>
          <a:bodyPr/>
          <a:lstStyle/>
          <a:p>
            <a:r>
              <a:rPr lang="en-US" smtClean="0"/>
              <a:t>Khoa Công Nghệ Thông Tin Đại học Hải Phòng</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3F00CD-ECDA-4A1E-A45D-7D97DD615106}" type="datetime1">
              <a:rPr lang="en-US" smtClean="0"/>
              <a:t>4/7/2021</a:t>
            </a:fld>
            <a:endParaRPr lang="en-US" dirty="0"/>
          </a:p>
        </p:txBody>
      </p:sp>
      <p:sp>
        <p:nvSpPr>
          <p:cNvPr id="5" name="Footer Placeholder 4"/>
          <p:cNvSpPr>
            <a:spLocks noGrp="1"/>
          </p:cNvSpPr>
          <p:nvPr>
            <p:ph type="ftr" sz="quarter" idx="11"/>
          </p:nvPr>
        </p:nvSpPr>
        <p:spPr/>
        <p:txBody>
          <a:bodyPr/>
          <a:lstStyle/>
          <a:p>
            <a:r>
              <a:rPr lang="en-US" smtClean="0"/>
              <a:t>Khoa Công Nghệ Thông Tin Đại học Hải Phòng</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1D16AAD-AFCD-44F7-8566-1F3894E30CEB}" type="datetime1">
              <a:rPr lang="en-US" smtClean="0"/>
              <a:t>4/7/2021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US" smtClean="0"/>
              <a:t>Khoa Công Nghệ Thông Tin Đại học Hải Phòng</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EEE0B19-5F6C-4D46-B1CF-BC731A731A76}" type="datetime1">
              <a:rPr lang="en-US" smtClean="0"/>
              <a:t>4/7/2021</a:t>
            </a:fld>
            <a:endParaRPr lang="en-US" dirty="0"/>
          </a:p>
        </p:txBody>
      </p:sp>
      <p:sp>
        <p:nvSpPr>
          <p:cNvPr id="6" name="Footer Placeholder 5"/>
          <p:cNvSpPr>
            <a:spLocks noGrp="1"/>
          </p:cNvSpPr>
          <p:nvPr>
            <p:ph type="ftr" sz="quarter" idx="11"/>
          </p:nvPr>
        </p:nvSpPr>
        <p:spPr/>
        <p:txBody>
          <a:bodyPr/>
          <a:lstStyle/>
          <a:p>
            <a:r>
              <a:rPr lang="en-US" smtClean="0"/>
              <a:t>Khoa Công Nghệ Thông Tin Đại học Hải Phòng</a:t>
            </a:r>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A5DCDA-2E48-4D54-BC99-49803DCCAD14}" type="datetime1">
              <a:rPr lang="en-US" smtClean="0"/>
              <a:t>4/7/2021</a:t>
            </a:fld>
            <a:endParaRPr lang="en-US" dirty="0"/>
          </a:p>
        </p:txBody>
      </p:sp>
      <p:sp>
        <p:nvSpPr>
          <p:cNvPr id="8" name="Footer Placeholder 7"/>
          <p:cNvSpPr>
            <a:spLocks noGrp="1"/>
          </p:cNvSpPr>
          <p:nvPr>
            <p:ph type="ftr" sz="quarter" idx="11"/>
          </p:nvPr>
        </p:nvSpPr>
        <p:spPr/>
        <p:txBody>
          <a:bodyPr/>
          <a:lstStyle/>
          <a:p>
            <a:r>
              <a:rPr lang="en-US" smtClean="0"/>
              <a:t>Khoa Công Nghệ Thông Tin Đại học Hải Phòng</a:t>
            </a:r>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62A6F5-8AA9-4BCB-AA11-E4F5F68309EE}" type="datetime1">
              <a:rPr lang="en-US" smtClean="0"/>
              <a:t>4/7/2021</a:t>
            </a:fld>
            <a:endParaRPr lang="en-US" dirty="0"/>
          </a:p>
        </p:txBody>
      </p:sp>
      <p:sp>
        <p:nvSpPr>
          <p:cNvPr id="4" name="Footer Placeholder 3"/>
          <p:cNvSpPr>
            <a:spLocks noGrp="1"/>
          </p:cNvSpPr>
          <p:nvPr>
            <p:ph type="ftr" sz="quarter" idx="11"/>
          </p:nvPr>
        </p:nvSpPr>
        <p:spPr/>
        <p:txBody>
          <a:bodyPr/>
          <a:lstStyle/>
          <a:p>
            <a:r>
              <a:rPr lang="en-US" smtClean="0"/>
              <a:t>Khoa Công Nghệ Thông Tin Đại học Hải Phòng</a:t>
            </a:r>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D55A1C-23B1-49F1-BDC6-9A43248C4347}" type="datetime1">
              <a:rPr lang="en-US" smtClean="0"/>
              <a:t>4/7/2021</a:t>
            </a:fld>
            <a:endParaRPr lang="en-US" dirty="0"/>
          </a:p>
        </p:txBody>
      </p:sp>
      <p:sp>
        <p:nvSpPr>
          <p:cNvPr id="3" name="Footer Placeholder 2"/>
          <p:cNvSpPr>
            <a:spLocks noGrp="1"/>
          </p:cNvSpPr>
          <p:nvPr>
            <p:ph type="ftr" sz="quarter" idx="11"/>
          </p:nvPr>
        </p:nvSpPr>
        <p:spPr/>
        <p:txBody>
          <a:bodyPr/>
          <a:lstStyle/>
          <a:p>
            <a:r>
              <a:rPr lang="en-US" smtClean="0"/>
              <a:t>Khoa Công Nghệ Thông Tin Đại học Hải Phòng</a:t>
            </a:r>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7BB5C72-981B-42E2-9C94-0ADB1A3E2310}" type="datetime1">
              <a:rPr lang="en-US" smtClean="0"/>
              <a:t>4/7/2021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smtClean="0"/>
              <a:t>Khoa Công Nghệ Thông Tin Đại học Hải Phòng</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09F85E9-ADE0-440B-B31B-74E7FC3C0A33}" type="datetime1">
              <a:rPr lang="en-US" smtClean="0"/>
              <a:t>4/7/2021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smtClean="0"/>
              <a:t>Khoa Công Nghệ Thông Tin Đại học Hải Phòng</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E8383F2-95F8-4E86-8AD4-9B758684C46B}" type="datetime1">
              <a:rPr lang="en-US" smtClean="0"/>
              <a:t>4/7/2021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n-US" smtClean="0"/>
              <a:t>Khoa Công Nghệ Thông Tin Đại học Hải Phòng</a:t>
            </a:r>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532710"/>
            <a:ext cx="8361229" cy="1314994"/>
          </a:xfrm>
        </p:spPr>
        <p:txBody>
          <a:bodyPr/>
          <a:lstStyle/>
          <a:p>
            <a:r>
              <a:rPr lang="en-US" sz="2800" b="1" smtClean="0">
                <a:latin typeface="Calibri" panose="020F0502020204030204" pitchFamily="34" charset="0"/>
                <a:cs typeface="Calibri" panose="020F0502020204030204" pitchFamily="34" charset="0"/>
              </a:rPr>
              <a:t>NGHIÊN CỨU KĨ THUẬT LẬP TRÌNH MVC VÀ</a:t>
            </a:r>
            <a:br>
              <a:rPr lang="en-US" sz="2800" b="1" smtClean="0">
                <a:latin typeface="Calibri" panose="020F0502020204030204" pitchFamily="34" charset="0"/>
                <a:cs typeface="Calibri" panose="020F0502020204030204" pitchFamily="34" charset="0"/>
              </a:rPr>
            </a:br>
            <a:r>
              <a:rPr lang="en-US" sz="2800" b="1" smtClean="0">
                <a:latin typeface="Calibri" panose="020F0502020204030204" pitchFamily="34" charset="0"/>
                <a:cs typeface="Calibri" panose="020F0502020204030204" pitchFamily="34" charset="0"/>
              </a:rPr>
              <a:t>XÂY DỰNG WEBSITE TrẮC NGHIỆM ONLINE</a:t>
            </a:r>
            <a:endParaRPr lang="en-US" sz="2800"/>
          </a:p>
        </p:txBody>
      </p:sp>
      <p:sp>
        <p:nvSpPr>
          <p:cNvPr id="3" name="Subtitle 2"/>
          <p:cNvSpPr>
            <a:spLocks noGrp="1"/>
          </p:cNvSpPr>
          <p:nvPr>
            <p:ph type="subTitle" idx="1"/>
          </p:nvPr>
        </p:nvSpPr>
        <p:spPr>
          <a:xfrm>
            <a:off x="2679905" y="3378926"/>
            <a:ext cx="6831673" cy="1619794"/>
          </a:xfrm>
        </p:spPr>
        <p:txBody>
          <a:bodyPr>
            <a:normAutofit/>
          </a:bodyPr>
          <a:lstStyle/>
          <a:p>
            <a:pPr lvl="0" algn="l"/>
            <a:r>
              <a:rPr lang="vi-VN" sz="2000" b="1">
                <a:solidFill>
                  <a:srgbClr val="C00000"/>
                </a:solidFill>
                <a:latin typeface="Arial"/>
                <a:ea typeface="Arial"/>
                <a:cs typeface="Arial"/>
                <a:sym typeface="Arial"/>
              </a:rPr>
              <a:t>Giả</a:t>
            </a:r>
            <a:r>
              <a:rPr lang="en-US" sz="2000" b="1">
                <a:solidFill>
                  <a:srgbClr val="C00000"/>
                </a:solidFill>
                <a:latin typeface="Arial"/>
                <a:ea typeface="Arial"/>
                <a:cs typeface="Arial"/>
                <a:sym typeface="Arial"/>
              </a:rPr>
              <a:t>ng</a:t>
            </a:r>
            <a:r>
              <a:rPr lang="vi-VN" sz="2000" b="1">
                <a:solidFill>
                  <a:srgbClr val="C00000"/>
                </a:solidFill>
                <a:latin typeface="Arial"/>
                <a:ea typeface="Arial"/>
                <a:cs typeface="Arial"/>
                <a:sym typeface="Arial"/>
              </a:rPr>
              <a:t> viên </a:t>
            </a:r>
            <a:r>
              <a:rPr lang="en-US" sz="2000" b="1">
                <a:solidFill>
                  <a:srgbClr val="C00000"/>
                </a:solidFill>
                <a:latin typeface="Arial"/>
                <a:ea typeface="Arial"/>
                <a:cs typeface="Arial"/>
                <a:sym typeface="Arial"/>
              </a:rPr>
              <a:t>h</a:t>
            </a:r>
            <a:r>
              <a:rPr lang="vi-VN" sz="2000" b="1">
                <a:solidFill>
                  <a:srgbClr val="C00000"/>
                </a:solidFill>
                <a:latin typeface="Arial"/>
                <a:ea typeface="Arial"/>
                <a:cs typeface="Arial"/>
                <a:sym typeface="Arial"/>
              </a:rPr>
              <a:t>ướ</a:t>
            </a:r>
            <a:r>
              <a:rPr lang="en-US" sz="2000" b="1">
                <a:solidFill>
                  <a:srgbClr val="C00000"/>
                </a:solidFill>
                <a:latin typeface="Arial"/>
                <a:ea typeface="Arial"/>
                <a:cs typeface="Arial"/>
                <a:sym typeface="Arial"/>
              </a:rPr>
              <a:t>ng dẫn: </a:t>
            </a:r>
            <a:r>
              <a:rPr lang="en-US" sz="2000">
                <a:latin typeface="Arial"/>
                <a:ea typeface="Arial"/>
                <a:cs typeface="Arial"/>
                <a:sym typeface="Arial"/>
              </a:rPr>
              <a:t>PGS.TS.Lê Đắc Nh</a:t>
            </a:r>
            <a:r>
              <a:rPr lang="vi-VN" sz="2000">
                <a:latin typeface="Arial"/>
                <a:ea typeface="Arial"/>
                <a:cs typeface="Arial"/>
                <a:sym typeface="Arial"/>
              </a:rPr>
              <a:t>ườ</a:t>
            </a:r>
            <a:r>
              <a:rPr lang="en-US" sz="2000">
                <a:latin typeface="Arial"/>
                <a:ea typeface="Arial"/>
                <a:cs typeface="Arial"/>
                <a:sym typeface="Arial"/>
              </a:rPr>
              <a:t>ng</a:t>
            </a:r>
            <a:endParaRPr lang="vi-VN" sz="2000">
              <a:latin typeface="Arial"/>
              <a:ea typeface="Arial"/>
              <a:cs typeface="Arial"/>
              <a:sym typeface="Arial"/>
            </a:endParaRPr>
          </a:p>
          <a:p>
            <a:pPr lvl="0" algn="l"/>
            <a:r>
              <a:rPr lang="vi-VN" sz="2000" b="1">
                <a:solidFill>
                  <a:srgbClr val="C00000"/>
                </a:solidFill>
                <a:latin typeface="Arial"/>
                <a:ea typeface="Arial"/>
                <a:cs typeface="Arial"/>
                <a:sym typeface="Arial"/>
              </a:rPr>
              <a:t>Sinh viên thực hiện</a:t>
            </a:r>
            <a:r>
              <a:rPr lang="vi-VN" sz="2000">
                <a:solidFill>
                  <a:srgbClr val="C00000"/>
                </a:solidFill>
                <a:latin typeface="Arial"/>
                <a:ea typeface="Arial"/>
                <a:cs typeface="Arial"/>
                <a:sym typeface="Arial"/>
              </a:rPr>
              <a:t>: </a:t>
            </a:r>
            <a:r>
              <a:rPr lang="en-US" sz="2000" smtClean="0">
                <a:latin typeface="Arial"/>
                <a:ea typeface="Arial"/>
                <a:cs typeface="Arial"/>
                <a:sym typeface="Arial"/>
              </a:rPr>
              <a:t>Nguyễn Bình Phương Anh</a:t>
            </a:r>
            <a:endParaRPr lang="vi-VN" sz="2000">
              <a:sym typeface="Arial"/>
            </a:endParaRPr>
          </a:p>
          <a:p>
            <a:pPr lvl="0" algn="l"/>
            <a:r>
              <a:rPr lang="vi-VN" sz="2000" b="1">
                <a:solidFill>
                  <a:srgbClr val="C00000"/>
                </a:solidFill>
                <a:latin typeface="Arial"/>
                <a:ea typeface="Arial"/>
                <a:cs typeface="Arial"/>
                <a:sym typeface="Arial"/>
              </a:rPr>
              <a:t>Lớp</a:t>
            </a:r>
            <a:r>
              <a:rPr lang="vi-VN" sz="2000">
                <a:solidFill>
                  <a:srgbClr val="C00000"/>
                </a:solidFill>
                <a:latin typeface="Arial"/>
                <a:ea typeface="Arial"/>
                <a:cs typeface="Arial"/>
                <a:sym typeface="Arial"/>
              </a:rPr>
              <a:t>:</a:t>
            </a:r>
            <a:r>
              <a:rPr lang="vi-VN" sz="2000">
                <a:solidFill>
                  <a:schemeClr val="lt1"/>
                </a:solidFill>
                <a:latin typeface="Arial"/>
                <a:ea typeface="Arial"/>
                <a:cs typeface="Arial"/>
                <a:sym typeface="Arial"/>
              </a:rPr>
              <a:t> </a:t>
            </a:r>
            <a:r>
              <a:rPr lang="vi-VN" sz="2000" smtClean="0">
                <a:latin typeface="Arial"/>
                <a:ea typeface="Arial"/>
                <a:cs typeface="Arial"/>
                <a:sym typeface="Arial"/>
              </a:rPr>
              <a:t>C</a:t>
            </a:r>
            <a:r>
              <a:rPr lang="en-US" sz="2000" smtClean="0">
                <a:latin typeface="Arial"/>
                <a:ea typeface="Arial"/>
                <a:cs typeface="Arial"/>
                <a:sym typeface="Arial"/>
              </a:rPr>
              <a:t>NTT1-</a:t>
            </a:r>
            <a:r>
              <a:rPr lang="vi-VN" sz="2000" smtClean="0">
                <a:sym typeface="Arial"/>
              </a:rPr>
              <a:t>K</a:t>
            </a:r>
            <a:r>
              <a:rPr lang="en-US" sz="2000" smtClean="0">
                <a:sym typeface="Arial"/>
              </a:rPr>
              <a:t>18</a:t>
            </a:r>
          </a:p>
          <a:p>
            <a:pPr lvl="0" algn="l"/>
            <a:r>
              <a:rPr lang="en-US" sz="2000" b="1" smtClean="0">
                <a:solidFill>
                  <a:srgbClr val="C00000"/>
                </a:solidFill>
                <a:latin typeface="Arial"/>
                <a:ea typeface="Arial"/>
                <a:cs typeface="Arial"/>
                <a:sym typeface="Arial"/>
              </a:rPr>
              <a:t>Khoa: </a:t>
            </a:r>
            <a:r>
              <a:rPr lang="en-US" sz="2000" smtClean="0">
                <a:solidFill>
                  <a:schemeClr val="tx1"/>
                </a:solidFill>
                <a:latin typeface="Arial"/>
                <a:ea typeface="Arial"/>
                <a:cs typeface="Arial"/>
                <a:sym typeface="Arial"/>
              </a:rPr>
              <a:t>CÔNG NGHỆ THÔNG TIN</a:t>
            </a:r>
            <a:endParaRPr lang="vi-VN" sz="2000">
              <a:solidFill>
                <a:schemeClr val="tx1"/>
              </a:solidFill>
              <a:latin typeface="Calibri"/>
              <a:ea typeface="Calibri"/>
              <a:cs typeface="Calibri"/>
              <a:sym typeface="Calibri"/>
            </a:endParaRPr>
          </a:p>
        </p:txBody>
      </p:sp>
      <p:pic>
        <p:nvPicPr>
          <p:cNvPr id="5" name="Picture 4">
            <a:extLst>
              <a:ext uri="{FF2B5EF4-FFF2-40B4-BE49-F238E27FC236}">
                <a16:creationId xmlns:a16="http://schemas.microsoft.com/office/drawing/2014/main" xmlns="" id="{A48E3988-F4E9-456D-B4EE-2454F07234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12490" y="263984"/>
            <a:ext cx="1187624" cy="1187624"/>
          </a:xfrm>
          <a:prstGeom prst="rect">
            <a:avLst/>
          </a:prstGeom>
        </p:spPr>
      </p:pic>
    </p:spTree>
    <p:extLst>
      <p:ext uri="{BB962C8B-B14F-4D97-AF65-F5344CB8AC3E}">
        <p14:creationId xmlns:p14="http://schemas.microsoft.com/office/powerpoint/2010/main" val="2002952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1371600" y="291990"/>
            <a:ext cx="9601200" cy="751114"/>
          </a:xfrm>
        </p:spPr>
        <p:txBody>
          <a:bodyPr/>
          <a:lstStyle/>
          <a:p>
            <a:pPr algn="ctr"/>
            <a:r>
              <a:rPr lang="en-US">
                <a:solidFill>
                  <a:srgbClr val="C00000"/>
                </a:solidFill>
                <a:latin typeface="Times New Roman" panose="02020603050405020304" pitchFamily="18" charset="0"/>
                <a:cs typeface="Times New Roman" panose="02020603050405020304" pitchFamily="18" charset="0"/>
              </a:rPr>
              <a:t>Phân tích, thiết kế hệ thống</a:t>
            </a:r>
            <a:endParaRPr lang="vi-VN"/>
          </a:p>
        </p:txBody>
      </p:sp>
      <p:sp>
        <p:nvSpPr>
          <p:cNvPr id="3" name="Chỗ dành sẵn cho Nội dung 2"/>
          <p:cNvSpPr>
            <a:spLocks noGrp="1"/>
          </p:cNvSpPr>
          <p:nvPr>
            <p:ph idx="1"/>
          </p:nvPr>
        </p:nvSpPr>
        <p:spPr>
          <a:xfrm>
            <a:off x="1371600" y="1043104"/>
            <a:ext cx="9601200" cy="5410282"/>
          </a:xfrm>
        </p:spPr>
        <p:txBody>
          <a:bodyPr/>
          <a:lstStyle/>
          <a:p>
            <a:pPr marL="0" indent="0">
              <a:buNone/>
            </a:pPr>
            <a:r>
              <a:rPr lang="en-US" sz="2400">
                <a:solidFill>
                  <a:srgbClr val="000000"/>
                </a:solidFill>
                <a:latin typeface="Times New Roman" panose="02020603050405020304" pitchFamily="18" charset="0"/>
                <a:ea typeface="Times New Roman" panose="02020603050405020304" pitchFamily="18" charset="0"/>
              </a:rPr>
              <a:t>3. Mô hình use case</a:t>
            </a:r>
          </a:p>
          <a:p>
            <a:endParaRPr lang="vi-VN"/>
          </a:p>
        </p:txBody>
      </p:sp>
      <p:sp>
        <p:nvSpPr>
          <p:cNvPr id="4" name="Chỗ dành sẵn cho Ngày tháng 3"/>
          <p:cNvSpPr>
            <a:spLocks noGrp="1"/>
          </p:cNvSpPr>
          <p:nvPr>
            <p:ph type="dt" sz="half" idx="10"/>
          </p:nvPr>
        </p:nvSpPr>
        <p:spPr/>
        <p:txBody>
          <a:bodyPr/>
          <a:lstStyle/>
          <a:p>
            <a:fld id="{2F3F00CD-ECDA-4A1E-A45D-7D97DD615106}" type="datetime1">
              <a:rPr lang="en-US" smtClean="0"/>
              <a:t>4/7/2021</a:t>
            </a:fld>
            <a:endParaRPr lang="en-US" dirty="0"/>
          </a:p>
        </p:txBody>
      </p:sp>
      <p:sp>
        <p:nvSpPr>
          <p:cNvPr id="5" name="Chỗ dành sẵn cho Chân trang 4"/>
          <p:cNvSpPr>
            <a:spLocks noGrp="1"/>
          </p:cNvSpPr>
          <p:nvPr>
            <p:ph type="ftr" sz="quarter" idx="11"/>
          </p:nvPr>
        </p:nvSpPr>
        <p:spPr/>
        <p:txBody>
          <a:bodyPr/>
          <a:lstStyle/>
          <a:p>
            <a:r>
              <a:rPr lang="en-US" smtClean="0"/>
              <a:t>Khoa Công Nghệ Thông Tin Đại học Hải Phòng</a:t>
            </a:r>
            <a:endParaRPr lang="en-US" dirty="0"/>
          </a:p>
        </p:txBody>
      </p:sp>
      <p:sp>
        <p:nvSpPr>
          <p:cNvPr id="6" name="Chỗ dành sẵn cho Số hiệu Bản chiếu 5"/>
          <p:cNvSpPr>
            <a:spLocks noGrp="1"/>
          </p:cNvSpPr>
          <p:nvPr>
            <p:ph type="sldNum" sz="quarter" idx="12"/>
          </p:nvPr>
        </p:nvSpPr>
        <p:spPr/>
        <p:txBody>
          <a:bodyPr/>
          <a:lstStyle/>
          <a:p>
            <a:fld id="{69E57DC2-970A-4B3E-BB1C-7A09969E49DF}" type="slidenum">
              <a:rPr lang="en-US" smtClean="0"/>
              <a:t>10</a:t>
            </a:fld>
            <a:endParaRPr lang="en-US" dirty="0"/>
          </a:p>
        </p:txBody>
      </p:sp>
      <p:pic>
        <p:nvPicPr>
          <p:cNvPr id="7" name="Picture 22"/>
          <p:cNvPicPr/>
          <p:nvPr/>
        </p:nvPicPr>
        <p:blipFill>
          <a:blip r:embed="rId2">
            <a:extLst>
              <a:ext uri="{28A0092B-C50C-407E-A947-70E740481C1C}">
                <a14:useLocalDpi xmlns:a14="http://schemas.microsoft.com/office/drawing/2010/main" val="0"/>
              </a:ext>
            </a:extLst>
          </a:blip>
          <a:stretch>
            <a:fillRect/>
          </a:stretch>
        </p:blipFill>
        <p:spPr>
          <a:xfrm>
            <a:off x="2784019" y="1600200"/>
            <a:ext cx="6776357" cy="4343400"/>
          </a:xfrm>
          <a:prstGeom prst="rect">
            <a:avLst/>
          </a:prstGeom>
        </p:spPr>
      </p:pic>
      <p:sp>
        <p:nvSpPr>
          <p:cNvPr id="8" name="TextBox 8"/>
          <p:cNvSpPr txBox="1"/>
          <p:nvPr/>
        </p:nvSpPr>
        <p:spPr>
          <a:xfrm>
            <a:off x="4011382" y="6084054"/>
            <a:ext cx="4321629" cy="369332"/>
          </a:xfrm>
          <a:prstGeom prst="rect">
            <a:avLst/>
          </a:prstGeom>
          <a:noFill/>
        </p:spPr>
        <p:txBody>
          <a:bodyPr wrap="square" rtlCol="0">
            <a:spAutoFit/>
          </a:bodyPr>
          <a:lstStyle/>
          <a:p>
            <a:pPr algn="ctr"/>
            <a:r>
              <a:rPr lang="en-US" smtClean="0">
                <a:latin typeface="Times New Roman" panose="02020603050405020304" pitchFamily="18" charset="0"/>
                <a:cs typeface="Times New Roman" panose="02020603050405020304" pitchFamily="18" charset="0"/>
              </a:rPr>
              <a:t>Biểu đồ phân rã tác nhân giáo viên</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6760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1371600" y="251293"/>
            <a:ext cx="9601200" cy="718457"/>
          </a:xfrm>
        </p:spPr>
        <p:txBody>
          <a:bodyPr/>
          <a:lstStyle/>
          <a:p>
            <a:pPr algn="ctr"/>
            <a:r>
              <a:rPr lang="en-US">
                <a:solidFill>
                  <a:srgbClr val="C00000"/>
                </a:solidFill>
                <a:latin typeface="Times New Roman" panose="02020603050405020304" pitchFamily="18" charset="0"/>
                <a:cs typeface="Times New Roman" panose="02020603050405020304" pitchFamily="18" charset="0"/>
              </a:rPr>
              <a:t>Phân tích, thiết kế hệ thống</a:t>
            </a:r>
            <a:endParaRPr lang="vi-VN"/>
          </a:p>
        </p:txBody>
      </p:sp>
      <p:sp>
        <p:nvSpPr>
          <p:cNvPr id="3" name="Chỗ dành sẵn cho Nội dung 2"/>
          <p:cNvSpPr>
            <a:spLocks noGrp="1"/>
          </p:cNvSpPr>
          <p:nvPr>
            <p:ph idx="1"/>
          </p:nvPr>
        </p:nvSpPr>
        <p:spPr>
          <a:xfrm>
            <a:off x="1371600" y="969750"/>
            <a:ext cx="9601200" cy="5333079"/>
          </a:xfrm>
        </p:spPr>
        <p:txBody>
          <a:bodyPr/>
          <a:lstStyle/>
          <a:p>
            <a:pPr marL="0" indent="0">
              <a:buNone/>
            </a:pPr>
            <a:r>
              <a:rPr lang="en-US" sz="24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 Mô hình use case</a:t>
            </a:r>
          </a:p>
          <a:p>
            <a:pPr marL="0" indent="0">
              <a:buNone/>
            </a:pPr>
            <a:endParaRPr lang="vi-VN"/>
          </a:p>
        </p:txBody>
      </p:sp>
      <p:sp>
        <p:nvSpPr>
          <p:cNvPr id="4" name="Chỗ dành sẵn cho Ngày tháng 3"/>
          <p:cNvSpPr>
            <a:spLocks noGrp="1"/>
          </p:cNvSpPr>
          <p:nvPr>
            <p:ph type="dt" sz="half" idx="10"/>
          </p:nvPr>
        </p:nvSpPr>
        <p:spPr/>
        <p:txBody>
          <a:bodyPr/>
          <a:lstStyle/>
          <a:p>
            <a:fld id="{2F3F00CD-ECDA-4A1E-A45D-7D97DD615106}" type="datetime1">
              <a:rPr lang="en-US" smtClean="0"/>
              <a:t>4/7/2021</a:t>
            </a:fld>
            <a:endParaRPr lang="en-US" dirty="0"/>
          </a:p>
        </p:txBody>
      </p:sp>
      <p:sp>
        <p:nvSpPr>
          <p:cNvPr id="5" name="Chỗ dành sẵn cho Chân trang 4"/>
          <p:cNvSpPr>
            <a:spLocks noGrp="1"/>
          </p:cNvSpPr>
          <p:nvPr>
            <p:ph type="ftr" sz="quarter" idx="11"/>
          </p:nvPr>
        </p:nvSpPr>
        <p:spPr/>
        <p:txBody>
          <a:bodyPr/>
          <a:lstStyle/>
          <a:p>
            <a:r>
              <a:rPr lang="en-US" smtClean="0"/>
              <a:t>Khoa Công Nghệ Thông Tin Đại học Hải Phòng</a:t>
            </a:r>
            <a:endParaRPr lang="en-US" dirty="0"/>
          </a:p>
        </p:txBody>
      </p:sp>
      <p:sp>
        <p:nvSpPr>
          <p:cNvPr id="6" name="Chỗ dành sẵn cho Số hiệu Bản chiếu 5"/>
          <p:cNvSpPr>
            <a:spLocks noGrp="1"/>
          </p:cNvSpPr>
          <p:nvPr>
            <p:ph type="sldNum" sz="quarter" idx="12"/>
          </p:nvPr>
        </p:nvSpPr>
        <p:spPr/>
        <p:txBody>
          <a:bodyPr/>
          <a:lstStyle/>
          <a:p>
            <a:fld id="{69E57DC2-970A-4B3E-BB1C-7A09969E49DF}" type="slidenum">
              <a:rPr lang="en-US" smtClean="0"/>
              <a:t>11</a:t>
            </a:fld>
            <a:endParaRPr lang="en-US" dirty="0"/>
          </a:p>
        </p:txBody>
      </p:sp>
      <p:pic>
        <p:nvPicPr>
          <p:cNvPr id="7" name="Picture 25"/>
          <p:cNvPicPr/>
          <p:nvPr/>
        </p:nvPicPr>
        <p:blipFill>
          <a:blip r:embed="rId2">
            <a:extLst>
              <a:ext uri="{28A0092B-C50C-407E-A947-70E740481C1C}">
                <a14:useLocalDpi xmlns:a14="http://schemas.microsoft.com/office/drawing/2010/main" val="0"/>
              </a:ext>
            </a:extLst>
          </a:blip>
          <a:stretch>
            <a:fillRect/>
          </a:stretch>
        </p:blipFill>
        <p:spPr>
          <a:xfrm>
            <a:off x="2893564" y="1518556"/>
            <a:ext cx="7050536" cy="4473807"/>
          </a:xfrm>
          <a:prstGeom prst="rect">
            <a:avLst/>
          </a:prstGeom>
        </p:spPr>
      </p:pic>
      <p:sp>
        <p:nvSpPr>
          <p:cNvPr id="8" name="TextBox 8"/>
          <p:cNvSpPr txBox="1"/>
          <p:nvPr/>
        </p:nvSpPr>
        <p:spPr>
          <a:xfrm>
            <a:off x="4258017" y="6142921"/>
            <a:ext cx="4321629" cy="369332"/>
          </a:xfrm>
          <a:prstGeom prst="rect">
            <a:avLst/>
          </a:prstGeom>
          <a:noFill/>
        </p:spPr>
        <p:txBody>
          <a:bodyPr wrap="square" rtlCol="0">
            <a:spAutoFit/>
          </a:bodyPr>
          <a:lstStyle/>
          <a:p>
            <a:pPr algn="ctr"/>
            <a:r>
              <a:rPr lang="en-US" smtClean="0">
                <a:latin typeface="Times New Roman" panose="02020603050405020304" pitchFamily="18" charset="0"/>
                <a:cs typeface="Times New Roman" panose="02020603050405020304" pitchFamily="18" charset="0"/>
              </a:rPr>
              <a:t>Biểu đồ phân rã tác nhân QTV</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990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Ngày tháng 3"/>
          <p:cNvSpPr>
            <a:spLocks noGrp="1"/>
          </p:cNvSpPr>
          <p:nvPr>
            <p:ph type="dt" sz="half" idx="10"/>
          </p:nvPr>
        </p:nvSpPr>
        <p:spPr/>
        <p:txBody>
          <a:bodyPr/>
          <a:lstStyle/>
          <a:p>
            <a:fld id="{2F3F00CD-ECDA-4A1E-A45D-7D97DD615106}" type="datetime1">
              <a:rPr lang="en-US" smtClean="0"/>
              <a:t>4/7/2021</a:t>
            </a:fld>
            <a:endParaRPr lang="en-US" dirty="0"/>
          </a:p>
        </p:txBody>
      </p:sp>
      <p:sp>
        <p:nvSpPr>
          <p:cNvPr id="5" name="Chỗ dành sẵn cho Chân trang 4"/>
          <p:cNvSpPr>
            <a:spLocks noGrp="1"/>
          </p:cNvSpPr>
          <p:nvPr>
            <p:ph type="ftr" sz="quarter" idx="11"/>
          </p:nvPr>
        </p:nvSpPr>
        <p:spPr/>
        <p:txBody>
          <a:bodyPr/>
          <a:lstStyle/>
          <a:p>
            <a:r>
              <a:rPr lang="en-US" smtClean="0"/>
              <a:t>Khoa Công Nghệ Thông Tin Đại học Hải Phòng</a:t>
            </a:r>
            <a:endParaRPr lang="en-US" dirty="0"/>
          </a:p>
        </p:txBody>
      </p:sp>
      <p:sp>
        <p:nvSpPr>
          <p:cNvPr id="6" name="Chỗ dành sẵn cho Số hiệu Bản chiếu 5"/>
          <p:cNvSpPr>
            <a:spLocks noGrp="1"/>
          </p:cNvSpPr>
          <p:nvPr>
            <p:ph type="sldNum" sz="quarter" idx="12"/>
          </p:nvPr>
        </p:nvSpPr>
        <p:spPr/>
        <p:txBody>
          <a:bodyPr/>
          <a:lstStyle/>
          <a:p>
            <a:fld id="{69E57DC2-970A-4B3E-BB1C-7A09969E49DF}" type="slidenum">
              <a:rPr lang="en-US" smtClean="0"/>
              <a:t>12</a:t>
            </a:fld>
            <a:endParaRPr lang="en-US" dirty="0"/>
          </a:p>
        </p:txBody>
      </p:sp>
      <p:sp>
        <p:nvSpPr>
          <p:cNvPr id="7" name="Tiêu đề 1"/>
          <p:cNvSpPr>
            <a:spLocks noGrp="1"/>
          </p:cNvSpPr>
          <p:nvPr>
            <p:ph type="title"/>
          </p:nvPr>
        </p:nvSpPr>
        <p:spPr>
          <a:xfrm>
            <a:off x="1371600" y="251293"/>
            <a:ext cx="9601200" cy="718457"/>
          </a:xfrm>
        </p:spPr>
        <p:txBody>
          <a:bodyPr/>
          <a:lstStyle/>
          <a:p>
            <a:pPr algn="ctr"/>
            <a:r>
              <a:rPr lang="en-US">
                <a:solidFill>
                  <a:srgbClr val="C00000"/>
                </a:solidFill>
                <a:latin typeface="Times New Roman" panose="02020603050405020304" pitchFamily="18" charset="0"/>
                <a:cs typeface="Times New Roman" panose="02020603050405020304" pitchFamily="18" charset="0"/>
              </a:rPr>
              <a:t>Phân tích, thiết kế hệ thống</a:t>
            </a:r>
            <a:endParaRPr lang="vi-VN"/>
          </a:p>
        </p:txBody>
      </p:sp>
      <p:sp>
        <p:nvSpPr>
          <p:cNvPr id="8" name="Chỗ dành sẵn cho Nội dung 2"/>
          <p:cNvSpPr>
            <a:spLocks noGrp="1"/>
          </p:cNvSpPr>
          <p:nvPr>
            <p:ph idx="1"/>
          </p:nvPr>
        </p:nvSpPr>
        <p:spPr>
          <a:xfrm>
            <a:off x="1371600" y="834189"/>
            <a:ext cx="9601200" cy="5678063"/>
          </a:xfrm>
        </p:spPr>
        <p:txBody>
          <a:bodyPr/>
          <a:lstStyle/>
          <a:p>
            <a:pPr marL="0" indent="0">
              <a:buNone/>
            </a:pPr>
            <a:r>
              <a:rPr lang="en-US" sz="24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a:t>
            </a:r>
            <a:r>
              <a:rPr lang="en-US" sz="240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Biểu đồ lớp</a:t>
            </a:r>
            <a:endParaRPr lang="en-US" sz="24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vi-VN"/>
          </a:p>
        </p:txBody>
      </p:sp>
      <p:sp>
        <p:nvSpPr>
          <p:cNvPr id="9" name="Chỗ dành sẵn cho Ngày tháng 3"/>
          <p:cNvSpPr txBox="1">
            <a:spLocks/>
          </p:cNvSpPr>
          <p:nvPr/>
        </p:nvSpPr>
        <p:spPr>
          <a:xfrm>
            <a:off x="1390650" y="6453386"/>
            <a:ext cx="1204572"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F3F00CD-ECDA-4A1E-A45D-7D97DD615106}" type="datetime1">
              <a:rPr lang="en-US" smtClean="0"/>
              <a:pPr/>
              <a:t>4/7/2021</a:t>
            </a:fld>
            <a:endParaRPr lang="en-US" dirty="0"/>
          </a:p>
        </p:txBody>
      </p:sp>
      <p:sp>
        <p:nvSpPr>
          <p:cNvPr id="10" name="Chỗ dành sẵn cho Chân trang 4"/>
          <p:cNvSpPr txBox="1">
            <a:spLocks/>
          </p:cNvSpPr>
          <p:nvPr/>
        </p:nvSpPr>
        <p:spPr>
          <a:xfrm>
            <a:off x="2893564" y="6453386"/>
            <a:ext cx="6280830"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mtClean="0"/>
              <a:t>Khoa Công Nghệ Thông Tin Đại học Hải Phòng</a:t>
            </a:r>
            <a:endParaRPr lang="en-US" dirty="0"/>
          </a:p>
        </p:txBody>
      </p:sp>
      <p:sp>
        <p:nvSpPr>
          <p:cNvPr id="11" name="Chỗ dành sẵn cho Số hiệu Bản chiếu 5"/>
          <p:cNvSpPr txBox="1">
            <a:spLocks/>
          </p:cNvSpPr>
          <p:nvPr/>
        </p:nvSpPr>
        <p:spPr>
          <a:xfrm>
            <a:off x="9472736" y="6453386"/>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9E57DC2-970A-4B3E-BB1C-7A09969E49DF}" type="slidenum">
              <a:rPr lang="en-US" smtClean="0"/>
              <a:pPr/>
              <a:t>12</a:t>
            </a:fld>
            <a:endParaRPr lang="en-US" dirty="0"/>
          </a:p>
        </p:txBody>
      </p:sp>
      <p:sp>
        <p:nvSpPr>
          <p:cNvPr id="13" name="TextBox 8"/>
          <p:cNvSpPr txBox="1"/>
          <p:nvPr/>
        </p:nvSpPr>
        <p:spPr>
          <a:xfrm>
            <a:off x="4258017" y="6142921"/>
            <a:ext cx="4321629" cy="369332"/>
          </a:xfrm>
          <a:prstGeom prst="rect">
            <a:avLst/>
          </a:prstGeom>
          <a:noFill/>
        </p:spPr>
        <p:txBody>
          <a:bodyPr wrap="square" rtlCol="0">
            <a:spAutoFit/>
          </a:bodyPr>
          <a:lstStyle/>
          <a:p>
            <a:pPr algn="ctr"/>
            <a:r>
              <a:rPr lang="en-US" smtClean="0">
                <a:latin typeface="Times New Roman" panose="02020603050405020304" pitchFamily="18" charset="0"/>
                <a:cs typeface="Times New Roman" panose="02020603050405020304" pitchFamily="18" charset="0"/>
              </a:rPr>
              <a:t>Biểu đồ lớp</a:t>
            </a:r>
            <a:endParaRPr lang="en-US">
              <a:latin typeface="Times New Roman" panose="02020603050405020304" pitchFamily="18" charset="0"/>
              <a:cs typeface="Times New Roman" panose="02020603050405020304" pitchFamily="18" charset="0"/>
            </a:endParaRPr>
          </a:p>
        </p:txBody>
      </p:sp>
      <p:pic>
        <p:nvPicPr>
          <p:cNvPr id="14" name="Picture 45"/>
          <p:cNvPicPr/>
          <p:nvPr/>
        </p:nvPicPr>
        <p:blipFill>
          <a:blip r:embed="rId2">
            <a:extLst>
              <a:ext uri="{28A0092B-C50C-407E-A947-70E740481C1C}">
                <a14:useLocalDpi xmlns:a14="http://schemas.microsoft.com/office/drawing/2010/main" val="0"/>
              </a:ext>
            </a:extLst>
          </a:blip>
          <a:stretch>
            <a:fillRect/>
          </a:stretch>
        </p:blipFill>
        <p:spPr>
          <a:xfrm>
            <a:off x="2557698" y="1299411"/>
            <a:ext cx="7484660" cy="4843510"/>
          </a:xfrm>
          <a:prstGeom prst="rect">
            <a:avLst/>
          </a:prstGeom>
        </p:spPr>
      </p:pic>
    </p:spTree>
    <p:extLst>
      <p:ext uri="{BB962C8B-B14F-4D97-AF65-F5344CB8AC3E}">
        <p14:creationId xmlns:p14="http://schemas.microsoft.com/office/powerpoint/2010/main" val="3011411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49432"/>
            <a:ext cx="9601200" cy="674914"/>
          </a:xfrm>
        </p:spPr>
        <p:txBody>
          <a:bodyPr anchor="ctr">
            <a:normAutofit/>
          </a:bodyPr>
          <a:lstStyle/>
          <a:p>
            <a:pPr algn="ctr"/>
            <a:r>
              <a:rPr lang="en-US" sz="4000" smtClean="0">
                <a:solidFill>
                  <a:srgbClr val="C00000"/>
                </a:solidFill>
                <a:latin typeface="Times New Roman" panose="02020603050405020304" pitchFamily="18" charset="0"/>
                <a:cs typeface="Times New Roman" panose="02020603050405020304" pitchFamily="18" charset="0"/>
              </a:rPr>
              <a:t>Thực nghiệm</a:t>
            </a:r>
            <a:endParaRPr lang="en-US"/>
          </a:p>
        </p:txBody>
      </p:sp>
      <p:sp>
        <p:nvSpPr>
          <p:cNvPr id="5" name="Content Placeholder 2"/>
          <p:cNvSpPr txBox="1">
            <a:spLocks/>
          </p:cNvSpPr>
          <p:nvPr/>
        </p:nvSpPr>
        <p:spPr>
          <a:xfrm>
            <a:off x="1371600" y="1124347"/>
            <a:ext cx="9601200" cy="5254682"/>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sz="2400" smtClean="0">
                <a:latin typeface="Times New Roman" panose="02020603050405020304" pitchFamily="18" charset="0"/>
                <a:cs typeface="Times New Roman" panose="02020603050405020304" pitchFamily="18" charset="0"/>
              </a:rPr>
              <a:t>1. Môi trường cài đặt và công cụ sử dụng </a:t>
            </a:r>
          </a:p>
          <a:p>
            <a:pPr marL="0" indent="0" algn="just">
              <a:buNone/>
            </a:pPr>
            <a:r>
              <a:rPr lang="en-US" sz="2400" smtClean="0">
                <a:latin typeface="Times New Roman" panose="02020603050405020304" pitchFamily="18" charset="0"/>
                <a:cs typeface="Times New Roman" panose="02020603050405020304" pitchFamily="18" charset="0"/>
              </a:rPr>
              <a:t>Đề </a:t>
            </a:r>
            <a:r>
              <a:rPr lang="en-US" sz="2400">
                <a:latin typeface="Times New Roman" panose="02020603050405020304" pitchFamily="18" charset="0"/>
                <a:cs typeface="Times New Roman" panose="02020603050405020304" pitchFamily="18" charset="0"/>
              </a:rPr>
              <a:t>tài: ”</a:t>
            </a:r>
            <a:r>
              <a:rPr lang="en-US" sz="2400" b="1">
                <a:latin typeface="Times New Roman" panose="02020603050405020304" pitchFamily="18" charset="0"/>
                <a:cs typeface="Times New Roman" panose="02020603050405020304" pitchFamily="18" charset="0"/>
              </a:rPr>
              <a:t>Nghiên cứu kĩ thuật lập trình MVC và xây dựng Website </a:t>
            </a:r>
            <a:r>
              <a:rPr lang="en-US" sz="2400" b="1" smtClean="0">
                <a:latin typeface="Times New Roman" panose="02020603050405020304" pitchFamily="18" charset="0"/>
                <a:cs typeface="Times New Roman" panose="02020603050405020304" pitchFamily="18" charset="0"/>
              </a:rPr>
              <a:t>trắc nghiệm online” </a:t>
            </a:r>
            <a:r>
              <a:rPr lang="en-US" sz="2400">
                <a:latin typeface="Times New Roman" panose="02020603050405020304" pitchFamily="18" charset="0"/>
                <a:cs typeface="Times New Roman" panose="02020603050405020304" pitchFamily="18" charset="0"/>
              </a:rPr>
              <a:t>được xây dựng dựa </a:t>
            </a:r>
            <a:r>
              <a:rPr lang="en-US" sz="2400" smtClean="0">
                <a:latin typeface="Times New Roman" panose="02020603050405020304" pitchFamily="18" charset="0"/>
                <a:cs typeface="Times New Roman" panose="02020603050405020304" pitchFamily="18" charset="0"/>
              </a:rPr>
              <a:t>trên các kiến thức đã tìm hiểu về website trắc nghiệm online kết hợp với công nghệ tiên tiến hiện nay.</a:t>
            </a:r>
            <a:endParaRPr lang="en-US" sz="2400">
              <a:latin typeface="Times New Roman" panose="02020603050405020304" pitchFamily="18" charset="0"/>
              <a:cs typeface="Times New Roman" panose="02020603050405020304" pitchFamily="18" charset="0"/>
            </a:endParaRPr>
          </a:p>
          <a:p>
            <a:pPr lvl="3"/>
            <a:r>
              <a:rPr lang="en-US" sz="2400">
                <a:latin typeface="Times New Roman" panose="02020603050405020304" pitchFamily="18" charset="0"/>
                <a:cs typeface="Times New Roman" panose="02020603050405020304" pitchFamily="18" charset="0"/>
              </a:rPr>
              <a:t>Công nghệ sử dụng: ASP.NET MVC5, bootstrap 3</a:t>
            </a:r>
          </a:p>
          <a:p>
            <a:pPr lvl="3"/>
            <a:r>
              <a:rPr lang="en-US" sz="2400">
                <a:latin typeface="Times New Roman" panose="02020603050405020304" pitchFamily="18" charset="0"/>
                <a:cs typeface="Times New Roman" panose="02020603050405020304" pitchFamily="18" charset="0"/>
              </a:rPr>
              <a:t>Ngôn ngữ lập trình: C#, JS</a:t>
            </a:r>
          </a:p>
          <a:p>
            <a:pPr lvl="3"/>
            <a:r>
              <a:rPr lang="en-US" sz="2400">
                <a:latin typeface="Times New Roman" panose="02020603050405020304" pitchFamily="18" charset="0"/>
                <a:cs typeface="Times New Roman" panose="02020603050405020304" pitchFamily="18" charset="0"/>
              </a:rPr>
              <a:t>Môi trường: Visual Studio  2017</a:t>
            </a:r>
          </a:p>
          <a:p>
            <a:pPr lvl="3"/>
            <a:r>
              <a:rPr lang="en-US" sz="2400">
                <a:latin typeface="Times New Roman" panose="02020603050405020304" pitchFamily="18" charset="0"/>
                <a:cs typeface="Times New Roman" panose="02020603050405020304" pitchFamily="18" charset="0"/>
              </a:rPr>
              <a:t>Lưu trữ dữ liệu: MS SQL Server </a:t>
            </a:r>
            <a:r>
              <a:rPr lang="en-US" sz="2400" smtClean="0">
                <a:latin typeface="Times New Roman" panose="02020603050405020304" pitchFamily="18" charset="0"/>
                <a:cs typeface="Times New Roman" panose="02020603050405020304" pitchFamily="18" charset="0"/>
              </a:rPr>
              <a:t>2014.</a:t>
            </a: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5B80341-8853-435E-AB98-F7F58154AAD7}" type="datetime1">
              <a:rPr lang="en-US" smtClean="0"/>
              <a:t>4/7/2021</a:t>
            </a:fld>
            <a:endParaRPr lang="en-US" dirty="0"/>
          </a:p>
        </p:txBody>
      </p:sp>
      <p:sp>
        <p:nvSpPr>
          <p:cNvPr id="6" name="Footer Placeholder 5"/>
          <p:cNvSpPr>
            <a:spLocks noGrp="1"/>
          </p:cNvSpPr>
          <p:nvPr>
            <p:ph type="ftr" sz="quarter" idx="11"/>
          </p:nvPr>
        </p:nvSpPr>
        <p:spPr/>
        <p:txBody>
          <a:bodyPr/>
          <a:lstStyle/>
          <a:p>
            <a:r>
              <a:rPr lang="en-US" smtClean="0"/>
              <a:t>Khoa Công Nghệ Thông Tin Đại học Hải Phòng</a:t>
            </a:r>
            <a:endParaRPr lang="en-US" dirty="0"/>
          </a:p>
        </p:txBody>
      </p:sp>
      <p:sp>
        <p:nvSpPr>
          <p:cNvPr id="10" name="Slide Number Placeholder 9"/>
          <p:cNvSpPr>
            <a:spLocks noGrp="1"/>
          </p:cNvSpPr>
          <p:nvPr>
            <p:ph type="sldNum" sz="quarter" idx="12"/>
          </p:nvPr>
        </p:nvSpPr>
        <p:spPr/>
        <p:txBody>
          <a:bodyPr/>
          <a:lstStyle/>
          <a:p>
            <a:fld id="{69E57DC2-970A-4B3E-BB1C-7A09969E49DF}" type="slidenum">
              <a:rPr lang="en-US" smtClean="0"/>
              <a:t>13</a:t>
            </a:fld>
            <a:endParaRPr lang="en-US" dirty="0"/>
          </a:p>
        </p:txBody>
      </p:sp>
    </p:spTree>
    <p:extLst>
      <p:ext uri="{BB962C8B-B14F-4D97-AF65-F5344CB8AC3E}">
        <p14:creationId xmlns:p14="http://schemas.microsoft.com/office/powerpoint/2010/main" val="508815140"/>
      </p:ext>
    </p:extLst>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49432"/>
            <a:ext cx="9601200" cy="674914"/>
          </a:xfrm>
        </p:spPr>
        <p:txBody>
          <a:bodyPr anchor="ctr">
            <a:normAutofit/>
          </a:bodyPr>
          <a:lstStyle/>
          <a:p>
            <a:pPr algn="ctr"/>
            <a:r>
              <a:rPr lang="en-US" sz="4000" smtClean="0">
                <a:solidFill>
                  <a:srgbClr val="C00000"/>
                </a:solidFill>
                <a:latin typeface="Times New Roman" panose="02020603050405020304" pitchFamily="18" charset="0"/>
                <a:cs typeface="Times New Roman" panose="02020603050405020304" pitchFamily="18" charset="0"/>
              </a:rPr>
              <a:t>Thực nghiệm</a:t>
            </a:r>
            <a:endParaRPr lang="en-US"/>
          </a:p>
        </p:txBody>
      </p:sp>
      <p:sp>
        <p:nvSpPr>
          <p:cNvPr id="5" name="Content Placeholder 2"/>
          <p:cNvSpPr txBox="1">
            <a:spLocks/>
          </p:cNvSpPr>
          <p:nvPr/>
        </p:nvSpPr>
        <p:spPr>
          <a:xfrm>
            <a:off x="1371600" y="1124347"/>
            <a:ext cx="9601200" cy="5254682"/>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sz="2400">
                <a:latin typeface="Times New Roman" panose="02020603050405020304" pitchFamily="18" charset="0"/>
                <a:cs typeface="Times New Roman" panose="02020603050405020304" pitchFamily="18" charset="0"/>
              </a:rPr>
              <a:t>2</a:t>
            </a:r>
            <a:r>
              <a:rPr lang="en-US" sz="2400" smtClean="0">
                <a:latin typeface="Times New Roman" panose="02020603050405020304" pitchFamily="18" charset="0"/>
                <a:cs typeface="Times New Roman" panose="02020603050405020304" pitchFamily="18" charset="0"/>
              </a:rPr>
              <a:t>. Hình ảnh demo</a:t>
            </a:r>
          </a:p>
        </p:txBody>
      </p:sp>
      <p:sp>
        <p:nvSpPr>
          <p:cNvPr id="3" name="Date Placeholder 2"/>
          <p:cNvSpPr>
            <a:spLocks noGrp="1"/>
          </p:cNvSpPr>
          <p:nvPr>
            <p:ph type="dt" sz="half" idx="10"/>
          </p:nvPr>
        </p:nvSpPr>
        <p:spPr/>
        <p:txBody>
          <a:bodyPr/>
          <a:lstStyle/>
          <a:p>
            <a:fld id="{2BD484EA-6F8D-457C-8907-0787293A2DBF}" type="datetime1">
              <a:rPr lang="en-US" smtClean="0"/>
              <a:t>4/7/2021</a:t>
            </a:fld>
            <a:endParaRPr lang="en-US" dirty="0"/>
          </a:p>
        </p:txBody>
      </p:sp>
      <p:sp>
        <p:nvSpPr>
          <p:cNvPr id="6" name="Footer Placeholder 5"/>
          <p:cNvSpPr>
            <a:spLocks noGrp="1"/>
          </p:cNvSpPr>
          <p:nvPr>
            <p:ph type="ftr" sz="quarter" idx="11"/>
          </p:nvPr>
        </p:nvSpPr>
        <p:spPr/>
        <p:txBody>
          <a:bodyPr/>
          <a:lstStyle/>
          <a:p>
            <a:r>
              <a:rPr lang="en-US" smtClean="0"/>
              <a:t>Khoa Công Nghệ Thông Tin Đại học Hải Phòng</a:t>
            </a:r>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14</a:t>
            </a:fld>
            <a:endParaRPr lang="en-US" dirty="0"/>
          </a:p>
        </p:txBody>
      </p:sp>
      <p:pic>
        <p:nvPicPr>
          <p:cNvPr id="8" name="Picture 47"/>
          <p:cNvPicPr/>
          <p:nvPr/>
        </p:nvPicPr>
        <p:blipFill>
          <a:blip r:embed="rId2" cstate="print">
            <a:extLst>
              <a:ext uri="{28A0092B-C50C-407E-A947-70E740481C1C}">
                <a14:useLocalDpi xmlns:a14="http://schemas.microsoft.com/office/drawing/2010/main" val="0"/>
              </a:ext>
            </a:extLst>
          </a:blip>
          <a:stretch>
            <a:fillRect/>
          </a:stretch>
        </p:blipFill>
        <p:spPr>
          <a:xfrm>
            <a:off x="2642790" y="1603264"/>
            <a:ext cx="7058814" cy="4371204"/>
          </a:xfrm>
          <a:prstGeom prst="rect">
            <a:avLst/>
          </a:prstGeom>
        </p:spPr>
      </p:pic>
      <p:sp>
        <p:nvSpPr>
          <p:cNvPr id="10" name="TextBox 8"/>
          <p:cNvSpPr txBox="1"/>
          <p:nvPr/>
        </p:nvSpPr>
        <p:spPr>
          <a:xfrm>
            <a:off x="4011383" y="6103699"/>
            <a:ext cx="4321629" cy="369332"/>
          </a:xfrm>
          <a:prstGeom prst="rect">
            <a:avLst/>
          </a:prstGeom>
          <a:noFill/>
        </p:spPr>
        <p:txBody>
          <a:bodyPr wrap="square" rtlCol="0">
            <a:spAutoFit/>
          </a:bodyPr>
          <a:lstStyle/>
          <a:p>
            <a:pPr algn="ctr"/>
            <a:r>
              <a:rPr lang="en-US" smtClean="0">
                <a:latin typeface="Times New Roman" panose="02020603050405020304" pitchFamily="18" charset="0"/>
                <a:cs typeface="Times New Roman" panose="02020603050405020304" pitchFamily="18" charset="0"/>
              </a:rPr>
              <a:t>Giao diện đăng nhập</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5844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49432"/>
            <a:ext cx="9601200" cy="674914"/>
          </a:xfrm>
        </p:spPr>
        <p:txBody>
          <a:bodyPr anchor="ctr">
            <a:normAutofit/>
          </a:bodyPr>
          <a:lstStyle/>
          <a:p>
            <a:pPr algn="ctr"/>
            <a:r>
              <a:rPr lang="en-US" sz="4000" smtClean="0">
                <a:solidFill>
                  <a:srgbClr val="C00000"/>
                </a:solidFill>
                <a:latin typeface="Times New Roman" panose="02020603050405020304" pitchFamily="18" charset="0"/>
                <a:cs typeface="Times New Roman" panose="02020603050405020304" pitchFamily="18" charset="0"/>
              </a:rPr>
              <a:t>Thực nghiệm</a:t>
            </a:r>
            <a:endParaRPr lang="en-US"/>
          </a:p>
        </p:txBody>
      </p:sp>
      <p:sp>
        <p:nvSpPr>
          <p:cNvPr id="5" name="Content Placeholder 2"/>
          <p:cNvSpPr txBox="1">
            <a:spLocks/>
          </p:cNvSpPr>
          <p:nvPr/>
        </p:nvSpPr>
        <p:spPr>
          <a:xfrm>
            <a:off x="1371600" y="1124347"/>
            <a:ext cx="9601200" cy="5254682"/>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sz="2400">
                <a:latin typeface="Times New Roman" panose="02020603050405020304" pitchFamily="18" charset="0"/>
                <a:cs typeface="Times New Roman" panose="02020603050405020304" pitchFamily="18" charset="0"/>
              </a:rPr>
              <a:t>2</a:t>
            </a:r>
            <a:r>
              <a:rPr lang="en-US" sz="2400" smtClean="0">
                <a:latin typeface="Times New Roman" panose="02020603050405020304" pitchFamily="18" charset="0"/>
                <a:cs typeface="Times New Roman" panose="02020603050405020304" pitchFamily="18" charset="0"/>
              </a:rPr>
              <a:t>. Hình ảnh demo</a:t>
            </a:r>
          </a:p>
          <a:p>
            <a:pPr marL="0" indent="0">
              <a:buNone/>
            </a:pPr>
            <a:endParaRPr lang="en-US" sz="2400" smtClean="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E0F38263-404A-4DE5-B035-3B28FD7FF3C5}" type="datetime1">
              <a:rPr lang="en-US" smtClean="0"/>
              <a:t>4/7/2021</a:t>
            </a:fld>
            <a:endParaRPr lang="en-US" dirty="0"/>
          </a:p>
        </p:txBody>
      </p:sp>
      <p:sp>
        <p:nvSpPr>
          <p:cNvPr id="8" name="Footer Placeholder 7"/>
          <p:cNvSpPr>
            <a:spLocks noGrp="1"/>
          </p:cNvSpPr>
          <p:nvPr>
            <p:ph type="ftr" sz="quarter" idx="11"/>
          </p:nvPr>
        </p:nvSpPr>
        <p:spPr/>
        <p:txBody>
          <a:bodyPr/>
          <a:lstStyle/>
          <a:p>
            <a:r>
              <a:rPr lang="en-US" smtClean="0"/>
              <a:t>Khoa Công Nghệ Thông Tin Đại học Hải Phòng</a:t>
            </a:r>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15</a:t>
            </a:fld>
            <a:endParaRPr lang="en-US" dirty="0"/>
          </a:p>
        </p:txBody>
      </p:sp>
      <p:pic>
        <p:nvPicPr>
          <p:cNvPr id="10" name="Picture 5"/>
          <p:cNvPicPr/>
          <p:nvPr/>
        </p:nvPicPr>
        <p:blipFill>
          <a:blip r:embed="rId2">
            <a:extLst>
              <a:ext uri="{28A0092B-C50C-407E-A947-70E740481C1C}">
                <a14:useLocalDpi xmlns:a14="http://schemas.microsoft.com/office/drawing/2010/main" val="0"/>
              </a:ext>
            </a:extLst>
          </a:blip>
          <a:stretch>
            <a:fillRect/>
          </a:stretch>
        </p:blipFill>
        <p:spPr>
          <a:xfrm>
            <a:off x="2547254" y="1506328"/>
            <a:ext cx="7249886" cy="4523014"/>
          </a:xfrm>
          <a:prstGeom prst="rect">
            <a:avLst/>
          </a:prstGeom>
        </p:spPr>
      </p:pic>
      <p:sp>
        <p:nvSpPr>
          <p:cNvPr id="11" name="TextBox 8"/>
          <p:cNvSpPr txBox="1"/>
          <p:nvPr/>
        </p:nvSpPr>
        <p:spPr>
          <a:xfrm>
            <a:off x="4011383" y="6103699"/>
            <a:ext cx="4321629" cy="369332"/>
          </a:xfrm>
          <a:prstGeom prst="rect">
            <a:avLst/>
          </a:prstGeom>
          <a:noFill/>
        </p:spPr>
        <p:txBody>
          <a:bodyPr wrap="square" rtlCol="0">
            <a:spAutoFit/>
          </a:bodyPr>
          <a:lstStyle/>
          <a:p>
            <a:pPr algn="ctr"/>
            <a:r>
              <a:rPr lang="en-US" smtClean="0">
                <a:latin typeface="Times New Roman" panose="02020603050405020304" pitchFamily="18" charset="0"/>
                <a:cs typeface="Times New Roman" panose="02020603050405020304" pitchFamily="18" charset="0"/>
              </a:rPr>
              <a:t>Giao diện của QTV</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6421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49432"/>
            <a:ext cx="9601200" cy="674914"/>
          </a:xfrm>
        </p:spPr>
        <p:txBody>
          <a:bodyPr anchor="ctr">
            <a:normAutofit/>
          </a:bodyPr>
          <a:lstStyle/>
          <a:p>
            <a:pPr algn="ctr"/>
            <a:r>
              <a:rPr lang="en-US" sz="4000" smtClean="0">
                <a:solidFill>
                  <a:srgbClr val="C00000"/>
                </a:solidFill>
                <a:latin typeface="Times New Roman" panose="02020603050405020304" pitchFamily="18" charset="0"/>
                <a:cs typeface="Times New Roman" panose="02020603050405020304" pitchFamily="18" charset="0"/>
              </a:rPr>
              <a:t>Thực nghiệm</a:t>
            </a:r>
            <a:endParaRPr lang="en-US"/>
          </a:p>
        </p:txBody>
      </p:sp>
      <p:sp>
        <p:nvSpPr>
          <p:cNvPr id="5" name="Content Placeholder 2"/>
          <p:cNvSpPr txBox="1">
            <a:spLocks/>
          </p:cNvSpPr>
          <p:nvPr/>
        </p:nvSpPr>
        <p:spPr>
          <a:xfrm>
            <a:off x="1371600" y="1124347"/>
            <a:ext cx="9601200" cy="5254682"/>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sz="2400">
                <a:latin typeface="Times New Roman" panose="02020603050405020304" pitchFamily="18" charset="0"/>
                <a:cs typeface="Times New Roman" panose="02020603050405020304" pitchFamily="18" charset="0"/>
              </a:rPr>
              <a:t>2</a:t>
            </a:r>
            <a:r>
              <a:rPr lang="en-US" sz="2400" smtClean="0">
                <a:latin typeface="Times New Roman" panose="02020603050405020304" pitchFamily="18" charset="0"/>
                <a:cs typeface="Times New Roman" panose="02020603050405020304" pitchFamily="18" charset="0"/>
              </a:rPr>
              <a:t>. Hình ảnh demo</a:t>
            </a:r>
          </a:p>
          <a:p>
            <a:pPr marL="0" indent="0">
              <a:buNone/>
            </a:pPr>
            <a:endParaRPr lang="en-US" sz="2400" smtClean="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082208AB-3ED9-4F54-92B1-CEDF6FA26200}" type="datetime1">
              <a:rPr lang="en-US" smtClean="0"/>
              <a:t>4/7/2021</a:t>
            </a:fld>
            <a:endParaRPr lang="en-US" dirty="0"/>
          </a:p>
        </p:txBody>
      </p:sp>
      <p:sp>
        <p:nvSpPr>
          <p:cNvPr id="4" name="Footer Placeholder 3"/>
          <p:cNvSpPr>
            <a:spLocks noGrp="1"/>
          </p:cNvSpPr>
          <p:nvPr>
            <p:ph type="ftr" sz="quarter" idx="11"/>
          </p:nvPr>
        </p:nvSpPr>
        <p:spPr/>
        <p:txBody>
          <a:bodyPr/>
          <a:lstStyle/>
          <a:p>
            <a:r>
              <a:rPr lang="en-US" smtClean="0"/>
              <a:t>Khoa Công Nghệ Thông Tin Đại học Hải Phòng</a:t>
            </a:r>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16</a:t>
            </a:fld>
            <a:endParaRPr lang="en-US" dirty="0"/>
          </a:p>
        </p:txBody>
      </p:sp>
      <p:pic>
        <p:nvPicPr>
          <p:cNvPr id="8" name="Picture 49"/>
          <p:cNvPicPr/>
          <p:nvPr/>
        </p:nvPicPr>
        <p:blipFill>
          <a:blip r:embed="rId2" cstate="print">
            <a:extLst>
              <a:ext uri="{28A0092B-C50C-407E-A947-70E740481C1C}">
                <a14:useLocalDpi xmlns:a14="http://schemas.microsoft.com/office/drawing/2010/main" val="0"/>
              </a:ext>
            </a:extLst>
          </a:blip>
          <a:stretch>
            <a:fillRect/>
          </a:stretch>
        </p:blipFill>
        <p:spPr>
          <a:xfrm>
            <a:off x="2467315" y="1636957"/>
            <a:ext cx="7409764" cy="4392385"/>
          </a:xfrm>
          <a:prstGeom prst="rect">
            <a:avLst/>
          </a:prstGeom>
        </p:spPr>
      </p:pic>
      <p:sp>
        <p:nvSpPr>
          <p:cNvPr id="9" name="TextBox 8"/>
          <p:cNvSpPr txBox="1"/>
          <p:nvPr/>
        </p:nvSpPr>
        <p:spPr>
          <a:xfrm>
            <a:off x="4011382" y="6046876"/>
            <a:ext cx="4321629" cy="369332"/>
          </a:xfrm>
          <a:prstGeom prst="rect">
            <a:avLst/>
          </a:prstGeom>
          <a:noFill/>
        </p:spPr>
        <p:txBody>
          <a:bodyPr wrap="square" rtlCol="0">
            <a:spAutoFit/>
          </a:bodyPr>
          <a:lstStyle/>
          <a:p>
            <a:pPr algn="ctr"/>
            <a:r>
              <a:rPr lang="en-US" smtClean="0">
                <a:latin typeface="Times New Roman" panose="02020603050405020304" pitchFamily="18" charset="0"/>
                <a:cs typeface="Times New Roman" panose="02020603050405020304" pitchFamily="18" charset="0"/>
              </a:rPr>
              <a:t>Giao diện của GV</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6698957"/>
      </p:ext>
    </p:extLst>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49432"/>
            <a:ext cx="9601200" cy="674914"/>
          </a:xfrm>
        </p:spPr>
        <p:txBody>
          <a:bodyPr anchor="ctr">
            <a:normAutofit/>
          </a:bodyPr>
          <a:lstStyle/>
          <a:p>
            <a:pPr algn="ctr"/>
            <a:r>
              <a:rPr lang="en-US" sz="4000" smtClean="0">
                <a:solidFill>
                  <a:srgbClr val="C00000"/>
                </a:solidFill>
                <a:latin typeface="Times New Roman" panose="02020603050405020304" pitchFamily="18" charset="0"/>
                <a:cs typeface="Times New Roman" panose="02020603050405020304" pitchFamily="18" charset="0"/>
              </a:rPr>
              <a:t>Thực nghiệm</a:t>
            </a:r>
            <a:endParaRPr lang="en-US"/>
          </a:p>
        </p:txBody>
      </p:sp>
      <p:sp>
        <p:nvSpPr>
          <p:cNvPr id="5" name="Content Placeholder 2"/>
          <p:cNvSpPr txBox="1">
            <a:spLocks/>
          </p:cNvSpPr>
          <p:nvPr/>
        </p:nvSpPr>
        <p:spPr>
          <a:xfrm>
            <a:off x="1371600" y="1124347"/>
            <a:ext cx="9601200" cy="5254682"/>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sz="2400">
                <a:latin typeface="Times New Roman" panose="02020603050405020304" pitchFamily="18" charset="0"/>
                <a:cs typeface="Times New Roman" panose="02020603050405020304" pitchFamily="18" charset="0"/>
              </a:rPr>
              <a:t>2</a:t>
            </a:r>
            <a:r>
              <a:rPr lang="en-US" sz="2400" smtClean="0">
                <a:latin typeface="Times New Roman" panose="02020603050405020304" pitchFamily="18" charset="0"/>
                <a:cs typeface="Times New Roman" panose="02020603050405020304" pitchFamily="18" charset="0"/>
              </a:rPr>
              <a:t>. Hình ảnh demo</a:t>
            </a:r>
          </a:p>
        </p:txBody>
      </p:sp>
      <p:sp>
        <p:nvSpPr>
          <p:cNvPr id="3" name="Date Placeholder 2"/>
          <p:cNvSpPr>
            <a:spLocks noGrp="1"/>
          </p:cNvSpPr>
          <p:nvPr>
            <p:ph type="dt" sz="half" idx="10"/>
          </p:nvPr>
        </p:nvSpPr>
        <p:spPr/>
        <p:txBody>
          <a:bodyPr/>
          <a:lstStyle/>
          <a:p>
            <a:fld id="{8B1C01F2-F0D2-4961-89B6-01CB42AC6D64}" type="datetime1">
              <a:rPr lang="en-US" smtClean="0"/>
              <a:t>4/7/2021</a:t>
            </a:fld>
            <a:endParaRPr lang="en-US" dirty="0"/>
          </a:p>
        </p:txBody>
      </p:sp>
      <p:sp>
        <p:nvSpPr>
          <p:cNvPr id="4" name="Footer Placeholder 3"/>
          <p:cNvSpPr>
            <a:spLocks noGrp="1"/>
          </p:cNvSpPr>
          <p:nvPr>
            <p:ph type="ftr" sz="quarter" idx="11"/>
          </p:nvPr>
        </p:nvSpPr>
        <p:spPr/>
        <p:txBody>
          <a:bodyPr/>
          <a:lstStyle/>
          <a:p>
            <a:r>
              <a:rPr lang="en-US" smtClean="0"/>
              <a:t>Khoa Công Nghệ Thông Tin Đại học Hải Phòng</a:t>
            </a:r>
            <a:endParaRPr lang="en-US" dirty="0"/>
          </a:p>
        </p:txBody>
      </p:sp>
      <p:sp>
        <p:nvSpPr>
          <p:cNvPr id="10" name="Slide Number Placeholder 9"/>
          <p:cNvSpPr>
            <a:spLocks noGrp="1"/>
          </p:cNvSpPr>
          <p:nvPr>
            <p:ph type="sldNum" sz="quarter" idx="12"/>
          </p:nvPr>
        </p:nvSpPr>
        <p:spPr/>
        <p:txBody>
          <a:bodyPr/>
          <a:lstStyle/>
          <a:p>
            <a:fld id="{69E57DC2-970A-4B3E-BB1C-7A09969E49DF}" type="slidenum">
              <a:rPr lang="en-US" smtClean="0"/>
              <a:t>17</a:t>
            </a:fld>
            <a:endParaRPr lang="en-US" dirty="0"/>
          </a:p>
        </p:txBody>
      </p:sp>
      <p:pic>
        <p:nvPicPr>
          <p:cNvPr id="8" name="Picture 3"/>
          <p:cNvPicPr/>
          <p:nvPr/>
        </p:nvPicPr>
        <p:blipFill>
          <a:blip r:embed="rId2">
            <a:extLst>
              <a:ext uri="{28A0092B-C50C-407E-A947-70E740481C1C}">
                <a14:useLocalDpi xmlns:a14="http://schemas.microsoft.com/office/drawing/2010/main" val="0"/>
              </a:ext>
            </a:extLst>
          </a:blip>
          <a:stretch>
            <a:fillRect/>
          </a:stretch>
        </p:blipFill>
        <p:spPr>
          <a:xfrm>
            <a:off x="2301815" y="1674316"/>
            <a:ext cx="7740764" cy="4229100"/>
          </a:xfrm>
          <a:prstGeom prst="rect">
            <a:avLst/>
          </a:prstGeom>
        </p:spPr>
      </p:pic>
      <p:sp>
        <p:nvSpPr>
          <p:cNvPr id="11" name="TextBox 8"/>
          <p:cNvSpPr txBox="1"/>
          <p:nvPr/>
        </p:nvSpPr>
        <p:spPr>
          <a:xfrm>
            <a:off x="4011382" y="6046876"/>
            <a:ext cx="4321629" cy="369332"/>
          </a:xfrm>
          <a:prstGeom prst="rect">
            <a:avLst/>
          </a:prstGeom>
          <a:noFill/>
        </p:spPr>
        <p:txBody>
          <a:bodyPr wrap="square" rtlCol="0">
            <a:spAutoFit/>
          </a:bodyPr>
          <a:lstStyle/>
          <a:p>
            <a:pPr algn="ctr"/>
            <a:r>
              <a:rPr lang="en-US" smtClean="0">
                <a:latin typeface="Times New Roman" panose="02020603050405020304" pitchFamily="18" charset="0"/>
                <a:cs typeface="Times New Roman" panose="02020603050405020304" pitchFamily="18" charset="0"/>
              </a:rPr>
              <a:t>Giao diện của SV</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8541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Ngày tháng 3"/>
          <p:cNvSpPr>
            <a:spLocks noGrp="1"/>
          </p:cNvSpPr>
          <p:nvPr>
            <p:ph type="dt" sz="half" idx="10"/>
          </p:nvPr>
        </p:nvSpPr>
        <p:spPr/>
        <p:txBody>
          <a:bodyPr/>
          <a:lstStyle/>
          <a:p>
            <a:fld id="{2F3F00CD-ECDA-4A1E-A45D-7D97DD615106}" type="datetime1">
              <a:rPr lang="en-US" smtClean="0"/>
              <a:t>4/7/2021</a:t>
            </a:fld>
            <a:endParaRPr lang="en-US" dirty="0"/>
          </a:p>
        </p:txBody>
      </p:sp>
      <p:sp>
        <p:nvSpPr>
          <p:cNvPr id="5" name="Chỗ dành sẵn cho Chân trang 4"/>
          <p:cNvSpPr>
            <a:spLocks noGrp="1"/>
          </p:cNvSpPr>
          <p:nvPr>
            <p:ph type="ftr" sz="quarter" idx="11"/>
          </p:nvPr>
        </p:nvSpPr>
        <p:spPr/>
        <p:txBody>
          <a:bodyPr/>
          <a:lstStyle/>
          <a:p>
            <a:r>
              <a:rPr lang="en-US" smtClean="0"/>
              <a:t>Khoa Công Nghệ Thông Tin Đại học Hải Phòng</a:t>
            </a:r>
            <a:endParaRPr lang="en-US" dirty="0"/>
          </a:p>
        </p:txBody>
      </p:sp>
      <p:sp>
        <p:nvSpPr>
          <p:cNvPr id="6" name="Chỗ dành sẵn cho Số hiệu Bản chiếu 5"/>
          <p:cNvSpPr>
            <a:spLocks noGrp="1"/>
          </p:cNvSpPr>
          <p:nvPr>
            <p:ph type="sldNum" sz="quarter" idx="12"/>
          </p:nvPr>
        </p:nvSpPr>
        <p:spPr/>
        <p:txBody>
          <a:bodyPr/>
          <a:lstStyle/>
          <a:p>
            <a:fld id="{69E57DC2-970A-4B3E-BB1C-7A09969E49DF}" type="slidenum">
              <a:rPr lang="en-US" smtClean="0"/>
              <a:t>18</a:t>
            </a:fld>
            <a:endParaRPr lang="en-US" dirty="0"/>
          </a:p>
        </p:txBody>
      </p:sp>
      <p:sp>
        <p:nvSpPr>
          <p:cNvPr id="13" name="Title 1"/>
          <p:cNvSpPr>
            <a:spLocks noGrp="1"/>
          </p:cNvSpPr>
          <p:nvPr>
            <p:ph type="title"/>
          </p:nvPr>
        </p:nvSpPr>
        <p:spPr>
          <a:xfrm>
            <a:off x="1371600" y="449432"/>
            <a:ext cx="9601200" cy="674914"/>
          </a:xfrm>
        </p:spPr>
        <p:txBody>
          <a:bodyPr anchor="ctr">
            <a:normAutofit/>
          </a:bodyPr>
          <a:lstStyle/>
          <a:p>
            <a:pPr algn="ctr"/>
            <a:r>
              <a:rPr lang="en-US" sz="4000" smtClean="0">
                <a:solidFill>
                  <a:srgbClr val="C00000"/>
                </a:solidFill>
                <a:latin typeface="Times New Roman" panose="02020603050405020304" pitchFamily="18" charset="0"/>
                <a:cs typeface="Times New Roman" panose="02020603050405020304" pitchFamily="18" charset="0"/>
              </a:rPr>
              <a:t>Thực nghiệm</a:t>
            </a:r>
            <a:endParaRPr lang="en-US"/>
          </a:p>
        </p:txBody>
      </p:sp>
      <p:sp>
        <p:nvSpPr>
          <p:cNvPr id="14" name="Content Placeholder 2"/>
          <p:cNvSpPr txBox="1">
            <a:spLocks/>
          </p:cNvSpPr>
          <p:nvPr/>
        </p:nvSpPr>
        <p:spPr>
          <a:xfrm>
            <a:off x="1371600" y="1124347"/>
            <a:ext cx="9601200" cy="5254682"/>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sz="2400">
                <a:latin typeface="Times New Roman" panose="02020603050405020304" pitchFamily="18" charset="0"/>
                <a:cs typeface="Times New Roman" panose="02020603050405020304" pitchFamily="18" charset="0"/>
              </a:rPr>
              <a:t>2</a:t>
            </a:r>
            <a:r>
              <a:rPr lang="en-US" sz="2400" smtClean="0">
                <a:latin typeface="Times New Roman" panose="02020603050405020304" pitchFamily="18" charset="0"/>
                <a:cs typeface="Times New Roman" panose="02020603050405020304" pitchFamily="18" charset="0"/>
              </a:rPr>
              <a:t>. Hình ảnh demo</a:t>
            </a:r>
          </a:p>
        </p:txBody>
      </p:sp>
      <p:sp>
        <p:nvSpPr>
          <p:cNvPr id="15" name="Date Placeholder 2"/>
          <p:cNvSpPr txBox="1">
            <a:spLocks/>
          </p:cNvSpPr>
          <p:nvPr/>
        </p:nvSpPr>
        <p:spPr>
          <a:xfrm>
            <a:off x="1390650" y="6453386"/>
            <a:ext cx="1204572"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B1C01F2-F0D2-4961-89B6-01CB42AC6D64}" type="datetime1">
              <a:rPr lang="en-US" smtClean="0"/>
              <a:pPr/>
              <a:t>4/7/2021</a:t>
            </a:fld>
            <a:endParaRPr lang="en-US" dirty="0"/>
          </a:p>
        </p:txBody>
      </p:sp>
      <p:sp>
        <p:nvSpPr>
          <p:cNvPr id="16" name="Footer Placeholder 3"/>
          <p:cNvSpPr txBox="1">
            <a:spLocks/>
          </p:cNvSpPr>
          <p:nvPr/>
        </p:nvSpPr>
        <p:spPr>
          <a:xfrm>
            <a:off x="2893564" y="6453386"/>
            <a:ext cx="6280830"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mtClean="0"/>
              <a:t>Khoa Công Nghệ Thông Tin Đại học Hải Phòng</a:t>
            </a:r>
            <a:endParaRPr lang="en-US" dirty="0"/>
          </a:p>
        </p:txBody>
      </p:sp>
      <p:sp>
        <p:nvSpPr>
          <p:cNvPr id="17" name="Slide Number Placeholder 9"/>
          <p:cNvSpPr txBox="1">
            <a:spLocks/>
          </p:cNvSpPr>
          <p:nvPr/>
        </p:nvSpPr>
        <p:spPr>
          <a:xfrm>
            <a:off x="9472736" y="6453386"/>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9E57DC2-970A-4B3E-BB1C-7A09969E49DF}" type="slidenum">
              <a:rPr lang="en-US" smtClean="0"/>
              <a:pPr/>
              <a:t>18</a:t>
            </a:fld>
            <a:endParaRPr lang="en-US" dirty="0"/>
          </a:p>
        </p:txBody>
      </p:sp>
      <p:pic>
        <p:nvPicPr>
          <p:cNvPr id="19" name="Picture 51"/>
          <p:cNvPicPr/>
          <p:nvPr/>
        </p:nvPicPr>
        <p:blipFill>
          <a:blip r:embed="rId2" cstate="print">
            <a:extLst>
              <a:ext uri="{28A0092B-C50C-407E-A947-70E740481C1C}">
                <a14:useLocalDpi xmlns:a14="http://schemas.microsoft.com/office/drawing/2010/main" val="0"/>
              </a:ext>
            </a:extLst>
          </a:blip>
          <a:stretch>
            <a:fillRect/>
          </a:stretch>
        </p:blipFill>
        <p:spPr>
          <a:xfrm>
            <a:off x="2401998" y="1747795"/>
            <a:ext cx="7540393" cy="4082142"/>
          </a:xfrm>
          <a:prstGeom prst="rect">
            <a:avLst/>
          </a:prstGeom>
        </p:spPr>
      </p:pic>
      <p:sp>
        <p:nvSpPr>
          <p:cNvPr id="20" name="TextBox 8"/>
          <p:cNvSpPr txBox="1"/>
          <p:nvPr/>
        </p:nvSpPr>
        <p:spPr>
          <a:xfrm>
            <a:off x="4011379" y="6099577"/>
            <a:ext cx="4321629" cy="369332"/>
          </a:xfrm>
          <a:prstGeom prst="rect">
            <a:avLst/>
          </a:prstGeom>
          <a:noFill/>
        </p:spPr>
        <p:txBody>
          <a:bodyPr wrap="square" rtlCol="0">
            <a:spAutoFit/>
          </a:bodyPr>
          <a:lstStyle/>
          <a:p>
            <a:pPr algn="ctr"/>
            <a:r>
              <a:rPr lang="en-US" smtClean="0">
                <a:latin typeface="Times New Roman" panose="02020603050405020304" pitchFamily="18" charset="0"/>
                <a:cs typeface="Times New Roman" panose="02020603050405020304" pitchFamily="18" charset="0"/>
              </a:rPr>
              <a:t>Giao diện làm bài thi</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2790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Ngày tháng 3"/>
          <p:cNvSpPr>
            <a:spLocks noGrp="1"/>
          </p:cNvSpPr>
          <p:nvPr>
            <p:ph type="dt" sz="half" idx="10"/>
          </p:nvPr>
        </p:nvSpPr>
        <p:spPr/>
        <p:txBody>
          <a:bodyPr/>
          <a:lstStyle/>
          <a:p>
            <a:fld id="{2F3F00CD-ECDA-4A1E-A45D-7D97DD615106}" type="datetime1">
              <a:rPr lang="en-US" smtClean="0"/>
              <a:t>4/7/2021</a:t>
            </a:fld>
            <a:endParaRPr lang="en-US" dirty="0"/>
          </a:p>
        </p:txBody>
      </p:sp>
      <p:sp>
        <p:nvSpPr>
          <p:cNvPr id="5" name="Chỗ dành sẵn cho Chân trang 4"/>
          <p:cNvSpPr>
            <a:spLocks noGrp="1"/>
          </p:cNvSpPr>
          <p:nvPr>
            <p:ph type="ftr" sz="quarter" idx="11"/>
          </p:nvPr>
        </p:nvSpPr>
        <p:spPr/>
        <p:txBody>
          <a:bodyPr/>
          <a:lstStyle/>
          <a:p>
            <a:r>
              <a:rPr lang="en-US" smtClean="0"/>
              <a:t>Khoa Công Nghệ Thông Tin Đại học Hải Phòng</a:t>
            </a:r>
            <a:endParaRPr lang="en-US" dirty="0"/>
          </a:p>
        </p:txBody>
      </p:sp>
      <p:sp>
        <p:nvSpPr>
          <p:cNvPr id="6" name="Chỗ dành sẵn cho Số hiệu Bản chiếu 5"/>
          <p:cNvSpPr>
            <a:spLocks noGrp="1"/>
          </p:cNvSpPr>
          <p:nvPr>
            <p:ph type="sldNum" sz="quarter" idx="12"/>
          </p:nvPr>
        </p:nvSpPr>
        <p:spPr/>
        <p:txBody>
          <a:bodyPr/>
          <a:lstStyle/>
          <a:p>
            <a:fld id="{69E57DC2-970A-4B3E-BB1C-7A09969E49DF}" type="slidenum">
              <a:rPr lang="en-US" smtClean="0"/>
              <a:t>19</a:t>
            </a:fld>
            <a:endParaRPr lang="en-US" dirty="0"/>
          </a:p>
        </p:txBody>
      </p:sp>
      <p:sp>
        <p:nvSpPr>
          <p:cNvPr id="13" name="Title 1"/>
          <p:cNvSpPr>
            <a:spLocks noGrp="1"/>
          </p:cNvSpPr>
          <p:nvPr>
            <p:ph type="title"/>
          </p:nvPr>
        </p:nvSpPr>
        <p:spPr>
          <a:xfrm>
            <a:off x="1371600" y="449432"/>
            <a:ext cx="9601200" cy="674914"/>
          </a:xfrm>
        </p:spPr>
        <p:txBody>
          <a:bodyPr anchor="ctr">
            <a:normAutofit/>
          </a:bodyPr>
          <a:lstStyle/>
          <a:p>
            <a:pPr algn="ctr"/>
            <a:r>
              <a:rPr lang="en-US" sz="4000" smtClean="0">
                <a:solidFill>
                  <a:srgbClr val="C00000"/>
                </a:solidFill>
                <a:latin typeface="Times New Roman" panose="02020603050405020304" pitchFamily="18" charset="0"/>
                <a:cs typeface="Times New Roman" panose="02020603050405020304" pitchFamily="18" charset="0"/>
              </a:rPr>
              <a:t>Thực nghiệm</a:t>
            </a:r>
            <a:endParaRPr lang="en-US"/>
          </a:p>
        </p:txBody>
      </p:sp>
      <p:sp>
        <p:nvSpPr>
          <p:cNvPr id="14" name="Content Placeholder 2"/>
          <p:cNvSpPr txBox="1">
            <a:spLocks/>
          </p:cNvSpPr>
          <p:nvPr/>
        </p:nvSpPr>
        <p:spPr>
          <a:xfrm>
            <a:off x="1371600" y="1124347"/>
            <a:ext cx="9601200" cy="5254682"/>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sz="2400">
                <a:latin typeface="Times New Roman" panose="02020603050405020304" pitchFamily="18" charset="0"/>
                <a:cs typeface="Times New Roman" panose="02020603050405020304" pitchFamily="18" charset="0"/>
              </a:rPr>
              <a:t>2</a:t>
            </a:r>
            <a:r>
              <a:rPr lang="en-US" sz="2400" smtClean="0">
                <a:latin typeface="Times New Roman" panose="02020603050405020304" pitchFamily="18" charset="0"/>
                <a:cs typeface="Times New Roman" panose="02020603050405020304" pitchFamily="18" charset="0"/>
              </a:rPr>
              <a:t>. Hình ảnh demo</a:t>
            </a:r>
          </a:p>
        </p:txBody>
      </p:sp>
      <p:sp>
        <p:nvSpPr>
          <p:cNvPr id="15" name="Date Placeholder 2"/>
          <p:cNvSpPr txBox="1">
            <a:spLocks/>
          </p:cNvSpPr>
          <p:nvPr/>
        </p:nvSpPr>
        <p:spPr>
          <a:xfrm>
            <a:off x="1390650" y="6453386"/>
            <a:ext cx="1204572"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B1C01F2-F0D2-4961-89B6-01CB42AC6D64}" type="datetime1">
              <a:rPr lang="en-US" smtClean="0"/>
              <a:pPr/>
              <a:t>4/7/2021</a:t>
            </a:fld>
            <a:endParaRPr lang="en-US" dirty="0"/>
          </a:p>
        </p:txBody>
      </p:sp>
      <p:sp>
        <p:nvSpPr>
          <p:cNvPr id="16" name="Footer Placeholder 3"/>
          <p:cNvSpPr txBox="1">
            <a:spLocks/>
          </p:cNvSpPr>
          <p:nvPr/>
        </p:nvSpPr>
        <p:spPr>
          <a:xfrm>
            <a:off x="2893564" y="6453386"/>
            <a:ext cx="6280830"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mtClean="0"/>
              <a:t>Khoa Công Nghệ Thông Tin Đại học Hải Phòng</a:t>
            </a:r>
            <a:endParaRPr lang="en-US" dirty="0"/>
          </a:p>
        </p:txBody>
      </p:sp>
      <p:sp>
        <p:nvSpPr>
          <p:cNvPr id="17" name="Slide Number Placeholder 9"/>
          <p:cNvSpPr txBox="1">
            <a:spLocks/>
          </p:cNvSpPr>
          <p:nvPr/>
        </p:nvSpPr>
        <p:spPr>
          <a:xfrm>
            <a:off x="9472736" y="6453386"/>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9E57DC2-970A-4B3E-BB1C-7A09969E49DF}" type="slidenum">
              <a:rPr lang="en-US" smtClean="0"/>
              <a:pPr/>
              <a:t>19</a:t>
            </a:fld>
            <a:endParaRPr lang="en-US" dirty="0"/>
          </a:p>
        </p:txBody>
      </p:sp>
      <p:sp>
        <p:nvSpPr>
          <p:cNvPr id="20" name="TextBox 8"/>
          <p:cNvSpPr txBox="1"/>
          <p:nvPr/>
        </p:nvSpPr>
        <p:spPr>
          <a:xfrm>
            <a:off x="4011379" y="6099577"/>
            <a:ext cx="4321629" cy="369332"/>
          </a:xfrm>
          <a:prstGeom prst="rect">
            <a:avLst/>
          </a:prstGeom>
          <a:noFill/>
        </p:spPr>
        <p:txBody>
          <a:bodyPr wrap="square" rtlCol="0">
            <a:spAutoFit/>
          </a:bodyPr>
          <a:lstStyle/>
          <a:p>
            <a:pPr algn="ctr"/>
            <a:r>
              <a:rPr lang="en-US" smtClean="0">
                <a:latin typeface="Times New Roman" panose="02020603050405020304" pitchFamily="18" charset="0"/>
                <a:cs typeface="Times New Roman" panose="02020603050405020304" pitchFamily="18" charset="0"/>
              </a:rPr>
              <a:t>Giao diện </a:t>
            </a:r>
            <a:r>
              <a:rPr lang="en-US" smtClean="0">
                <a:latin typeface="Times New Roman" panose="02020603050405020304" pitchFamily="18" charset="0"/>
                <a:cs typeface="Times New Roman" panose="02020603050405020304" pitchFamily="18" charset="0"/>
              </a:rPr>
              <a:t>quản lý thông tin cá nhân</a:t>
            </a:r>
            <a:endParaRPr lang="en-US">
              <a:latin typeface="Times New Roman" panose="02020603050405020304" pitchFamily="18" charset="0"/>
              <a:cs typeface="Times New Roman" panose="02020603050405020304" pitchFamily="18" charset="0"/>
            </a:endParaRPr>
          </a:p>
        </p:txBody>
      </p:sp>
      <p:pic>
        <p:nvPicPr>
          <p:cNvPr id="12" name="Ảnh 11"/>
          <p:cNvPicPr/>
          <p:nvPr/>
        </p:nvPicPr>
        <p:blipFill>
          <a:blip r:embed="rId2">
            <a:extLst>
              <a:ext uri="{28A0092B-C50C-407E-A947-70E740481C1C}">
                <a14:useLocalDpi xmlns:a14="http://schemas.microsoft.com/office/drawing/2010/main" val="0"/>
              </a:ext>
            </a:extLst>
          </a:blip>
          <a:stretch>
            <a:fillRect/>
          </a:stretch>
        </p:blipFill>
        <p:spPr>
          <a:xfrm>
            <a:off x="2538723" y="1772920"/>
            <a:ext cx="7266940" cy="3937566"/>
          </a:xfrm>
          <a:prstGeom prst="rect">
            <a:avLst/>
          </a:prstGeom>
        </p:spPr>
      </p:pic>
    </p:spTree>
    <p:extLst>
      <p:ext uri="{BB962C8B-B14F-4D97-AF65-F5344CB8AC3E}">
        <p14:creationId xmlns:p14="http://schemas.microsoft.com/office/powerpoint/2010/main" val="3813003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20486"/>
          </a:xfrm>
        </p:spPr>
        <p:txBody>
          <a:bodyPr anchor="ctr">
            <a:noAutofit/>
          </a:bodyPr>
          <a:lstStyle/>
          <a:p>
            <a:pPr algn="ctr"/>
            <a:r>
              <a:rPr lang="en-US" sz="4000">
                <a:solidFill>
                  <a:srgbClr val="C00000"/>
                </a:solidFill>
                <a:latin typeface="Times New Roman" panose="02020603050405020304" pitchFamily="18" charset="0"/>
                <a:cs typeface="Times New Roman" panose="02020603050405020304" pitchFamily="18" charset="0"/>
              </a:rPr>
              <a:t>Nội dung thuyết trình</a:t>
            </a:r>
            <a:endParaRPr lang="en-US" sz="4000">
              <a:solidFill>
                <a:srgbClr val="C00000"/>
              </a:solidFill>
            </a:endParaRPr>
          </a:p>
        </p:txBody>
      </p:sp>
      <p:sp>
        <p:nvSpPr>
          <p:cNvPr id="3" name="Content Placeholder 2"/>
          <p:cNvSpPr>
            <a:spLocks noGrp="1"/>
          </p:cNvSpPr>
          <p:nvPr>
            <p:ph idx="1"/>
          </p:nvPr>
        </p:nvSpPr>
        <p:spPr>
          <a:xfrm>
            <a:off x="1371600" y="2296886"/>
            <a:ext cx="9601200" cy="3581400"/>
          </a:xfrm>
        </p:spPr>
        <p:txBody>
          <a:bodyPr/>
          <a:lstStyle/>
          <a:p>
            <a:pPr marL="514350" lvl="0" indent="-514350">
              <a:lnSpc>
                <a:spcPct val="100000"/>
              </a:lnSpc>
              <a:buFont typeface="+mj-lt"/>
              <a:buAutoNum type="romanUcPeriod"/>
            </a:pPr>
            <a:r>
              <a:rPr lang="en-US" sz="2800">
                <a:solidFill>
                  <a:srgbClr val="191B0E"/>
                </a:solidFill>
                <a:latin typeface="Times New Roman" panose="02020603050405020304" pitchFamily="18" charset="0"/>
                <a:cs typeface="Times New Roman" panose="02020603050405020304" pitchFamily="18" charset="0"/>
              </a:rPr>
              <a:t>Cơ sở lý thuyết</a:t>
            </a:r>
          </a:p>
          <a:p>
            <a:pPr marL="514350" lvl="0" indent="-514350">
              <a:lnSpc>
                <a:spcPct val="100000"/>
              </a:lnSpc>
              <a:buFont typeface="+mj-lt"/>
              <a:buAutoNum type="romanUcPeriod"/>
            </a:pPr>
            <a:r>
              <a:rPr lang="en-US" sz="2800">
                <a:solidFill>
                  <a:srgbClr val="191B0E"/>
                </a:solidFill>
                <a:latin typeface="Times New Roman" panose="02020603050405020304" pitchFamily="18" charset="0"/>
                <a:cs typeface="Times New Roman" panose="02020603050405020304" pitchFamily="18" charset="0"/>
              </a:rPr>
              <a:t>Phân tích, thiết kế hệ thống</a:t>
            </a:r>
          </a:p>
          <a:p>
            <a:pPr marL="514350" lvl="0" indent="-514350">
              <a:lnSpc>
                <a:spcPct val="100000"/>
              </a:lnSpc>
              <a:buFont typeface="+mj-lt"/>
              <a:buAutoNum type="romanUcPeriod"/>
            </a:pPr>
            <a:r>
              <a:rPr lang="en-US" sz="2800">
                <a:solidFill>
                  <a:srgbClr val="191B0E"/>
                </a:solidFill>
                <a:latin typeface="Times New Roman" panose="02020603050405020304" pitchFamily="18" charset="0"/>
                <a:cs typeface="Times New Roman" panose="02020603050405020304" pitchFamily="18" charset="0"/>
              </a:rPr>
              <a:t>Thực nghiệm</a:t>
            </a:r>
          </a:p>
          <a:p>
            <a:pPr marL="514350" lvl="0" indent="-514350">
              <a:lnSpc>
                <a:spcPct val="100000"/>
              </a:lnSpc>
              <a:buFont typeface="+mj-lt"/>
              <a:buAutoNum type="romanUcPeriod"/>
            </a:pPr>
            <a:r>
              <a:rPr lang="en-US" sz="2800">
                <a:solidFill>
                  <a:srgbClr val="191B0E"/>
                </a:solidFill>
                <a:latin typeface="Times New Roman" panose="02020603050405020304" pitchFamily="18" charset="0"/>
                <a:cs typeface="Times New Roman" panose="02020603050405020304" pitchFamily="18" charset="0"/>
              </a:rPr>
              <a:t>Kết </a:t>
            </a:r>
            <a:r>
              <a:rPr lang="en-US" sz="2800" smtClean="0">
                <a:solidFill>
                  <a:srgbClr val="191B0E"/>
                </a:solidFill>
                <a:latin typeface="Times New Roman" panose="02020603050405020304" pitchFamily="18" charset="0"/>
                <a:cs typeface="Times New Roman" panose="02020603050405020304" pitchFamily="18" charset="0"/>
              </a:rPr>
              <a:t>luận</a:t>
            </a:r>
            <a:endParaRPr lang="en-US" sz="2800">
              <a:solidFill>
                <a:srgbClr val="191B0E"/>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A631C30-30A0-494B-BB05-BE12A69D4CA5}" type="datetime1">
              <a:rPr lang="en-US" smtClean="0"/>
              <a:t>4/7/2021</a:t>
            </a:fld>
            <a:endParaRPr lang="en-US" dirty="0"/>
          </a:p>
        </p:txBody>
      </p:sp>
      <p:sp>
        <p:nvSpPr>
          <p:cNvPr id="5" name="Footer Placeholder 4"/>
          <p:cNvSpPr>
            <a:spLocks noGrp="1"/>
          </p:cNvSpPr>
          <p:nvPr>
            <p:ph type="ftr" sz="quarter" idx="11"/>
          </p:nvPr>
        </p:nvSpPr>
        <p:spPr/>
        <p:txBody>
          <a:bodyPr/>
          <a:lstStyle/>
          <a:p>
            <a:r>
              <a:rPr lang="en-US" smtClean="0"/>
              <a:t>Khoa Công Nghệ Thông Tin Đại học Hải Phòng</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2</a:t>
            </a:fld>
            <a:endParaRPr lang="en-US" dirty="0"/>
          </a:p>
        </p:txBody>
      </p:sp>
    </p:spTree>
    <p:extLst>
      <p:ext uri="{BB962C8B-B14F-4D97-AF65-F5344CB8AC3E}">
        <p14:creationId xmlns:p14="http://schemas.microsoft.com/office/powerpoint/2010/main" val="2276415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49432"/>
            <a:ext cx="9601200" cy="674914"/>
          </a:xfrm>
        </p:spPr>
        <p:txBody>
          <a:bodyPr anchor="ctr">
            <a:normAutofit/>
          </a:bodyPr>
          <a:lstStyle/>
          <a:p>
            <a:pPr algn="ctr"/>
            <a:r>
              <a:rPr lang="en-US" sz="4000" smtClean="0">
                <a:solidFill>
                  <a:srgbClr val="C00000"/>
                </a:solidFill>
                <a:latin typeface="Times New Roman" panose="02020603050405020304" pitchFamily="18" charset="0"/>
                <a:cs typeface="Times New Roman" panose="02020603050405020304" pitchFamily="18" charset="0"/>
              </a:rPr>
              <a:t>Kết luận</a:t>
            </a:r>
            <a:endParaRPr lang="en-US"/>
          </a:p>
        </p:txBody>
      </p:sp>
      <p:sp>
        <p:nvSpPr>
          <p:cNvPr id="5" name="Content Placeholder 2"/>
          <p:cNvSpPr txBox="1">
            <a:spLocks/>
          </p:cNvSpPr>
          <p:nvPr/>
        </p:nvSpPr>
        <p:spPr>
          <a:xfrm>
            <a:off x="1371600" y="1124347"/>
            <a:ext cx="9601200" cy="5254682"/>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marR="0" lvl="0" indent="0" algn="just">
              <a:lnSpc>
                <a:spcPct val="150000"/>
              </a:lnSpc>
              <a:spcBef>
                <a:spcPts val="0"/>
              </a:spcBef>
              <a:spcAft>
                <a:spcPts val="0"/>
              </a:spcAft>
              <a:buNone/>
              <a:tabLst>
                <a:tab pos="595630" algn="l"/>
              </a:tabLst>
            </a:pPr>
            <a:r>
              <a:rPr lang="en-GB" sz="2400" b="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Kết quả đạt được</a:t>
            </a:r>
          </a:p>
          <a:p>
            <a:pPr marL="342900" marR="0" lvl="0" indent="-342900" algn="just">
              <a:lnSpc>
                <a:spcPct val="150000"/>
              </a:lnSpc>
              <a:spcBef>
                <a:spcPts val="0"/>
              </a:spcBef>
              <a:spcAft>
                <a:spcPts val="0"/>
              </a:spcAft>
              <a:buFont typeface="Symbol" panose="05050102010706020507" pitchFamily="18" charset="2"/>
              <a:buChar char=""/>
              <a:tabLst>
                <a:tab pos="595630" algn="l"/>
              </a:tabLst>
            </a:pPr>
            <a:r>
              <a:rPr lang="en-GB" sz="240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Xây </a:t>
            </a:r>
            <a:r>
              <a:rPr lang="en-GB" sz="24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dựng giao diện website thân thiện với người dùng</a:t>
            </a:r>
            <a:endParaRPr lang="en-US" sz="2400">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tabLst>
                <a:tab pos="595630" algn="l"/>
              </a:tabLst>
            </a:pPr>
            <a:r>
              <a:rPr lang="en-GB" sz="24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Đăng nhập cho </a:t>
            </a:r>
            <a:r>
              <a:rPr lang="en-US" sz="240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quản trị viên, giáo viên, sinh viên</a:t>
            </a:r>
            <a:endParaRPr lang="en-US" sz="2400">
              <a:latin typeface="Times New Roman" panose="02020603050405020304" pitchFamily="18" charset="0"/>
              <a:ea typeface="Times New Roman" panose="02020603050405020304" pitchFamily="18" charset="0"/>
              <a:cs typeface="Times New Roman" panose="02020603050405020304" pitchFamily="18" charset="0"/>
            </a:endParaRPr>
          </a:p>
          <a:p>
            <a:pPr algn="just">
              <a:buFont typeface="Symbol" panose="05050102010706020507" pitchFamily="18" charset="2"/>
              <a:buChar char=""/>
            </a:pPr>
            <a:r>
              <a:rPr lang="en-GB" sz="2400">
                <a:latin typeface="Times New Roman" panose="02020603050405020304" pitchFamily="18" charset="0"/>
                <a:cs typeface="Times New Roman" panose="02020603050405020304" pitchFamily="18" charset="0"/>
              </a:rPr>
              <a:t>Thực hiện các chức năng quản lý của quản trị viên như: quản lý sinh viên, quản lý giáo viên, quản lý ngành, môn …</a:t>
            </a:r>
            <a:endParaRPr lang="vi-VN" sz="2400">
              <a:latin typeface="Times New Roman" panose="02020603050405020304" pitchFamily="18" charset="0"/>
              <a:cs typeface="Times New Roman" panose="02020603050405020304" pitchFamily="18" charset="0"/>
            </a:endParaRPr>
          </a:p>
          <a:p>
            <a:pPr lvl="0" algn="just">
              <a:buFont typeface="Symbol" panose="05050102010706020507" pitchFamily="18" charset="2"/>
              <a:buChar char=""/>
            </a:pPr>
            <a:r>
              <a:rPr lang="en-GB" sz="2400">
                <a:latin typeface="Times New Roman" panose="02020603050405020304" pitchFamily="18" charset="0"/>
                <a:cs typeface="Times New Roman" panose="02020603050405020304" pitchFamily="18" charset="0"/>
              </a:rPr>
              <a:t>Thực hiện các chức năng của giáo viên như xem </a:t>
            </a:r>
            <a:r>
              <a:rPr lang="en-GB" sz="2400" smtClean="0">
                <a:latin typeface="Times New Roman" panose="02020603050405020304" pitchFamily="18" charset="0"/>
                <a:cs typeface="Times New Roman" panose="02020603050405020304" pitchFamily="18" charset="0"/>
              </a:rPr>
              <a:t>điểm</a:t>
            </a:r>
          </a:p>
          <a:p>
            <a:pPr lvl="0" algn="just">
              <a:buFont typeface="Symbol" panose="05050102010706020507" pitchFamily="18" charset="2"/>
              <a:buChar char=""/>
            </a:pPr>
            <a:r>
              <a:rPr lang="en-GB" sz="2400">
                <a:latin typeface="Times New Roman" panose="02020603050405020304" pitchFamily="18" charset="0"/>
                <a:cs typeface="Times New Roman" panose="02020603050405020304" pitchFamily="18" charset="0"/>
              </a:rPr>
              <a:t>Thực hiện các chức </a:t>
            </a:r>
            <a:r>
              <a:rPr lang="en-GB" sz="2400" smtClean="0">
                <a:latin typeface="Times New Roman" panose="02020603050405020304" pitchFamily="18" charset="0"/>
                <a:cs typeface="Times New Roman" panose="02020603050405020304" pitchFamily="18" charset="0"/>
              </a:rPr>
              <a:t>năng của sinh viên như làm bài thi, xem điểm thi</a:t>
            </a:r>
            <a:endParaRPr lang="vi-VN" sz="240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7FE4B04E-795F-4882-A8DC-73B4F491FFB5}" type="datetime1">
              <a:rPr lang="en-US" smtClean="0"/>
              <a:t>4/7/2021</a:t>
            </a:fld>
            <a:endParaRPr lang="en-US" dirty="0"/>
          </a:p>
        </p:txBody>
      </p:sp>
      <p:sp>
        <p:nvSpPr>
          <p:cNvPr id="4" name="Footer Placeholder 3"/>
          <p:cNvSpPr>
            <a:spLocks noGrp="1"/>
          </p:cNvSpPr>
          <p:nvPr>
            <p:ph type="ftr" sz="quarter" idx="11"/>
          </p:nvPr>
        </p:nvSpPr>
        <p:spPr/>
        <p:txBody>
          <a:bodyPr/>
          <a:lstStyle/>
          <a:p>
            <a:r>
              <a:rPr lang="en-US" smtClean="0"/>
              <a:t>Khoa Công Nghệ Thông Tin Đại học Hải Phòng</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20</a:t>
            </a:fld>
            <a:endParaRPr lang="en-US" dirty="0"/>
          </a:p>
        </p:txBody>
      </p:sp>
    </p:spTree>
    <p:extLst>
      <p:ext uri="{BB962C8B-B14F-4D97-AF65-F5344CB8AC3E}">
        <p14:creationId xmlns:p14="http://schemas.microsoft.com/office/powerpoint/2010/main" val="2768698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49432"/>
            <a:ext cx="9601200" cy="674914"/>
          </a:xfrm>
        </p:spPr>
        <p:txBody>
          <a:bodyPr anchor="ctr">
            <a:normAutofit/>
          </a:bodyPr>
          <a:lstStyle/>
          <a:p>
            <a:pPr algn="ctr"/>
            <a:r>
              <a:rPr lang="en-US" sz="4000" smtClean="0">
                <a:solidFill>
                  <a:srgbClr val="C00000"/>
                </a:solidFill>
                <a:latin typeface="Times New Roman" panose="02020603050405020304" pitchFamily="18" charset="0"/>
                <a:cs typeface="Times New Roman" panose="02020603050405020304" pitchFamily="18" charset="0"/>
              </a:rPr>
              <a:t>Kết luận</a:t>
            </a:r>
            <a:endParaRPr lang="en-US"/>
          </a:p>
        </p:txBody>
      </p:sp>
      <p:sp>
        <p:nvSpPr>
          <p:cNvPr id="5" name="Content Placeholder 2"/>
          <p:cNvSpPr txBox="1">
            <a:spLocks/>
          </p:cNvSpPr>
          <p:nvPr/>
        </p:nvSpPr>
        <p:spPr>
          <a:xfrm>
            <a:off x="1371600" y="1124347"/>
            <a:ext cx="9601200" cy="5254682"/>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marR="0" lvl="0" indent="0" algn="just">
              <a:lnSpc>
                <a:spcPct val="150000"/>
              </a:lnSpc>
              <a:spcBef>
                <a:spcPts val="0"/>
              </a:spcBef>
              <a:spcAft>
                <a:spcPts val="0"/>
              </a:spcAft>
              <a:buNone/>
              <a:tabLst>
                <a:tab pos="595630" algn="l"/>
              </a:tabLst>
            </a:pPr>
            <a:r>
              <a:rPr lang="en-GB" sz="2400" b="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Định hướng phát triển</a:t>
            </a:r>
          </a:p>
          <a:p>
            <a:pPr marL="342900" marR="0" lvl="0" indent="-342900" algn="just">
              <a:lnSpc>
                <a:spcPct val="150000"/>
              </a:lnSpc>
              <a:spcBef>
                <a:spcPts val="0"/>
              </a:spcBef>
              <a:spcAft>
                <a:spcPts val="0"/>
              </a:spcAft>
              <a:buFont typeface="Symbol" panose="05050102010706020507" pitchFamily="18" charset="2"/>
              <a:buChar char=""/>
              <a:tabLst>
                <a:tab pos="560070" algn="l"/>
              </a:tabLst>
            </a:pPr>
            <a:r>
              <a:rPr lang="en-US" sz="240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Tối ưu các chức năng của quản trị viên</a:t>
            </a:r>
          </a:p>
          <a:p>
            <a:pPr marL="342900" marR="0" lvl="0" indent="-342900" algn="just">
              <a:lnSpc>
                <a:spcPct val="150000"/>
              </a:lnSpc>
              <a:spcBef>
                <a:spcPts val="0"/>
              </a:spcBef>
              <a:spcAft>
                <a:spcPts val="0"/>
              </a:spcAft>
              <a:buFont typeface="Symbol" panose="05050102010706020507" pitchFamily="18" charset="2"/>
              <a:buChar char=""/>
              <a:tabLst>
                <a:tab pos="560070" algn="l"/>
              </a:tabLst>
            </a:pPr>
            <a:r>
              <a:rPr lang="en-US" sz="240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Thêm chức năng quản lý bài thi cho giáo viên</a:t>
            </a:r>
            <a:endParaRPr lang="en-US" sz="1800">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tabLst>
                <a:tab pos="560070" algn="l"/>
              </a:tabLst>
            </a:pPr>
            <a:r>
              <a:rPr lang="en-US" sz="24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Thêm chức năng quản lý </a:t>
            </a:r>
            <a:r>
              <a:rPr lang="en-US" sz="240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câu hỏi cho </a:t>
            </a:r>
            <a:r>
              <a:rPr lang="en-US" sz="24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giáo viên</a:t>
            </a:r>
            <a:endParaRPr lang="en-US" sz="1800">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tabLst>
                <a:tab pos="560070" algn="l"/>
              </a:tabLst>
            </a:pPr>
            <a:r>
              <a:rPr lang="en-GB" sz="240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Thực hiện chuẩn phương pháp thi trực tuyến: câu hỏi và đáp án không xếp theo thứ tự</a:t>
            </a:r>
          </a:p>
          <a:p>
            <a:pPr marL="342900" marR="0" lvl="0" indent="-342900" algn="just">
              <a:lnSpc>
                <a:spcPct val="150000"/>
              </a:lnSpc>
              <a:spcBef>
                <a:spcPts val="0"/>
              </a:spcBef>
              <a:spcAft>
                <a:spcPts val="0"/>
              </a:spcAft>
              <a:buFont typeface="Symbol" panose="05050102010706020507" pitchFamily="18" charset="2"/>
              <a:buChar char=""/>
              <a:tabLst>
                <a:tab pos="560070" algn="l"/>
              </a:tabLst>
            </a:pPr>
            <a:r>
              <a:rPr lang="en-GB" sz="24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Thực </a:t>
            </a:r>
            <a:r>
              <a:rPr lang="en-GB" sz="240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hiện nhập dữ liệu từ các file word, excel</a:t>
            </a:r>
            <a:endParaRPr lang="en-US" sz="180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4F2759BD-1260-48F8-A719-286589AB4B28}" type="datetime1">
              <a:rPr lang="en-US" smtClean="0"/>
              <a:t>4/7/2021</a:t>
            </a:fld>
            <a:endParaRPr lang="en-US" dirty="0"/>
          </a:p>
        </p:txBody>
      </p:sp>
      <p:sp>
        <p:nvSpPr>
          <p:cNvPr id="4" name="Footer Placeholder 3"/>
          <p:cNvSpPr>
            <a:spLocks noGrp="1"/>
          </p:cNvSpPr>
          <p:nvPr>
            <p:ph type="ftr" sz="quarter" idx="11"/>
          </p:nvPr>
        </p:nvSpPr>
        <p:spPr/>
        <p:txBody>
          <a:bodyPr/>
          <a:lstStyle/>
          <a:p>
            <a:r>
              <a:rPr lang="en-US" smtClean="0"/>
              <a:t>Khoa Công Nghệ Thông Tin Đại học Hải Phòng</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21</a:t>
            </a:fld>
            <a:endParaRPr lang="en-US" dirty="0"/>
          </a:p>
        </p:txBody>
      </p:sp>
    </p:spTree>
    <p:extLst>
      <p:ext uri="{BB962C8B-B14F-4D97-AF65-F5344CB8AC3E}">
        <p14:creationId xmlns:p14="http://schemas.microsoft.com/office/powerpoint/2010/main" val="1278303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F3F00CD-ECDA-4A1E-A45D-7D97DD615106}" type="datetime1">
              <a:rPr lang="en-US" smtClean="0"/>
              <a:t>4/7/2021</a:t>
            </a:fld>
            <a:endParaRPr lang="en-US" dirty="0"/>
          </a:p>
        </p:txBody>
      </p:sp>
      <p:sp>
        <p:nvSpPr>
          <p:cNvPr id="5" name="Footer Placeholder 4"/>
          <p:cNvSpPr>
            <a:spLocks noGrp="1"/>
          </p:cNvSpPr>
          <p:nvPr>
            <p:ph type="ftr" sz="quarter" idx="11"/>
          </p:nvPr>
        </p:nvSpPr>
        <p:spPr/>
        <p:txBody>
          <a:bodyPr/>
          <a:lstStyle/>
          <a:p>
            <a:r>
              <a:rPr lang="en-US" smtClean="0"/>
              <a:t>Khoa Công Nghệ Thông Tin Đại học Hải Phòng</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22</a:t>
            </a:fld>
            <a:endParaRPr lang="en-US" dirty="0"/>
          </a:p>
        </p:txBody>
      </p:sp>
      <p:pic>
        <p:nvPicPr>
          <p:cNvPr id="2052" name="Picture 4" descr="Thank You | Hình ảnh, Biết ơn, Cám ơ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4950055"/>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18457"/>
          </a:xfrm>
        </p:spPr>
        <p:txBody>
          <a:bodyPr anchor="ctr">
            <a:normAutofit/>
          </a:bodyPr>
          <a:lstStyle/>
          <a:p>
            <a:pPr algn="ctr"/>
            <a:r>
              <a:rPr lang="vi-VN" sz="4000">
                <a:solidFill>
                  <a:srgbClr val="C00000"/>
                </a:solidFill>
                <a:latin typeface="Times New Roman" panose="02020603050405020304" pitchFamily="18" charset="0"/>
                <a:cs typeface="Times New Roman" panose="02020603050405020304" pitchFamily="18" charset="0"/>
              </a:rPr>
              <a:t>Cơ sở lý </a:t>
            </a:r>
            <a:r>
              <a:rPr lang="vi-VN" sz="4000" smtClean="0">
                <a:solidFill>
                  <a:srgbClr val="C00000"/>
                </a:solidFill>
                <a:latin typeface="Times New Roman" panose="02020603050405020304" pitchFamily="18" charset="0"/>
                <a:cs typeface="Times New Roman" panose="02020603050405020304" pitchFamily="18" charset="0"/>
              </a:rPr>
              <a:t>thuyết</a:t>
            </a:r>
            <a:endParaRPr lang="en-US" sz="400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71600" y="1959429"/>
            <a:ext cx="9601200" cy="3907971"/>
          </a:xfrm>
        </p:spPr>
        <p:txBody>
          <a:bodyPr>
            <a:normAutofit/>
          </a:bodyPr>
          <a:lstStyle/>
          <a:p>
            <a:pPr marL="514350" lvl="0" indent="-514350" defTabSz="457200">
              <a:lnSpc>
                <a:spcPct val="150000"/>
              </a:lnSpc>
              <a:spcBef>
                <a:spcPts val="0"/>
              </a:spcBef>
              <a:spcAft>
                <a:spcPts val="0"/>
              </a:spcAft>
              <a:buAutoNum type="arabicPeriod"/>
            </a:pPr>
            <a:r>
              <a:rPr lang="en-US" sz="2800" smtClean="0">
                <a:solidFill>
                  <a:schemeClr val="tx1"/>
                </a:solidFill>
                <a:latin typeface="Times New Roman" panose="02020603050405020304" pitchFamily="18" charset="0"/>
                <a:cs typeface="Times New Roman" panose="02020603050405020304" pitchFamily="18" charset="0"/>
              </a:rPr>
              <a:t>ASP.NET </a:t>
            </a:r>
            <a:r>
              <a:rPr lang="en-US" sz="2800">
                <a:solidFill>
                  <a:schemeClr val="tx1"/>
                </a:solidFill>
                <a:latin typeface="Times New Roman" panose="02020603050405020304" pitchFamily="18" charset="0"/>
                <a:cs typeface="Times New Roman" panose="02020603050405020304" pitchFamily="18" charset="0"/>
              </a:rPr>
              <a:t>MVC là </a:t>
            </a:r>
            <a:r>
              <a:rPr lang="en-US" sz="2800" smtClean="0">
                <a:solidFill>
                  <a:schemeClr val="tx1"/>
                </a:solidFill>
                <a:latin typeface="Times New Roman" panose="02020603050405020304" pitchFamily="18" charset="0"/>
                <a:cs typeface="Times New Roman" panose="02020603050405020304" pitchFamily="18" charset="0"/>
              </a:rPr>
              <a:t>gì?</a:t>
            </a:r>
            <a:endParaRPr lang="en-US" sz="2800">
              <a:solidFill>
                <a:schemeClr val="tx1"/>
              </a:solidFill>
              <a:latin typeface="Times New Roman" panose="02020603050405020304" pitchFamily="18" charset="0"/>
              <a:cs typeface="Times New Roman" panose="02020603050405020304" pitchFamily="18" charset="0"/>
            </a:endParaRPr>
          </a:p>
          <a:p>
            <a:pPr marL="0" lvl="0" indent="0" algn="just" defTabSz="457200">
              <a:lnSpc>
                <a:spcPct val="160000"/>
              </a:lnSpc>
              <a:spcBef>
                <a:spcPts val="0"/>
              </a:spcBef>
              <a:spcAft>
                <a:spcPts val="0"/>
              </a:spcAft>
              <a:buNone/>
            </a:pPr>
            <a:r>
              <a:rPr lang="vi-VN" sz="2400" b="1">
                <a:solidFill>
                  <a:schemeClr val="tx1"/>
                </a:solidFill>
                <a:latin typeface="Times New Roman" panose="02020603050405020304" pitchFamily="18" charset="0"/>
                <a:cs typeface="Times New Roman" panose="02020603050405020304" pitchFamily="18" charset="0"/>
              </a:rPr>
              <a:t>ASP.NET </a:t>
            </a:r>
            <a:r>
              <a:rPr lang="vi-VN" sz="2400" b="1" smtClean="0">
                <a:solidFill>
                  <a:schemeClr val="tx1"/>
                </a:solidFill>
                <a:latin typeface="Times New Roman" panose="02020603050405020304" pitchFamily="18" charset="0"/>
                <a:cs typeface="Times New Roman" panose="02020603050405020304" pitchFamily="18" charset="0"/>
              </a:rPr>
              <a:t>M</a:t>
            </a:r>
            <a:r>
              <a:rPr lang="en-US" sz="2400" b="1" smtClean="0">
                <a:solidFill>
                  <a:schemeClr val="tx1"/>
                </a:solidFill>
                <a:latin typeface="Times New Roman" panose="02020603050405020304" pitchFamily="18" charset="0"/>
                <a:cs typeface="Times New Roman" panose="02020603050405020304" pitchFamily="18" charset="0"/>
              </a:rPr>
              <a:t>VC</a:t>
            </a:r>
            <a:r>
              <a:rPr lang="vi-VN" sz="2400">
                <a:solidFill>
                  <a:schemeClr val="tx1"/>
                </a:solidFill>
                <a:latin typeface="Times New Roman" panose="02020603050405020304" pitchFamily="18" charset="0"/>
                <a:cs typeface="Times New Roman" panose="02020603050405020304" pitchFamily="18" charset="0"/>
              </a:rPr>
              <a:t> là một framework web được phát triển bởi Microsoft, thực thi mô hình MVC (model–view–controller</a:t>
            </a:r>
            <a:r>
              <a:rPr lang="vi-VN" sz="2400" smtClean="0">
                <a:solidFill>
                  <a:schemeClr val="tx1"/>
                </a:solidFill>
                <a:latin typeface="Times New Roman" panose="02020603050405020304" pitchFamily="18" charset="0"/>
                <a:cs typeface="Times New Roman" panose="02020603050405020304" pitchFamily="18" charset="0"/>
              </a:rPr>
              <a:t>).</a:t>
            </a:r>
            <a:endParaRPr lang="en-US" sz="240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4598185" y="3915622"/>
            <a:ext cx="3148029" cy="1951778"/>
          </a:xfrm>
          <a:prstGeom prst="rect">
            <a:avLst/>
          </a:prstGeom>
        </p:spPr>
      </p:pic>
      <p:sp>
        <p:nvSpPr>
          <p:cNvPr id="5" name="Date Placeholder 4"/>
          <p:cNvSpPr>
            <a:spLocks noGrp="1"/>
          </p:cNvSpPr>
          <p:nvPr>
            <p:ph type="dt" sz="half" idx="10"/>
          </p:nvPr>
        </p:nvSpPr>
        <p:spPr/>
        <p:txBody>
          <a:bodyPr/>
          <a:lstStyle/>
          <a:p>
            <a:fld id="{BB067684-8F79-4CB5-80C8-B253FFFDCC82}" type="datetime1">
              <a:rPr lang="en-US" smtClean="0"/>
              <a:t>4/7/2021</a:t>
            </a:fld>
            <a:endParaRPr lang="en-US" dirty="0"/>
          </a:p>
        </p:txBody>
      </p:sp>
      <p:sp>
        <p:nvSpPr>
          <p:cNvPr id="6" name="Footer Placeholder 5"/>
          <p:cNvSpPr>
            <a:spLocks noGrp="1"/>
          </p:cNvSpPr>
          <p:nvPr>
            <p:ph type="ftr" sz="quarter" idx="11"/>
          </p:nvPr>
        </p:nvSpPr>
        <p:spPr/>
        <p:txBody>
          <a:bodyPr/>
          <a:lstStyle/>
          <a:p>
            <a:r>
              <a:rPr lang="en-US" smtClean="0"/>
              <a:t>Khoa Công Nghệ Thông Tin Đại học Hải Phòng</a:t>
            </a:r>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3</a:t>
            </a:fld>
            <a:endParaRPr lang="en-US" dirty="0"/>
          </a:p>
        </p:txBody>
      </p:sp>
    </p:spTree>
    <p:extLst>
      <p:ext uri="{BB962C8B-B14F-4D97-AF65-F5344CB8AC3E}">
        <p14:creationId xmlns:p14="http://schemas.microsoft.com/office/powerpoint/2010/main" val="158564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1"/>
            <a:ext cx="9601200" cy="707570"/>
          </a:xfrm>
        </p:spPr>
        <p:txBody>
          <a:bodyPr anchor="ctr">
            <a:noAutofit/>
          </a:bodyPr>
          <a:lstStyle/>
          <a:p>
            <a:pPr lvl="0" algn="ctr" defTabSz="457200">
              <a:lnSpc>
                <a:spcPct val="100000"/>
              </a:lnSpc>
              <a:spcBef>
                <a:spcPts val="0"/>
              </a:spcBef>
            </a:pPr>
            <a:r>
              <a:rPr lang="vi-VN" sz="4000">
                <a:solidFill>
                  <a:srgbClr val="C00000"/>
                </a:solidFill>
                <a:latin typeface="Times New Roman" panose="02020603050405020304" pitchFamily="18" charset="0"/>
                <a:ea typeface="+mn-ea"/>
                <a:cs typeface="Times New Roman" panose="02020603050405020304" pitchFamily="18" charset="0"/>
              </a:rPr>
              <a:t>Cơ sở lý </a:t>
            </a:r>
            <a:r>
              <a:rPr lang="vi-VN" sz="4000" smtClean="0">
                <a:solidFill>
                  <a:srgbClr val="C00000"/>
                </a:solidFill>
                <a:latin typeface="Times New Roman" panose="02020603050405020304" pitchFamily="18" charset="0"/>
                <a:ea typeface="+mn-ea"/>
                <a:cs typeface="Times New Roman" panose="02020603050405020304" pitchFamily="18" charset="0"/>
              </a:rPr>
              <a:t>thuyết</a:t>
            </a:r>
            <a:endParaRPr lang="en-US" sz="4800">
              <a:solidFill>
                <a:srgbClr val="C00000"/>
              </a:solidFill>
            </a:endParaRPr>
          </a:p>
        </p:txBody>
      </p:sp>
      <p:sp>
        <p:nvSpPr>
          <p:cNvPr id="3" name="Content Placeholder 2"/>
          <p:cNvSpPr>
            <a:spLocks noGrp="1"/>
          </p:cNvSpPr>
          <p:nvPr>
            <p:ph idx="1"/>
          </p:nvPr>
        </p:nvSpPr>
        <p:spPr/>
        <p:txBody>
          <a:bodyPr/>
          <a:lstStyle/>
          <a:p>
            <a:pPr marL="0" lvl="0" indent="0" defTabSz="457200">
              <a:lnSpc>
                <a:spcPct val="100000"/>
              </a:lnSpc>
              <a:spcBef>
                <a:spcPts val="0"/>
              </a:spcBef>
              <a:spcAft>
                <a:spcPts val="0"/>
              </a:spcAft>
              <a:buNone/>
            </a:pPr>
            <a:r>
              <a:rPr lang="en-US" sz="2600">
                <a:solidFill>
                  <a:prstClr val="black"/>
                </a:solidFill>
                <a:latin typeface="Times New Roman" panose="02020603050405020304" pitchFamily="18" charset="0"/>
                <a:cs typeface="Times New Roman" panose="02020603050405020304" pitchFamily="18" charset="0"/>
              </a:rPr>
              <a:t>2</a:t>
            </a:r>
            <a:r>
              <a:rPr lang="en-US" sz="2600" smtClean="0">
                <a:solidFill>
                  <a:prstClr val="black"/>
                </a:solidFill>
                <a:latin typeface="Times New Roman" panose="02020603050405020304" pitchFamily="18" charset="0"/>
                <a:cs typeface="Times New Roman" panose="02020603050405020304" pitchFamily="18" charset="0"/>
              </a:rPr>
              <a:t>. </a:t>
            </a:r>
            <a:r>
              <a:rPr lang="en-US" sz="2600">
                <a:solidFill>
                  <a:prstClr val="black"/>
                </a:solidFill>
                <a:latin typeface="Times New Roman" panose="02020603050405020304" pitchFamily="18" charset="0"/>
                <a:cs typeface="Times New Roman" panose="02020603050405020304" pitchFamily="18" charset="0"/>
              </a:rPr>
              <a:t>Cấu trúc của ASP.NET MVC</a:t>
            </a:r>
          </a:p>
          <a:p>
            <a:pPr marL="457200" lvl="1" indent="0" algn="just" defTabSz="457200">
              <a:lnSpc>
                <a:spcPct val="160000"/>
              </a:lnSpc>
              <a:spcBef>
                <a:spcPts val="0"/>
              </a:spcBef>
              <a:spcAft>
                <a:spcPts val="0"/>
              </a:spcAft>
              <a:buFont typeface="Wingdings" panose="05000000000000000000" pitchFamily="2" charset="2"/>
              <a:buChar char="q"/>
            </a:pPr>
            <a:r>
              <a:rPr lang="en-US" sz="2400" i="0">
                <a:solidFill>
                  <a:srgbClr val="000000"/>
                </a:solidFill>
                <a:latin typeface="Times New Roman" panose="02020603050405020304" pitchFamily="18" charset="0"/>
                <a:ea typeface="Times New Roman" panose="02020603050405020304" pitchFamily="18" charset="0"/>
              </a:rPr>
              <a:t>M (Model): là nơi chứa các nghiệp vụ tương tác với cơ sở dữ liệu.</a:t>
            </a:r>
          </a:p>
          <a:p>
            <a:pPr marL="457200" lvl="1" indent="0" algn="just" defTabSz="457200">
              <a:lnSpc>
                <a:spcPct val="160000"/>
              </a:lnSpc>
              <a:spcBef>
                <a:spcPts val="0"/>
              </a:spcBef>
              <a:spcAft>
                <a:spcPts val="0"/>
              </a:spcAft>
              <a:buFont typeface="Wingdings" panose="05000000000000000000" pitchFamily="2" charset="2"/>
              <a:buChar char="q"/>
            </a:pPr>
            <a:r>
              <a:rPr lang="en-US" sz="2400" i="0">
                <a:solidFill>
                  <a:prstClr val="black"/>
                </a:solidFill>
                <a:latin typeface="Times New Roman" panose="02020603050405020304" pitchFamily="18" charset="0"/>
                <a:cs typeface="Times New Roman" panose="02020603050405020304" pitchFamily="18" charset="0"/>
              </a:rPr>
              <a:t>V (View): </a:t>
            </a:r>
            <a:r>
              <a:rPr lang="en-US" sz="2400" i="0">
                <a:solidFill>
                  <a:srgbClr val="000000"/>
                </a:solidFill>
                <a:latin typeface="Times New Roman" panose="02020603050405020304" pitchFamily="18" charset="0"/>
                <a:ea typeface="Times New Roman" panose="02020603050405020304" pitchFamily="18" charset="0"/>
              </a:rPr>
              <a:t>Đảm nhận việc hiển thị thông tin, tương tác với người dùng, nơi chứa tất cả các đối tượng GUI như textbox, images…</a:t>
            </a:r>
          </a:p>
          <a:p>
            <a:pPr marL="457200" lvl="1" indent="0" algn="just" defTabSz="457200">
              <a:lnSpc>
                <a:spcPct val="160000"/>
              </a:lnSpc>
              <a:spcBef>
                <a:spcPts val="0"/>
              </a:spcBef>
              <a:spcAft>
                <a:spcPts val="0"/>
              </a:spcAft>
              <a:buFont typeface="Wingdings" panose="05000000000000000000" pitchFamily="2" charset="2"/>
              <a:buChar char="q"/>
            </a:pPr>
            <a:r>
              <a:rPr lang="en-US" sz="2400" i="0">
                <a:solidFill>
                  <a:srgbClr val="000000"/>
                </a:solidFill>
                <a:latin typeface="Times New Roman" panose="02020603050405020304" pitchFamily="18" charset="0"/>
                <a:ea typeface="Times New Roman" panose="02020603050405020304" pitchFamily="18" charset="0"/>
              </a:rPr>
              <a:t>C (Controller): Giữ nhiệm vụ nhận điều hướng các yêu cầu từ người dùng và gọi đúng những phương thức xử lý chúng…</a:t>
            </a:r>
            <a:endParaRPr lang="en-US" sz="2400" i="0">
              <a:solidFill>
                <a:prstClr val="black"/>
              </a:solidFill>
              <a:latin typeface="Times New Roman" panose="02020603050405020304" pitchFamily="18" charset="0"/>
              <a:cs typeface="Times New Roman" panose="02020603050405020304" pitchFamily="18" charset="0"/>
            </a:endParaRPr>
          </a:p>
          <a:p>
            <a:endParaRPr lang="en-US"/>
          </a:p>
        </p:txBody>
      </p:sp>
      <p:sp>
        <p:nvSpPr>
          <p:cNvPr id="4" name="Date Placeholder 3"/>
          <p:cNvSpPr>
            <a:spLocks noGrp="1"/>
          </p:cNvSpPr>
          <p:nvPr>
            <p:ph type="dt" sz="half" idx="10"/>
          </p:nvPr>
        </p:nvSpPr>
        <p:spPr/>
        <p:txBody>
          <a:bodyPr/>
          <a:lstStyle/>
          <a:p>
            <a:fld id="{D1518D36-063E-4E13-B9F6-2E7AB402C21B}" type="datetime1">
              <a:rPr lang="en-US" smtClean="0"/>
              <a:t>4/7/2021</a:t>
            </a:fld>
            <a:endParaRPr lang="en-US" dirty="0"/>
          </a:p>
        </p:txBody>
      </p:sp>
      <p:sp>
        <p:nvSpPr>
          <p:cNvPr id="5" name="Footer Placeholder 4"/>
          <p:cNvSpPr>
            <a:spLocks noGrp="1"/>
          </p:cNvSpPr>
          <p:nvPr>
            <p:ph type="ftr" sz="quarter" idx="11"/>
          </p:nvPr>
        </p:nvSpPr>
        <p:spPr/>
        <p:txBody>
          <a:bodyPr/>
          <a:lstStyle/>
          <a:p>
            <a:r>
              <a:rPr lang="en-US" smtClean="0"/>
              <a:t>Khoa Công Nghệ Thông Tin Đại học Hải Phòng</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4</a:t>
            </a:fld>
            <a:endParaRPr lang="en-US" dirty="0"/>
          </a:p>
        </p:txBody>
      </p:sp>
    </p:spTree>
    <p:extLst>
      <p:ext uri="{BB962C8B-B14F-4D97-AF65-F5344CB8AC3E}">
        <p14:creationId xmlns:p14="http://schemas.microsoft.com/office/powerpoint/2010/main" val="215428304"/>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799"/>
            <a:ext cx="9601200" cy="805543"/>
          </a:xfrm>
        </p:spPr>
        <p:txBody>
          <a:bodyPr anchor="ctr">
            <a:noAutofit/>
          </a:bodyPr>
          <a:lstStyle/>
          <a:p>
            <a:pPr algn="ctr"/>
            <a:r>
              <a:rPr lang="vi-VN" sz="4000">
                <a:solidFill>
                  <a:srgbClr val="C00000"/>
                </a:solidFill>
                <a:latin typeface="Times New Roman" panose="02020603050405020304" pitchFamily="18" charset="0"/>
                <a:cs typeface="Times New Roman" panose="02020603050405020304" pitchFamily="18" charset="0"/>
              </a:rPr>
              <a:t>Cơ sở lý thuyết</a:t>
            </a:r>
            <a:endParaRPr lang="en-US" sz="5400"/>
          </a:p>
        </p:txBody>
      </p:sp>
      <p:sp>
        <p:nvSpPr>
          <p:cNvPr id="3" name="Content Placeholder 2"/>
          <p:cNvSpPr>
            <a:spLocks noGrp="1"/>
          </p:cNvSpPr>
          <p:nvPr>
            <p:ph idx="1"/>
          </p:nvPr>
        </p:nvSpPr>
        <p:spPr/>
        <p:txBody>
          <a:bodyPr>
            <a:noAutofit/>
          </a:bodyPr>
          <a:lstStyle/>
          <a:p>
            <a:pPr marR="0" algn="just" fontAlgn="base">
              <a:lnSpc>
                <a:spcPct val="160000"/>
              </a:lnSpc>
              <a:spcBef>
                <a:spcPts val="0"/>
              </a:spcBef>
              <a:spcAft>
                <a:spcPts val="0"/>
              </a:spcAft>
              <a:buFont typeface="Wingdings" panose="05000000000000000000" pitchFamily="2" charset="2"/>
              <a:buChar char="q"/>
            </a:pPr>
            <a:r>
              <a:rPr lang="vi-VN" sz="2400" b="1" smtClean="0">
                <a:solidFill>
                  <a:srgbClr val="000000"/>
                </a:solidFill>
                <a:latin typeface="Times New Roman" panose="02020603050405020304" pitchFamily="18" charset="0"/>
                <a:ea typeface="Times New Roman" panose="02020603050405020304" pitchFamily="18" charset="0"/>
              </a:rPr>
              <a:t>Ưu điểm của MVC :</a:t>
            </a:r>
            <a:r>
              <a:rPr lang="vi-VN" sz="2400">
                <a:solidFill>
                  <a:srgbClr val="000000"/>
                </a:solidFill>
                <a:latin typeface="Times New Roman" panose="02020603050405020304" pitchFamily="18" charset="0"/>
                <a:ea typeface="Times New Roman" panose="02020603050405020304" pitchFamily="18" charset="0"/>
              </a:rPr>
              <a:t> </a:t>
            </a:r>
            <a:r>
              <a:rPr lang="en-US" sz="2400" smtClean="0">
                <a:solidFill>
                  <a:srgbClr val="000000"/>
                </a:solidFill>
                <a:latin typeface="Times New Roman" panose="02020603050405020304" pitchFamily="18" charset="0"/>
                <a:ea typeface="Times New Roman" panose="02020603050405020304" pitchFamily="18" charset="0"/>
              </a:rPr>
              <a:t>Do</a:t>
            </a:r>
            <a:r>
              <a:rPr lang="vi-VN" sz="2400" smtClean="0">
                <a:solidFill>
                  <a:srgbClr val="000000"/>
                </a:solidFill>
                <a:latin typeface="Times New Roman" panose="02020603050405020304" pitchFamily="18" charset="0"/>
                <a:ea typeface="Times New Roman" panose="02020603050405020304" pitchFamily="18" charset="0"/>
              </a:rPr>
              <a:t> </a:t>
            </a:r>
            <a:r>
              <a:rPr lang="vi-VN" sz="2400">
                <a:solidFill>
                  <a:srgbClr val="000000"/>
                </a:solidFill>
                <a:latin typeface="Times New Roman" panose="02020603050405020304" pitchFamily="18" charset="0"/>
                <a:ea typeface="Times New Roman" panose="02020603050405020304" pitchFamily="18" charset="0"/>
              </a:rPr>
              <a:t>được chia các thành phần riêng biệt nên hoạt động độc lập tách biệt giúp phát triển ứng dụng nhanh hơn, đơn giản hơn và dễ nâng cấp, bảo trì </a:t>
            </a:r>
            <a:r>
              <a:rPr lang="vi-VN" sz="2400" smtClean="0">
                <a:solidFill>
                  <a:srgbClr val="000000"/>
                </a:solidFill>
                <a:latin typeface="Times New Roman" panose="02020603050405020304" pitchFamily="18" charset="0"/>
                <a:ea typeface="Times New Roman" panose="02020603050405020304" pitchFamily="18" charset="0"/>
              </a:rPr>
              <a:t>hơn</a:t>
            </a:r>
            <a:endParaRPr lang="en-US" sz="2400" smtClean="0">
              <a:solidFill>
                <a:srgbClr val="000000"/>
              </a:solidFill>
              <a:latin typeface="Times New Roman" panose="02020603050405020304" pitchFamily="18" charset="0"/>
              <a:ea typeface="Times New Roman" panose="02020603050405020304" pitchFamily="18" charset="0"/>
            </a:endParaRPr>
          </a:p>
          <a:p>
            <a:pPr marR="0" algn="just" fontAlgn="base">
              <a:lnSpc>
                <a:spcPct val="160000"/>
              </a:lnSpc>
              <a:spcBef>
                <a:spcPts val="0"/>
              </a:spcBef>
              <a:spcAft>
                <a:spcPts val="0"/>
              </a:spcAft>
              <a:buFont typeface="Wingdings" panose="05000000000000000000" pitchFamily="2" charset="2"/>
              <a:buChar char="q"/>
            </a:pPr>
            <a:r>
              <a:rPr lang="en-US" sz="2400" b="1" smtClean="0">
                <a:solidFill>
                  <a:srgbClr val="000000"/>
                </a:solidFill>
                <a:latin typeface="Times New Roman" panose="02020603050405020304" pitchFamily="18" charset="0"/>
                <a:ea typeface="Times New Roman" panose="02020603050405020304" pitchFamily="18" charset="0"/>
              </a:rPr>
              <a:t>Nhược điểm của MVC :</a:t>
            </a:r>
            <a:r>
              <a:rPr lang="en-US" sz="2400" smtClean="0">
                <a:solidFill>
                  <a:srgbClr val="000000"/>
                </a:solidFill>
                <a:latin typeface="Times New Roman" panose="02020603050405020304" pitchFamily="18" charset="0"/>
                <a:ea typeface="Times New Roman" panose="02020603050405020304" pitchFamily="18" charset="0"/>
              </a:rPr>
              <a:t> Tốc độ xử lý chậm hơn so với việc không sử dụng MVC nên với những ứng dụng nhỏ, sử dụng MVC tốn nhiều thời gian và gây ra nhiều phức tạp.</a:t>
            </a:r>
            <a:endParaRPr lang="en-US" sz="2400">
              <a:latin typeface="Times New Roman" panose="02020603050405020304" pitchFamily="18" charset="0"/>
              <a:ea typeface="Times New Roman" panose="02020603050405020304" pitchFamily="18" charset="0"/>
            </a:endParaRPr>
          </a:p>
        </p:txBody>
      </p:sp>
      <p:sp>
        <p:nvSpPr>
          <p:cNvPr id="4" name="Date Placeholder 3"/>
          <p:cNvSpPr>
            <a:spLocks noGrp="1"/>
          </p:cNvSpPr>
          <p:nvPr>
            <p:ph type="dt" sz="half" idx="10"/>
          </p:nvPr>
        </p:nvSpPr>
        <p:spPr/>
        <p:txBody>
          <a:bodyPr/>
          <a:lstStyle/>
          <a:p>
            <a:fld id="{9915BCA4-7C0A-4BC8-90D1-CF08CF723E0F}" type="datetime1">
              <a:rPr lang="en-US" smtClean="0"/>
              <a:t>4/7/2021</a:t>
            </a:fld>
            <a:endParaRPr lang="en-US" dirty="0"/>
          </a:p>
        </p:txBody>
      </p:sp>
      <p:sp>
        <p:nvSpPr>
          <p:cNvPr id="5" name="Footer Placeholder 4"/>
          <p:cNvSpPr>
            <a:spLocks noGrp="1"/>
          </p:cNvSpPr>
          <p:nvPr>
            <p:ph type="ftr" sz="quarter" idx="11"/>
          </p:nvPr>
        </p:nvSpPr>
        <p:spPr/>
        <p:txBody>
          <a:bodyPr/>
          <a:lstStyle/>
          <a:p>
            <a:r>
              <a:rPr lang="en-US" smtClean="0"/>
              <a:t>Khoa Công Nghệ Thông Tin Đại học Hải Phòng</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5</a:t>
            </a:fld>
            <a:endParaRPr lang="en-US" dirty="0"/>
          </a:p>
        </p:txBody>
      </p:sp>
    </p:spTree>
    <p:extLst>
      <p:ext uri="{BB962C8B-B14F-4D97-AF65-F5344CB8AC3E}">
        <p14:creationId xmlns:p14="http://schemas.microsoft.com/office/powerpoint/2010/main" val="3429234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74914"/>
          </a:xfrm>
        </p:spPr>
        <p:txBody>
          <a:bodyPr anchor="ctr"/>
          <a:lstStyle/>
          <a:p>
            <a:pPr algn="ctr"/>
            <a:r>
              <a:rPr lang="en-US" sz="4000" smtClean="0">
                <a:solidFill>
                  <a:srgbClr val="C00000"/>
                </a:solidFill>
                <a:latin typeface="Times New Roman" panose="02020603050405020304" pitchFamily="18" charset="0"/>
                <a:cs typeface="Times New Roman" panose="02020603050405020304" pitchFamily="18" charset="0"/>
              </a:rPr>
              <a:t>Phân tích, thiết kế hệ thống</a:t>
            </a:r>
            <a:endParaRPr lang="en-US"/>
          </a:p>
        </p:txBody>
      </p:sp>
      <p:sp>
        <p:nvSpPr>
          <p:cNvPr id="5" name="Content Placeholder 2"/>
          <p:cNvSpPr txBox="1">
            <a:spLocks/>
          </p:cNvSpPr>
          <p:nvPr/>
        </p:nvSpPr>
        <p:spPr>
          <a:xfrm>
            <a:off x="1371600" y="1883228"/>
            <a:ext cx="9601200" cy="3581400"/>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457200" indent="-457200" algn="just" fontAlgn="base">
              <a:lnSpc>
                <a:spcPct val="160000"/>
              </a:lnSpc>
              <a:spcBef>
                <a:spcPts val="0"/>
              </a:spcBef>
              <a:spcAft>
                <a:spcPts val="0"/>
              </a:spcAft>
              <a:buAutoNum type="arabicPeriod"/>
            </a:pPr>
            <a:r>
              <a:rPr lang="en-US" sz="2400" smtClean="0">
                <a:solidFill>
                  <a:srgbClr val="000000"/>
                </a:solidFill>
                <a:latin typeface="Times New Roman" panose="02020603050405020304" pitchFamily="18" charset="0"/>
                <a:ea typeface="Times New Roman" panose="02020603050405020304" pitchFamily="18" charset="0"/>
              </a:rPr>
              <a:t>Tổng quan về hệ thống</a:t>
            </a:r>
          </a:p>
          <a:p>
            <a:pPr marL="0" indent="0" algn="just" fontAlgn="base">
              <a:lnSpc>
                <a:spcPct val="160000"/>
              </a:lnSpc>
              <a:spcBef>
                <a:spcPts val="0"/>
              </a:spcBef>
              <a:spcAft>
                <a:spcPts val="0"/>
              </a:spcAft>
              <a:buNone/>
            </a:pPr>
            <a:r>
              <a:rPr lang="en-US" sz="2400">
                <a:latin typeface="Times New Roman" panose="02020603050405020304" pitchFamily="18" charset="0"/>
                <a:cs typeface="Times New Roman" panose="02020603050405020304" pitchFamily="18" charset="0"/>
              </a:rPr>
              <a:t>Hệ thống thi trực tuyến cho phép các học sinh của các lớp vào làm bài thi của mình trên máy tính của mình, các thông tin của hệ thống được đặt ở một server cố định.</a:t>
            </a:r>
            <a:endParaRPr lang="vi-VN" sz="2400">
              <a:latin typeface="Times New Roman" panose="02020603050405020304" pitchFamily="18" charset="0"/>
              <a:cs typeface="Times New Roman" panose="02020603050405020304" pitchFamily="18" charset="0"/>
            </a:endParaRPr>
          </a:p>
          <a:p>
            <a:pPr marL="0" indent="0" algn="just" fontAlgn="base">
              <a:lnSpc>
                <a:spcPct val="160000"/>
              </a:lnSpc>
              <a:spcBef>
                <a:spcPts val="0"/>
              </a:spcBef>
              <a:spcAft>
                <a:spcPts val="0"/>
              </a:spcAft>
              <a:buNone/>
            </a:pPr>
            <a:endParaRPr lang="en-US" sz="2400" smtClean="0">
              <a:solidFill>
                <a:srgbClr val="000000"/>
              </a:solidFill>
              <a:latin typeface="Times New Roman" panose="02020603050405020304" pitchFamily="18" charset="0"/>
              <a:ea typeface="Times New Roman" panose="02020603050405020304" pitchFamily="18" charset="0"/>
            </a:endParaRPr>
          </a:p>
        </p:txBody>
      </p:sp>
      <p:sp>
        <p:nvSpPr>
          <p:cNvPr id="7" name="Date Placeholder 6"/>
          <p:cNvSpPr>
            <a:spLocks noGrp="1"/>
          </p:cNvSpPr>
          <p:nvPr>
            <p:ph type="dt" sz="half" idx="10"/>
          </p:nvPr>
        </p:nvSpPr>
        <p:spPr/>
        <p:txBody>
          <a:bodyPr/>
          <a:lstStyle/>
          <a:p>
            <a:fld id="{27043744-838D-46E8-8BB5-46B43521DB3D}" type="datetime1">
              <a:rPr lang="en-US" smtClean="0"/>
              <a:t>4/7/2021</a:t>
            </a:fld>
            <a:endParaRPr lang="en-US" dirty="0"/>
          </a:p>
        </p:txBody>
      </p:sp>
      <p:sp>
        <p:nvSpPr>
          <p:cNvPr id="8" name="Footer Placeholder 7"/>
          <p:cNvSpPr>
            <a:spLocks noGrp="1"/>
          </p:cNvSpPr>
          <p:nvPr>
            <p:ph type="ftr" sz="quarter" idx="11"/>
          </p:nvPr>
        </p:nvSpPr>
        <p:spPr/>
        <p:txBody>
          <a:bodyPr/>
          <a:lstStyle/>
          <a:p>
            <a:r>
              <a:rPr lang="en-US" smtClean="0"/>
              <a:t>Khoa Công Nghệ Thông Tin Đại học Hải Phòng</a:t>
            </a:r>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6</a:t>
            </a:fld>
            <a:endParaRPr lang="en-US" dirty="0"/>
          </a:p>
        </p:txBody>
      </p:sp>
    </p:spTree>
    <p:extLst>
      <p:ext uri="{BB962C8B-B14F-4D97-AF65-F5344CB8AC3E}">
        <p14:creationId xmlns:p14="http://schemas.microsoft.com/office/powerpoint/2010/main" val="512254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74914"/>
          </a:xfrm>
        </p:spPr>
        <p:txBody>
          <a:bodyPr anchor="ctr"/>
          <a:lstStyle/>
          <a:p>
            <a:pPr algn="ctr"/>
            <a:r>
              <a:rPr lang="en-US" sz="4000" smtClean="0">
                <a:solidFill>
                  <a:srgbClr val="C00000"/>
                </a:solidFill>
                <a:latin typeface="Times New Roman" panose="02020603050405020304" pitchFamily="18" charset="0"/>
                <a:cs typeface="Times New Roman" panose="02020603050405020304" pitchFamily="18" charset="0"/>
              </a:rPr>
              <a:t>Phân tích, thiết kế hệ thống</a:t>
            </a:r>
            <a:endParaRPr lang="en-US"/>
          </a:p>
        </p:txBody>
      </p:sp>
      <p:sp>
        <p:nvSpPr>
          <p:cNvPr id="5" name="Content Placeholder 2"/>
          <p:cNvSpPr txBox="1">
            <a:spLocks/>
          </p:cNvSpPr>
          <p:nvPr/>
        </p:nvSpPr>
        <p:spPr>
          <a:xfrm>
            <a:off x="1371600" y="1883228"/>
            <a:ext cx="9601200" cy="3581400"/>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fontAlgn="base">
              <a:lnSpc>
                <a:spcPct val="160000"/>
              </a:lnSpc>
              <a:spcBef>
                <a:spcPts val="0"/>
              </a:spcBef>
              <a:spcAft>
                <a:spcPts val="0"/>
              </a:spcAft>
              <a:buNone/>
            </a:pPr>
            <a:r>
              <a:rPr lang="en-US" sz="2400" smtClean="0">
                <a:solidFill>
                  <a:srgbClr val="000000"/>
                </a:solidFill>
                <a:latin typeface="Times New Roman" panose="02020603050405020304" pitchFamily="18" charset="0"/>
                <a:ea typeface="Times New Roman" panose="02020603050405020304" pitchFamily="18" charset="0"/>
              </a:rPr>
              <a:t>2. Yêu cầu chức năng</a:t>
            </a:r>
            <a:endParaRPr lang="en-US" sz="2400">
              <a:latin typeface="Times New Roman" panose="02020603050405020304" pitchFamily="18" charset="0"/>
              <a:ea typeface="Times New Roman" panose="02020603050405020304" pitchFamily="18" charset="0"/>
            </a:endParaRPr>
          </a:p>
        </p:txBody>
      </p:sp>
      <p:sp>
        <p:nvSpPr>
          <p:cNvPr id="6" name="Date Placeholder 5"/>
          <p:cNvSpPr>
            <a:spLocks noGrp="1"/>
          </p:cNvSpPr>
          <p:nvPr>
            <p:ph type="dt" sz="half" idx="10"/>
          </p:nvPr>
        </p:nvSpPr>
        <p:spPr/>
        <p:txBody>
          <a:bodyPr/>
          <a:lstStyle/>
          <a:p>
            <a:fld id="{EC869B4B-C91C-4345-BC5D-10248FCBD29F}" type="datetime1">
              <a:rPr lang="en-US" smtClean="0"/>
              <a:t>4/7/2021</a:t>
            </a:fld>
            <a:endParaRPr lang="en-US" dirty="0"/>
          </a:p>
        </p:txBody>
      </p:sp>
      <p:sp>
        <p:nvSpPr>
          <p:cNvPr id="7" name="Footer Placeholder 6"/>
          <p:cNvSpPr>
            <a:spLocks noGrp="1"/>
          </p:cNvSpPr>
          <p:nvPr>
            <p:ph type="ftr" sz="quarter" idx="11"/>
          </p:nvPr>
        </p:nvSpPr>
        <p:spPr/>
        <p:txBody>
          <a:bodyPr/>
          <a:lstStyle/>
          <a:p>
            <a:r>
              <a:rPr lang="en-US" smtClean="0"/>
              <a:t>Khoa Công Nghệ Thông Tin Đại học Hải Phòng</a:t>
            </a:r>
            <a:endParaRPr lang="en-US" dirty="0"/>
          </a:p>
        </p:txBody>
      </p:sp>
      <p:sp>
        <p:nvSpPr>
          <p:cNvPr id="8" name="Slide Number Placeholder 7"/>
          <p:cNvSpPr>
            <a:spLocks noGrp="1"/>
          </p:cNvSpPr>
          <p:nvPr>
            <p:ph type="sldNum" sz="quarter" idx="12"/>
          </p:nvPr>
        </p:nvSpPr>
        <p:spPr/>
        <p:txBody>
          <a:bodyPr/>
          <a:lstStyle/>
          <a:p>
            <a:fld id="{69E57DC2-970A-4B3E-BB1C-7A09969E49DF}" type="slidenum">
              <a:rPr lang="en-US" smtClean="0"/>
              <a:t>7</a:t>
            </a:fld>
            <a:endParaRPr lang="en-US" dirty="0"/>
          </a:p>
        </p:txBody>
      </p:sp>
      <p:graphicFrame>
        <p:nvGraphicFramePr>
          <p:cNvPr id="3" name="Bảng 2"/>
          <p:cNvGraphicFramePr>
            <a:graphicFrameLocks noGrp="1"/>
          </p:cNvGraphicFramePr>
          <p:nvPr>
            <p:extLst>
              <p:ext uri="{D42A27DB-BD31-4B8C-83A1-F6EECF244321}">
                <p14:modId xmlns:p14="http://schemas.microsoft.com/office/powerpoint/2010/main" val="1767140111"/>
              </p:ext>
            </p:extLst>
          </p:nvPr>
        </p:nvGraphicFramePr>
        <p:xfrm>
          <a:off x="2595222" y="2672442"/>
          <a:ext cx="7887721" cy="3565071"/>
        </p:xfrm>
        <a:graphic>
          <a:graphicData uri="http://schemas.openxmlformats.org/drawingml/2006/table">
            <a:tbl>
              <a:tblPr firstRow="1" firstCol="1" bandRow="1"/>
              <a:tblGrid>
                <a:gridCol w="1140081"/>
                <a:gridCol w="2318639"/>
                <a:gridCol w="2015844"/>
                <a:gridCol w="2413157"/>
              </a:tblGrid>
              <a:tr h="356507">
                <a:tc>
                  <a:txBody>
                    <a:bodyPr/>
                    <a:lstStyle/>
                    <a:p>
                      <a:pPr algn="just">
                        <a:lnSpc>
                          <a:spcPct val="150000"/>
                        </a:lnSpc>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Actor</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QTV</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Giáo viên</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Sinh viên</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3014">
                <a:tc>
                  <a:txBody>
                    <a:bodyPr/>
                    <a:lstStyle/>
                    <a:p>
                      <a:pPr algn="just">
                        <a:lnSpc>
                          <a:spcPct val="150000"/>
                        </a:lnSpc>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Use case</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lnSpc>
                          <a:spcPct val="150000"/>
                        </a:lnSpc>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 Đăng nhập</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-Quản lý thông tin cá nhân</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vi-VN"/>
                    </a:p>
                  </a:txBody>
                  <a:tcPr/>
                </a:tc>
                <a:tc hMerge="1">
                  <a:txBody>
                    <a:bodyPr/>
                    <a:lstStyle/>
                    <a:p>
                      <a:endParaRPr lang="vi-VN"/>
                    </a:p>
                  </a:txBody>
                  <a:tcPr/>
                </a:tc>
              </a:tr>
              <a:tr h="2495550">
                <a:tc>
                  <a:txBody>
                    <a:bodyPr/>
                    <a:lstStyle/>
                    <a:p>
                      <a:pPr algn="just">
                        <a:lnSpc>
                          <a:spcPct val="150000"/>
                        </a:lnSpc>
                        <a:spcAft>
                          <a:spcPts val="0"/>
                        </a:spcAft>
                      </a:pPr>
                      <a:r>
                        <a:rPr lang="vi-VN" sz="13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 Quản lý giáo viên</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 Quản lý sinh viên</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 Quản lý ngành</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 Quản lý khóa</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 Quản lý lớp</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 Quản lý môn</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 Quản lý bài thi</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 Quản lý bài thi</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 Xem điểm</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 Làm bài thi</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 Xem điểm</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13027774"/>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49432"/>
            <a:ext cx="9601200" cy="674914"/>
          </a:xfrm>
        </p:spPr>
        <p:txBody>
          <a:bodyPr anchor="ctr"/>
          <a:lstStyle/>
          <a:p>
            <a:pPr algn="ctr"/>
            <a:r>
              <a:rPr lang="en-US" sz="4000" smtClean="0">
                <a:solidFill>
                  <a:srgbClr val="C00000"/>
                </a:solidFill>
                <a:latin typeface="Times New Roman" panose="02020603050405020304" pitchFamily="18" charset="0"/>
                <a:cs typeface="Times New Roman" panose="02020603050405020304" pitchFamily="18" charset="0"/>
              </a:rPr>
              <a:t>Phân tích, thiết kế hệ thống</a:t>
            </a:r>
            <a:endParaRPr lang="en-US"/>
          </a:p>
        </p:txBody>
      </p:sp>
      <p:sp>
        <p:nvSpPr>
          <p:cNvPr id="5" name="Content Placeholder 2"/>
          <p:cNvSpPr txBox="1">
            <a:spLocks/>
          </p:cNvSpPr>
          <p:nvPr/>
        </p:nvSpPr>
        <p:spPr>
          <a:xfrm>
            <a:off x="1233378" y="1013554"/>
            <a:ext cx="9835649" cy="5254682"/>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fontAlgn="base">
              <a:lnSpc>
                <a:spcPct val="160000"/>
              </a:lnSpc>
              <a:spcBef>
                <a:spcPts val="0"/>
              </a:spcBef>
              <a:spcAft>
                <a:spcPts val="0"/>
              </a:spcAft>
              <a:buNone/>
            </a:pPr>
            <a:r>
              <a:rPr lang="en-US" sz="2400" smtClean="0">
                <a:solidFill>
                  <a:srgbClr val="000000"/>
                </a:solidFill>
                <a:latin typeface="Times New Roman" panose="02020603050405020304" pitchFamily="18" charset="0"/>
                <a:ea typeface="Times New Roman" panose="02020603050405020304" pitchFamily="18" charset="0"/>
              </a:rPr>
              <a:t>3. Mô hình use case</a:t>
            </a:r>
          </a:p>
        </p:txBody>
      </p:sp>
      <p:sp>
        <p:nvSpPr>
          <p:cNvPr id="7" name="TextBox 6"/>
          <p:cNvSpPr txBox="1"/>
          <p:nvPr/>
        </p:nvSpPr>
        <p:spPr>
          <a:xfrm>
            <a:off x="4233985" y="6083570"/>
            <a:ext cx="4321629" cy="369332"/>
          </a:xfrm>
          <a:prstGeom prst="rect">
            <a:avLst/>
          </a:prstGeom>
          <a:noFill/>
        </p:spPr>
        <p:txBody>
          <a:bodyPr wrap="square" rtlCol="0">
            <a:spAutoFit/>
          </a:bodyPr>
          <a:lstStyle/>
          <a:p>
            <a:pPr algn="ctr"/>
            <a:r>
              <a:rPr lang="en-US" smtClean="0">
                <a:latin typeface="Times New Roman" panose="02020603050405020304" pitchFamily="18" charset="0"/>
                <a:cs typeface="Times New Roman" panose="02020603050405020304" pitchFamily="18" charset="0"/>
              </a:rPr>
              <a:t>Biểu đồ use case tổng quát</a:t>
            </a:r>
            <a:endParaRPr lang="en-US">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E3EDAE7E-E2BC-4D96-BA00-A5619712128E}" type="datetime1">
              <a:rPr lang="en-US" smtClean="0"/>
              <a:t>4/7/2021</a:t>
            </a:fld>
            <a:endParaRPr lang="en-US" dirty="0"/>
          </a:p>
        </p:txBody>
      </p:sp>
      <p:sp>
        <p:nvSpPr>
          <p:cNvPr id="8" name="Footer Placeholder 7"/>
          <p:cNvSpPr>
            <a:spLocks noGrp="1"/>
          </p:cNvSpPr>
          <p:nvPr>
            <p:ph type="ftr" sz="quarter" idx="11"/>
          </p:nvPr>
        </p:nvSpPr>
        <p:spPr/>
        <p:txBody>
          <a:bodyPr/>
          <a:lstStyle/>
          <a:p>
            <a:r>
              <a:rPr lang="en-US" smtClean="0"/>
              <a:t>Khoa Công Nghệ Thông Tin Đại học Hải Phòng</a:t>
            </a:r>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8</a:t>
            </a:fld>
            <a:endParaRPr lang="en-US" dirty="0"/>
          </a:p>
        </p:txBody>
      </p:sp>
      <p:pic>
        <p:nvPicPr>
          <p:cNvPr id="10" name="Picture 24"/>
          <p:cNvPicPr/>
          <p:nvPr/>
        </p:nvPicPr>
        <p:blipFill>
          <a:blip r:embed="rId2">
            <a:extLst>
              <a:ext uri="{28A0092B-C50C-407E-A947-70E740481C1C}">
                <a14:useLocalDpi xmlns:a14="http://schemas.microsoft.com/office/drawing/2010/main" val="0"/>
              </a:ext>
            </a:extLst>
          </a:blip>
          <a:stretch>
            <a:fillRect/>
          </a:stretch>
        </p:blipFill>
        <p:spPr>
          <a:xfrm>
            <a:off x="2930979" y="1750664"/>
            <a:ext cx="6482442" cy="4147756"/>
          </a:xfrm>
          <a:prstGeom prst="rect">
            <a:avLst/>
          </a:prstGeom>
        </p:spPr>
      </p:pic>
    </p:spTree>
    <p:extLst>
      <p:ext uri="{BB962C8B-B14F-4D97-AF65-F5344CB8AC3E}">
        <p14:creationId xmlns:p14="http://schemas.microsoft.com/office/powerpoint/2010/main" val="2796993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8" y="343643"/>
            <a:ext cx="9601200" cy="674914"/>
          </a:xfrm>
        </p:spPr>
        <p:txBody>
          <a:bodyPr anchor="ctr"/>
          <a:lstStyle/>
          <a:p>
            <a:pPr algn="ctr"/>
            <a:r>
              <a:rPr lang="en-US" sz="4000" smtClean="0">
                <a:solidFill>
                  <a:srgbClr val="C00000"/>
                </a:solidFill>
                <a:latin typeface="Times New Roman" panose="02020603050405020304" pitchFamily="18" charset="0"/>
                <a:cs typeface="Times New Roman" panose="02020603050405020304" pitchFamily="18" charset="0"/>
              </a:rPr>
              <a:t>Phân tích, thiết kế hệ thống</a:t>
            </a:r>
            <a:endParaRPr lang="en-US"/>
          </a:p>
        </p:txBody>
      </p:sp>
      <p:sp>
        <p:nvSpPr>
          <p:cNvPr id="5" name="Content Placeholder 2"/>
          <p:cNvSpPr txBox="1">
            <a:spLocks/>
          </p:cNvSpPr>
          <p:nvPr/>
        </p:nvSpPr>
        <p:spPr>
          <a:xfrm>
            <a:off x="1371600" y="1018557"/>
            <a:ext cx="9601200" cy="5360472"/>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fontAlgn="base">
              <a:lnSpc>
                <a:spcPct val="160000"/>
              </a:lnSpc>
              <a:spcBef>
                <a:spcPts val="0"/>
              </a:spcBef>
              <a:spcAft>
                <a:spcPts val="0"/>
              </a:spcAft>
              <a:buNone/>
            </a:pPr>
            <a:r>
              <a:rPr lang="en-US" sz="2400" smtClean="0">
                <a:solidFill>
                  <a:srgbClr val="000000"/>
                </a:solidFill>
                <a:latin typeface="Times New Roman" panose="02020603050405020304" pitchFamily="18" charset="0"/>
                <a:ea typeface="Times New Roman" panose="02020603050405020304" pitchFamily="18" charset="0"/>
              </a:rPr>
              <a:t>3. Mô hình use case</a:t>
            </a:r>
          </a:p>
        </p:txBody>
      </p:sp>
      <p:sp>
        <p:nvSpPr>
          <p:cNvPr id="9" name="TextBox 8"/>
          <p:cNvSpPr txBox="1"/>
          <p:nvPr/>
        </p:nvSpPr>
        <p:spPr>
          <a:xfrm>
            <a:off x="4011383" y="6103699"/>
            <a:ext cx="4321629" cy="369332"/>
          </a:xfrm>
          <a:prstGeom prst="rect">
            <a:avLst/>
          </a:prstGeom>
          <a:noFill/>
        </p:spPr>
        <p:txBody>
          <a:bodyPr wrap="square" rtlCol="0">
            <a:spAutoFit/>
          </a:bodyPr>
          <a:lstStyle/>
          <a:p>
            <a:pPr algn="ctr"/>
            <a:r>
              <a:rPr lang="en-US" smtClean="0">
                <a:latin typeface="Times New Roman" panose="02020603050405020304" pitchFamily="18" charset="0"/>
                <a:cs typeface="Times New Roman" panose="02020603050405020304" pitchFamily="18" charset="0"/>
              </a:rPr>
              <a:t>Biểu đồ phân rã tác nhân sinh viên</a:t>
            </a:r>
            <a:endParaRPr lang="en-US">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3C2845E-B79C-4EFC-8F63-C7E3FD825325}" type="datetime1">
              <a:rPr lang="en-US" smtClean="0"/>
              <a:t>4/7/2021</a:t>
            </a:fld>
            <a:endParaRPr lang="en-US" dirty="0"/>
          </a:p>
        </p:txBody>
      </p:sp>
      <p:sp>
        <p:nvSpPr>
          <p:cNvPr id="10" name="Footer Placeholder 9"/>
          <p:cNvSpPr>
            <a:spLocks noGrp="1"/>
          </p:cNvSpPr>
          <p:nvPr>
            <p:ph type="ftr" sz="quarter" idx="11"/>
          </p:nvPr>
        </p:nvSpPr>
        <p:spPr/>
        <p:txBody>
          <a:bodyPr/>
          <a:lstStyle/>
          <a:p>
            <a:r>
              <a:rPr lang="en-US" smtClean="0"/>
              <a:t>Khoa Công Nghệ Thông Tin Đại học Hải Phòng</a:t>
            </a:r>
            <a:endParaRPr lang="en-US" dirty="0"/>
          </a:p>
        </p:txBody>
      </p:sp>
      <p:sp>
        <p:nvSpPr>
          <p:cNvPr id="11" name="Slide Number Placeholder 10"/>
          <p:cNvSpPr>
            <a:spLocks noGrp="1"/>
          </p:cNvSpPr>
          <p:nvPr>
            <p:ph type="sldNum" sz="quarter" idx="12"/>
          </p:nvPr>
        </p:nvSpPr>
        <p:spPr/>
        <p:txBody>
          <a:bodyPr/>
          <a:lstStyle/>
          <a:p>
            <a:fld id="{69E57DC2-970A-4B3E-BB1C-7A09969E49DF}" type="slidenum">
              <a:rPr lang="en-US" smtClean="0"/>
              <a:t>9</a:t>
            </a:fld>
            <a:endParaRPr lang="en-US" dirty="0"/>
          </a:p>
        </p:txBody>
      </p:sp>
      <p:pic>
        <p:nvPicPr>
          <p:cNvPr id="12" name="Picture 2"/>
          <p:cNvPicPr/>
          <p:nvPr/>
        </p:nvPicPr>
        <p:blipFill>
          <a:blip r:embed="rId2">
            <a:extLst>
              <a:ext uri="{28A0092B-C50C-407E-A947-70E740481C1C}">
                <a14:useLocalDpi xmlns:a14="http://schemas.microsoft.com/office/drawing/2010/main" val="0"/>
              </a:ext>
            </a:extLst>
          </a:blip>
          <a:stretch>
            <a:fillRect/>
          </a:stretch>
        </p:blipFill>
        <p:spPr>
          <a:xfrm>
            <a:off x="2926771" y="1693470"/>
            <a:ext cx="6490857" cy="4335871"/>
          </a:xfrm>
          <a:prstGeom prst="rect">
            <a:avLst/>
          </a:prstGeom>
        </p:spPr>
      </p:pic>
    </p:spTree>
    <p:extLst>
      <p:ext uri="{BB962C8B-B14F-4D97-AF65-F5344CB8AC3E}">
        <p14:creationId xmlns:p14="http://schemas.microsoft.com/office/powerpoint/2010/main" val="1332581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rop">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534</TotalTime>
  <Words>1449</Words>
  <Application>Microsoft Office PowerPoint</Application>
  <PresentationFormat>Màn hình rộng</PresentationFormat>
  <Paragraphs>202</Paragraphs>
  <Slides>22</Slides>
  <Notes>4</Notes>
  <HiddenSlides>0</HiddenSlides>
  <MMClips>0</MMClips>
  <ScaleCrop>false</ScaleCrop>
  <HeadingPairs>
    <vt:vector size="6" baseType="variant">
      <vt:variant>
        <vt:lpstr>Phông được Dùng</vt:lpstr>
      </vt:variant>
      <vt:variant>
        <vt:i4>7</vt:i4>
      </vt:variant>
      <vt:variant>
        <vt:lpstr>Chủ đề</vt:lpstr>
      </vt:variant>
      <vt:variant>
        <vt:i4>1</vt:i4>
      </vt:variant>
      <vt:variant>
        <vt:lpstr>Tiêu đề Bản chiếu</vt:lpstr>
      </vt:variant>
      <vt:variant>
        <vt:i4>22</vt:i4>
      </vt:variant>
    </vt:vector>
  </HeadingPairs>
  <TitlesOfParts>
    <vt:vector size="30" baseType="lpstr">
      <vt:lpstr>Arial</vt:lpstr>
      <vt:lpstr>Calibri</vt:lpstr>
      <vt:lpstr>Franklin Gothic Book</vt:lpstr>
      <vt:lpstr>Symbol</vt:lpstr>
      <vt:lpstr>Tahoma</vt:lpstr>
      <vt:lpstr>Times New Roman</vt:lpstr>
      <vt:lpstr>Wingdings</vt:lpstr>
      <vt:lpstr>Crop</vt:lpstr>
      <vt:lpstr>NGHIÊN CỨU KĨ THUẬT LẬP TRÌNH MVC VÀ XÂY DỰNG WEBSITE TrẮC NGHIỆM ONLINE</vt:lpstr>
      <vt:lpstr>Nội dung thuyết trình</vt:lpstr>
      <vt:lpstr>Cơ sở lý thuyết</vt:lpstr>
      <vt:lpstr>Cơ sở lý thuyết</vt:lpstr>
      <vt:lpstr>Cơ sở lý thuyết</vt:lpstr>
      <vt:lpstr>Phân tích, thiết kế hệ thống</vt:lpstr>
      <vt:lpstr>Phân tích, thiết kế hệ thống</vt:lpstr>
      <vt:lpstr>Phân tích, thiết kế hệ thống</vt:lpstr>
      <vt:lpstr>Phân tích, thiết kế hệ thống</vt:lpstr>
      <vt:lpstr>Phân tích, thiết kế hệ thống</vt:lpstr>
      <vt:lpstr>Phân tích, thiết kế hệ thống</vt:lpstr>
      <vt:lpstr>Phân tích, thiết kế hệ thống</vt:lpstr>
      <vt:lpstr>Thực nghiệm</vt:lpstr>
      <vt:lpstr>Thực nghiệm</vt:lpstr>
      <vt:lpstr>Thực nghiệm</vt:lpstr>
      <vt:lpstr>Thực nghiệm</vt:lpstr>
      <vt:lpstr>Thực nghiệm</vt:lpstr>
      <vt:lpstr>Thực nghiệm</vt:lpstr>
      <vt:lpstr>Thực nghiệm</vt:lpstr>
      <vt:lpstr>Kết luận</vt:lpstr>
      <vt:lpstr>Kết luận</vt:lpstr>
      <vt:lpstr>Bản trình bày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NGHIÊN CỨU KĨ THUẬT LẬP TRÌNH MVC VÀ XÂY DỰNG WEBSITE BÁN QUẦN ÁO TRẺ EM BABY SHOP</dc:title>
  <dc:creator>Ha_Cute</dc:creator>
  <cp:lastModifiedBy>User</cp:lastModifiedBy>
  <cp:revision>43</cp:revision>
  <dcterms:created xsi:type="dcterms:W3CDTF">2020-07-24T02:06:59Z</dcterms:created>
  <dcterms:modified xsi:type="dcterms:W3CDTF">2021-04-07T14:09:05Z</dcterms:modified>
</cp:coreProperties>
</file>