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383" r:id="rId3"/>
    <p:sldId id="384" r:id="rId4"/>
    <p:sldId id="389" r:id="rId5"/>
    <p:sldId id="390" r:id="rId6"/>
    <p:sldId id="385" r:id="rId7"/>
    <p:sldId id="386" r:id="rId8"/>
    <p:sldId id="393" r:id="rId9"/>
    <p:sldId id="391" r:id="rId10"/>
    <p:sldId id="394" r:id="rId11"/>
    <p:sldId id="395" r:id="rId12"/>
    <p:sldId id="392" r:id="rId13"/>
    <p:sldId id="387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i Thanh Tung" initials="BT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742"/>
    <a:srgbClr val="E4E4E4"/>
    <a:srgbClr val="DEDEDE"/>
    <a:srgbClr val="FFFFFF"/>
    <a:srgbClr val="0070FF"/>
    <a:srgbClr val="FFD966"/>
    <a:srgbClr val="F4B183"/>
    <a:srgbClr val="9DC3E6"/>
    <a:srgbClr val="2108B8"/>
    <a:srgbClr val="ED7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B66BC-8359-4234-9B2C-86DAB7232F0C}" v="18" dt="2024-04-12T09:59:36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8" autoAdjust="0"/>
    <p:restoredTop sz="92620" autoAdjust="0"/>
  </p:normalViewPr>
  <p:slideViewPr>
    <p:cSldViewPr snapToGrid="0">
      <p:cViewPr>
        <p:scale>
          <a:sx n="75" d="100"/>
          <a:sy n="75" d="100"/>
        </p:scale>
        <p:origin x="939" y="2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notesViewPr>
    <p:cSldViewPr snapToGrid="0">
      <p:cViewPr varScale="1">
        <p:scale>
          <a:sx n="53" d="100"/>
          <a:sy n="53" d="100"/>
        </p:scale>
        <p:origin x="-2856" y="-90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c Do" userId="d9543ba408f4d801" providerId="LiveId" clId="{5EEB66BC-8359-4234-9B2C-86DAB7232F0C}"/>
    <pc:docChg chg="custSel addSld delSld modSld modMainMaster">
      <pc:chgData name="Loc Do" userId="d9543ba408f4d801" providerId="LiveId" clId="{5EEB66BC-8359-4234-9B2C-86DAB7232F0C}" dt="2024-04-12T09:59:46.788" v="683" actId="1076"/>
      <pc:docMkLst>
        <pc:docMk/>
      </pc:docMkLst>
      <pc:sldChg chg="addSp delSp modSp mod">
        <pc:chgData name="Loc Do" userId="d9543ba408f4d801" providerId="LiveId" clId="{5EEB66BC-8359-4234-9B2C-86DAB7232F0C}" dt="2024-04-12T09:59:12.396" v="679" actId="14100"/>
        <pc:sldMkLst>
          <pc:docMk/>
          <pc:sldMk cId="3440877846" sldId="256"/>
        </pc:sldMkLst>
        <pc:spChg chg="mod">
          <ac:chgData name="Loc Do" userId="d9543ba408f4d801" providerId="LiveId" clId="{5EEB66BC-8359-4234-9B2C-86DAB7232F0C}" dt="2024-04-12T09:51:22.364" v="67" actId="404"/>
          <ac:spMkLst>
            <pc:docMk/>
            <pc:sldMk cId="3440877846" sldId="256"/>
            <ac:spMk id="2" creationId="{BFD2736E-0F5F-C4B1-7F30-C2E6C7467FEA}"/>
          </ac:spMkLst>
        </pc:spChg>
        <pc:spChg chg="mod">
          <ac:chgData name="Loc Do" userId="d9543ba408f4d801" providerId="LiveId" clId="{5EEB66BC-8359-4234-9B2C-86DAB7232F0C}" dt="2024-04-12T09:51:42.733" v="120" actId="21"/>
          <ac:spMkLst>
            <pc:docMk/>
            <pc:sldMk cId="3440877846" sldId="256"/>
            <ac:spMk id="3" creationId="{C10B7DC6-AF52-77F4-09BD-A592647984BC}"/>
          </ac:spMkLst>
        </pc:spChg>
        <pc:spChg chg="add mod">
          <ac:chgData name="Loc Do" userId="d9543ba408f4d801" providerId="LiveId" clId="{5EEB66BC-8359-4234-9B2C-86DAB7232F0C}" dt="2024-04-12T09:51:54.227" v="208" actId="20577"/>
          <ac:spMkLst>
            <pc:docMk/>
            <pc:sldMk cId="3440877846" sldId="256"/>
            <ac:spMk id="6" creationId="{611AF586-2D9F-DF59-9E42-F0B5FEF2EE73}"/>
          </ac:spMkLst>
        </pc:spChg>
        <pc:picChg chg="add mod">
          <ac:chgData name="Loc Do" userId="d9543ba408f4d801" providerId="LiveId" clId="{5EEB66BC-8359-4234-9B2C-86DAB7232F0C}" dt="2024-04-12T09:59:12.396" v="679" actId="14100"/>
          <ac:picMkLst>
            <pc:docMk/>
            <pc:sldMk cId="3440877846" sldId="256"/>
            <ac:picMk id="9" creationId="{A6F32513-6BEC-DD58-9334-266D3BAD4134}"/>
          </ac:picMkLst>
        </pc:picChg>
        <pc:picChg chg="del">
          <ac:chgData name="Loc Do" userId="d9543ba408f4d801" providerId="LiveId" clId="{5EEB66BC-8359-4234-9B2C-86DAB7232F0C}" dt="2024-04-12T09:51:08.535" v="0" actId="478"/>
          <ac:picMkLst>
            <pc:docMk/>
            <pc:sldMk cId="3440877846" sldId="256"/>
            <ac:picMk id="11" creationId="{BAC812AF-4E24-7177-F2DE-F2B1D394CA44}"/>
          </ac:picMkLst>
        </pc:picChg>
      </pc:sldChg>
      <pc:sldChg chg="del">
        <pc:chgData name="Loc Do" userId="d9543ba408f4d801" providerId="LiveId" clId="{5EEB66BC-8359-4234-9B2C-86DAB7232F0C}" dt="2024-04-12T09:54:31.725" v="537" actId="47"/>
        <pc:sldMkLst>
          <pc:docMk/>
          <pc:sldMk cId="3553674613" sldId="257"/>
        </pc:sldMkLst>
      </pc:sldChg>
      <pc:sldChg chg="del">
        <pc:chgData name="Loc Do" userId="d9543ba408f4d801" providerId="LiveId" clId="{5EEB66BC-8359-4234-9B2C-86DAB7232F0C}" dt="2024-04-12T09:54:31.725" v="537" actId="47"/>
        <pc:sldMkLst>
          <pc:docMk/>
          <pc:sldMk cId="1340472454" sldId="258"/>
        </pc:sldMkLst>
      </pc:sldChg>
      <pc:sldChg chg="del">
        <pc:chgData name="Loc Do" userId="d9543ba408f4d801" providerId="LiveId" clId="{5EEB66BC-8359-4234-9B2C-86DAB7232F0C}" dt="2024-04-12T09:54:31.725" v="537" actId="47"/>
        <pc:sldMkLst>
          <pc:docMk/>
          <pc:sldMk cId="1195241051" sldId="259"/>
        </pc:sldMkLst>
      </pc:sldChg>
      <pc:sldChg chg="del">
        <pc:chgData name="Loc Do" userId="d9543ba408f4d801" providerId="LiveId" clId="{5EEB66BC-8359-4234-9B2C-86DAB7232F0C}" dt="2024-04-12T09:54:31.725" v="537" actId="47"/>
        <pc:sldMkLst>
          <pc:docMk/>
          <pc:sldMk cId="915466605" sldId="260"/>
        </pc:sldMkLst>
      </pc:sldChg>
      <pc:sldChg chg="del">
        <pc:chgData name="Loc Do" userId="d9543ba408f4d801" providerId="LiveId" clId="{5EEB66BC-8359-4234-9B2C-86DAB7232F0C}" dt="2024-04-12T09:54:31.725" v="537" actId="47"/>
        <pc:sldMkLst>
          <pc:docMk/>
          <pc:sldMk cId="2053409860" sldId="261"/>
        </pc:sldMkLst>
      </pc:sldChg>
      <pc:sldChg chg="del">
        <pc:chgData name="Loc Do" userId="d9543ba408f4d801" providerId="LiveId" clId="{5EEB66BC-8359-4234-9B2C-86DAB7232F0C}" dt="2024-04-12T09:54:31.725" v="537" actId="47"/>
        <pc:sldMkLst>
          <pc:docMk/>
          <pc:sldMk cId="1204105358" sldId="264"/>
        </pc:sldMkLst>
      </pc:sldChg>
      <pc:sldChg chg="del">
        <pc:chgData name="Loc Do" userId="d9543ba408f4d801" providerId="LiveId" clId="{5EEB66BC-8359-4234-9B2C-86DAB7232F0C}" dt="2024-04-12T09:54:31.725" v="537" actId="47"/>
        <pc:sldMkLst>
          <pc:docMk/>
          <pc:sldMk cId="942784655" sldId="265"/>
        </pc:sldMkLst>
      </pc:sldChg>
      <pc:sldChg chg="del">
        <pc:chgData name="Loc Do" userId="d9543ba408f4d801" providerId="LiveId" clId="{5EEB66BC-8359-4234-9B2C-86DAB7232F0C}" dt="2024-04-12T09:54:31.725" v="537" actId="47"/>
        <pc:sldMkLst>
          <pc:docMk/>
          <pc:sldMk cId="3527446631" sldId="365"/>
        </pc:sldMkLst>
      </pc:sldChg>
      <pc:sldChg chg="del">
        <pc:chgData name="Loc Do" userId="d9543ba408f4d801" providerId="LiveId" clId="{5EEB66BC-8359-4234-9B2C-86DAB7232F0C}" dt="2024-04-12T09:54:31.725" v="537" actId="47"/>
        <pc:sldMkLst>
          <pc:docMk/>
          <pc:sldMk cId="1414602658" sldId="372"/>
        </pc:sldMkLst>
      </pc:sldChg>
      <pc:sldChg chg="del">
        <pc:chgData name="Loc Do" userId="d9543ba408f4d801" providerId="LiveId" clId="{5EEB66BC-8359-4234-9B2C-86DAB7232F0C}" dt="2024-04-12T09:54:31.725" v="537" actId="47"/>
        <pc:sldMkLst>
          <pc:docMk/>
          <pc:sldMk cId="3672488903" sldId="373"/>
        </pc:sldMkLst>
      </pc:sldChg>
      <pc:sldChg chg="del">
        <pc:chgData name="Loc Do" userId="d9543ba408f4d801" providerId="LiveId" clId="{5EEB66BC-8359-4234-9B2C-86DAB7232F0C}" dt="2024-04-12T09:54:31.725" v="537" actId="47"/>
        <pc:sldMkLst>
          <pc:docMk/>
          <pc:sldMk cId="890961224" sldId="374"/>
        </pc:sldMkLst>
      </pc:sldChg>
      <pc:sldChg chg="del">
        <pc:chgData name="Loc Do" userId="d9543ba408f4d801" providerId="LiveId" clId="{5EEB66BC-8359-4234-9B2C-86DAB7232F0C}" dt="2024-04-12T09:54:31.725" v="537" actId="47"/>
        <pc:sldMkLst>
          <pc:docMk/>
          <pc:sldMk cId="214710217" sldId="380"/>
        </pc:sldMkLst>
      </pc:sldChg>
      <pc:sldChg chg="del">
        <pc:chgData name="Loc Do" userId="d9543ba408f4d801" providerId="LiveId" clId="{5EEB66BC-8359-4234-9B2C-86DAB7232F0C}" dt="2024-04-12T09:54:31.725" v="537" actId="47"/>
        <pc:sldMkLst>
          <pc:docMk/>
          <pc:sldMk cId="2007386102" sldId="381"/>
        </pc:sldMkLst>
      </pc:sldChg>
      <pc:sldChg chg="del">
        <pc:chgData name="Loc Do" userId="d9543ba408f4d801" providerId="LiveId" clId="{5EEB66BC-8359-4234-9B2C-86DAB7232F0C}" dt="2024-04-12T09:54:31.725" v="537" actId="47"/>
        <pc:sldMkLst>
          <pc:docMk/>
          <pc:sldMk cId="1861058333" sldId="382"/>
        </pc:sldMkLst>
      </pc:sldChg>
      <pc:sldChg chg="modSp new mod">
        <pc:chgData name="Loc Do" userId="d9543ba408f4d801" providerId="LiveId" clId="{5EEB66BC-8359-4234-9B2C-86DAB7232F0C}" dt="2024-04-12T09:53:16.752" v="349" actId="20577"/>
        <pc:sldMkLst>
          <pc:docMk/>
          <pc:sldMk cId="1855839089" sldId="383"/>
        </pc:sldMkLst>
        <pc:spChg chg="mod">
          <ac:chgData name="Loc Do" userId="d9543ba408f4d801" providerId="LiveId" clId="{5EEB66BC-8359-4234-9B2C-86DAB7232F0C}" dt="2024-04-12T09:52:31.479" v="224" actId="20577"/>
          <ac:spMkLst>
            <pc:docMk/>
            <pc:sldMk cId="1855839089" sldId="383"/>
            <ac:spMk id="2" creationId="{4E5CA62B-C315-7986-1808-83FCC6226329}"/>
          </ac:spMkLst>
        </pc:spChg>
        <pc:spChg chg="mod">
          <ac:chgData name="Loc Do" userId="d9543ba408f4d801" providerId="LiveId" clId="{5EEB66BC-8359-4234-9B2C-86DAB7232F0C}" dt="2024-04-12T09:53:16.752" v="349" actId="20577"/>
          <ac:spMkLst>
            <pc:docMk/>
            <pc:sldMk cId="1855839089" sldId="383"/>
            <ac:spMk id="3" creationId="{F638CEF0-AE19-6383-6ED1-4E75489F92EB}"/>
          </ac:spMkLst>
        </pc:spChg>
      </pc:sldChg>
      <pc:sldChg chg="modSp new mod">
        <pc:chgData name="Loc Do" userId="d9543ba408f4d801" providerId="LiveId" clId="{5EEB66BC-8359-4234-9B2C-86DAB7232F0C}" dt="2024-04-12T09:53:55.200" v="476" actId="20577"/>
        <pc:sldMkLst>
          <pc:docMk/>
          <pc:sldMk cId="3386164967" sldId="384"/>
        </pc:sldMkLst>
        <pc:spChg chg="mod">
          <ac:chgData name="Loc Do" userId="d9543ba408f4d801" providerId="LiveId" clId="{5EEB66BC-8359-4234-9B2C-86DAB7232F0C}" dt="2024-04-12T09:53:39.871" v="372" actId="20577"/>
          <ac:spMkLst>
            <pc:docMk/>
            <pc:sldMk cId="3386164967" sldId="384"/>
            <ac:spMk id="2" creationId="{B45FC112-A732-F38D-3C56-502B83F55614}"/>
          </ac:spMkLst>
        </pc:spChg>
        <pc:spChg chg="mod">
          <ac:chgData name="Loc Do" userId="d9543ba408f4d801" providerId="LiveId" clId="{5EEB66BC-8359-4234-9B2C-86DAB7232F0C}" dt="2024-04-12T09:53:55.200" v="476" actId="20577"/>
          <ac:spMkLst>
            <pc:docMk/>
            <pc:sldMk cId="3386164967" sldId="384"/>
            <ac:spMk id="3" creationId="{4F79FA0A-BEAC-EAFA-DCA6-337FF05D13AC}"/>
          </ac:spMkLst>
        </pc:spChg>
      </pc:sldChg>
      <pc:sldChg chg="modSp add mod">
        <pc:chgData name="Loc Do" userId="d9543ba408f4d801" providerId="LiveId" clId="{5EEB66BC-8359-4234-9B2C-86DAB7232F0C}" dt="2024-04-12T09:54:00.321" v="478" actId="20577"/>
        <pc:sldMkLst>
          <pc:docMk/>
          <pc:sldMk cId="993576683" sldId="385"/>
        </pc:sldMkLst>
        <pc:spChg chg="mod">
          <ac:chgData name="Loc Do" userId="d9543ba408f4d801" providerId="LiveId" clId="{5EEB66BC-8359-4234-9B2C-86DAB7232F0C}" dt="2024-04-12T09:54:00.321" v="478" actId="20577"/>
          <ac:spMkLst>
            <pc:docMk/>
            <pc:sldMk cId="993576683" sldId="385"/>
            <ac:spMk id="2" creationId="{B45FC112-A732-F38D-3C56-502B83F55614}"/>
          </ac:spMkLst>
        </pc:spChg>
      </pc:sldChg>
      <pc:sldChg chg="modSp add mod">
        <pc:chgData name="Loc Do" userId="d9543ba408f4d801" providerId="LiveId" clId="{5EEB66BC-8359-4234-9B2C-86DAB7232F0C}" dt="2024-04-12T09:54:07.316" v="480" actId="20577"/>
        <pc:sldMkLst>
          <pc:docMk/>
          <pc:sldMk cId="1340776315" sldId="386"/>
        </pc:sldMkLst>
        <pc:spChg chg="mod">
          <ac:chgData name="Loc Do" userId="d9543ba408f4d801" providerId="LiveId" clId="{5EEB66BC-8359-4234-9B2C-86DAB7232F0C}" dt="2024-04-12T09:54:07.316" v="480" actId="20577"/>
          <ac:spMkLst>
            <pc:docMk/>
            <pc:sldMk cId="1340776315" sldId="386"/>
            <ac:spMk id="2" creationId="{B45FC112-A732-F38D-3C56-502B83F55614}"/>
          </ac:spMkLst>
        </pc:spChg>
      </pc:sldChg>
      <pc:sldChg chg="modSp add mod">
        <pc:chgData name="Loc Do" userId="d9543ba408f4d801" providerId="LiveId" clId="{5EEB66BC-8359-4234-9B2C-86DAB7232F0C}" dt="2024-04-12T09:54:26.627" v="536" actId="20577"/>
        <pc:sldMkLst>
          <pc:docMk/>
          <pc:sldMk cId="1637051705" sldId="387"/>
        </pc:sldMkLst>
        <pc:spChg chg="mod">
          <ac:chgData name="Loc Do" userId="d9543ba408f4d801" providerId="LiveId" clId="{5EEB66BC-8359-4234-9B2C-86DAB7232F0C}" dt="2024-04-12T09:54:26.627" v="536" actId="20577"/>
          <ac:spMkLst>
            <pc:docMk/>
            <pc:sldMk cId="1637051705" sldId="387"/>
            <ac:spMk id="2" creationId="{B45FC112-A732-F38D-3C56-502B83F55614}"/>
          </ac:spMkLst>
        </pc:spChg>
      </pc:sldChg>
      <pc:sldChg chg="modSp add mod">
        <pc:chgData name="Loc Do" userId="d9543ba408f4d801" providerId="LiveId" clId="{5EEB66BC-8359-4234-9B2C-86DAB7232F0C}" dt="2024-04-12T09:54:38.411" v="570" actId="20577"/>
        <pc:sldMkLst>
          <pc:docMk/>
          <pc:sldMk cId="2075321129" sldId="388"/>
        </pc:sldMkLst>
        <pc:spChg chg="mod">
          <ac:chgData name="Loc Do" userId="d9543ba408f4d801" providerId="LiveId" clId="{5EEB66BC-8359-4234-9B2C-86DAB7232F0C}" dt="2024-04-12T09:54:38.411" v="570" actId="20577"/>
          <ac:spMkLst>
            <pc:docMk/>
            <pc:sldMk cId="2075321129" sldId="388"/>
            <ac:spMk id="2" creationId="{B45FC112-A732-F38D-3C56-502B83F55614}"/>
          </ac:spMkLst>
        </pc:spChg>
      </pc:sldChg>
      <pc:sldMasterChg chg="addSp delSp modSp mod modSldLayout">
        <pc:chgData name="Loc Do" userId="d9543ba408f4d801" providerId="LiveId" clId="{5EEB66BC-8359-4234-9B2C-86DAB7232F0C}" dt="2024-04-12T09:59:46.788" v="683" actId="1076"/>
        <pc:sldMasterMkLst>
          <pc:docMk/>
          <pc:sldMasterMk cId="1751014691" sldId="2147483672"/>
        </pc:sldMasterMkLst>
        <pc:spChg chg="mod">
          <ac:chgData name="Loc Do" userId="d9543ba408f4d801" providerId="LiveId" clId="{5EEB66BC-8359-4234-9B2C-86DAB7232F0C}" dt="2024-04-12T09:59:35.476" v="680" actId="14100"/>
          <ac:spMkLst>
            <pc:docMk/>
            <pc:sldMasterMk cId="1751014691" sldId="2147483672"/>
            <ac:spMk id="3" creationId="{C8CAD88F-58E3-0638-2858-6866D156C279}"/>
          </ac:spMkLst>
        </pc:spChg>
        <pc:spChg chg="mod">
          <ac:chgData name="Loc Do" userId="d9543ba408f4d801" providerId="LiveId" clId="{5EEB66BC-8359-4234-9B2C-86DAB7232F0C}" dt="2024-04-12T09:58:54.283" v="674" actId="1037"/>
          <ac:spMkLst>
            <pc:docMk/>
            <pc:sldMasterMk cId="1751014691" sldId="2147483672"/>
            <ac:spMk id="6" creationId="{4A90FC97-CDD3-FEC3-1A90-E1F09064EF3D}"/>
          </ac:spMkLst>
        </pc:spChg>
        <pc:spChg chg="mod">
          <ac:chgData name="Loc Do" userId="d9543ba408f4d801" providerId="LiveId" clId="{5EEB66BC-8359-4234-9B2C-86DAB7232F0C}" dt="2024-04-12T09:59:38.832" v="682" actId="1076"/>
          <ac:spMkLst>
            <pc:docMk/>
            <pc:sldMasterMk cId="1751014691" sldId="2147483672"/>
            <ac:spMk id="31752" creationId="{00000000-0000-0000-0000-000000000000}"/>
          </ac:spMkLst>
        </pc:spChg>
        <pc:picChg chg="del">
          <ac:chgData name="Loc Do" userId="d9543ba408f4d801" providerId="LiveId" clId="{5EEB66BC-8359-4234-9B2C-86DAB7232F0C}" dt="2024-04-12T09:55:04.846" v="604" actId="478"/>
          <ac:picMkLst>
            <pc:docMk/>
            <pc:sldMasterMk cId="1751014691" sldId="2147483672"/>
            <ac:picMk id="7" creationId="{88294708-21F8-8E6F-B32B-CE4DA97B0D1F}"/>
          </ac:picMkLst>
        </pc:picChg>
        <pc:picChg chg="add mod">
          <ac:chgData name="Loc Do" userId="d9543ba408f4d801" providerId="LiveId" clId="{5EEB66BC-8359-4234-9B2C-86DAB7232F0C}" dt="2024-04-12T09:58:25.822" v="637" actId="1076"/>
          <ac:picMkLst>
            <pc:docMk/>
            <pc:sldMasterMk cId="1751014691" sldId="2147483672"/>
            <ac:picMk id="8" creationId="{01D29661-254A-0905-DBA1-9AD1C6E2E06A}"/>
          </ac:picMkLst>
        </pc:picChg>
        <pc:sldLayoutChg chg="modSp mod">
          <pc:chgData name="Loc Do" userId="d9543ba408f4d801" providerId="LiveId" clId="{5EEB66BC-8359-4234-9B2C-86DAB7232F0C}" dt="2024-04-12T09:59:46.788" v="683" actId="1076"/>
          <pc:sldLayoutMkLst>
            <pc:docMk/>
            <pc:sldMasterMk cId="1751014691" sldId="2147483672"/>
            <pc:sldLayoutMk cId="2283498608" sldId="2147483673"/>
          </pc:sldLayoutMkLst>
          <pc:spChg chg="mod">
            <ac:chgData name="Loc Do" userId="d9543ba408f4d801" providerId="LiveId" clId="{5EEB66BC-8359-4234-9B2C-86DAB7232F0C}" dt="2024-04-12T09:59:46.788" v="683" actId="1076"/>
            <ac:spMkLst>
              <pc:docMk/>
              <pc:sldMasterMk cId="1751014691" sldId="2147483672"/>
              <pc:sldLayoutMk cId="2283498608" sldId="2147483673"/>
              <ac:spMk id="5" creationId="{06665227-0A4F-4D7E-8A26-D581BCAED067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81013"/>
          </a:xfrm>
          <a:prstGeom prst="rect">
            <a:avLst/>
          </a:prstGeom>
        </p:spPr>
        <p:txBody>
          <a:bodyPr vert="horz" lIns="92158" tIns="46080" rIns="92158" bIns="460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2158" tIns="46080" rIns="92158" bIns="46080" rtlCol="0"/>
          <a:lstStyle>
            <a:lvl1pPr algn="r">
              <a:defRPr sz="1300"/>
            </a:lvl1pPr>
          </a:lstStyle>
          <a:p>
            <a:r>
              <a:rPr lang="en-US"/>
              <a:t>8/8/2019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91"/>
            <a:ext cx="3170238" cy="481012"/>
          </a:xfrm>
          <a:prstGeom prst="rect">
            <a:avLst/>
          </a:prstGeom>
        </p:spPr>
        <p:txBody>
          <a:bodyPr vert="horz" lIns="92158" tIns="46080" rIns="92158" bIns="460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91"/>
            <a:ext cx="3170238" cy="481012"/>
          </a:xfrm>
          <a:prstGeom prst="rect">
            <a:avLst/>
          </a:prstGeom>
        </p:spPr>
        <p:txBody>
          <a:bodyPr vert="horz" lIns="92158" tIns="46080" rIns="92158" bIns="46080" rtlCol="0" anchor="b"/>
          <a:lstStyle>
            <a:lvl1pPr algn="r">
              <a:defRPr sz="1300"/>
            </a:lvl1pPr>
          </a:lstStyle>
          <a:p>
            <a:fld id="{F708FB8E-F3CC-4176-9100-678A5D27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725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6"/>
            <a:ext cx="3169920" cy="481726"/>
          </a:xfrm>
          <a:prstGeom prst="rect">
            <a:avLst/>
          </a:prstGeom>
        </p:spPr>
        <p:txBody>
          <a:bodyPr vert="horz" lIns="97421" tIns="48710" rIns="97421" bIns="48710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6"/>
            <a:ext cx="3169920" cy="481726"/>
          </a:xfrm>
          <a:prstGeom prst="rect">
            <a:avLst/>
          </a:prstGeom>
        </p:spPr>
        <p:txBody>
          <a:bodyPr vert="horz" lIns="97421" tIns="48710" rIns="97421" bIns="48710" rtlCol="0"/>
          <a:lstStyle>
            <a:lvl1pPr algn="r">
              <a:defRPr sz="1400"/>
            </a:lvl1pPr>
          </a:lstStyle>
          <a:p>
            <a:r>
              <a:rPr lang="en-US"/>
              <a:t>8/8/2019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421" tIns="48710" rIns="97421" bIns="487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9"/>
            <a:ext cx="5852160" cy="3780473"/>
          </a:xfrm>
          <a:prstGeom prst="rect">
            <a:avLst/>
          </a:prstGeom>
        </p:spPr>
        <p:txBody>
          <a:bodyPr vert="horz" lIns="97421" tIns="48710" rIns="97421" bIns="4871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5"/>
          </a:xfrm>
          <a:prstGeom prst="rect">
            <a:avLst/>
          </a:prstGeom>
        </p:spPr>
        <p:txBody>
          <a:bodyPr vert="horz" lIns="97421" tIns="48710" rIns="97421" bIns="48710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1725"/>
          </a:xfrm>
          <a:prstGeom prst="rect">
            <a:avLst/>
          </a:prstGeom>
        </p:spPr>
        <p:txBody>
          <a:bodyPr vert="horz" lIns="97421" tIns="48710" rIns="97421" bIns="48710" rtlCol="0" anchor="b"/>
          <a:lstStyle>
            <a:lvl1pPr algn="r">
              <a:defRPr sz="1400"/>
            </a:lvl1pPr>
          </a:lstStyle>
          <a:p>
            <a:fld id="{417FB342-1C23-47AB-A33C-C6A98E809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05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10363200" cy="43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86E0D1-898D-479F-ABBD-9F54B1A8F581}"/>
              </a:ext>
            </a:extLst>
          </p:cNvPr>
          <p:cNvSpPr/>
          <p:nvPr userDrawn="1"/>
        </p:nvSpPr>
        <p:spPr>
          <a:xfrm>
            <a:off x="117231" y="103369"/>
            <a:ext cx="11951677" cy="6268402"/>
          </a:xfrm>
          <a:prstGeom prst="roundRect">
            <a:avLst>
              <a:gd name="adj" fmla="val 3066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6665227-0A4F-4D7E-8A26-D581BCAED0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5026269" y="6499225"/>
            <a:ext cx="2133600" cy="198438"/>
          </a:xfrm>
          <a:ln/>
        </p:spPr>
        <p:txBody>
          <a:bodyPr/>
          <a:lstStyle>
            <a:lvl1pPr>
              <a:defRPr/>
            </a:lvl1pPr>
          </a:lstStyle>
          <a:p>
            <a:fld id="{81DF3206-AB07-4F10-992E-DCD411AD1878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6286" y="358775"/>
            <a:ext cx="2592916" cy="5302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7535" y="358775"/>
            <a:ext cx="7575551" cy="5302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22402" y="5867400"/>
            <a:ext cx="2114551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2CB22-71C8-40CC-847F-1A7A47EDB879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47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A752-7935-4859-AFCC-668AE52D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782A1-E3B1-4B83-839E-8C62D799AF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C5D77E8-FF64-4CD1-9E24-1C87499B95C8}" type="slidenum">
              <a:rPr lang="en-US" altLang="ja-JP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95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22402" y="5867400"/>
            <a:ext cx="2114551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AD39F2-E5ED-46E5-9E91-27C5257868F6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9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5080000" cy="43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295400"/>
            <a:ext cx="5080000" cy="43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22402" y="5867400"/>
            <a:ext cx="2114551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F3206-AB07-4F10-992E-DCD411AD1878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24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22402" y="5867400"/>
            <a:ext cx="2114551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CB240-994E-4555-8C88-FDFD9D94FBFA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1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22402" y="5867400"/>
            <a:ext cx="2114551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9B539-5C35-4A6E-B1D8-50CBA83E9242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22402" y="5867400"/>
            <a:ext cx="2114551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7A6E9A-DC32-4201-9940-FC22C442B8D1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23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22402" y="5867400"/>
            <a:ext cx="2114551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BA0B3-2E8A-494B-B165-4C9608226A07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3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22402" y="5867400"/>
            <a:ext cx="2114551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04D1E-9437-4B32-8265-CEFCC4CF31D4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3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524000"/>
            <a:ext cx="10363200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22402" y="5867400"/>
            <a:ext cx="2114551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48BE0-5A48-4E51-BF74-D0D372A9296E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358775"/>
            <a:ext cx="103632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Title of the project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2966244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Names of the participants</a:t>
            </a:r>
          </a:p>
        </p:txBody>
      </p:sp>
      <p:sp>
        <p:nvSpPr>
          <p:cNvPr id="31752" name="Rectangle 8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5026269" y="6520065"/>
            <a:ext cx="21336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ahoma" panose="020B060403050404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C5D77E8-FF64-4CD1-9E24-1C87499B95C8}" type="slidenum">
              <a:rPr lang="en-US" altLang="ja-JP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-48682" y="8001000"/>
            <a:ext cx="8684684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ja-JP" altLang="ja-JP" sz="1200">
              <a:solidFill>
                <a:srgbClr val="000000"/>
              </a:solidFill>
            </a:endParaRP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C8CAD88F-58E3-0638-2858-6866D156C2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44919" y="6392174"/>
            <a:ext cx="29093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70C0"/>
                </a:solidFill>
              </a:rPr>
              <a:t>University </a:t>
            </a:r>
            <a:r>
              <a:rPr lang="en-US" sz="1200">
                <a:solidFill>
                  <a:srgbClr val="0070C0"/>
                </a:solidFill>
              </a:rPr>
              <a:t>of Science</a:t>
            </a:r>
            <a:endParaRPr lang="en-US" sz="1200" dirty="0">
              <a:solidFill>
                <a:srgbClr val="0070C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70C0"/>
                </a:solidFill>
              </a:rPr>
              <a:t>Vietnam National University, Hanoi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16FAD9E8-A1A6-8D40-C386-345D325133D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5" y="6400800"/>
            <a:ext cx="1119254" cy="43696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7607DD-EF16-BCFC-0842-D5554CC449AC}"/>
              </a:ext>
            </a:extLst>
          </p:cNvPr>
          <p:cNvSpPr/>
          <p:nvPr userDrawn="1"/>
        </p:nvSpPr>
        <p:spPr>
          <a:xfrm>
            <a:off x="117231" y="103369"/>
            <a:ext cx="11951677" cy="6268402"/>
          </a:xfrm>
          <a:prstGeom prst="roundRect">
            <a:avLst>
              <a:gd name="adj" fmla="val 3066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0FC97-CDD3-FEC3-1A90-E1F09064EF3D}"/>
              </a:ext>
            </a:extLst>
          </p:cNvPr>
          <p:cNvSpPr txBox="1"/>
          <p:nvPr userDrawn="1"/>
        </p:nvSpPr>
        <p:spPr>
          <a:xfrm>
            <a:off x="9394170" y="6408842"/>
            <a:ext cx="2000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0070C0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latin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pPr lvl="0" algn="r"/>
            <a:r>
              <a:rPr lang="en-US"/>
              <a:t>Faculty of Physics</a:t>
            </a:r>
          </a:p>
          <a:p>
            <a:pPr lvl="0" algn="r"/>
            <a:r>
              <a:rPr lang="en-US"/>
              <a:t>Radiophysics Department</a:t>
            </a:r>
          </a:p>
        </p:txBody>
      </p:sp>
      <p:pic>
        <p:nvPicPr>
          <p:cNvPr id="8" name="Picture 7" descr="A blue circle with red and yellow text&#10;&#10;Description automatically generated">
            <a:extLst>
              <a:ext uri="{FF2B5EF4-FFF2-40B4-BE49-F238E27FC236}">
                <a16:creationId xmlns:a16="http://schemas.microsoft.com/office/drawing/2014/main" id="{01D29661-254A-0905-DBA1-9AD1C6E2E06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421351"/>
            <a:ext cx="738518" cy="43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1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736E-0F5F-C4B1-7F30-C2E6C746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92029"/>
            <a:ext cx="10363200" cy="622300"/>
          </a:xfrm>
        </p:spPr>
        <p:txBody>
          <a:bodyPr/>
          <a:lstStyle/>
          <a:p>
            <a:pPr algn="ctr"/>
            <a:r>
              <a:rPr lang="en-US" sz="2800" dirty="0"/>
              <a:t>BÁO CÁO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7DC6-AF52-77F4-09BD-A5926479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51988"/>
            <a:ext cx="10363200" cy="431800"/>
          </a:xfrm>
        </p:spPr>
        <p:txBody>
          <a:bodyPr/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3200" b="1" dirty="0">
                <a:solidFill>
                  <a:srgbClr val="0099CC"/>
                </a:solidFill>
                <a:latin typeface="Times New Roman" panose="02020603050405020304" pitchFamily="18" charset="0"/>
              </a:rPr>
              <a:t>| </a:t>
            </a:r>
            <a:r>
              <a:rPr lang="en-US" sz="3200" b="1" dirty="0" err="1">
                <a:solidFill>
                  <a:srgbClr val="0099CC"/>
                </a:solidFill>
                <a:latin typeface="Times New Roman" panose="02020603050405020304" pitchFamily="18" charset="0"/>
              </a:rPr>
              <a:t>Thiết</a:t>
            </a:r>
            <a:r>
              <a:rPr lang="en-US" sz="3200" b="1" dirty="0">
                <a:solidFill>
                  <a:srgbClr val="0099CC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99CC"/>
                </a:solidFill>
                <a:latin typeface="Times New Roman" panose="02020603050405020304" pitchFamily="18" charset="0"/>
              </a:rPr>
              <a:t>kế</a:t>
            </a:r>
            <a:r>
              <a:rPr lang="en-US" sz="3200" b="1" dirty="0">
                <a:solidFill>
                  <a:srgbClr val="0099CC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99CC"/>
                </a:solidFill>
                <a:latin typeface="Times New Roman" panose="02020603050405020304" pitchFamily="18" charset="0"/>
              </a:rPr>
              <a:t>và</a:t>
            </a:r>
            <a:r>
              <a:rPr lang="en-US" sz="3200" b="1" dirty="0">
                <a:solidFill>
                  <a:srgbClr val="0099CC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99CC"/>
                </a:solidFill>
                <a:latin typeface="Times New Roman" panose="02020603050405020304" pitchFamily="18" charset="0"/>
              </a:rPr>
              <a:t>chế</a:t>
            </a:r>
            <a:r>
              <a:rPr lang="en-US" sz="3200" b="1" dirty="0">
                <a:solidFill>
                  <a:srgbClr val="0099CC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99CC"/>
                </a:solidFill>
                <a:latin typeface="Times New Roman" panose="02020603050405020304" pitchFamily="18" charset="0"/>
              </a:rPr>
              <a:t>tạo</a:t>
            </a:r>
            <a:r>
              <a:rPr lang="en-US" sz="3200" b="1" dirty="0">
                <a:solidFill>
                  <a:srgbClr val="0099CC"/>
                </a:solidFill>
                <a:latin typeface="Times New Roman" panose="02020603050405020304" pitchFamily="18" charset="0"/>
              </a:rPr>
              <a:t> Kit </a:t>
            </a:r>
            <a:r>
              <a:rPr lang="en-US" sz="3200" b="1" dirty="0" err="1">
                <a:solidFill>
                  <a:srgbClr val="0099CC"/>
                </a:solidFill>
                <a:latin typeface="Times New Roman" panose="02020603050405020304" pitchFamily="18" charset="0"/>
              </a:rPr>
              <a:t>phần</a:t>
            </a:r>
            <a:r>
              <a:rPr lang="en-US" sz="3200" b="1" dirty="0">
                <a:solidFill>
                  <a:srgbClr val="0099CC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99CC"/>
                </a:solidFill>
                <a:latin typeface="Times New Roman" panose="02020603050405020304" pitchFamily="18" charset="0"/>
              </a:rPr>
              <a:t>cứng</a:t>
            </a:r>
            <a:r>
              <a:rPr lang="en-US" sz="3200" b="1" dirty="0">
                <a:solidFill>
                  <a:srgbClr val="0099CC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99CC"/>
                </a:solidFill>
                <a:latin typeface="Times New Roman" panose="02020603050405020304" pitchFamily="18" charset="0"/>
              </a:rPr>
              <a:t>sử</a:t>
            </a:r>
            <a:r>
              <a:rPr lang="en-US" sz="3200" b="1" dirty="0">
                <a:solidFill>
                  <a:srgbClr val="0099CC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99CC"/>
                </a:solidFill>
                <a:latin typeface="Times New Roman" panose="02020603050405020304" pitchFamily="18" charset="0"/>
              </a:rPr>
              <a:t>dụng</a:t>
            </a:r>
            <a:r>
              <a:rPr lang="en-US" sz="3200" b="1" dirty="0">
                <a:solidFill>
                  <a:srgbClr val="0099CC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99CC"/>
                </a:solidFill>
                <a:latin typeface="Times New Roman" panose="02020603050405020304" pitchFamily="18" charset="0"/>
              </a:rPr>
              <a:t>Genio</a:t>
            </a:r>
            <a:r>
              <a:rPr lang="en-US" sz="3200" b="1" dirty="0">
                <a:solidFill>
                  <a:srgbClr val="0099CC"/>
                </a:solidFill>
                <a:latin typeface="Times New Roman" panose="02020603050405020304" pitchFamily="18" charset="0"/>
              </a:rPr>
              <a:t> 350 </a:t>
            </a:r>
            <a:r>
              <a:rPr lang="en-US" sz="3200" b="1" dirty="0" err="1">
                <a:solidFill>
                  <a:srgbClr val="0099CC"/>
                </a:solidFill>
                <a:latin typeface="Times New Roman" panose="02020603050405020304" pitchFamily="18" charset="0"/>
              </a:rPr>
              <a:t>cho</a:t>
            </a:r>
            <a:r>
              <a:rPr lang="en-US" sz="3200" b="1" dirty="0">
                <a:solidFill>
                  <a:srgbClr val="0099CC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99CC"/>
                </a:solidFill>
                <a:latin typeface="Times New Roman" panose="02020603050405020304" pitchFamily="18" charset="0"/>
              </a:rPr>
              <a:t>ứng</a:t>
            </a:r>
            <a:r>
              <a:rPr lang="en-US" sz="3200" b="1" dirty="0">
                <a:solidFill>
                  <a:srgbClr val="0099CC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99CC"/>
                </a:solidFill>
                <a:latin typeface="Times New Roman" panose="02020603050405020304" pitchFamily="18" charset="0"/>
              </a:rPr>
              <a:t>dụng</a:t>
            </a:r>
            <a:r>
              <a:rPr lang="en-US" sz="3200" b="1" dirty="0">
                <a:solidFill>
                  <a:srgbClr val="0099CC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99CC"/>
                </a:solidFill>
                <a:latin typeface="Times New Roman" panose="02020603050405020304" pitchFamily="18" charset="0"/>
              </a:rPr>
              <a:t>loT</a:t>
            </a:r>
            <a:r>
              <a:rPr lang="en-US" sz="3200" b="1" dirty="0">
                <a:solidFill>
                  <a:srgbClr val="0099CC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99CC"/>
                </a:solidFill>
                <a:latin typeface="Times New Roman" panose="02020603050405020304" pitchFamily="18" charset="0"/>
              </a:rPr>
              <a:t>và</a:t>
            </a:r>
            <a:r>
              <a:rPr lang="en-US" sz="3200" b="1" dirty="0">
                <a:solidFill>
                  <a:srgbClr val="0099CC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99CC"/>
                </a:solidFill>
                <a:latin typeface="Times New Roman" panose="02020603050405020304" pitchFamily="18" charset="0"/>
              </a:rPr>
              <a:t>thiết</a:t>
            </a:r>
            <a:r>
              <a:rPr lang="en-US" sz="3200" b="1" dirty="0">
                <a:solidFill>
                  <a:srgbClr val="0099CC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99CC"/>
                </a:solidFill>
                <a:latin typeface="Times New Roman" panose="02020603050405020304" pitchFamily="18" charset="0"/>
              </a:rPr>
              <a:t>bị</a:t>
            </a:r>
            <a:r>
              <a:rPr lang="en-US" sz="3200" b="1" dirty="0">
                <a:solidFill>
                  <a:srgbClr val="0099CC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99CC"/>
                </a:solidFill>
                <a:latin typeface="Times New Roman" panose="02020603050405020304" pitchFamily="18" charset="0"/>
              </a:rPr>
              <a:t>thông</a:t>
            </a:r>
            <a:r>
              <a:rPr lang="en-US" sz="3200" b="1" dirty="0">
                <a:solidFill>
                  <a:srgbClr val="0099CC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99CC"/>
                </a:solidFill>
                <a:latin typeface="Times New Roman" panose="02020603050405020304" pitchFamily="18" charset="0"/>
              </a:rPr>
              <a:t>minh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E8427-4B0E-2F30-C610-B743A9ECC9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DF3206-AB07-4F10-992E-DCD411AD1878}" type="slidenum">
              <a:rPr lang="en-US" altLang="ja-JP" smtClean="0">
                <a:solidFill>
                  <a:srgbClr val="000000"/>
                </a:solidFill>
              </a:rPr>
              <a:pPr/>
              <a:t>1</a:t>
            </a:fld>
            <a:endParaRPr lang="en-US" altLang="ja-JP">
              <a:solidFill>
                <a:srgbClr val="000000"/>
              </a:solidFill>
            </a:endParaRP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B8E90CCC-A500-E22D-D38D-F527261F0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7" y="236421"/>
            <a:ext cx="1806430" cy="7052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D99401-5912-F49F-A3BA-2495A5DB8E7A}"/>
              </a:ext>
            </a:extLst>
          </p:cNvPr>
          <p:cNvSpPr/>
          <p:nvPr/>
        </p:nvSpPr>
        <p:spPr>
          <a:xfrm>
            <a:off x="3046256" y="162996"/>
            <a:ext cx="6096000" cy="778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 HỌC QUỐC GIA HÀ NỘI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 ĐẠI </a:t>
            </a: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 KHOA HỌC TỰ NHIÊN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22BF4-DD57-8333-0176-5822EC7E73B7}"/>
              </a:ext>
            </a:extLst>
          </p:cNvPr>
          <p:cNvSpPr txBox="1"/>
          <p:nvPr/>
        </p:nvSpPr>
        <p:spPr>
          <a:xfrm>
            <a:off x="2852467" y="5773311"/>
            <a:ext cx="6119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1800" b="1">
                <a:latin typeface="Times New Roman" panose="02020603050405020304" pitchFamily="18" charset="0"/>
              </a:rPr>
              <a:t>Hà Nội, 04/2024</a:t>
            </a:r>
            <a:endParaRPr lang="en-US" sz="2400" b="1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AF586-2D9F-DF59-9E42-F0B5FEF2EE73}"/>
              </a:ext>
            </a:extLst>
          </p:cNvPr>
          <p:cNvSpPr txBox="1"/>
          <p:nvPr/>
        </p:nvSpPr>
        <p:spPr>
          <a:xfrm>
            <a:off x="3011864" y="4439181"/>
            <a:ext cx="6117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1800" i="1">
                <a:latin typeface="Times New Roman" panose="02020603050405020304" pitchFamily="18" charset="0"/>
              </a:rPr>
              <a:t>Tên tác giả, người hướng dẫn viết vào đây</a:t>
            </a:r>
            <a:endParaRPr lang="en-US" sz="2400" i="1">
              <a:latin typeface="Times New Roman" panose="02020603050405020304" pitchFamily="18" charset="0"/>
            </a:endParaRPr>
          </a:p>
        </p:txBody>
      </p:sp>
      <p:pic>
        <p:nvPicPr>
          <p:cNvPr id="9" name="Picture 8" descr="A blue circle with red and yellow text&#10;&#10;Description automatically generated">
            <a:extLst>
              <a:ext uri="{FF2B5EF4-FFF2-40B4-BE49-F238E27FC236}">
                <a16:creationId xmlns:a16="http://schemas.microsoft.com/office/drawing/2014/main" id="{A6F32513-6BEC-DD58-9334-266D3BAD41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643" y="162739"/>
            <a:ext cx="1319753" cy="7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7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8CBF0-3B2A-80D7-B9C0-0F6EC9D5C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E474-6557-C63C-69E8-AC6E7191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3. </a:t>
            </a:r>
            <a:r>
              <a:rPr lang="vi-VN" dirty="0"/>
              <a:t>Tiến Độ Công Việc (2 Tuần Đầu)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D6CBB-7E64-1827-93F8-5E5DBF4060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DF3206-AB07-4F10-992E-DCD411AD1878}" type="slidenum">
              <a:rPr lang="en-US" altLang="ja-JP" smtClean="0">
                <a:solidFill>
                  <a:srgbClr val="000000"/>
                </a:solidFill>
              </a:rPr>
              <a:pPr/>
              <a:t>10</a:t>
            </a:fld>
            <a:endParaRPr lang="en-US" altLang="ja-JP">
              <a:solidFill>
                <a:srgbClr val="000000"/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2C2FB114-ABA2-7305-2B74-87FF0323D3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84" y="1105581"/>
            <a:ext cx="7908471" cy="49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00B3A-5CB2-D98C-5C20-F8CCAB1ED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7A5-B263-0477-9947-2E095AC8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3. </a:t>
            </a:r>
            <a:r>
              <a:rPr lang="vi-VN" dirty="0"/>
              <a:t>Tiến Độ Công Việc (2 Tuần Đầu)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A973D-8B25-F636-6257-07EF323E0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DF3206-AB07-4F10-992E-DCD411AD1878}" type="slidenum">
              <a:rPr lang="en-US" altLang="ja-JP" smtClean="0">
                <a:solidFill>
                  <a:srgbClr val="000000"/>
                </a:solidFill>
              </a:rPr>
              <a:pPr/>
              <a:t>11</a:t>
            </a:fld>
            <a:endParaRPr lang="en-US" altLang="ja-JP">
              <a:solidFill>
                <a:srgbClr val="000000"/>
              </a:solidFill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A3884FD-21E2-A2F3-8B34-BCACE0F624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14" y="1102859"/>
            <a:ext cx="8006442" cy="500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4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1A9C4-0009-ACF7-3C0E-9F124B88E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817D-7642-9E99-3348-ADA45D13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3. </a:t>
            </a:r>
            <a:r>
              <a:rPr lang="vi-VN" dirty="0"/>
              <a:t>Tiến Độ Công Việc (2 Tuần Đầu)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7BDA0-635B-959A-5025-DEBA2B27A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DF3206-AB07-4F10-992E-DCD411AD1878}" type="slidenum">
              <a:rPr lang="en-US" altLang="ja-JP" smtClean="0">
                <a:solidFill>
                  <a:srgbClr val="000000"/>
                </a:solidFill>
              </a:rPr>
              <a:pPr/>
              <a:t>12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ABD370-8BF2-1D9B-0817-BA686068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499" y="2179398"/>
            <a:ext cx="10363200" cy="431800"/>
          </a:xfrm>
        </p:spPr>
        <p:txBody>
          <a:bodyPr/>
          <a:lstStyle/>
          <a:p>
            <a:r>
              <a:rPr lang="vi-VN" dirty="0"/>
              <a:t>Tạo </a:t>
            </a:r>
            <a:r>
              <a:rPr lang="vi-VN" dirty="0" err="1"/>
              <a:t>file</a:t>
            </a:r>
            <a:r>
              <a:rPr lang="vi-VN" dirty="0"/>
              <a:t> chính (</a:t>
            </a:r>
            <a:r>
              <a:rPr lang="vi-VN" dirty="0" err="1"/>
              <a:t>main.SchDoc</a:t>
            </a:r>
            <a:r>
              <a:rPr lang="vi-VN" dirty="0"/>
              <a:t>) và chia thành các </a:t>
            </a:r>
            <a:r>
              <a:rPr lang="vi-VN" dirty="0" err="1"/>
              <a:t>file</a:t>
            </a:r>
            <a:r>
              <a:rPr lang="vi-VN" dirty="0"/>
              <a:t> con cho từng linh kiện (MT8365, RAM, ROM, …).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911C263-1BD4-008C-48B4-84E75910DA3D}"/>
              </a:ext>
            </a:extLst>
          </p:cNvPr>
          <p:cNvSpPr txBox="1">
            <a:spLocks/>
          </p:cNvSpPr>
          <p:nvPr/>
        </p:nvSpPr>
        <p:spPr bwMode="auto">
          <a:xfrm>
            <a:off x="911469" y="2964306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Áp dụng kiểu thư mục “cha – con” để quản lý dễ dàng và cập nhật khi cần.</a:t>
            </a:r>
            <a:endParaRPr lang="en-US" kern="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8B02AFBA-4595-2275-82C0-0CD66F8238C4}"/>
              </a:ext>
            </a:extLst>
          </p:cNvPr>
          <p:cNvSpPr txBox="1"/>
          <p:nvPr/>
        </p:nvSpPr>
        <p:spPr>
          <a:xfrm>
            <a:off x="942085" y="875429"/>
            <a:ext cx="81683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1" dirty="0"/>
              <a:t>Quản Lý Cấu Trúc Dự Án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0323B7DF-2F20-1E55-9AD1-98253105BB56}"/>
              </a:ext>
            </a:extLst>
          </p:cNvPr>
          <p:cNvSpPr txBox="1"/>
          <p:nvPr/>
        </p:nvSpPr>
        <p:spPr>
          <a:xfrm>
            <a:off x="1063869" y="1349755"/>
            <a:ext cx="8168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Cấu trúc thư mục dự án</a:t>
            </a:r>
          </a:p>
        </p:txBody>
      </p:sp>
    </p:spTree>
    <p:extLst>
      <p:ext uri="{BB962C8B-B14F-4D97-AF65-F5344CB8AC3E}">
        <p14:creationId xmlns:p14="http://schemas.microsoft.com/office/powerpoint/2010/main" val="132789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C112-A732-F38D-3C56-502B83F5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857" y="359155"/>
            <a:ext cx="10363200" cy="622300"/>
          </a:xfrm>
        </p:spPr>
        <p:txBody>
          <a:bodyPr/>
          <a:lstStyle/>
          <a:p>
            <a:r>
              <a:rPr lang="vi-VN" dirty="0"/>
              <a:t>Tổng Kết &amp; Hướng Phát Triển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8B2A3-9E51-D356-B084-E3D003DF2D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DF3206-AB07-4F10-992E-DCD411AD1878}" type="slidenum">
              <a:rPr lang="en-US" altLang="ja-JP" smtClean="0">
                <a:solidFill>
                  <a:srgbClr val="000000"/>
                </a:solidFill>
              </a:rPr>
              <a:pPr/>
              <a:t>13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FB10D8-23A7-3A20-FBB6-95339E07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69" y="1740767"/>
            <a:ext cx="10363200" cy="431800"/>
          </a:xfrm>
        </p:spPr>
        <p:txBody>
          <a:bodyPr/>
          <a:lstStyle/>
          <a:p>
            <a:r>
              <a:rPr lang="vi-VN" dirty="0"/>
              <a:t>Đã hoàn thiện sơ đồ khối tổng quan và kiến trúc hệ thống với phần </a:t>
            </a:r>
            <a:r>
              <a:rPr lang="vi-VN" dirty="0" err="1"/>
              <a:t>core</a:t>
            </a:r>
            <a:r>
              <a:rPr lang="vi-VN" dirty="0"/>
              <a:t> cố định.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A3FAE6-AF9B-3873-34EC-0AFBB154DE26}"/>
              </a:ext>
            </a:extLst>
          </p:cNvPr>
          <p:cNvSpPr txBox="1">
            <a:spLocks/>
          </p:cNvSpPr>
          <p:nvPr/>
        </p:nvSpPr>
        <p:spPr bwMode="auto">
          <a:xfrm>
            <a:off x="942085" y="2172567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Đã lựa chọn và tìm hiểu các linh kiện chủ chốt cùng với các </a:t>
            </a:r>
            <a:r>
              <a:rPr lang="vi-VN" dirty="0" err="1"/>
              <a:t>module</a:t>
            </a:r>
            <a:r>
              <a:rPr lang="vi-VN" dirty="0"/>
              <a:t> kết nối.</a:t>
            </a:r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FF6219-872D-F038-41A1-FA363DD73168}"/>
              </a:ext>
            </a:extLst>
          </p:cNvPr>
          <p:cNvSpPr txBox="1">
            <a:spLocks/>
          </p:cNvSpPr>
          <p:nvPr/>
        </p:nvSpPr>
        <p:spPr bwMode="auto">
          <a:xfrm>
            <a:off x="968828" y="4701605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Hoàn thiện các </a:t>
            </a:r>
            <a:r>
              <a:rPr lang="vi-VN" dirty="0" err="1"/>
              <a:t>schematic</a:t>
            </a:r>
            <a:r>
              <a:rPr lang="vi-VN" dirty="0"/>
              <a:t> chi tiết cho từng </a:t>
            </a:r>
            <a:r>
              <a:rPr lang="vi-VN" dirty="0" err="1"/>
              <a:t>module</a:t>
            </a:r>
            <a:r>
              <a:rPr lang="vi-VN" dirty="0"/>
              <a:t>.</a:t>
            </a:r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34A372-4F78-FA3D-F8E8-B9C214A1DC1F}"/>
              </a:ext>
            </a:extLst>
          </p:cNvPr>
          <p:cNvSpPr txBox="1">
            <a:spLocks/>
          </p:cNvSpPr>
          <p:nvPr/>
        </p:nvSpPr>
        <p:spPr bwMode="auto">
          <a:xfrm>
            <a:off x="968828" y="5136469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kern="0" dirty="0"/>
              <a:t>Vẽ </a:t>
            </a:r>
            <a:r>
              <a:rPr lang="vi-VN" kern="0" dirty="0" err="1"/>
              <a:t>file</a:t>
            </a:r>
            <a:r>
              <a:rPr lang="vi-VN" kern="0" dirty="0"/>
              <a:t> </a:t>
            </a:r>
            <a:r>
              <a:rPr lang="vi-VN" kern="0" dirty="0" err="1"/>
              <a:t>pcb</a:t>
            </a:r>
            <a:endParaRPr lang="en-US" kern="0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67D64B95-6074-FBB9-016E-019FF05B932A}"/>
              </a:ext>
            </a:extLst>
          </p:cNvPr>
          <p:cNvSpPr txBox="1"/>
          <p:nvPr/>
        </p:nvSpPr>
        <p:spPr>
          <a:xfrm>
            <a:off x="911469" y="1197355"/>
            <a:ext cx="8168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Tóm Tắt 2 Tuần Đầu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4A29A807-B39E-5C67-127C-D2273B4E2858}"/>
              </a:ext>
            </a:extLst>
          </p:cNvPr>
          <p:cNvSpPr txBox="1"/>
          <p:nvPr/>
        </p:nvSpPr>
        <p:spPr>
          <a:xfrm>
            <a:off x="942085" y="4144457"/>
            <a:ext cx="8168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Kế hoạch tiếp theo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D0A6AA-9DE1-4D9C-631B-11D0BF5AEA4E}"/>
              </a:ext>
            </a:extLst>
          </p:cNvPr>
          <p:cNvSpPr txBox="1">
            <a:spLocks/>
          </p:cNvSpPr>
          <p:nvPr/>
        </p:nvSpPr>
        <p:spPr bwMode="auto">
          <a:xfrm>
            <a:off x="968828" y="5444745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kern="0" dirty="0"/>
              <a:t>Đặt mạch, lắp ráp, kiểm thử</a:t>
            </a:r>
            <a:endParaRPr lang="en-US" kern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998B088-D20B-951D-AC68-EDBE582D888E}"/>
              </a:ext>
            </a:extLst>
          </p:cNvPr>
          <p:cNvSpPr txBox="1">
            <a:spLocks/>
          </p:cNvSpPr>
          <p:nvPr/>
        </p:nvSpPr>
        <p:spPr bwMode="auto">
          <a:xfrm>
            <a:off x="942085" y="2820267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Xây dựng nền tảng thư viện linh kiện, phân chia </a:t>
            </a:r>
            <a:r>
              <a:rPr lang="vi-VN" dirty="0" err="1"/>
              <a:t>schematic</a:t>
            </a:r>
            <a:r>
              <a:rPr lang="vi-VN" dirty="0"/>
              <a:t> cho các IC có số chân lớn.</a:t>
            </a:r>
            <a:endParaRPr lang="en-US" kern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B9403D4-21F0-6BA5-FC4F-378695EB6BDD}"/>
              </a:ext>
            </a:extLst>
          </p:cNvPr>
          <p:cNvSpPr txBox="1">
            <a:spLocks/>
          </p:cNvSpPr>
          <p:nvPr/>
        </p:nvSpPr>
        <p:spPr bwMode="auto">
          <a:xfrm>
            <a:off x="942085" y="3545036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Đã thiết lập cấu trúc thư mục dự án theo kiểu “cha – con” để hỗ trợ phát triển mở rộng.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63705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A62B-C315-7986-1808-83FCC622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lục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CEF0-AE19-6383-6ED1-4E75489F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/</a:t>
            </a:r>
            <a:r>
              <a:rPr lang="en-US" dirty="0" err="1"/>
              <a:t>Chương</a:t>
            </a:r>
            <a:r>
              <a:rPr lang="en-US" dirty="0"/>
              <a:t> 1. </a:t>
            </a:r>
            <a:r>
              <a:rPr lang="vi-VN" dirty="0"/>
              <a:t>Giới Thiệu Dự Án</a:t>
            </a:r>
            <a:r>
              <a:rPr lang="en-US" dirty="0"/>
              <a:t>.</a:t>
            </a:r>
          </a:p>
          <a:p>
            <a:r>
              <a:rPr lang="en-US" dirty="0" err="1"/>
              <a:t>Phần</a:t>
            </a:r>
            <a:r>
              <a:rPr lang="en-US" dirty="0"/>
              <a:t>/</a:t>
            </a:r>
            <a:r>
              <a:rPr lang="en-US" dirty="0" err="1"/>
              <a:t>Chương</a:t>
            </a:r>
            <a:r>
              <a:rPr lang="en-US" dirty="0"/>
              <a:t> 2. </a:t>
            </a:r>
            <a:r>
              <a:rPr lang="vi-VN" dirty="0"/>
              <a:t>Kết Quả Dự Kiến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/</a:t>
            </a:r>
            <a:r>
              <a:rPr lang="en-US" dirty="0" err="1"/>
              <a:t>Chương</a:t>
            </a:r>
            <a:r>
              <a:rPr lang="en-US" dirty="0"/>
              <a:t> 3. </a:t>
            </a:r>
            <a:r>
              <a:rPr lang="vi-VN" dirty="0"/>
              <a:t>Tiến Độ Công Việc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/</a:t>
            </a:r>
            <a:r>
              <a:rPr lang="en-US" dirty="0" err="1"/>
              <a:t>Chương</a:t>
            </a:r>
            <a:r>
              <a:rPr lang="en-US" dirty="0"/>
              <a:t> 4. </a:t>
            </a:r>
            <a:r>
              <a:rPr lang="vi-VN" dirty="0"/>
              <a:t>Kết Luận</a:t>
            </a:r>
            <a:endParaRPr lang="en-US" dirty="0"/>
          </a:p>
          <a:p>
            <a:r>
              <a:rPr lang="en-US" dirty="0"/>
              <a:t>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3B1B-A9CD-2263-7A2C-FA1C012F1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DF3206-AB07-4F10-992E-DCD411AD1878}" type="slidenum">
              <a:rPr lang="en-US" altLang="ja-JP" smtClean="0">
                <a:solidFill>
                  <a:srgbClr val="000000"/>
                </a:solidFill>
              </a:rPr>
              <a:pPr/>
              <a:t>2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83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C112-A732-F38D-3C56-502B83F5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1. </a:t>
            </a:r>
            <a:r>
              <a:rPr lang="vi-VN" dirty="0"/>
              <a:t>Giới Thiệu Dự 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FA0A-BEAC-EAFA-DCA6-337FF05D1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69" y="1740767"/>
            <a:ext cx="10363200" cy="431800"/>
          </a:xfrm>
        </p:spPr>
        <p:txBody>
          <a:bodyPr/>
          <a:lstStyle/>
          <a:p>
            <a:r>
              <a:rPr lang="vi-VN" dirty="0"/>
              <a:t>Sự bùng nổ của công nghệ </a:t>
            </a:r>
            <a:r>
              <a:rPr lang="vi-VN" dirty="0" err="1"/>
              <a:t>IoT</a:t>
            </a:r>
            <a:r>
              <a:rPr lang="vi-VN" dirty="0"/>
              <a:t> và thiết bị thông minh tạo ra nhu cầu về nền tảng nhúng mạnh mẽ, linh hoạt và có khả năng mở rộng.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8B2A3-9E51-D356-B084-E3D003DF2D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DF3206-AB07-4F10-992E-DCD411AD1878}" type="slidenum">
              <a:rPr lang="en-US" altLang="ja-JP" smtClean="0">
                <a:solidFill>
                  <a:srgbClr val="000000"/>
                </a:solidFill>
              </a:rPr>
              <a:pPr/>
              <a:t>3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33BB9B-C6A4-AF10-60DD-BA748943BBB1}"/>
              </a:ext>
            </a:extLst>
          </p:cNvPr>
          <p:cNvSpPr txBox="1">
            <a:spLocks/>
          </p:cNvSpPr>
          <p:nvPr/>
        </p:nvSpPr>
        <p:spPr bwMode="auto">
          <a:xfrm>
            <a:off x="911469" y="2437102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Các bộ </a:t>
            </a:r>
            <a:r>
              <a:rPr lang="vi-VN" dirty="0" err="1"/>
              <a:t>Development</a:t>
            </a:r>
            <a:r>
              <a:rPr lang="vi-VN" dirty="0"/>
              <a:t> </a:t>
            </a:r>
            <a:r>
              <a:rPr lang="vi-VN" dirty="0" err="1"/>
              <a:t>Kit</a:t>
            </a:r>
            <a:r>
              <a:rPr lang="vi-VN" dirty="0"/>
              <a:t> hiện có thường có kích thước lớn, giá thành cao và không tối ưu cho tích hợp vào sản phẩm cuối.</a:t>
            </a:r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592960-D8E9-4CF9-3DB5-3071C3BD7A7B}"/>
              </a:ext>
            </a:extLst>
          </p:cNvPr>
          <p:cNvSpPr txBox="1">
            <a:spLocks/>
          </p:cNvSpPr>
          <p:nvPr/>
        </p:nvSpPr>
        <p:spPr bwMode="auto">
          <a:xfrm>
            <a:off x="968828" y="3824226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Tạo ra một bộ phát triển phần cứng tối giản, hiệu quả với chi phí thấp.</a:t>
            </a:r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43AC57-E4F1-3345-4E72-6FB2CC3DC82E}"/>
              </a:ext>
            </a:extLst>
          </p:cNvPr>
          <p:cNvSpPr txBox="1">
            <a:spLocks/>
          </p:cNvSpPr>
          <p:nvPr/>
        </p:nvSpPr>
        <p:spPr bwMode="auto">
          <a:xfrm>
            <a:off x="997857" y="4526869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Nền tảng này cung cấp đầy đủ chức năng cần thiết cho phát triển ứng dụng </a:t>
            </a:r>
            <a:r>
              <a:rPr lang="vi-VN" dirty="0" err="1"/>
              <a:t>AIoT</a:t>
            </a:r>
            <a:r>
              <a:rPr lang="vi-VN" dirty="0"/>
              <a:t> (tủ lạnh thông minh, </a:t>
            </a:r>
            <a:r>
              <a:rPr lang="vi-VN" dirty="0" err="1"/>
              <a:t>robot</a:t>
            </a:r>
            <a:r>
              <a:rPr lang="vi-VN" dirty="0"/>
              <a:t> hút bụi, </a:t>
            </a:r>
            <a:r>
              <a:rPr lang="vi-VN" dirty="0" err="1"/>
              <a:t>camera</a:t>
            </a:r>
            <a:r>
              <a:rPr lang="vi-VN" dirty="0"/>
              <a:t> an ninh, </a:t>
            </a:r>
            <a:r>
              <a:rPr lang="vi-VN" dirty="0" err="1"/>
              <a:t>v.v</a:t>
            </a:r>
            <a:r>
              <a:rPr lang="vi-VN" dirty="0"/>
              <a:t>)</a:t>
            </a:r>
            <a:endParaRPr lang="en-US" kern="0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46CC3D1-BA16-CB41-6F0C-849057523708}"/>
              </a:ext>
            </a:extLst>
          </p:cNvPr>
          <p:cNvSpPr txBox="1"/>
          <p:nvPr/>
        </p:nvSpPr>
        <p:spPr>
          <a:xfrm>
            <a:off x="997857" y="1186389"/>
            <a:ext cx="8168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Bối cảnh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8875448-DDDD-B625-BFF9-AAA26B163BF5}"/>
              </a:ext>
            </a:extLst>
          </p:cNvPr>
          <p:cNvSpPr txBox="1"/>
          <p:nvPr/>
        </p:nvSpPr>
        <p:spPr>
          <a:xfrm>
            <a:off x="872670" y="3269848"/>
            <a:ext cx="8168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Ý tưởng chính</a:t>
            </a:r>
          </a:p>
        </p:txBody>
      </p:sp>
    </p:spTree>
    <p:extLst>
      <p:ext uri="{BB962C8B-B14F-4D97-AF65-F5344CB8AC3E}">
        <p14:creationId xmlns:p14="http://schemas.microsoft.com/office/powerpoint/2010/main" val="338616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AB8A9-FFEC-D8E4-5B9A-605B3CDE0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9C37-0181-402A-6241-7B46705C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1. </a:t>
            </a:r>
            <a:r>
              <a:rPr lang="vi-VN" dirty="0"/>
              <a:t>Giới Thiệu Dự Án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9320F-DBC1-6073-011E-3B07259D2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DF3206-AB07-4F10-992E-DCD411AD1878}" type="slidenum">
              <a:rPr lang="en-US" altLang="ja-JP" smtClean="0">
                <a:solidFill>
                  <a:srgbClr val="000000"/>
                </a:solidFill>
              </a:rPr>
              <a:pPr/>
              <a:t>4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D6F43B-7644-8B5A-41D9-1C93F15D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69" y="1740767"/>
            <a:ext cx="10363200" cy="431800"/>
          </a:xfrm>
        </p:spPr>
        <p:txBody>
          <a:bodyPr/>
          <a:lstStyle/>
          <a:p>
            <a:r>
              <a:rPr lang="vi-VN" dirty="0"/>
              <a:t>Nhu cầu thực tế: Phục vụ các ứng dụng trong thiết bị thông minh, giảm chi phí nghiên cứu và phát triển.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128798-94AE-D735-20E8-2EE72B2916DC}"/>
              </a:ext>
            </a:extLst>
          </p:cNvPr>
          <p:cNvSpPr txBox="1">
            <a:spLocks/>
          </p:cNvSpPr>
          <p:nvPr/>
        </p:nvSpPr>
        <p:spPr bwMode="auto">
          <a:xfrm>
            <a:off x="911469" y="2437102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Hạn chế của bộ </a:t>
            </a:r>
            <a:r>
              <a:rPr lang="vi-VN" dirty="0" err="1"/>
              <a:t>kit</a:t>
            </a:r>
            <a:r>
              <a:rPr lang="vi-VN" dirty="0"/>
              <a:t> thương mại: Giá cao (ví dụ, </a:t>
            </a:r>
            <a:r>
              <a:rPr lang="vi-VN" dirty="0" err="1"/>
              <a:t>Genio</a:t>
            </a:r>
            <a:r>
              <a:rPr lang="vi-VN" dirty="0"/>
              <a:t> 350 EVK có giá trên 27 triệu đồng) và thiếu tính tối ưu cho tích hợp vào sản phẩm cuối</a:t>
            </a:r>
            <a:endParaRPr lang="en-US" kern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258F0-8EA4-DB13-D039-35216D1402FF}"/>
              </a:ext>
            </a:extLst>
          </p:cNvPr>
          <p:cNvSpPr txBox="1">
            <a:spLocks/>
          </p:cNvSpPr>
          <p:nvPr/>
        </p:nvSpPr>
        <p:spPr bwMode="auto">
          <a:xfrm>
            <a:off x="968828" y="3824226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Thiết kế phần cứng tối giản: Xây dựng một bộ </a:t>
            </a:r>
            <a:r>
              <a:rPr lang="vi-VN" dirty="0" err="1"/>
              <a:t>Development</a:t>
            </a:r>
            <a:r>
              <a:rPr lang="vi-VN" dirty="0"/>
              <a:t> </a:t>
            </a:r>
            <a:r>
              <a:rPr lang="vi-VN" dirty="0" err="1"/>
              <a:t>Kit</a:t>
            </a:r>
            <a:r>
              <a:rPr lang="vi-VN" dirty="0"/>
              <a:t> tham khảo kiến trúc của </a:t>
            </a:r>
            <a:r>
              <a:rPr lang="vi-VN" dirty="0" err="1"/>
              <a:t>Genio</a:t>
            </a:r>
            <a:r>
              <a:rPr lang="vi-VN" dirty="0"/>
              <a:t> 350 EVK nhưng tối giản hơn, đủ để thử nghiệm và phát triển ứng dụng thực tiễn.</a:t>
            </a:r>
            <a:endParaRPr lang="en-US" kern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ABD5283-F988-33F9-C7F2-F70CE7736EBA}"/>
              </a:ext>
            </a:extLst>
          </p:cNvPr>
          <p:cNvSpPr txBox="1">
            <a:spLocks/>
          </p:cNvSpPr>
          <p:nvPr/>
        </p:nvSpPr>
        <p:spPr bwMode="auto">
          <a:xfrm>
            <a:off x="997857" y="4526869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Tạo nền tảng mở: Cung cấp một nền tảng có thể mở rộng, tùy chỉnh cho nhiều ứng dụng </a:t>
            </a:r>
            <a:r>
              <a:rPr lang="vi-VN" dirty="0" err="1"/>
              <a:t>AIoT</a:t>
            </a:r>
            <a:r>
              <a:rPr lang="vi-VN" dirty="0"/>
              <a:t> khác nhau.</a:t>
            </a:r>
            <a:endParaRPr lang="en-US" kern="0" dirty="0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BF1DECD-FDA3-43BA-E060-BCD72AB5505A}"/>
              </a:ext>
            </a:extLst>
          </p:cNvPr>
          <p:cNvSpPr txBox="1"/>
          <p:nvPr/>
        </p:nvSpPr>
        <p:spPr>
          <a:xfrm>
            <a:off x="911469" y="1197355"/>
            <a:ext cx="8168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Lý do thực hiện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59CAEA0C-C41B-65CA-56A2-1EA26F640E20}"/>
              </a:ext>
            </a:extLst>
          </p:cNvPr>
          <p:cNvSpPr txBox="1"/>
          <p:nvPr/>
        </p:nvSpPr>
        <p:spPr>
          <a:xfrm>
            <a:off x="872670" y="3269848"/>
            <a:ext cx="8168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Mục tiêu dự án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37341B9-800D-5252-1183-6D69C63993A1}"/>
              </a:ext>
            </a:extLst>
          </p:cNvPr>
          <p:cNvSpPr txBox="1">
            <a:spLocks/>
          </p:cNvSpPr>
          <p:nvPr/>
        </p:nvSpPr>
        <p:spPr bwMode="auto">
          <a:xfrm>
            <a:off x="968828" y="5444745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Tiết kiệm thời gian và chi phí: Giảm chi phí, tối ưu kích thước hệ thống, và rút ngắn thời gian nghiên cứu và phát triển.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0179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39F1C-8A1E-FCC5-3889-A5855B762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A0AB-84B5-93E3-3A66-849679D6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1. </a:t>
            </a:r>
            <a:r>
              <a:rPr lang="vi-VN" dirty="0"/>
              <a:t>Giới Thiệu Dự Án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97717-EF16-12B3-D62C-134C7302D2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DF3206-AB07-4F10-992E-DCD411AD1878}" type="slidenum">
              <a:rPr lang="en-US" altLang="ja-JP" smtClean="0">
                <a:solidFill>
                  <a:srgbClr val="000000"/>
                </a:solidFill>
              </a:rPr>
              <a:pPr/>
              <a:t>5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3B350-F865-F1A8-9C77-7F6BC379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69" y="1620963"/>
            <a:ext cx="10363200" cy="431800"/>
          </a:xfrm>
        </p:spPr>
        <p:txBody>
          <a:bodyPr/>
          <a:lstStyle/>
          <a:p>
            <a:r>
              <a:rPr lang="vi-VN" dirty="0"/>
              <a:t>Phần cứng: Từ sơ đồ khối, sơ đồ nguyên lý đến thiết kế PCB và lắp ráp linh kiện.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6DBC3F-4202-1D95-CAFC-AC06F9C44A88}"/>
              </a:ext>
            </a:extLst>
          </p:cNvPr>
          <p:cNvSpPr txBox="1">
            <a:spLocks/>
          </p:cNvSpPr>
          <p:nvPr/>
        </p:nvSpPr>
        <p:spPr bwMode="auto">
          <a:xfrm>
            <a:off x="872670" y="1950475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 err="1"/>
              <a:t>Firmware</a:t>
            </a:r>
            <a:r>
              <a:rPr lang="vi-VN" dirty="0"/>
              <a:t>: Phát triển phần mềm khởi động, kiểm tra giao tiếp với các thiết bị ngoại vi và cập nhật </a:t>
            </a:r>
            <a:r>
              <a:rPr lang="vi-VN" dirty="0" err="1"/>
              <a:t>firmware</a:t>
            </a:r>
            <a:r>
              <a:rPr lang="vi-VN" dirty="0"/>
              <a:t>.</a:t>
            </a:r>
            <a:endParaRPr lang="en-US" kern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12C55F-FDDA-0A09-CD70-A5500BECA61C}"/>
              </a:ext>
            </a:extLst>
          </p:cNvPr>
          <p:cNvSpPr txBox="1">
            <a:spLocks/>
          </p:cNvSpPr>
          <p:nvPr/>
        </p:nvSpPr>
        <p:spPr bwMode="auto">
          <a:xfrm>
            <a:off x="968828" y="3672176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Thiết bị gia dụng thông minh: Tủ lạnh, máy giặt, điều hòa.</a:t>
            </a:r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C83598-2142-3B6C-A2AE-7A5CAE05B5CC}"/>
              </a:ext>
            </a:extLst>
          </p:cNvPr>
          <p:cNvSpPr txBox="1">
            <a:spLocks/>
          </p:cNvSpPr>
          <p:nvPr/>
        </p:nvSpPr>
        <p:spPr bwMode="auto">
          <a:xfrm>
            <a:off x="968828" y="4079756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 err="1"/>
              <a:t>Robot</a:t>
            </a:r>
            <a:r>
              <a:rPr lang="vi-VN" dirty="0"/>
              <a:t> hút bụi thông minh: Ứng dụng AI trong lập bản đồ và điều hướng.</a:t>
            </a:r>
            <a:endParaRPr lang="en-US" kern="0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66391FD-9B30-A89E-7D06-7F453D7C99A5}"/>
              </a:ext>
            </a:extLst>
          </p:cNvPr>
          <p:cNvSpPr txBox="1"/>
          <p:nvPr/>
        </p:nvSpPr>
        <p:spPr>
          <a:xfrm>
            <a:off x="911469" y="1197355"/>
            <a:ext cx="8168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Phạm vi dự án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378F995-F5D7-8CD5-C767-B3A1EAAFC367}"/>
              </a:ext>
            </a:extLst>
          </p:cNvPr>
          <p:cNvSpPr txBox="1"/>
          <p:nvPr/>
        </p:nvSpPr>
        <p:spPr>
          <a:xfrm>
            <a:off x="865413" y="3338212"/>
            <a:ext cx="8168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Ứng dụng &amp; Tiềm Năng Phát Triển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85EF67-45E1-44BA-63D6-3C25514D34EC}"/>
              </a:ext>
            </a:extLst>
          </p:cNvPr>
          <p:cNvSpPr txBox="1">
            <a:spLocks/>
          </p:cNvSpPr>
          <p:nvPr/>
        </p:nvSpPr>
        <p:spPr bwMode="auto">
          <a:xfrm>
            <a:off x="911469" y="4492088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 err="1"/>
              <a:t>Camera</a:t>
            </a:r>
            <a:r>
              <a:rPr lang="vi-VN" dirty="0"/>
              <a:t> AI: Hệ thống an ninh, giám sát và phân tích hành vi.</a:t>
            </a:r>
            <a:endParaRPr lang="en-US" kern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86E6AF-314D-CBC4-B9C0-E9D93A901D75}"/>
              </a:ext>
            </a:extLst>
          </p:cNvPr>
          <p:cNvSpPr txBox="1">
            <a:spLocks/>
          </p:cNvSpPr>
          <p:nvPr/>
        </p:nvSpPr>
        <p:spPr bwMode="auto">
          <a:xfrm>
            <a:off x="865413" y="2718657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kern="0" dirty="0"/>
              <a:t>Kiểm thử: Đánh giá hiệu suất các giao diện quan trọng (</a:t>
            </a:r>
            <a:r>
              <a:rPr lang="vi-VN" kern="0" dirty="0" err="1"/>
              <a:t>WiFi</a:t>
            </a:r>
            <a:r>
              <a:rPr lang="vi-VN" kern="0" dirty="0"/>
              <a:t>, HDMI, </a:t>
            </a:r>
            <a:r>
              <a:rPr lang="vi-VN" kern="0" dirty="0" err="1"/>
              <a:t>Camera</a:t>
            </a:r>
            <a:r>
              <a:rPr lang="vi-VN" kern="0" dirty="0"/>
              <a:t>) và tối ưu hệ thống.</a:t>
            </a:r>
            <a:endParaRPr lang="en-US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3EA9D3-5F70-C79F-2AF1-AF0B8AA4CEC3}"/>
              </a:ext>
            </a:extLst>
          </p:cNvPr>
          <p:cNvSpPr txBox="1">
            <a:spLocks/>
          </p:cNvSpPr>
          <p:nvPr/>
        </p:nvSpPr>
        <p:spPr bwMode="auto">
          <a:xfrm>
            <a:off x="911469" y="4857476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Ứng dụng mở rộng khác: Thiết bị giám sát sức khỏe, gương thông minh, hệ thống nông nghiệp thông minh.</a:t>
            </a:r>
            <a:endParaRPr lang="en-US" kern="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9676DEB0-D511-A194-DD8B-EBF0115BB593}"/>
              </a:ext>
            </a:extLst>
          </p:cNvPr>
          <p:cNvSpPr txBox="1"/>
          <p:nvPr/>
        </p:nvSpPr>
        <p:spPr>
          <a:xfrm>
            <a:off x="911469" y="5450530"/>
            <a:ext cx="8168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Định hướng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88B7D1-51ED-4CBD-43FE-7CD5D627D4B9}"/>
              </a:ext>
            </a:extLst>
          </p:cNvPr>
          <p:cNvSpPr txBox="1">
            <a:spLocks/>
          </p:cNvSpPr>
          <p:nvPr/>
        </p:nvSpPr>
        <p:spPr bwMode="auto">
          <a:xfrm>
            <a:off x="968828" y="5765216"/>
            <a:ext cx="1054825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Tạo ra nền tảng mở cho cộng đồng nghiên cứu và phát triển các ứng dụng </a:t>
            </a:r>
            <a:r>
              <a:rPr lang="vi-VN" dirty="0" err="1"/>
              <a:t>AIoT</a:t>
            </a:r>
            <a:r>
              <a:rPr lang="vi-VN" dirty="0"/>
              <a:t> sáng tạo.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0323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C112-A732-F38D-3C56-502B83F5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2. </a:t>
            </a:r>
            <a:r>
              <a:rPr lang="vi-VN" dirty="0"/>
              <a:t>Kết Quả Dự Kiến Của Dự Án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8B2A3-9E51-D356-B084-E3D003DF2D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DF3206-AB07-4F10-992E-DCD411AD1878}" type="slidenum">
              <a:rPr lang="en-US" altLang="ja-JP" smtClean="0">
                <a:solidFill>
                  <a:srgbClr val="000000"/>
                </a:solidFill>
              </a:rPr>
              <a:pPr/>
              <a:t>6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5F353C-BE2A-E092-C478-76F947C8D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69" y="1740767"/>
            <a:ext cx="10363200" cy="431800"/>
          </a:xfrm>
        </p:spPr>
        <p:txBody>
          <a:bodyPr/>
          <a:lstStyle/>
          <a:p>
            <a:pPr marL="0" indent="0">
              <a:buNone/>
            </a:pPr>
            <a:r>
              <a:rPr lang="vi-VN" b="1" dirty="0"/>
              <a:t>   Đáp ứng </a:t>
            </a:r>
            <a:r>
              <a:rPr lang="vi-VN" b="1" dirty="0" err="1"/>
              <a:t>ứng</a:t>
            </a:r>
            <a:r>
              <a:rPr lang="vi-VN" b="1" dirty="0"/>
              <a:t> dụng </a:t>
            </a:r>
            <a:r>
              <a:rPr lang="vi-VN" b="1" dirty="0" err="1"/>
              <a:t>AIoT</a:t>
            </a:r>
            <a:r>
              <a:rPr lang="vi-VN" b="1" dirty="0"/>
              <a:t> cơ bản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6C9DC6-F0C5-6080-1481-CFFA35FA676A}"/>
              </a:ext>
            </a:extLst>
          </p:cNvPr>
          <p:cNvSpPr txBox="1">
            <a:spLocks/>
          </p:cNvSpPr>
          <p:nvPr/>
        </p:nvSpPr>
        <p:spPr bwMode="auto">
          <a:xfrm>
            <a:off x="872670" y="2141713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Xử lý tín hiệu, kết nối có dây, không dây (</a:t>
            </a:r>
            <a:r>
              <a:rPr lang="vi-VN" dirty="0" err="1"/>
              <a:t>WiFi</a:t>
            </a:r>
            <a:r>
              <a:rPr lang="vi-VN" dirty="0"/>
              <a:t>, </a:t>
            </a:r>
            <a:r>
              <a:rPr lang="vi-VN" dirty="0" err="1"/>
              <a:t>Bluetooth</a:t>
            </a:r>
            <a:r>
              <a:rPr lang="vi-VN" dirty="0"/>
              <a:t>)</a:t>
            </a:r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348E68-B42D-3AA6-36FB-BD279F5FAB3D}"/>
              </a:ext>
            </a:extLst>
          </p:cNvPr>
          <p:cNvSpPr txBox="1">
            <a:spLocks/>
          </p:cNvSpPr>
          <p:nvPr/>
        </p:nvSpPr>
        <p:spPr bwMode="auto">
          <a:xfrm>
            <a:off x="968828" y="3824226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Phần </a:t>
            </a:r>
            <a:r>
              <a:rPr lang="vi-VN" dirty="0" err="1"/>
              <a:t>core</a:t>
            </a:r>
            <a:r>
              <a:rPr lang="vi-VN" dirty="0"/>
              <a:t> cố định giúp dễ dàng nâng cấp tính năng mà không phải thiết kế lại toàn bộ.</a:t>
            </a:r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407887-166C-7946-D9D2-8202DE700455}"/>
              </a:ext>
            </a:extLst>
          </p:cNvPr>
          <p:cNvSpPr txBox="1">
            <a:spLocks/>
          </p:cNvSpPr>
          <p:nvPr/>
        </p:nvSpPr>
        <p:spPr bwMode="auto">
          <a:xfrm>
            <a:off x="997857" y="4526869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Phân vùng giao diện mở rộng cho phép tích hợp HDMI, USB, UART, GPIO, </a:t>
            </a:r>
            <a:r>
              <a:rPr lang="vi-VN" dirty="0" err="1"/>
              <a:t>Camera</a:t>
            </a:r>
            <a:r>
              <a:rPr lang="vi-VN" dirty="0"/>
              <a:t> và âm thanh.</a:t>
            </a:r>
            <a:endParaRPr lang="en-US" kern="0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6BCD8F9-F546-8B30-872A-822419C04892}"/>
              </a:ext>
            </a:extLst>
          </p:cNvPr>
          <p:cNvSpPr txBox="1"/>
          <p:nvPr/>
        </p:nvSpPr>
        <p:spPr>
          <a:xfrm>
            <a:off x="911469" y="1197355"/>
            <a:ext cx="81683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/>
              <a:t>Hiệu Năng &amp; Tính Năng Hệ Thống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139CC3A-9B90-60B4-490D-419BC5952E50}"/>
              </a:ext>
            </a:extLst>
          </p:cNvPr>
          <p:cNvSpPr txBox="1"/>
          <p:nvPr/>
        </p:nvSpPr>
        <p:spPr>
          <a:xfrm>
            <a:off x="872670" y="3269848"/>
            <a:ext cx="8168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Thiết kế tối giản nhưng hiệu quả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ADABEC3-7FD1-4D5A-9B88-B879796C0517}"/>
              </a:ext>
            </a:extLst>
          </p:cNvPr>
          <p:cNvSpPr txBox="1">
            <a:spLocks/>
          </p:cNvSpPr>
          <p:nvPr/>
        </p:nvSpPr>
        <p:spPr bwMode="auto">
          <a:xfrm>
            <a:off x="911469" y="2655260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Tích hợp đầy đủ chức năng của </a:t>
            </a:r>
            <a:r>
              <a:rPr lang="vi-VN" dirty="0" err="1"/>
              <a:t>MediaTek</a:t>
            </a:r>
            <a:r>
              <a:rPr lang="vi-VN" dirty="0"/>
              <a:t> </a:t>
            </a:r>
            <a:r>
              <a:rPr lang="vi-VN" dirty="0" err="1"/>
              <a:t>Genio</a:t>
            </a:r>
            <a:r>
              <a:rPr lang="vi-VN" dirty="0"/>
              <a:t> 350, RAM, ROM, PMIC.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9357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C112-A732-F38D-3C56-502B83F5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3. </a:t>
            </a:r>
            <a:r>
              <a:rPr lang="vi-VN" dirty="0"/>
              <a:t>Tiến Độ Công Việc (2 Tuần Đầu)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8B2A3-9E51-D356-B084-E3D003DF2D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DF3206-AB07-4F10-992E-DCD411AD1878}" type="slidenum">
              <a:rPr lang="en-US" altLang="ja-JP" smtClean="0">
                <a:solidFill>
                  <a:srgbClr val="000000"/>
                </a:solidFill>
              </a:rPr>
              <a:pPr/>
              <a:t>7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4EEC80-51E4-C4B7-D584-31E6672DD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69" y="1835429"/>
            <a:ext cx="10363200" cy="431800"/>
          </a:xfrm>
        </p:spPr>
        <p:txBody>
          <a:bodyPr/>
          <a:lstStyle/>
          <a:p>
            <a:r>
              <a:rPr lang="vi-VN" dirty="0"/>
              <a:t>Xác định kiến trúc hệ thống: phần </a:t>
            </a:r>
            <a:r>
              <a:rPr lang="vi-VN" dirty="0" err="1"/>
              <a:t>core</a:t>
            </a:r>
            <a:r>
              <a:rPr lang="vi-VN" dirty="0"/>
              <a:t> cố định và giao diện mở rộng.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4754A6-3FDB-E4E4-B540-41ECC44014EA}"/>
              </a:ext>
            </a:extLst>
          </p:cNvPr>
          <p:cNvSpPr txBox="1">
            <a:spLocks/>
          </p:cNvSpPr>
          <p:nvPr/>
        </p:nvSpPr>
        <p:spPr bwMode="auto">
          <a:xfrm>
            <a:off x="911469" y="2964306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 err="1"/>
              <a:t>SoC</a:t>
            </a:r>
            <a:r>
              <a:rPr lang="vi-VN" dirty="0"/>
              <a:t> </a:t>
            </a:r>
            <a:r>
              <a:rPr lang="vi-VN" dirty="0" err="1"/>
              <a:t>MediaTek</a:t>
            </a:r>
            <a:r>
              <a:rPr lang="vi-VN" dirty="0"/>
              <a:t> </a:t>
            </a:r>
            <a:r>
              <a:rPr lang="vi-VN" dirty="0" err="1"/>
              <a:t>Genio</a:t>
            </a:r>
            <a:r>
              <a:rPr lang="vi-VN" dirty="0"/>
              <a:t> 350, RAM, ROM, PMIC và </a:t>
            </a:r>
            <a:r>
              <a:rPr lang="vi-VN" dirty="0" err="1"/>
              <a:t>module</a:t>
            </a:r>
            <a:r>
              <a:rPr lang="vi-VN" dirty="0"/>
              <a:t> </a:t>
            </a:r>
            <a:r>
              <a:rPr lang="vi-VN" dirty="0" err="1"/>
              <a:t>WiFi</a:t>
            </a:r>
            <a:r>
              <a:rPr lang="vi-VN" dirty="0"/>
              <a:t>/</a:t>
            </a:r>
            <a:r>
              <a:rPr lang="vi-VN" dirty="0" err="1"/>
              <a:t>Bluetooth</a:t>
            </a:r>
            <a:endParaRPr lang="en-US" kern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5B7CBA1-D632-B5D3-5C41-33DB44ED8A99}"/>
              </a:ext>
            </a:extLst>
          </p:cNvPr>
          <p:cNvSpPr txBox="1">
            <a:spLocks/>
          </p:cNvSpPr>
          <p:nvPr/>
        </p:nvSpPr>
        <p:spPr bwMode="auto">
          <a:xfrm>
            <a:off x="911469" y="3423632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Nghiên cứu </a:t>
            </a:r>
            <a:r>
              <a:rPr lang="vi-VN" dirty="0" err="1"/>
              <a:t>datasheet</a:t>
            </a:r>
            <a:r>
              <a:rPr lang="vi-VN" dirty="0"/>
              <a:t>, so sánh giá cả, tìm nguồn cung ứng với thời gian giao hàng nhanh.</a:t>
            </a:r>
            <a:endParaRPr lang="en-US" kern="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E5F9727-6F0C-A3AA-E380-D034495D99D2}"/>
              </a:ext>
            </a:extLst>
          </p:cNvPr>
          <p:cNvSpPr txBox="1"/>
          <p:nvPr/>
        </p:nvSpPr>
        <p:spPr>
          <a:xfrm>
            <a:off x="942085" y="875429"/>
            <a:ext cx="81683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1" dirty="0"/>
              <a:t>Giai đoạn Nghiên Cứu &amp; Lên Ý Tưởng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08017C44-2223-C98D-81EE-426ABE980939}"/>
              </a:ext>
            </a:extLst>
          </p:cNvPr>
          <p:cNvSpPr txBox="1"/>
          <p:nvPr/>
        </p:nvSpPr>
        <p:spPr>
          <a:xfrm>
            <a:off x="911469" y="2521745"/>
            <a:ext cx="8168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Tìm kiếm &amp; Lựa chọn linh kiện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E4B12B6-BF09-03F9-38FF-B1F7CF5160BC}"/>
              </a:ext>
            </a:extLst>
          </p:cNvPr>
          <p:cNvSpPr txBox="1">
            <a:spLocks/>
          </p:cNvSpPr>
          <p:nvPr/>
        </p:nvSpPr>
        <p:spPr bwMode="auto">
          <a:xfrm>
            <a:off x="911469" y="4109948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Xem xét các tính năng hỗ trợ của </a:t>
            </a:r>
            <a:r>
              <a:rPr lang="vi-VN" dirty="0" err="1"/>
              <a:t>SoC</a:t>
            </a:r>
            <a:r>
              <a:rPr lang="vi-VN" dirty="0"/>
              <a:t> để lựa chọn tính năng cần thiết, cắt bớt các tính năng không cần thiết nhằm giảm chi phí.</a:t>
            </a:r>
            <a:endParaRPr lang="en-US" kern="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5ED8B00E-7EB6-5C11-C948-EA473DC4476B}"/>
              </a:ext>
            </a:extLst>
          </p:cNvPr>
          <p:cNvSpPr txBox="1"/>
          <p:nvPr/>
        </p:nvSpPr>
        <p:spPr>
          <a:xfrm>
            <a:off x="1063869" y="1349755"/>
            <a:ext cx="8168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Thiết kế sơ đồ khối ban đầu</a:t>
            </a:r>
          </a:p>
        </p:txBody>
      </p:sp>
    </p:spTree>
    <p:extLst>
      <p:ext uri="{BB962C8B-B14F-4D97-AF65-F5344CB8AC3E}">
        <p14:creationId xmlns:p14="http://schemas.microsoft.com/office/powerpoint/2010/main" val="134077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42B25-CF37-39E9-2DD6-0024F0378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73F4-5040-1A00-C2CA-507C7D9B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3. </a:t>
            </a:r>
            <a:r>
              <a:rPr lang="vi-VN" dirty="0"/>
              <a:t>Tiến Độ Công Việc (2 Tuần Đầu)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A894B-4874-FD94-F13D-942E24CD76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DF3206-AB07-4F10-992E-DCD411AD1878}" type="slidenum">
              <a:rPr lang="en-US" altLang="ja-JP" smtClean="0">
                <a:solidFill>
                  <a:srgbClr val="000000"/>
                </a:solidFill>
              </a:rPr>
              <a:pPr/>
              <a:t>8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CE672A2-3286-624E-362E-42E5741632D9}"/>
              </a:ext>
            </a:extLst>
          </p:cNvPr>
          <p:cNvSpPr txBox="1"/>
          <p:nvPr/>
        </p:nvSpPr>
        <p:spPr>
          <a:xfrm>
            <a:off x="942085" y="875429"/>
            <a:ext cx="81683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1" dirty="0"/>
              <a:t>Giai đoạn Nghiên Cứu &amp; Lên Ý Tưởng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628BC393-D7CA-34A8-268D-CE362EF86843}"/>
              </a:ext>
            </a:extLst>
          </p:cNvPr>
          <p:cNvSpPr txBox="1"/>
          <p:nvPr/>
        </p:nvSpPr>
        <p:spPr>
          <a:xfrm>
            <a:off x="1063869" y="1349755"/>
            <a:ext cx="8168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Thiết kế sơ đồ khối ban đầu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6EEE928-14E1-12E3-106C-4833B91911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51" y="2066995"/>
            <a:ext cx="5508625" cy="31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46240791-1DDE-8F68-24CF-93661FF23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299" y="1398507"/>
            <a:ext cx="4302092" cy="45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8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9FCCC-53E7-CF45-E382-3610C6E36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3DFE-A9C4-8BAF-6EC5-5B1E7312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3. </a:t>
            </a:r>
            <a:r>
              <a:rPr lang="vi-VN" dirty="0"/>
              <a:t>Tiến Độ Công Việc (2 Tuần Đầu)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2BFCF-AF07-CDD4-03C5-C0263DF60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DF3206-AB07-4F10-992E-DCD411AD1878}" type="slidenum">
              <a:rPr lang="en-US" altLang="ja-JP" smtClean="0">
                <a:solidFill>
                  <a:srgbClr val="000000"/>
                </a:solidFill>
              </a:rPr>
              <a:pPr/>
              <a:t>9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DF251-41BF-D75C-7B98-27D96AD0E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69" y="1835429"/>
            <a:ext cx="10363200" cy="431800"/>
          </a:xfrm>
        </p:spPr>
        <p:txBody>
          <a:bodyPr/>
          <a:lstStyle/>
          <a:p>
            <a:r>
              <a:rPr lang="vi-VN" dirty="0"/>
              <a:t>Tìm tải </a:t>
            </a:r>
            <a:r>
              <a:rPr lang="vi-VN" dirty="0" err="1"/>
              <a:t>schematic</a:t>
            </a:r>
            <a:r>
              <a:rPr lang="vi-VN" dirty="0"/>
              <a:t> thư viện linh kiện và </a:t>
            </a:r>
            <a:r>
              <a:rPr lang="vi-VN" dirty="0" err="1"/>
              <a:t>file</a:t>
            </a:r>
            <a:r>
              <a:rPr lang="vi-VN" dirty="0"/>
              <a:t> PCB từ các nguồn khác; tự thiết kế nếu cần.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6150B5-F957-B662-DAE0-473EC87B38C7}"/>
              </a:ext>
            </a:extLst>
          </p:cNvPr>
          <p:cNvSpPr txBox="1">
            <a:spLocks/>
          </p:cNvSpPr>
          <p:nvPr/>
        </p:nvSpPr>
        <p:spPr bwMode="auto">
          <a:xfrm>
            <a:off x="911469" y="2964306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 err="1"/>
              <a:t>SoC</a:t>
            </a:r>
            <a:r>
              <a:rPr lang="vi-VN" dirty="0"/>
              <a:t> </a:t>
            </a:r>
            <a:r>
              <a:rPr lang="vi-VN" dirty="0" err="1"/>
              <a:t>MediaTek</a:t>
            </a:r>
            <a:r>
              <a:rPr lang="vi-VN" dirty="0"/>
              <a:t> </a:t>
            </a:r>
            <a:r>
              <a:rPr lang="vi-VN" dirty="0" err="1"/>
              <a:t>Genio</a:t>
            </a:r>
            <a:r>
              <a:rPr lang="vi-VN" dirty="0"/>
              <a:t> 350, RAM, ROM, PMIC và </a:t>
            </a:r>
            <a:r>
              <a:rPr lang="vi-VN" dirty="0" err="1"/>
              <a:t>module</a:t>
            </a:r>
            <a:r>
              <a:rPr lang="vi-VN" dirty="0"/>
              <a:t> </a:t>
            </a:r>
            <a:r>
              <a:rPr lang="vi-VN" dirty="0" err="1"/>
              <a:t>WiFi</a:t>
            </a:r>
            <a:r>
              <a:rPr lang="vi-VN" dirty="0"/>
              <a:t>/</a:t>
            </a:r>
            <a:r>
              <a:rPr lang="vi-VN" dirty="0" err="1"/>
              <a:t>Bluetooth</a:t>
            </a:r>
            <a:endParaRPr lang="en-US" kern="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4A3B3E80-4F08-ED5F-A327-02492BB300A8}"/>
              </a:ext>
            </a:extLst>
          </p:cNvPr>
          <p:cNvSpPr txBox="1"/>
          <p:nvPr/>
        </p:nvSpPr>
        <p:spPr>
          <a:xfrm>
            <a:off x="942085" y="875429"/>
            <a:ext cx="81683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1" dirty="0"/>
              <a:t>Xây Dựng Thư Viện Linh Kiện &amp; Tài Liệu </a:t>
            </a:r>
            <a:r>
              <a:rPr lang="vi-VN" sz="2000" b="1" dirty="0" err="1"/>
              <a:t>Schematic</a:t>
            </a:r>
            <a:endParaRPr lang="vi-VN" sz="2000" b="1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357AB604-D1D1-C442-A1D3-D12C4813D7A1}"/>
              </a:ext>
            </a:extLst>
          </p:cNvPr>
          <p:cNvSpPr txBox="1"/>
          <p:nvPr/>
        </p:nvSpPr>
        <p:spPr>
          <a:xfrm>
            <a:off x="911469" y="2521745"/>
            <a:ext cx="8168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Phân chia </a:t>
            </a:r>
            <a:r>
              <a:rPr lang="vi-VN" b="1" dirty="0" err="1"/>
              <a:t>schematic</a:t>
            </a:r>
            <a:r>
              <a:rPr lang="vi-VN" b="1" dirty="0"/>
              <a:t> cho các linh kiện có số chân lớn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CA24F499-3029-0E2C-666F-E1E180464130}"/>
              </a:ext>
            </a:extLst>
          </p:cNvPr>
          <p:cNvSpPr txBox="1"/>
          <p:nvPr/>
        </p:nvSpPr>
        <p:spPr>
          <a:xfrm>
            <a:off x="1063869" y="1349755"/>
            <a:ext cx="8168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Thư viện linh kiện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55D3AF3-C6EB-F1F0-335F-2DC537A42111}"/>
              </a:ext>
            </a:extLst>
          </p:cNvPr>
          <p:cNvSpPr txBox="1"/>
          <p:nvPr/>
        </p:nvSpPr>
        <p:spPr>
          <a:xfrm>
            <a:off x="942084" y="3662647"/>
            <a:ext cx="8168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Đọc </a:t>
            </a:r>
            <a:r>
              <a:rPr lang="vi-VN" b="1" dirty="0" err="1"/>
              <a:t>datasheet</a:t>
            </a:r>
            <a:r>
              <a:rPr lang="vi-VN" b="1" dirty="0"/>
              <a:t> kỹ thuật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461445-E7F3-D38E-9DBF-43E0F6D266C6}"/>
              </a:ext>
            </a:extLst>
          </p:cNvPr>
          <p:cNvSpPr txBox="1">
            <a:spLocks/>
          </p:cNvSpPr>
          <p:nvPr/>
        </p:nvSpPr>
        <p:spPr bwMode="auto">
          <a:xfrm>
            <a:off x="1063869" y="4178273"/>
            <a:ext cx="1036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/>
              <a:t>Để xác định cách đặt chân và cách vẽ </a:t>
            </a:r>
            <a:r>
              <a:rPr lang="vi-VN" dirty="0" err="1"/>
              <a:t>schematic</a:t>
            </a:r>
            <a:r>
              <a:rPr lang="vi-VN" dirty="0"/>
              <a:t> chính xác cho từng linh kiện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30098946"/>
      </p:ext>
    </p:extLst>
  </p:cSld>
  <p:clrMapOvr>
    <a:masterClrMapping/>
  </p:clrMapOvr>
</p:sld>
</file>

<file path=ppt/theme/theme1.xml><?xml version="1.0" encoding="utf-8"?>
<a:theme xmlns:a="http://schemas.openxmlformats.org/drawingml/2006/main" name="1_TUD_wit_EN">
  <a:themeElements>
    <a:clrScheme name="TUD_wit_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UD_wit_E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D_wit_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D_wit_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D_wit_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D_wit_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D_wit_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D_wit_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wit_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wit_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wit_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wit_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wit_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wit_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6575</TotalTime>
  <Words>1136</Words>
  <Application>Microsoft Office PowerPoint</Application>
  <PresentationFormat>Màn hình rộng</PresentationFormat>
  <Paragraphs>96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Calibri</vt:lpstr>
      <vt:lpstr>Tahoma</vt:lpstr>
      <vt:lpstr>Times</vt:lpstr>
      <vt:lpstr>Times New Roman</vt:lpstr>
      <vt:lpstr>1_TUD_wit_EN</vt:lpstr>
      <vt:lpstr>BÁO CÁO</vt:lpstr>
      <vt:lpstr>Mục lục</vt:lpstr>
      <vt:lpstr>Phần 1. Giới Thiệu Dự Án</vt:lpstr>
      <vt:lpstr>Phần 1. Giới Thiệu Dự Án</vt:lpstr>
      <vt:lpstr>Phần 1. Giới Thiệu Dự Án</vt:lpstr>
      <vt:lpstr>Phần 2. Kết Quả Dự Kiến Của Dự Án</vt:lpstr>
      <vt:lpstr>Phần 3. Tiến Độ Công Việc (2 Tuần Đầu)</vt:lpstr>
      <vt:lpstr>Phần 3. Tiến Độ Công Việc (2 Tuần Đầu)</vt:lpstr>
      <vt:lpstr>Phần 3. Tiến Độ Công Việc (2 Tuần Đầu)</vt:lpstr>
      <vt:lpstr>Phần 3. Tiến Độ Công Việc (2 Tuần Đầu)</vt:lpstr>
      <vt:lpstr>Phần 3. Tiến Độ Công Việc (2 Tuần Đầu)</vt:lpstr>
      <vt:lpstr>Phần 3. Tiến Độ Công Việc (2 Tuần Đầu)</vt:lpstr>
      <vt:lpstr>Tổng Kết &amp; Hướng Phát Triển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Biological Microparticles Detection based on Differential Capacitive Sensing and Dielectrophoresis Manipulation</dc:title>
  <dc:creator>Bui Thanh Tung</dc:creator>
  <cp:lastModifiedBy>thắng nguyễn</cp:lastModifiedBy>
  <cp:revision>477</cp:revision>
  <cp:lastPrinted>2019-08-07T13:24:58Z</cp:lastPrinted>
  <dcterms:created xsi:type="dcterms:W3CDTF">2016-10-05T12:12:51Z</dcterms:created>
  <dcterms:modified xsi:type="dcterms:W3CDTF">2025-03-07T03:27:03Z</dcterms:modified>
</cp:coreProperties>
</file>